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Grid="0">
      <p:cViewPr varScale="1">
        <p:scale>
          <a:sx n="103" d="100"/>
          <a:sy n="103" d="100"/>
        </p:scale>
        <p:origin x="144" y="27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18719A7-ED1F-452E-A978-22E67833BAC9}" type="datetimeFigureOut">
              <a:rPr lang="en-US" smtClean="0"/>
              <a:t>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1133345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8719A7-ED1F-452E-A978-22E67833BAC9}" type="datetimeFigureOut">
              <a:rPr lang="en-US" smtClean="0"/>
              <a:t>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214499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8719A7-ED1F-452E-A978-22E67833BAC9}" type="datetimeFigureOut">
              <a:rPr lang="en-US" smtClean="0"/>
              <a:t>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912995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8719A7-ED1F-452E-A978-22E67833BAC9}" type="datetimeFigureOut">
              <a:rPr lang="en-US" smtClean="0"/>
              <a:t>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420045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18719A7-ED1F-452E-A978-22E67833BAC9}" type="datetimeFigureOut">
              <a:rPr lang="en-US" smtClean="0"/>
              <a:t>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588745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18719A7-ED1F-452E-A978-22E67833BAC9}" type="datetimeFigureOut">
              <a:rPr lang="en-US" smtClean="0"/>
              <a:t>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590294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18719A7-ED1F-452E-A978-22E67833BAC9}" type="datetimeFigureOut">
              <a:rPr lang="en-US" smtClean="0"/>
              <a:t>2/4/2017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362172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18719A7-ED1F-452E-A978-22E67833BAC9}" type="datetimeFigureOut">
              <a:rPr lang="en-US" smtClean="0"/>
              <a:t>2/4/2017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3507073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8719A7-ED1F-452E-A978-22E67833BAC9}" type="datetimeFigureOut">
              <a:rPr lang="en-US" smtClean="0"/>
              <a:t>2/4/2017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732685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8719A7-ED1F-452E-A978-22E67833BAC9}" type="datetimeFigureOut">
              <a:rPr lang="en-US" smtClean="0"/>
              <a:t>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864679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8719A7-ED1F-452E-A978-22E67833BAC9}" type="datetimeFigureOut">
              <a:rPr lang="en-US" smtClean="0"/>
              <a:t>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1319707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8719A7-ED1F-452E-A978-22E67833BAC9}" type="datetimeFigureOut">
              <a:rPr lang="en-US" smtClean="0"/>
              <a:t>2/4/2017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07EE3C-12BC-4FE9-8796-88594AEC3C29}" type="slidenum">
              <a:rPr lang="en-US" smtClean="0"/>
              <a:t>‹#›</a:t>
            </a:fld>
            <a:endParaRPr lang="en-US"/>
          </a:p>
        </p:txBody>
      </p:sp>
    </p:spTree>
    <p:extLst>
      <p:ext uri="{BB962C8B-B14F-4D97-AF65-F5344CB8AC3E}">
        <p14:creationId xmlns:p14="http://schemas.microsoft.com/office/powerpoint/2010/main" val="8570782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Country-specific Emergency URN</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3159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92500" lnSpcReduction="20000"/>
          </a:bodyPr>
          <a:lstStyle/>
          <a:p>
            <a:r>
              <a:rPr lang="en-US" dirty="0"/>
              <a:t>TS 24.008 specifies a number of emergency service categories/types and combinations thereof. </a:t>
            </a:r>
          </a:p>
          <a:p>
            <a:r>
              <a:rPr lang="en-US" dirty="0"/>
              <a:t>CS emergency calls can be efficiently routed with priority to a PSAP supporting one or more of the emergency service types. </a:t>
            </a:r>
          </a:p>
          <a:p>
            <a:pPr lvl="1"/>
            <a:r>
              <a:rPr lang="en-US" dirty="0"/>
              <a:t>Some countries support emergency services for which there is no emergency service categories/types defined in TS 24.008</a:t>
            </a:r>
          </a:p>
          <a:p>
            <a:r>
              <a:rPr lang="en-US" dirty="0"/>
              <a:t>Emergency calls can receive priority at the UE, access network and/or network elements</a:t>
            </a:r>
          </a:p>
          <a:p>
            <a:pPr lvl="1"/>
            <a:r>
              <a:rPr lang="en-US" dirty="0"/>
              <a:t>emergency services for which there is no emergency service categories/types defined, can receive priority/efficient routing in the network</a:t>
            </a:r>
          </a:p>
          <a:p>
            <a:r>
              <a:rPr lang="en-US" dirty="0"/>
              <a:t>A UE can only use SIP INVITE with “</a:t>
            </a:r>
            <a:r>
              <a:rPr lang="en-US" dirty="0" err="1"/>
              <a:t>sos</a:t>
            </a:r>
            <a:r>
              <a:rPr lang="en-US" dirty="0"/>
              <a:t>” URN in an emergency registration. </a:t>
            </a:r>
          </a:p>
          <a:p>
            <a:pPr lvl="1"/>
            <a:r>
              <a:rPr lang="en-US" dirty="0"/>
              <a:t>It is preferred that even emergency calls, for which there is no emergency service category/type defined in TS 24.008, uses the emergency registration</a:t>
            </a:r>
          </a:p>
          <a:p>
            <a:pPr lvl="2"/>
            <a:r>
              <a:rPr lang="en-US" dirty="0"/>
              <a:t>i.e. an appropriate “</a:t>
            </a:r>
            <a:r>
              <a:rPr lang="en-US" dirty="0" err="1"/>
              <a:t>sos</a:t>
            </a:r>
            <a:r>
              <a:rPr lang="en-US" dirty="0"/>
              <a:t>” URN is needed.</a:t>
            </a:r>
          </a:p>
          <a:p>
            <a:endParaRPr lang="en-US" dirty="0"/>
          </a:p>
        </p:txBody>
      </p:sp>
    </p:spTree>
    <p:extLst>
      <p:ext uri="{BB962C8B-B14F-4D97-AF65-F5344CB8AC3E}">
        <p14:creationId xmlns:p14="http://schemas.microsoft.com/office/powerpoint/2010/main" val="406227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a:bodyPr>
          <a:lstStyle/>
          <a:p>
            <a:r>
              <a:rPr lang="en-US" dirty="0"/>
              <a:t>A UE detects emergency calls e.g. by comparing dialed numbers with known emergency numbers.</a:t>
            </a:r>
          </a:p>
          <a:p>
            <a:r>
              <a:rPr lang="en-US" dirty="0"/>
              <a:t>The UE then derives the URN from the emergency type associated with the matched emergency number.</a:t>
            </a:r>
          </a:p>
          <a:p>
            <a:r>
              <a:rPr lang="en-US" dirty="0"/>
              <a:t>Where a UE is not configured with the emergency number, the network may match a received dialed number with emergency numbers and derive a URN when a match is found. </a:t>
            </a:r>
          </a:p>
          <a:p>
            <a:r>
              <a:rPr lang="en-US" dirty="0"/>
              <a:t>Where it is network policy that an emergency registration is used, the network informs the UE of the derived URN. The UE then creates an emergency registration and uses the URN in the SIP request. </a:t>
            </a:r>
          </a:p>
        </p:txBody>
      </p:sp>
    </p:spTree>
    <p:extLst>
      <p:ext uri="{BB962C8B-B14F-4D97-AF65-F5344CB8AC3E}">
        <p14:creationId xmlns:p14="http://schemas.microsoft.com/office/powerpoint/2010/main" val="30296917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a:t>
            </a:r>
          </a:p>
        </p:txBody>
      </p:sp>
      <p:sp>
        <p:nvSpPr>
          <p:cNvPr id="3" name="Content Placeholder 2"/>
          <p:cNvSpPr>
            <a:spLocks noGrp="1"/>
          </p:cNvSpPr>
          <p:nvPr>
            <p:ph idx="1"/>
          </p:nvPr>
        </p:nvSpPr>
        <p:spPr/>
        <p:txBody>
          <a:bodyPr>
            <a:normAutofit fontScale="77500" lnSpcReduction="20000"/>
          </a:bodyPr>
          <a:lstStyle/>
          <a:p>
            <a:r>
              <a:rPr lang="en-US" dirty="0"/>
              <a:t>RFC 5031 and its successors creates both a too rigid set of rules/taxonomy and too loose rules:</a:t>
            </a:r>
          </a:p>
          <a:p>
            <a:pPr marL="914400" lvl="1" indent="-457200">
              <a:buFont typeface="+mj-lt"/>
              <a:buAutoNum type="arabicPeriod"/>
            </a:pPr>
            <a:r>
              <a:rPr lang="en-US" dirty="0"/>
              <a:t>It may not properly take regional differences into account</a:t>
            </a:r>
          </a:p>
          <a:p>
            <a:pPr lvl="2"/>
            <a:r>
              <a:rPr lang="en-US" dirty="0"/>
              <a:t>Adjacent countries may have different emergency numbers for different police forces: </a:t>
            </a:r>
          </a:p>
          <a:p>
            <a:pPr lvl="3"/>
            <a:r>
              <a:rPr lang="en-US" dirty="0"/>
              <a:t>E.g. </a:t>
            </a:r>
            <a:r>
              <a:rPr lang="en-US" dirty="0" err="1"/>
              <a:t>sos.police.gendarmerie</a:t>
            </a:r>
            <a:r>
              <a:rPr lang="en-US" dirty="0"/>
              <a:t> (Spain, 092), </a:t>
            </a:r>
            <a:r>
              <a:rPr lang="en-US" dirty="0" err="1"/>
              <a:t>sos.police.gendarmerie.royal</a:t>
            </a:r>
            <a:r>
              <a:rPr lang="en-US" dirty="0"/>
              <a:t> (Morocco, 177), </a:t>
            </a:r>
            <a:r>
              <a:rPr lang="en-US" dirty="0" err="1"/>
              <a:t>sos.police.gendarmerie.national</a:t>
            </a:r>
            <a:r>
              <a:rPr lang="en-US" dirty="0"/>
              <a:t> (Algeria, 1055), </a:t>
            </a:r>
            <a:r>
              <a:rPr lang="en-US" dirty="0" err="1"/>
              <a:t>sos.police.gendarmerie.rural</a:t>
            </a:r>
            <a:r>
              <a:rPr lang="en-US" dirty="0"/>
              <a:t> (France, 17 (a call to 17 is routed either to gendarmerie or police </a:t>
            </a:r>
            <a:r>
              <a:rPr lang="en-US" dirty="0" err="1"/>
              <a:t>nationale</a:t>
            </a:r>
            <a:r>
              <a:rPr lang="en-US" dirty="0"/>
              <a:t>))</a:t>
            </a:r>
          </a:p>
          <a:p>
            <a:pPr lvl="4"/>
            <a:r>
              <a:rPr lang="en-US" dirty="0"/>
              <a:t>These countries are geographically close: at their borders, users may require emergency services not offered by the PSAP identified by the URN.</a:t>
            </a:r>
          </a:p>
          <a:p>
            <a:pPr lvl="3"/>
            <a:r>
              <a:rPr lang="en-US" dirty="0"/>
              <a:t>Consider: </a:t>
            </a:r>
            <a:r>
              <a:rPr lang="en-US" dirty="0" err="1"/>
              <a:t>sos.gendarmerie</a:t>
            </a:r>
            <a:r>
              <a:rPr lang="en-US" dirty="0"/>
              <a:t> (because in some countries the gendarmerie is not considered a </a:t>
            </a:r>
            <a:r>
              <a:rPr lang="en-US" dirty="0" err="1"/>
              <a:t>supertype</a:t>
            </a:r>
            <a:r>
              <a:rPr lang="en-US" dirty="0"/>
              <a:t> of police)</a:t>
            </a:r>
          </a:p>
          <a:p>
            <a:pPr lvl="4"/>
            <a:r>
              <a:rPr lang="en-US" dirty="0"/>
              <a:t>Would a registry with both “</a:t>
            </a:r>
            <a:r>
              <a:rPr lang="en-US" dirty="0" err="1"/>
              <a:t>sos.gendarmerie</a:t>
            </a:r>
            <a:r>
              <a:rPr lang="en-US" dirty="0"/>
              <a:t>” and “</a:t>
            </a:r>
            <a:r>
              <a:rPr lang="en-US" dirty="0" err="1"/>
              <a:t>sos.police.gendarmerie</a:t>
            </a:r>
            <a:r>
              <a:rPr lang="en-US" dirty="0"/>
              <a:t>” be confusing?</a:t>
            </a:r>
          </a:p>
          <a:p>
            <a:pPr marL="914400" lvl="1" indent="-457200">
              <a:buFont typeface="+mj-lt"/>
              <a:buAutoNum type="arabicPeriod"/>
            </a:pPr>
            <a:r>
              <a:rPr lang="en-US" dirty="0"/>
              <a:t>Well meaning hobbyist can register emergency service labels</a:t>
            </a:r>
          </a:p>
          <a:p>
            <a:pPr lvl="2"/>
            <a:r>
              <a:rPr lang="en-US" dirty="0"/>
              <a:t>Registering new labels is not limited to sanctioned individuals.</a:t>
            </a:r>
          </a:p>
          <a:p>
            <a:pPr marL="914400" lvl="1" indent="-457200">
              <a:buFont typeface="+mj-lt"/>
              <a:buAutoNum type="arabicPeriod"/>
            </a:pPr>
            <a:r>
              <a:rPr lang="en-US" dirty="0"/>
              <a:t>It defines a “counseling” label and a “</a:t>
            </a:r>
            <a:r>
              <a:rPr lang="en-US" dirty="0" err="1"/>
              <a:t>sos</a:t>
            </a:r>
            <a:r>
              <a:rPr lang="en-US" dirty="0"/>
              <a:t>” label</a:t>
            </a:r>
          </a:p>
          <a:p>
            <a:pPr lvl="2"/>
            <a:r>
              <a:rPr lang="en-US" dirty="0"/>
              <a:t>Calls using a URN with the “counseling” label cannot be routed via an emergency registration</a:t>
            </a:r>
          </a:p>
          <a:p>
            <a:pPr lvl="2"/>
            <a:r>
              <a:rPr lang="en-US" dirty="0"/>
              <a:t>Some countries consider “support for children and teens” and “telephone counselling” emergency services requiring the same priority treatment/routing policies as other emergency services. [</a:t>
            </a:r>
            <a:r>
              <a:rPr lang="en-US" dirty="0">
                <a:solidFill>
                  <a:srgbClr val="FF0000"/>
                </a:solidFill>
              </a:rPr>
              <a:t>https://ec.europa.eu/digital-single-market/en/112-austria</a:t>
            </a:r>
            <a:r>
              <a:rPr lang="en-US" dirty="0"/>
              <a:t>]</a:t>
            </a:r>
          </a:p>
          <a:p>
            <a:pPr lvl="3"/>
            <a:r>
              <a:rPr lang="en-US" dirty="0"/>
              <a:t>Would a registry with both “counseling” and “</a:t>
            </a:r>
            <a:r>
              <a:rPr lang="en-US" dirty="0" err="1"/>
              <a:t>sos.counseling</a:t>
            </a:r>
            <a:r>
              <a:rPr lang="en-US" dirty="0"/>
              <a:t>” be confusing?</a:t>
            </a:r>
          </a:p>
          <a:p>
            <a:pPr lvl="2"/>
            <a:endParaRPr lang="en-US" dirty="0"/>
          </a:p>
          <a:p>
            <a:pPr lvl="3"/>
            <a:endParaRPr lang="en-US" dirty="0"/>
          </a:p>
          <a:p>
            <a:pPr lvl="1"/>
            <a:endParaRPr lang="en-US" dirty="0"/>
          </a:p>
        </p:txBody>
      </p:sp>
    </p:spTree>
    <p:extLst>
      <p:ext uri="{BB962C8B-B14F-4D97-AF65-F5344CB8AC3E}">
        <p14:creationId xmlns:p14="http://schemas.microsoft.com/office/powerpoint/2010/main" val="1838998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lstStyle/>
          <a:p>
            <a:r>
              <a:rPr lang="en-US" dirty="0"/>
              <a:t>It is unclear if there is a need to vet IANA requests for registration, where the request is made by entities in a country in charge of providing emergency services.</a:t>
            </a:r>
          </a:p>
          <a:p>
            <a:r>
              <a:rPr lang="en-US" dirty="0"/>
              <a:t>To prevent these entities from using URNs that identify a different emergency service in an adjacent country, emergency services URNs can be allocated in a country specific URN namespace.</a:t>
            </a:r>
          </a:p>
        </p:txBody>
      </p:sp>
    </p:spTree>
    <p:extLst>
      <p:ext uri="{BB962C8B-B14F-4D97-AF65-F5344CB8AC3E}">
        <p14:creationId xmlns:p14="http://schemas.microsoft.com/office/powerpoint/2010/main" val="14560352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TotalTime>
  <Words>543</Words>
  <Application>Microsoft Office PowerPoint</Application>
  <PresentationFormat>Widescreen</PresentationFormat>
  <Paragraphs>33</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Country-specific Emergency URN</vt:lpstr>
      <vt:lpstr>Background</vt:lpstr>
      <vt:lpstr>Background</vt:lpstr>
      <vt:lpstr>Problem</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Country-specific Emergency URN</dc:title>
  <dc:creator>John-Luc Bakker</dc:creator>
  <cp:lastModifiedBy>John-Luc Bakker</cp:lastModifiedBy>
  <cp:revision>12</cp:revision>
  <dcterms:created xsi:type="dcterms:W3CDTF">2017-01-24T16:25:23Z</dcterms:created>
  <dcterms:modified xsi:type="dcterms:W3CDTF">2017-02-04T16:40:36Z</dcterms:modified>
</cp:coreProperties>
</file>