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Lst>
  <p:notesMasterIdLst>
    <p:notesMasterId r:id="rId17"/>
  </p:notesMasterIdLst>
  <p:sldIdLst>
    <p:sldId id="280" r:id="rId3"/>
    <p:sldId id="309" r:id="rId4"/>
    <p:sldId id="320" r:id="rId5"/>
    <p:sldId id="321" r:id="rId6"/>
    <p:sldId id="322" r:id="rId7"/>
    <p:sldId id="314" r:id="rId8"/>
    <p:sldId id="323" r:id="rId9"/>
    <p:sldId id="316" r:id="rId10"/>
    <p:sldId id="317" r:id="rId11"/>
    <p:sldId id="318" r:id="rId12"/>
    <p:sldId id="319" r:id="rId13"/>
    <p:sldId id="313" r:id="rId14"/>
    <p:sldId id="312" r:id="rId15"/>
    <p:sldId id="324" r:id="rId1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309"/>
            <p14:sldId id="320"/>
            <p14:sldId id="321"/>
            <p14:sldId id="322"/>
            <p14:sldId id="314"/>
            <p14:sldId id="323"/>
            <p14:sldId id="316"/>
            <p14:sldId id="317"/>
            <p14:sldId id="318"/>
            <p14:sldId id="319"/>
            <p14:sldId id="313"/>
            <p14:sldId id="312"/>
            <p14:sldId id="324"/>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ECFF"/>
    <a:srgbClr val="B2B2B2"/>
    <a:srgbClr val="99CC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5" d="100"/>
          <a:sy n="75" d="100"/>
        </p:scale>
        <p:origin x="-2664" y="-864"/>
      </p:cViewPr>
      <p:guideLst>
        <p:guide orient="horz" pos="2160"/>
        <p:guide pos="2880"/>
      </p:guideLst>
    </p:cSldViewPr>
  </p:slideViewPr>
  <p:notesTextViewPr>
    <p:cViewPr>
      <p:scale>
        <a:sx n="1" d="1"/>
        <a:sy n="1" d="1"/>
      </p:scale>
      <p:origin x="0" y="0"/>
    </p:cViewPr>
  </p:notesTextViewPr>
  <p:notesViewPr>
    <p:cSldViewPr showGuides="1">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D151DD-1573-4B8B-87DC-CA4975D4E5FB}" type="datetimeFigureOut">
              <a:rPr lang="fr-FR" smtClean="0"/>
              <a:t>06/11/2016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F81C83-9490-40F8-AAE0-C6561752018F}" type="slidenum">
              <a:rPr lang="fr-FR" smtClean="0"/>
              <a:t>‹N°›</a:t>
            </a:fld>
            <a:endParaRPr lang="fr-FR"/>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12"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2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2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
        <p:nvSpPr>
          <p:cNvPr id="6"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7"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endParaRPr lang="fr-FR" sz="1200" dirty="0" smtClean="0"/>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1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
        <p:nvSpPr>
          <p:cNvPr id="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tx1"/>
                </a:solidFill>
                <a:latin typeface="Helvetica 55 Roman" pitchFamily="34" charset="0"/>
              </a:rPr>
              <a:t>‹N°›</a:t>
            </a:fld>
            <a:endParaRPr lang="en-US" sz="1000" dirty="0">
              <a:solidFill>
                <a:schemeClr val="tx1"/>
              </a:solidFill>
              <a:latin typeface="Helvetica 55 Roman" pitchFamily="34" charset="0"/>
            </a:endParaRPr>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9"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5"/>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24036976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4"/>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5"/>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05240059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5"/>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1542886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6153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baseline="0"/>
            </a:lvl1pPr>
          </a:lstStyle>
          <a:p>
            <a:r>
              <a:rPr lang="fr-FR" dirty="0" smtClean="0"/>
              <a:t>pour ajouter une diapo différente &gt; Accueil &gt; Nouvelle diapositive (puis cliquez menu déroulant) </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baseline="0"/>
            </a:lvl1pPr>
            <a:lvl2pPr>
              <a:spcAft>
                <a:spcPct val="0"/>
              </a:spcAft>
              <a:buFont typeface="Arial" charset="0"/>
              <a:buChar char="–"/>
              <a:defRPr/>
            </a:lvl2pPr>
          </a:lstStyle>
          <a:p>
            <a:r>
              <a:rPr lang="fr-FR" dirty="0" smtClean="0"/>
              <a:t>écrivez le texte ici, si besoin sélectionnez une icône ci-dessous pour ajouter un tableau, un graphique, un </a:t>
            </a:r>
            <a:r>
              <a:rPr lang="fr-FR" dirty="0" err="1" smtClean="0"/>
              <a:t>SmartArt</a:t>
            </a:r>
            <a:r>
              <a:rPr lang="fr-FR" dirty="0" smtClean="0"/>
              <a:t>, une image ou une vidéo</a:t>
            </a:r>
            <a:endParaRPr lang="fr-FR" dirty="0"/>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
        <p:nvSpPr>
          <p:cNvPr id="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
        <p:nvSpPr>
          <p:cNvPr id="10"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fontAlgn="base">
              <a:spcBef>
                <a:spcPct val="0"/>
              </a:spcBef>
              <a:spcAft>
                <a:spcPct val="0"/>
              </a:spcAft>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36"/>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eaLnBrk="0" fontAlgn="base" hangingPunct="0">
              <a:lnSpc>
                <a:spcPct val="90000"/>
              </a:lnSpc>
              <a:spcBef>
                <a:spcPct val="50000"/>
              </a:spcBef>
              <a:spcAft>
                <a:spcPct val="0"/>
              </a:spcAft>
              <a:buClr>
                <a:srgbClr val="00C9FF"/>
              </a:buClr>
              <a:defRPr/>
            </a:pPr>
            <a:r>
              <a:rPr lang="en-US" sz="1000" dirty="0">
                <a:solidFill>
                  <a:srgbClr val="FFFFFF"/>
                </a:solidFill>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r>
              <a:rPr lang="en-GB" sz="500" b="1" dirty="0">
                <a:solidFill>
                  <a:srgbClr val="FFFFFF"/>
                </a:solidFill>
                <a:cs typeface="Arial" panose="020B0604020202020204" pitchFamily="34" charset="0"/>
              </a:rPr>
              <a:t>R 18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65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r>
              <a:rPr lang="en-GB" sz="500" b="1" dirty="0">
                <a:solidFill>
                  <a:srgbClr val="FFFFFF"/>
                </a:solidFill>
                <a:cs typeface="Arial" panose="020B0604020202020204" pitchFamily="34" charset="0"/>
              </a:rPr>
              <a:t>R 0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201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hangingPunct="0">
              <a:spcBef>
                <a:spcPct val="15000"/>
              </a:spcBef>
              <a:spcAft>
                <a:spcPct val="15000"/>
              </a:spcAft>
              <a:buClr>
                <a:srgbClr val="00C9FF"/>
              </a:buClr>
              <a:defRPr/>
            </a:pPr>
            <a:r>
              <a:rPr lang="en-US" sz="500" b="1" dirty="0">
                <a:solidFill>
                  <a:srgbClr val="FFFFFF"/>
                </a:solidFill>
                <a:cs typeface="Arial" panose="020B0604020202020204" pitchFamily="34" charset="0"/>
              </a:rPr>
              <a:t>R 104</a:t>
            </a:r>
            <a:br>
              <a:rPr lang="en-US" sz="500" b="1" dirty="0">
                <a:solidFill>
                  <a:srgbClr val="FFFFFF"/>
                </a:solidFill>
                <a:cs typeface="Arial" panose="020B0604020202020204" pitchFamily="34" charset="0"/>
              </a:rPr>
            </a:br>
            <a:r>
              <a:rPr lang="en-US" sz="500" b="1" dirty="0">
                <a:solidFill>
                  <a:srgbClr val="FFFFFF"/>
                </a:solidFill>
                <a:cs typeface="Arial" panose="020B0604020202020204" pitchFamily="34" charset="0"/>
              </a:rPr>
              <a:t>G 113</a:t>
            </a:r>
            <a:br>
              <a:rPr lang="en-US" sz="500" b="1" dirty="0">
                <a:solidFill>
                  <a:srgbClr val="FFFFFF"/>
                </a:solidFill>
                <a:cs typeface="Arial" panose="020B0604020202020204" pitchFamily="34" charset="0"/>
              </a:rPr>
            </a:br>
            <a:r>
              <a:rPr lang="en-US" sz="500" b="1" dirty="0">
                <a:solidFill>
                  <a:srgbClr val="FFFFFF"/>
                </a:solidFill>
                <a:cs typeface="Arial" panose="020B0604020202020204" pitchFamily="34" charset="0"/>
              </a:rPr>
              <a:t>B 122</a:t>
            </a:r>
          </a:p>
        </p:txBody>
      </p:sp>
      <p:sp>
        <p:nvSpPr>
          <p:cNvPr id="45" name="AutoShape 64"/>
          <p:cNvSpPr>
            <a:spLocks noChangeArrowheads="1"/>
          </p:cNvSpPr>
          <p:nvPr/>
        </p:nvSpPr>
        <p:spPr bwMode="auto">
          <a:xfrm>
            <a:off x="291624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r>
              <a:rPr lang="en-GB" sz="500" b="1" dirty="0">
                <a:solidFill>
                  <a:srgbClr val="FFFFFF"/>
                </a:solidFill>
                <a:cs typeface="Arial" panose="020B0604020202020204" pitchFamily="34" charset="0"/>
              </a:rPr>
              <a:t>R 216</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217</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r>
              <a:rPr lang="en-GB" sz="500" b="1" dirty="0">
                <a:solidFill>
                  <a:srgbClr val="FFFFFF"/>
                </a:solidFill>
                <a:cs typeface="Arial" panose="020B0604020202020204" pitchFamily="34" charset="0"/>
              </a:rPr>
              <a:t>R 168</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187</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192</a:t>
            </a:r>
          </a:p>
        </p:txBody>
      </p:sp>
      <p:sp>
        <p:nvSpPr>
          <p:cNvPr id="47" name="Rectangle 68"/>
          <p:cNvSpPr>
            <a:spLocks noChangeArrowheads="1"/>
          </p:cNvSpPr>
          <p:nvPr/>
        </p:nvSpPr>
        <p:spPr bwMode="auto">
          <a:xfrm>
            <a:off x="647703" y="6944786"/>
            <a:ext cx="792163" cy="179916"/>
          </a:xfrm>
          <a:prstGeom prst="rect">
            <a:avLst/>
          </a:prstGeom>
          <a:noFill/>
          <a:ln>
            <a:noFill/>
          </a:ln>
          <a:extLst/>
        </p:spPr>
        <p:txBody>
          <a:bodyPr wrap="none" lIns="18000" tIns="0" rIns="36000" bIns="0" anchor="ctr"/>
          <a:lstStyle/>
          <a:p>
            <a:pPr algn="r" defTabSz="603250" eaLnBrk="0" fontAlgn="base"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a:t>
            </a:r>
            <a:r>
              <a:rPr lang="en-GB" sz="500" b="1" dirty="0" smtClean="0">
                <a:solidFill>
                  <a:srgbClr val="FFFFFF"/>
                </a:solidFill>
                <a:latin typeface="Arial" panose="020B0604020202020204" pitchFamily="34" charset="0"/>
                <a:cs typeface="Arial" panose="020B0604020202020204" pitchFamily="34" charset="0"/>
              </a:rPr>
              <a:t>colors</a:t>
            </a:r>
            <a:r>
              <a:rPr lang="en-GB" sz="500" b="1" dirty="0">
                <a:solidFill>
                  <a:srgbClr val="FFFFFF"/>
                </a:solidFill>
                <a:latin typeface="Arial" panose="020B0604020202020204" pitchFamily="34" charset="0"/>
                <a:cs typeface="Arial" panose="020B0604020202020204" pitchFamily="34" charset="0"/>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endParaRPr lang="en-US" sz="500" b="1">
              <a:solidFill>
                <a:srgbClr val="FFFFFF"/>
              </a:solidFill>
              <a:cs typeface="Arial" panose="020B0604020202020204" pitchFamily="34" charset="0"/>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eaLnBrk="0" fontAlgn="base" hangingPunct="0">
              <a:spcBef>
                <a:spcPct val="15000"/>
              </a:spcBef>
              <a:spcAft>
                <a:spcPct val="15000"/>
              </a:spcAft>
              <a:buClr>
                <a:srgbClr val="00C9FF"/>
              </a:buClr>
              <a:defRPr/>
            </a:pPr>
            <a:endParaRPr lang="en-US" sz="500" b="1">
              <a:solidFill>
                <a:srgbClr val="FFFFFF"/>
              </a:solidFill>
              <a:cs typeface="Arial" panose="020B0604020202020204" pitchFamily="34" charset="0"/>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hangingPunct="0">
              <a:spcBef>
                <a:spcPct val="15000"/>
              </a:spcBef>
              <a:spcAft>
                <a:spcPct val="15000"/>
              </a:spcAft>
              <a:buClr>
                <a:srgbClr val="00C9FF"/>
              </a:buClr>
              <a:defRPr/>
            </a:pPr>
            <a:endParaRPr lang="en-US" sz="500" b="1" dirty="0">
              <a:solidFill>
                <a:srgbClr val="FFFFFF"/>
              </a:solidFill>
              <a:cs typeface="Arial" panose="020B0604020202020204" pitchFamily="34" charset="0"/>
            </a:endParaRPr>
          </a:p>
        </p:txBody>
      </p:sp>
      <p:sp>
        <p:nvSpPr>
          <p:cNvPr id="51" name="Rectangle 68"/>
          <p:cNvSpPr>
            <a:spLocks noChangeArrowheads="1"/>
          </p:cNvSpPr>
          <p:nvPr/>
        </p:nvSpPr>
        <p:spPr bwMode="auto">
          <a:xfrm>
            <a:off x="647703" y="6944786"/>
            <a:ext cx="792163" cy="179916"/>
          </a:xfrm>
          <a:prstGeom prst="rect">
            <a:avLst/>
          </a:prstGeom>
          <a:noFill/>
          <a:ln>
            <a:noFill/>
          </a:ln>
          <a:extLst/>
        </p:spPr>
        <p:txBody>
          <a:bodyPr wrap="none" lIns="18000" tIns="0" rIns="36000" bIns="0" anchor="ctr"/>
          <a:lstStyle/>
          <a:p>
            <a:pPr algn="r" defTabSz="603250" eaLnBrk="0" fontAlgn="base"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72231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1FEF4778-5275-AF44-A3A2-413C53D52084}" type="datetime1">
              <a:rPr lang="en-GB" sz="800" smtClean="0">
                <a:solidFill>
                  <a:srgbClr val="68717A"/>
                </a:solidFill>
                <a:cs typeface="Arial" panose="020B0604020202020204" pitchFamily="34" charset="0"/>
              </a:rPr>
              <a:pPr fontAlgn="base">
                <a:spcBef>
                  <a:spcPct val="0"/>
                </a:spcBef>
                <a:spcAft>
                  <a:spcPct val="0"/>
                </a:spcAft>
                <a:defRPr/>
              </a:pPr>
              <a:t>06/11/2016</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9182688-34E5-4CE3-92E4-C88AA8BD9750}" type="slidenum">
              <a:rPr lang="en-GB" sz="800" smtClean="0">
                <a:solidFill>
                  <a:srgbClr val="68717A"/>
                </a:solidFill>
                <a:cs typeface="Arial" panose="020B0604020202020204" pitchFamily="34" charset="0"/>
              </a:rPr>
              <a:pPr fontAlgn="base">
                <a:spcBef>
                  <a:spcPct val="0"/>
                </a:spcBef>
                <a:spcAft>
                  <a:spcPct val="0"/>
                </a:spcAft>
                <a:defRPr/>
              </a:pPr>
              <a:t>‹N°›</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8" y="6229351"/>
            <a:ext cx="701675" cy="154516"/>
          </a:xfrm>
          <a:prstGeom prst="rect">
            <a:avLst/>
          </a:prstGeom>
          <a:noFill/>
          <a:ln w="9525">
            <a:noFill/>
            <a:miter lim="800000"/>
            <a:headEnd/>
            <a:tailEnd/>
          </a:ln>
        </p:spPr>
      </p:pic>
      <p:sp>
        <p:nvSpPr>
          <p:cNvPr id="3" name="TextBox 2"/>
          <p:cNvSpPr txBox="1"/>
          <p:nvPr/>
        </p:nvSpPr>
        <p:spPr>
          <a:xfrm>
            <a:off x="1341441" y="6191253"/>
            <a:ext cx="6078537" cy="123111"/>
          </a:xfrm>
          <a:prstGeom prst="rect">
            <a:avLst/>
          </a:prstGeom>
          <a:noFill/>
        </p:spPr>
        <p:txBody>
          <a:bodyPr lIns="0" tIns="0" rIns="0" bIns="0">
            <a:spAutoFit/>
          </a:bodyPr>
          <a:lstStyle/>
          <a:p>
            <a:pPr defTabSz="457200" fontAlgn="base">
              <a:spcBef>
                <a:spcPct val="0"/>
              </a:spcBef>
              <a:spcAft>
                <a:spcPct val="0"/>
              </a:spcAft>
            </a:pPr>
            <a:r>
              <a:rPr lang="en-GB" sz="800" smtClean="0">
                <a:solidFill>
                  <a:srgbClr val="68717A"/>
                </a:solidFill>
                <a:cs typeface="Arial" charset="0"/>
              </a:rPr>
              <a:t>© Nokia 2014   - File Name   - Version   - Creator   - DocID</a:t>
            </a:r>
            <a:endParaRPr lang="en-GB" sz="800" dirty="0">
              <a:solidFill>
                <a:srgbClr val="68717A"/>
              </a:solidFill>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fontAlgn="base">
              <a:spcBef>
                <a:spcPct val="0"/>
              </a:spcBef>
              <a:spcAft>
                <a:spcPct val="0"/>
              </a:spcAft>
              <a:defRPr/>
            </a:pPr>
            <a:endParaRPr lang="en-GB" sz="800" dirty="0">
              <a:solidFill>
                <a:srgbClr val="68717A"/>
              </a:solidFill>
              <a:latin typeface="Arial" panose="020B0604020202020204" pitchFamily="34" charset="0"/>
              <a:cs typeface="Arial" panose="020B0604020202020204" pitchFamily="34" charset="0"/>
            </a:endParaRPr>
          </a:p>
          <a:p>
            <a:pPr defTabSz="457200" fontAlgn="base">
              <a:spcBef>
                <a:spcPct val="0"/>
              </a:spcBef>
              <a:spcAft>
                <a:spcPct val="0"/>
              </a:spcAft>
              <a:defRPr/>
            </a:pPr>
            <a:endParaRPr lang="en-GB" sz="800" dirty="0">
              <a:solidFill>
                <a:srgbClr val="68717A"/>
              </a:solidFill>
              <a:latin typeface="Arial" panose="020B0604020202020204" pitchFamily="34" charset="0"/>
              <a:cs typeface="Arial" panose="020B0604020202020204" pitchFamily="34" charset="0"/>
            </a:endParaRPr>
          </a:p>
        </p:txBody>
      </p:sp>
      <p:sp>
        <p:nvSpPr>
          <p:cNvPr id="29" name="TextBox 28"/>
          <p:cNvSpPr txBox="1"/>
          <p:nvPr/>
        </p:nvSpPr>
        <p:spPr>
          <a:xfrm>
            <a:off x="432003" y="6383869"/>
            <a:ext cx="6078537" cy="123111"/>
          </a:xfrm>
          <a:prstGeom prst="rect">
            <a:avLst/>
          </a:prstGeom>
          <a:noFill/>
        </p:spPr>
        <p:txBody>
          <a:bodyPr lIns="0" tIns="0" rIns="0" bIns="0">
            <a:spAutoFit/>
          </a:bodyPr>
          <a:lstStyle/>
          <a:p>
            <a:pPr defTabSz="457200" fontAlgn="base">
              <a:spcBef>
                <a:spcPct val="0"/>
              </a:spcBef>
              <a:spcAft>
                <a:spcPct val="0"/>
              </a:spcAft>
              <a:defRPr/>
            </a:pPr>
            <a:r>
              <a:rPr lang="en-GB" sz="800" smtClean="0">
                <a:solidFill>
                  <a:srgbClr val="68717A"/>
                </a:solidFill>
                <a:cs typeface="Arial" charset="0"/>
              </a:rPr>
              <a:t>Confidential</a:t>
            </a:r>
            <a:endParaRPr lang="en-GB" sz="800" dirty="0">
              <a:solidFill>
                <a:srgbClr val="68717A"/>
              </a:solidFill>
              <a:cs typeface="Arial" charset="0"/>
            </a:endParaRPr>
          </a:p>
        </p:txBody>
      </p:sp>
    </p:spTree>
    <p:extLst>
      <p:ext uri="{BB962C8B-B14F-4D97-AF65-F5344CB8AC3E}">
        <p14:creationId xmlns:p14="http://schemas.microsoft.com/office/powerpoint/2010/main" val="74087903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ct/WG1_mm-cc-sm_ex-CN1/TSGC1_96_Jeju/docs/C1-160909.zip" TargetMode="External"/><Relationship Id="rId2" Type="http://schemas.openxmlformats.org/officeDocument/2006/relationships/hyperlink" Target="http://www.3gpp.org/ftp/tsg_ct/WG1_mm-cc-sm_ex-CN1/TSGC1_95_Anaheim/docs/C1-154112.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3gpp.org/ftp/tsg_ct/WG1_mm-cc-sm_ex-CN1/TSGC1_100_Guilin/docs/C1-164685.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71600" y="980728"/>
            <a:ext cx="7057405" cy="3024336"/>
          </a:xfrm>
        </p:spPr>
        <p:txBody>
          <a:bodyPr/>
          <a:lstStyle/>
          <a:p>
            <a:r>
              <a:rPr lang="fr-FR" b="1" dirty="0" smtClean="0"/>
              <a:t>New Sender-info header in </a:t>
            </a:r>
            <a:r>
              <a:rPr lang="fr-FR" b="1" dirty="0" smtClean="0"/>
              <a:t>SIP </a:t>
            </a:r>
            <a:r>
              <a:rPr lang="fr-FR" b="1" dirty="0" err="1" smtClean="0"/>
              <a:t>error</a:t>
            </a:r>
            <a:r>
              <a:rPr lang="fr-FR" b="1" dirty="0" smtClean="0"/>
              <a:t> </a:t>
            </a:r>
            <a:r>
              <a:rPr lang="fr-FR" b="1" dirty="0" err="1" smtClean="0"/>
              <a:t>responses</a:t>
            </a:r>
            <a:endParaRPr lang="fr-FR" b="1" dirty="0"/>
          </a:p>
        </p:txBody>
      </p:sp>
      <p:sp>
        <p:nvSpPr>
          <p:cNvPr id="3" name="Sous-titre 2"/>
          <p:cNvSpPr>
            <a:spLocks noGrp="1"/>
          </p:cNvSpPr>
          <p:nvPr>
            <p:ph type="subTitle" idx="1"/>
          </p:nvPr>
        </p:nvSpPr>
        <p:spPr>
          <a:xfrm>
            <a:off x="1012903" y="4393968"/>
            <a:ext cx="7084800" cy="1195272"/>
          </a:xfrm>
        </p:spPr>
        <p:txBody>
          <a:bodyPr>
            <a:normAutofit/>
          </a:bodyPr>
          <a:lstStyle/>
          <a:p>
            <a:r>
              <a:rPr lang="fr-FR" dirty="0" smtClean="0"/>
              <a:t>Discussion</a:t>
            </a:r>
          </a:p>
          <a:p>
            <a:r>
              <a:rPr lang="en-GB" b="1" dirty="0"/>
              <a:t>3GPP TSG-CT WG1 Meeting #</a:t>
            </a:r>
            <a:r>
              <a:rPr lang="en-GB" b="1" dirty="0" smtClean="0"/>
              <a:t>101</a:t>
            </a:r>
            <a:endParaRPr lang="fr-FR" dirty="0"/>
          </a:p>
          <a:p>
            <a:r>
              <a:rPr lang="en-GB" b="1" dirty="0"/>
              <a:t>Reno, NV (USA), 14-18 November 2016</a:t>
            </a:r>
            <a:endParaRPr lang="fr-FR" dirty="0"/>
          </a:p>
        </p:txBody>
      </p:sp>
      <p:sp>
        <p:nvSpPr>
          <p:cNvPr id="4" name="Sous-titre 2"/>
          <p:cNvSpPr txBox="1">
            <a:spLocks/>
          </p:cNvSpPr>
          <p:nvPr/>
        </p:nvSpPr>
        <p:spPr>
          <a:xfrm>
            <a:off x="7092280" y="116632"/>
            <a:ext cx="1728192" cy="360040"/>
          </a:xfrm>
          <a:prstGeom prst="rect">
            <a:avLst/>
          </a:prstGeom>
        </p:spPr>
        <p:txBody>
          <a:bodyPr vert="horz" lIns="0" tIns="0" rIns="0" bIns="0" rtlCol="0">
            <a:no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fr-FR" sz="2400" b="1" dirty="0" smtClean="0"/>
              <a:t>C1-164950</a:t>
            </a:r>
            <a:endParaRPr lang="fr-FR" sz="2400" b="1"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2144" y="188640"/>
            <a:ext cx="7049874" cy="937568"/>
          </a:xfrm>
        </p:spPr>
        <p:txBody>
          <a:bodyPr/>
          <a:lstStyle/>
          <a:p>
            <a:r>
              <a:rPr lang="en-US" altLang="zh-CN" sz="3200" dirty="0" smtClean="0"/>
              <a:t>Use case</a:t>
            </a:r>
            <a:br>
              <a:rPr lang="en-US" altLang="zh-CN" sz="3200" dirty="0" smtClean="0"/>
            </a:br>
            <a:r>
              <a:rPr lang="en-US" altLang="zh-CN" sz="3200" dirty="0" smtClean="0">
                <a:solidFill>
                  <a:schemeClr val="tx1"/>
                </a:solidFill>
              </a:rPr>
              <a:t>Entity re-selection</a:t>
            </a:r>
            <a:endParaRPr lang="zh-CN" altLang="en-US" sz="3200" dirty="0">
              <a:solidFill>
                <a:schemeClr val="tx1"/>
              </a:solidFill>
            </a:endParaRPr>
          </a:p>
        </p:txBody>
      </p:sp>
      <p:sp>
        <p:nvSpPr>
          <p:cNvPr id="3" name="矩形 2"/>
          <p:cNvSpPr/>
          <p:nvPr/>
        </p:nvSpPr>
        <p:spPr>
          <a:xfrm>
            <a:off x="730176" y="2564904"/>
            <a:ext cx="86409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a:t>
            </a:r>
            <a:endParaRPr lang="zh-CN" altLang="en-US" sz="1400" b="1" dirty="0"/>
          </a:p>
        </p:txBody>
      </p:sp>
      <p:cxnSp>
        <p:nvCxnSpPr>
          <p:cNvPr id="5" name="直接连接符 4"/>
          <p:cNvCxnSpPr/>
          <p:nvPr/>
        </p:nvCxnSpPr>
        <p:spPr>
          <a:xfrm>
            <a:off x="1136824"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178448" y="2564904"/>
            <a:ext cx="86409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I-CSCF</a:t>
            </a:r>
            <a:endParaRPr lang="zh-CN" altLang="en-US" sz="1400" b="1" dirty="0"/>
          </a:p>
        </p:txBody>
      </p:sp>
      <p:cxnSp>
        <p:nvCxnSpPr>
          <p:cNvPr id="7" name="直接连接符 6"/>
          <p:cNvCxnSpPr/>
          <p:nvPr/>
        </p:nvCxnSpPr>
        <p:spPr>
          <a:xfrm>
            <a:off x="3585096" y="2996952"/>
            <a:ext cx="0" cy="352839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482704" y="2564904"/>
            <a:ext cx="1080120"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S-CSCF#1</a:t>
            </a:r>
            <a:endParaRPr lang="zh-CN" altLang="en-US" sz="1400" b="1" dirty="0"/>
          </a:p>
        </p:txBody>
      </p:sp>
      <p:cxnSp>
        <p:nvCxnSpPr>
          <p:cNvPr id="9" name="直接连接符 8"/>
          <p:cNvCxnSpPr/>
          <p:nvPr/>
        </p:nvCxnSpPr>
        <p:spPr>
          <a:xfrm>
            <a:off x="5986760"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162224" y="3429000"/>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3610496" y="3645024"/>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3610496" y="4653136"/>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308304" y="2564904"/>
            <a:ext cx="1080120"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S-CSCF#2</a:t>
            </a:r>
            <a:endParaRPr lang="zh-CN" altLang="en-US" sz="1400" b="1" dirty="0"/>
          </a:p>
        </p:txBody>
      </p:sp>
      <p:cxnSp>
        <p:nvCxnSpPr>
          <p:cNvPr id="19" name="直接连接符 18"/>
          <p:cNvCxnSpPr/>
          <p:nvPr/>
        </p:nvCxnSpPr>
        <p:spPr>
          <a:xfrm>
            <a:off x="7858968"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42144" y="5517232"/>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Use the same I-CSCF</a:t>
            </a:r>
            <a:endParaRPr lang="zh-CN" altLang="en-US" sz="1600" dirty="0"/>
          </a:p>
        </p:txBody>
      </p:sp>
      <p:cxnSp>
        <p:nvCxnSpPr>
          <p:cNvPr id="23" name="直接箭头连接符 22"/>
          <p:cNvCxnSpPr/>
          <p:nvPr/>
        </p:nvCxnSpPr>
        <p:spPr>
          <a:xfrm flipH="1">
            <a:off x="1162224" y="4941168"/>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1162224" y="6309320"/>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594272" y="3059668"/>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sp>
        <p:nvSpPr>
          <p:cNvPr id="32" name="TextBox 31"/>
          <p:cNvSpPr txBox="1"/>
          <p:nvPr/>
        </p:nvSpPr>
        <p:spPr>
          <a:xfrm>
            <a:off x="4186560" y="3284984"/>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sp>
        <p:nvSpPr>
          <p:cNvPr id="33" name="TextBox 32"/>
          <p:cNvSpPr txBox="1"/>
          <p:nvPr/>
        </p:nvSpPr>
        <p:spPr>
          <a:xfrm>
            <a:off x="3682504" y="4331196"/>
            <a:ext cx="2710742" cy="738664"/>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S-CSCF</a:t>
            </a:r>
          </a:p>
          <a:p>
            <a:r>
              <a:rPr lang="en-US" altLang="zh-CN" sz="1200" b="1" dirty="0" smtClean="0">
                <a:solidFill>
                  <a:srgbClr val="FF6600"/>
                </a:solidFill>
              </a:rPr>
              <a:t>Indic-text: insufficient local resource </a:t>
            </a:r>
            <a:endParaRPr lang="zh-CN" altLang="en-US" sz="1200" b="1" dirty="0">
              <a:solidFill>
                <a:srgbClr val="FF6600"/>
              </a:solidFill>
            </a:endParaRPr>
          </a:p>
        </p:txBody>
      </p:sp>
      <p:sp>
        <p:nvSpPr>
          <p:cNvPr id="34" name="TextBox 33"/>
          <p:cNvSpPr txBox="1"/>
          <p:nvPr/>
        </p:nvSpPr>
        <p:spPr>
          <a:xfrm>
            <a:off x="1162224" y="4634552"/>
            <a:ext cx="2710742" cy="738664"/>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S-CSCF</a:t>
            </a:r>
          </a:p>
          <a:p>
            <a:r>
              <a:rPr lang="en-US" altLang="zh-CN" sz="1200" b="1" dirty="0" smtClean="0">
                <a:solidFill>
                  <a:srgbClr val="FF6600"/>
                </a:solidFill>
              </a:rPr>
              <a:t>Indic-text: insufficient local resource </a:t>
            </a:r>
            <a:endParaRPr lang="zh-CN" altLang="en-US" sz="1200" b="1" dirty="0">
              <a:solidFill>
                <a:srgbClr val="FF6600"/>
              </a:solidFill>
            </a:endParaRPr>
          </a:p>
        </p:txBody>
      </p:sp>
      <p:sp>
        <p:nvSpPr>
          <p:cNvPr id="39" name="矩形 38"/>
          <p:cNvSpPr/>
          <p:nvPr/>
        </p:nvSpPr>
        <p:spPr>
          <a:xfrm>
            <a:off x="5266680" y="3933056"/>
            <a:ext cx="1512168" cy="504056"/>
          </a:xfrm>
          <a:prstGeom prst="rect">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overload</a:t>
            </a:r>
            <a:endParaRPr lang="zh-CN" altLang="en-US" sz="1600" dirty="0">
              <a:solidFill>
                <a:schemeClr val="tx1"/>
              </a:solidFill>
            </a:endParaRPr>
          </a:p>
        </p:txBody>
      </p:sp>
      <p:sp>
        <p:nvSpPr>
          <p:cNvPr id="40" name="TextBox 39"/>
          <p:cNvSpPr txBox="1"/>
          <p:nvPr/>
        </p:nvSpPr>
        <p:spPr>
          <a:xfrm>
            <a:off x="1810296" y="5949280"/>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cxnSp>
        <p:nvCxnSpPr>
          <p:cNvPr id="41" name="直接箭头连接符 40"/>
          <p:cNvCxnSpPr/>
          <p:nvPr/>
        </p:nvCxnSpPr>
        <p:spPr>
          <a:xfrm>
            <a:off x="3610496" y="6381328"/>
            <a:ext cx="4176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402584" y="6021288"/>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sp>
        <p:nvSpPr>
          <p:cNvPr id="43" name="TextBox 42"/>
          <p:cNvSpPr txBox="1"/>
          <p:nvPr/>
        </p:nvSpPr>
        <p:spPr>
          <a:xfrm>
            <a:off x="251520" y="1340768"/>
            <a:ext cx="8352928" cy="923330"/>
          </a:xfrm>
          <a:prstGeom prst="rect">
            <a:avLst/>
          </a:prstGeom>
          <a:noFill/>
        </p:spPr>
        <p:txBody>
          <a:bodyPr wrap="square" rtlCol="0">
            <a:spAutoFit/>
          </a:bodyPr>
          <a:lstStyle/>
          <a:p>
            <a:r>
              <a:rPr lang="en-US" altLang="zh-CN" dirty="0" smtClean="0"/>
              <a:t>During registration procedure, if the P-CSCF receives SIP 500 response indicating it was sent from S-CSCF due to local overload, then P-CSCF can still choose the same I-CSCF for subsequent requests.</a:t>
            </a:r>
            <a:endParaRPr lang="zh-CN" altLang="en-US" dirty="0"/>
          </a:p>
        </p:txBody>
      </p:sp>
      <p:sp>
        <p:nvSpPr>
          <p:cNvPr id="26" name="Titre 1"/>
          <p:cNvSpPr txBox="1">
            <a:spLocks/>
          </p:cNvSpPr>
          <p:nvPr/>
        </p:nvSpPr>
        <p:spPr>
          <a:xfrm>
            <a:off x="2339752" y="0"/>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5</a:t>
            </a:r>
            <a:endParaRPr lang="fr-FR" sz="6000" dirty="0"/>
          </a:p>
        </p:txBody>
      </p:sp>
    </p:spTree>
    <p:extLst>
      <p:ext uri="{BB962C8B-B14F-4D97-AF65-F5344CB8AC3E}">
        <p14:creationId xmlns:p14="http://schemas.microsoft.com/office/powerpoint/2010/main" val="10787929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7049874" cy="937568"/>
          </a:xfrm>
        </p:spPr>
        <p:txBody>
          <a:bodyPr/>
          <a:lstStyle/>
          <a:p>
            <a:r>
              <a:rPr lang="en-US" altLang="zh-CN" sz="3200" dirty="0" smtClean="0"/>
              <a:t>Use case</a:t>
            </a:r>
            <a:br>
              <a:rPr lang="en-US" altLang="zh-CN" sz="3200" dirty="0" smtClean="0"/>
            </a:br>
            <a:r>
              <a:rPr lang="en-US" altLang="zh-CN" sz="3200" dirty="0" smtClean="0">
                <a:solidFill>
                  <a:schemeClr val="tx1"/>
                </a:solidFill>
              </a:rPr>
              <a:t>Entity re-selection (cont.)</a:t>
            </a:r>
            <a:endParaRPr lang="zh-CN" altLang="en-US" sz="3200" dirty="0">
              <a:solidFill>
                <a:schemeClr val="tx1"/>
              </a:solidFill>
            </a:endParaRPr>
          </a:p>
        </p:txBody>
      </p:sp>
      <p:sp>
        <p:nvSpPr>
          <p:cNvPr id="3" name="矩形 2"/>
          <p:cNvSpPr/>
          <p:nvPr/>
        </p:nvSpPr>
        <p:spPr>
          <a:xfrm>
            <a:off x="874192" y="2564904"/>
            <a:ext cx="86409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a:t>
            </a:r>
            <a:endParaRPr lang="zh-CN" altLang="en-US" sz="1400" b="1" dirty="0"/>
          </a:p>
        </p:txBody>
      </p:sp>
      <p:cxnSp>
        <p:nvCxnSpPr>
          <p:cNvPr id="5" name="直接连接符 4"/>
          <p:cNvCxnSpPr/>
          <p:nvPr/>
        </p:nvCxnSpPr>
        <p:spPr>
          <a:xfrm>
            <a:off x="1280840"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283968" y="2564904"/>
            <a:ext cx="1080120"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I-CSCF#1</a:t>
            </a:r>
            <a:endParaRPr lang="zh-CN" altLang="en-US" sz="1400" b="1" dirty="0"/>
          </a:p>
        </p:txBody>
      </p:sp>
      <p:cxnSp>
        <p:nvCxnSpPr>
          <p:cNvPr id="9" name="直接连接符 8"/>
          <p:cNvCxnSpPr/>
          <p:nvPr/>
        </p:nvCxnSpPr>
        <p:spPr>
          <a:xfrm>
            <a:off x="4788024"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306240" y="3429000"/>
            <a:ext cx="348178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660232" y="2564904"/>
            <a:ext cx="1080120"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I-CSCF#2</a:t>
            </a:r>
            <a:endParaRPr lang="zh-CN" altLang="en-US" sz="1400" b="1" dirty="0"/>
          </a:p>
        </p:txBody>
      </p:sp>
      <p:cxnSp>
        <p:nvCxnSpPr>
          <p:cNvPr id="19" name="直接连接符 18"/>
          <p:cNvCxnSpPr/>
          <p:nvPr/>
        </p:nvCxnSpPr>
        <p:spPr>
          <a:xfrm>
            <a:off x="7210896"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1306240" y="4797152"/>
            <a:ext cx="340977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38288" y="3059668"/>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sp>
        <p:nvSpPr>
          <p:cNvPr id="34" name="TextBox 33"/>
          <p:cNvSpPr txBox="1"/>
          <p:nvPr/>
        </p:nvSpPr>
        <p:spPr>
          <a:xfrm>
            <a:off x="1619672" y="4503236"/>
            <a:ext cx="2710742" cy="738664"/>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I-CSCF</a:t>
            </a:r>
          </a:p>
          <a:p>
            <a:r>
              <a:rPr lang="en-US" altLang="zh-CN" sz="1200" b="1" dirty="0" smtClean="0">
                <a:solidFill>
                  <a:srgbClr val="FF6600"/>
                </a:solidFill>
              </a:rPr>
              <a:t>Indic-text: insufficient local resource </a:t>
            </a:r>
            <a:endParaRPr lang="zh-CN" altLang="en-US" sz="1200" b="1" dirty="0">
              <a:solidFill>
                <a:srgbClr val="FF6600"/>
              </a:solidFill>
            </a:endParaRPr>
          </a:p>
        </p:txBody>
      </p:sp>
      <p:cxnSp>
        <p:nvCxnSpPr>
          <p:cNvPr id="41" name="直接箭头连接符 40"/>
          <p:cNvCxnSpPr/>
          <p:nvPr/>
        </p:nvCxnSpPr>
        <p:spPr>
          <a:xfrm>
            <a:off x="1280840" y="6381328"/>
            <a:ext cx="591945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15816" y="5949280"/>
            <a:ext cx="1300356" cy="369332"/>
          </a:xfrm>
          <a:prstGeom prst="rect">
            <a:avLst/>
          </a:prstGeom>
          <a:noFill/>
        </p:spPr>
        <p:txBody>
          <a:bodyPr wrap="none" rtlCol="0">
            <a:spAutoFit/>
          </a:bodyPr>
          <a:lstStyle/>
          <a:p>
            <a:r>
              <a:rPr lang="en-US" altLang="zh-CN" b="1" dirty="0" smtClean="0">
                <a:solidFill>
                  <a:srgbClr val="FF6600"/>
                </a:solidFill>
              </a:rPr>
              <a:t>REGISTER</a:t>
            </a:r>
            <a:endParaRPr lang="zh-CN" altLang="en-US" b="1" dirty="0">
              <a:solidFill>
                <a:srgbClr val="FF6600"/>
              </a:solidFill>
            </a:endParaRPr>
          </a:p>
        </p:txBody>
      </p:sp>
      <p:sp>
        <p:nvSpPr>
          <p:cNvPr id="43" name="TextBox 42"/>
          <p:cNvSpPr txBox="1"/>
          <p:nvPr/>
        </p:nvSpPr>
        <p:spPr>
          <a:xfrm>
            <a:off x="513408" y="1340768"/>
            <a:ext cx="8352928" cy="923330"/>
          </a:xfrm>
          <a:prstGeom prst="rect">
            <a:avLst/>
          </a:prstGeom>
          <a:noFill/>
        </p:spPr>
        <p:txBody>
          <a:bodyPr wrap="square" rtlCol="0">
            <a:spAutoFit/>
          </a:bodyPr>
          <a:lstStyle/>
          <a:p>
            <a:r>
              <a:rPr lang="en-US" altLang="zh-CN" dirty="0" smtClean="0"/>
              <a:t>During registration procedure, if the P-CSCF receives SIP 500 response indicating it was sent from I-CSCF due to local overload, then P-CSCF will choose another I-CSCF for subsequent requests.</a:t>
            </a:r>
            <a:endParaRPr lang="zh-CN" altLang="en-US" dirty="0"/>
          </a:p>
        </p:txBody>
      </p:sp>
      <p:sp>
        <p:nvSpPr>
          <p:cNvPr id="30" name="矩形 29"/>
          <p:cNvSpPr/>
          <p:nvPr/>
        </p:nvSpPr>
        <p:spPr>
          <a:xfrm>
            <a:off x="611560" y="5517232"/>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Choose new </a:t>
            </a:r>
          </a:p>
          <a:p>
            <a:pPr algn="ctr"/>
            <a:r>
              <a:rPr lang="en-US" altLang="zh-CN" sz="1600" dirty="0" smtClean="0"/>
              <a:t>I-CSCF</a:t>
            </a:r>
            <a:endParaRPr lang="zh-CN" altLang="en-US" sz="1600" dirty="0"/>
          </a:p>
        </p:txBody>
      </p:sp>
      <p:sp>
        <p:nvSpPr>
          <p:cNvPr id="21" name="Titre 1"/>
          <p:cNvSpPr txBox="1">
            <a:spLocks/>
          </p:cNvSpPr>
          <p:nvPr/>
        </p:nvSpPr>
        <p:spPr>
          <a:xfrm>
            <a:off x="2339752" y="0"/>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5</a:t>
            </a:r>
            <a:endParaRPr lang="fr-FR" sz="6000" dirty="0"/>
          </a:p>
        </p:txBody>
      </p:sp>
      <p:sp>
        <p:nvSpPr>
          <p:cNvPr id="22" name="矩形 38"/>
          <p:cNvSpPr/>
          <p:nvPr/>
        </p:nvSpPr>
        <p:spPr>
          <a:xfrm>
            <a:off x="4067944" y="3749340"/>
            <a:ext cx="1512168" cy="504056"/>
          </a:xfrm>
          <a:prstGeom prst="rect">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overload</a:t>
            </a:r>
            <a:endParaRPr lang="zh-CN" altLang="en-US" sz="1600" dirty="0">
              <a:solidFill>
                <a:schemeClr val="tx1"/>
              </a:solidFill>
            </a:endParaRPr>
          </a:p>
        </p:txBody>
      </p:sp>
    </p:spTree>
    <p:extLst>
      <p:ext uri="{BB962C8B-B14F-4D97-AF65-F5344CB8AC3E}">
        <p14:creationId xmlns:p14="http://schemas.microsoft.com/office/powerpoint/2010/main" val="17798713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a:xfrm>
            <a:off x="467544" y="188640"/>
            <a:ext cx="7058025" cy="982800"/>
          </a:xfrm>
        </p:spPr>
        <p:txBody>
          <a:bodyPr/>
          <a:lstStyle/>
          <a:p>
            <a:r>
              <a:rPr lang="en-US" sz="3200" dirty="0" smtClean="0"/>
              <a:t>Standardization process:</a:t>
            </a:r>
            <a:br>
              <a:rPr lang="en-US" sz="3200" dirty="0" smtClean="0"/>
            </a:br>
            <a:r>
              <a:rPr lang="en-US" sz="3200" dirty="0" smtClean="0">
                <a:solidFill>
                  <a:schemeClr val="tx1"/>
                </a:solidFill>
              </a:rPr>
              <a:t>IETF</a:t>
            </a:r>
            <a:r>
              <a:rPr lang="en-US" sz="3200" dirty="0" smtClean="0"/>
              <a:t> Versus </a:t>
            </a:r>
            <a:r>
              <a:rPr lang="en-US" sz="3200" dirty="0" smtClean="0">
                <a:solidFill>
                  <a:schemeClr val="tx1"/>
                </a:solidFill>
              </a:rPr>
              <a:t>3GPP TS 24.229</a:t>
            </a:r>
            <a:endParaRPr lang="en-US" sz="3200" dirty="0">
              <a:solidFill>
                <a:schemeClr val="tx1"/>
              </a:solidFill>
            </a:endParaRPr>
          </a:p>
        </p:txBody>
      </p:sp>
      <p:sp>
        <p:nvSpPr>
          <p:cNvPr id="24" name="Text Placeholder 23"/>
          <p:cNvSpPr>
            <a:spLocks noGrp="1"/>
          </p:cNvSpPr>
          <p:nvPr>
            <p:ph type="body" sz="quarter" idx="11"/>
          </p:nvPr>
        </p:nvSpPr>
        <p:spPr>
          <a:xfrm>
            <a:off x="539552" y="1768536"/>
            <a:ext cx="7992888" cy="4540784"/>
          </a:xfrm>
        </p:spPr>
        <p:txBody>
          <a:bodyPr>
            <a:noAutofit/>
          </a:bodyPr>
          <a:lstStyle/>
          <a:p>
            <a:pPr marL="285750" indent="-285750">
              <a:buSzPct val="100000"/>
              <a:buFont typeface="Arial" panose="020B0604020202020204" pitchFamily="34" charset="0"/>
              <a:buChar char="•"/>
            </a:pPr>
            <a:r>
              <a:rPr lang="en-US" sz="2400" dirty="0" smtClean="0"/>
              <a:t>IETF architecture is</a:t>
            </a:r>
          </a:p>
          <a:p>
            <a:pPr marL="958850" lvl="2" indent="0">
              <a:buNone/>
            </a:pPr>
            <a:r>
              <a:rPr lang="en-US" sz="2400" dirty="0" smtClean="0"/>
              <a:t>Bob ------------</a:t>
            </a:r>
            <a:r>
              <a:rPr lang="en-US" sz="2400" dirty="0" smtClean="0">
                <a:sym typeface="Wingdings" panose="05000000000000000000" pitchFamily="2" charset="2"/>
              </a:rPr>
              <a:t> Proxy ---------- Alice</a:t>
            </a:r>
          </a:p>
          <a:p>
            <a:pPr marL="958850" lvl="2" indent="0">
              <a:buNone/>
            </a:pPr>
            <a:r>
              <a:rPr lang="en-US" sz="2400" dirty="0" smtClean="0">
                <a:sym typeface="Wingdings" panose="05000000000000000000" pitchFamily="2" charset="2"/>
              </a:rPr>
              <a:t>Weakly defined architecture at best</a:t>
            </a:r>
          </a:p>
          <a:p>
            <a:pPr marL="958850" lvl="2" indent="0">
              <a:buNone/>
            </a:pPr>
            <a:endParaRPr lang="en-US" sz="2400" dirty="0">
              <a:sym typeface="Wingdings" panose="05000000000000000000" pitchFamily="2" charset="2"/>
            </a:endParaRPr>
          </a:p>
          <a:p>
            <a:pPr marL="958850" lvl="2" indent="0">
              <a:buNone/>
            </a:pPr>
            <a:endParaRPr lang="en-US" sz="2400" dirty="0" smtClean="0"/>
          </a:p>
          <a:p>
            <a:pPr marL="285750" indent="-285750">
              <a:buSzPct val="100000"/>
              <a:buFont typeface="Arial" panose="020B0604020202020204" pitchFamily="34" charset="0"/>
              <a:buChar char="•"/>
            </a:pPr>
            <a:r>
              <a:rPr lang="en-US" sz="2400" dirty="0" smtClean="0"/>
              <a:t>The proposed solution is tightly linked to the 3GPP architecture, making reference to 3GPP Functions</a:t>
            </a:r>
          </a:p>
          <a:p>
            <a:pPr marL="285750" indent="-285750">
              <a:buSzPct val="100000"/>
              <a:buFont typeface="Arial" panose="020B0604020202020204" pitchFamily="34" charset="0"/>
              <a:buChar char="•"/>
            </a:pPr>
            <a:endParaRPr lang="en-US" sz="2400" dirty="0"/>
          </a:p>
          <a:p>
            <a:pPr marL="285750" indent="-285750">
              <a:buSzPct val="100000"/>
              <a:buFont typeface="Arial" panose="020B0604020202020204" pitchFamily="34" charset="0"/>
              <a:buChar char="•"/>
            </a:pPr>
            <a:r>
              <a:rPr lang="en-US" sz="2400" dirty="0" smtClean="0"/>
              <a:t>Therefore, it is recommended to define a new SIP header field in 3GPP TS 24.229, to minimize the dependency on the IETF to the IANA registration only</a:t>
            </a:r>
            <a:endParaRPr lang="en-US" sz="2400" dirty="0"/>
          </a:p>
        </p:txBody>
      </p:sp>
    </p:spTree>
    <p:extLst>
      <p:ext uri="{BB962C8B-B14F-4D97-AF65-F5344CB8AC3E}">
        <p14:creationId xmlns:p14="http://schemas.microsoft.com/office/powerpoint/2010/main" val="184883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188640"/>
            <a:ext cx="7409914" cy="649536"/>
          </a:xfrm>
        </p:spPr>
        <p:txBody>
          <a:bodyPr/>
          <a:lstStyle/>
          <a:p>
            <a:r>
              <a:rPr lang="en-US" sz="3200" dirty="0"/>
              <a:t>new SIP header </a:t>
            </a:r>
            <a:r>
              <a:rPr lang="en-US" sz="3200" dirty="0" smtClean="0"/>
              <a:t>field: </a:t>
            </a:r>
            <a:r>
              <a:rPr lang="en-US" sz="3200" dirty="0" smtClean="0">
                <a:solidFill>
                  <a:schemeClr val="tx1"/>
                </a:solidFill>
              </a:rPr>
              <a:t>Sender-Info</a:t>
            </a:r>
            <a:endParaRPr lang="fr-FR" sz="3200" dirty="0">
              <a:solidFill>
                <a:schemeClr val="tx1"/>
              </a:solidFill>
            </a:endParaRPr>
          </a:p>
        </p:txBody>
      </p:sp>
      <p:sp>
        <p:nvSpPr>
          <p:cNvPr id="3" name="Espace réservé du texte 2"/>
          <p:cNvSpPr>
            <a:spLocks noGrp="1"/>
          </p:cNvSpPr>
          <p:nvPr>
            <p:ph type="body" sz="quarter" idx="13"/>
          </p:nvPr>
        </p:nvSpPr>
        <p:spPr>
          <a:xfrm>
            <a:off x="539552" y="980728"/>
            <a:ext cx="8424936" cy="3312368"/>
          </a:xfrm>
        </p:spPr>
        <p:txBody>
          <a:bodyPr>
            <a:noAutofit/>
          </a:bodyPr>
          <a:lstStyle/>
          <a:p>
            <a:r>
              <a:rPr lang="en-US" dirty="0" smtClean="0">
                <a:solidFill>
                  <a:schemeClr val="tx1"/>
                </a:solidFill>
              </a:rPr>
              <a:t>Sender-Info</a:t>
            </a:r>
            <a:r>
              <a:rPr lang="en-US" dirty="0">
                <a:solidFill>
                  <a:schemeClr val="tx1"/>
                </a:solidFill>
              </a:rPr>
              <a:t>        = "Sender-Info" HCOLON info-value</a:t>
            </a:r>
            <a:endParaRPr lang="fr-FR" dirty="0">
              <a:solidFill>
                <a:schemeClr val="tx1"/>
              </a:solidFill>
            </a:endParaRPr>
          </a:p>
          <a:p>
            <a:r>
              <a:rPr lang="en-US" dirty="0">
                <a:solidFill>
                  <a:schemeClr val="tx1"/>
                </a:solidFill>
              </a:rPr>
              <a:t>info-value           = info-</a:t>
            </a:r>
            <a:r>
              <a:rPr lang="en-US" dirty="0" err="1">
                <a:solidFill>
                  <a:schemeClr val="tx1"/>
                </a:solidFill>
              </a:rPr>
              <a:t>params</a:t>
            </a:r>
            <a:r>
              <a:rPr lang="en-US" dirty="0">
                <a:solidFill>
                  <a:schemeClr val="tx1"/>
                </a:solidFill>
              </a:rPr>
              <a:t> *(SEMI info-</a:t>
            </a:r>
            <a:r>
              <a:rPr lang="en-US" dirty="0" err="1">
                <a:solidFill>
                  <a:schemeClr val="tx1"/>
                </a:solidFill>
              </a:rPr>
              <a:t>params</a:t>
            </a:r>
            <a:r>
              <a:rPr lang="en-US" dirty="0">
                <a:solidFill>
                  <a:schemeClr val="tx1"/>
                </a:solidFill>
              </a:rPr>
              <a:t>)</a:t>
            </a:r>
            <a:endParaRPr lang="fr-FR" dirty="0">
              <a:solidFill>
                <a:schemeClr val="tx1"/>
              </a:solidFill>
            </a:endParaRPr>
          </a:p>
          <a:p>
            <a:r>
              <a:rPr lang="en-US" dirty="0">
                <a:solidFill>
                  <a:schemeClr val="tx1"/>
                </a:solidFill>
              </a:rPr>
              <a:t>info-</a:t>
            </a:r>
            <a:r>
              <a:rPr lang="en-US" dirty="0" err="1">
                <a:solidFill>
                  <a:schemeClr val="tx1"/>
                </a:solidFill>
              </a:rPr>
              <a:t>params</a:t>
            </a:r>
            <a:r>
              <a:rPr lang="en-US" dirty="0">
                <a:solidFill>
                  <a:schemeClr val="tx1"/>
                </a:solidFill>
              </a:rPr>
              <a:t>       = </a:t>
            </a:r>
            <a:r>
              <a:rPr lang="en-US" dirty="0" smtClean="0">
                <a:solidFill>
                  <a:schemeClr val="tx1"/>
                </a:solidFill>
              </a:rPr>
              <a:t>sender-side </a:t>
            </a:r>
            <a:r>
              <a:rPr lang="en-US" dirty="0">
                <a:solidFill>
                  <a:schemeClr val="tx1"/>
                </a:solidFill>
              </a:rPr>
              <a:t>/ </a:t>
            </a:r>
            <a:r>
              <a:rPr lang="en-US" dirty="0" smtClean="0">
                <a:solidFill>
                  <a:schemeClr val="tx1"/>
                </a:solidFill>
              </a:rPr>
              <a:t>sender-entity </a:t>
            </a:r>
            <a:r>
              <a:rPr lang="en-US" dirty="0">
                <a:solidFill>
                  <a:schemeClr val="tx1"/>
                </a:solidFill>
              </a:rPr>
              <a:t>/ indication / token</a:t>
            </a:r>
            <a:endParaRPr lang="fr-FR" dirty="0">
              <a:solidFill>
                <a:schemeClr val="tx1"/>
              </a:solidFill>
            </a:endParaRPr>
          </a:p>
          <a:p>
            <a:r>
              <a:rPr lang="en-US" dirty="0" smtClean="0">
                <a:solidFill>
                  <a:schemeClr val="tx1"/>
                </a:solidFill>
              </a:rPr>
              <a:t>sender-side</a:t>
            </a:r>
            <a:r>
              <a:rPr lang="en-US" dirty="0">
                <a:solidFill>
                  <a:schemeClr val="tx1"/>
                </a:solidFill>
              </a:rPr>
              <a:t>         = </a:t>
            </a:r>
            <a:r>
              <a:rPr lang="en-US" dirty="0" smtClean="0">
                <a:solidFill>
                  <a:schemeClr val="tx1"/>
                </a:solidFill>
              </a:rPr>
              <a:t>"side" </a:t>
            </a:r>
            <a:r>
              <a:rPr lang="en-US" dirty="0">
                <a:solidFill>
                  <a:schemeClr val="tx1"/>
                </a:solidFill>
              </a:rPr>
              <a:t>EQUAL </a:t>
            </a:r>
            <a:r>
              <a:rPr lang="en-US" dirty="0" smtClean="0">
                <a:solidFill>
                  <a:schemeClr val="tx1"/>
                </a:solidFill>
              </a:rPr>
              <a:t>(</a:t>
            </a:r>
            <a:r>
              <a:rPr lang="en-US" dirty="0" err="1" smtClean="0">
                <a:solidFill>
                  <a:schemeClr val="tx1"/>
                </a:solidFill>
              </a:rPr>
              <a:t>orig</a:t>
            </a:r>
            <a:r>
              <a:rPr lang="en-US" dirty="0" smtClean="0">
                <a:solidFill>
                  <a:schemeClr val="tx1"/>
                </a:solidFill>
              </a:rPr>
              <a:t> </a:t>
            </a:r>
            <a:r>
              <a:rPr lang="en-US" dirty="0">
                <a:solidFill>
                  <a:schemeClr val="tx1"/>
                </a:solidFill>
              </a:rPr>
              <a:t>/term / transit / </a:t>
            </a:r>
            <a:r>
              <a:rPr lang="en-US" dirty="0" smtClean="0">
                <a:solidFill>
                  <a:schemeClr val="tx1"/>
                </a:solidFill>
              </a:rPr>
              <a:t>token)</a:t>
            </a:r>
            <a:endParaRPr lang="fr-FR" dirty="0">
              <a:solidFill>
                <a:schemeClr val="tx1"/>
              </a:solidFill>
            </a:endParaRPr>
          </a:p>
          <a:p>
            <a:r>
              <a:rPr lang="en-US" dirty="0" smtClean="0">
                <a:solidFill>
                  <a:schemeClr val="tx1"/>
                </a:solidFill>
              </a:rPr>
              <a:t>sender-entity</a:t>
            </a:r>
            <a:r>
              <a:rPr lang="en-US" dirty="0">
                <a:solidFill>
                  <a:schemeClr val="tx1"/>
                </a:solidFill>
              </a:rPr>
              <a:t>      = "</a:t>
            </a:r>
            <a:r>
              <a:rPr lang="en-US" dirty="0" smtClean="0">
                <a:solidFill>
                  <a:schemeClr val="tx1"/>
                </a:solidFill>
              </a:rPr>
              <a:t>sender" </a:t>
            </a:r>
            <a:r>
              <a:rPr lang="en-US" dirty="0">
                <a:solidFill>
                  <a:schemeClr val="tx1"/>
                </a:solidFill>
              </a:rPr>
              <a:t>EQUAL </a:t>
            </a:r>
            <a:r>
              <a:rPr lang="en-US" dirty="0" smtClean="0">
                <a:solidFill>
                  <a:schemeClr val="tx1"/>
                </a:solidFill>
              </a:rPr>
              <a:t>(Network </a:t>
            </a:r>
            <a:r>
              <a:rPr lang="en-US" dirty="0">
                <a:solidFill>
                  <a:schemeClr val="tx1"/>
                </a:solidFill>
              </a:rPr>
              <a:t>/ UE / P-CSCF / I-CSCF </a:t>
            </a:r>
            <a:r>
              <a:rPr lang="en-US" dirty="0" smtClean="0">
                <a:solidFill>
                  <a:schemeClr val="tx1"/>
                </a:solidFill>
              </a:rPr>
              <a:t>/ </a:t>
            </a:r>
            <a:r>
              <a:rPr lang="en-US" dirty="0">
                <a:solidFill>
                  <a:schemeClr val="tx1"/>
                </a:solidFill>
              </a:rPr>
              <a:t>S-CSCF / </a:t>
            </a:r>
            <a:r>
              <a:rPr lang="en-US" dirty="0" smtClean="0">
                <a:solidFill>
                  <a:schemeClr val="tx1"/>
                </a:solidFill>
              </a:rPr>
              <a:t>		E-CSCF </a:t>
            </a:r>
            <a:r>
              <a:rPr lang="en-US" dirty="0">
                <a:solidFill>
                  <a:schemeClr val="tx1"/>
                </a:solidFill>
              </a:rPr>
              <a:t>/ AS / </a:t>
            </a:r>
            <a:r>
              <a:rPr lang="en-US" dirty="0" smtClean="0">
                <a:solidFill>
                  <a:schemeClr val="tx1"/>
                </a:solidFill>
              </a:rPr>
              <a:t>MGCF </a:t>
            </a:r>
            <a:r>
              <a:rPr lang="en-US" dirty="0">
                <a:solidFill>
                  <a:schemeClr val="tx1"/>
                </a:solidFill>
              </a:rPr>
              <a:t>/ BGCF / IBCF / </a:t>
            </a:r>
            <a:r>
              <a:rPr lang="en-US" dirty="0" smtClean="0">
                <a:solidFill>
                  <a:schemeClr val="tx1"/>
                </a:solidFill>
              </a:rPr>
              <a:t>TRF </a:t>
            </a:r>
            <a:r>
              <a:rPr lang="en-US" dirty="0">
                <a:solidFill>
                  <a:schemeClr val="tx1"/>
                </a:solidFill>
              </a:rPr>
              <a:t>/ ATCF / MRFC / </a:t>
            </a:r>
            <a:r>
              <a:rPr lang="en-US" dirty="0" smtClean="0">
                <a:solidFill>
                  <a:schemeClr val="tx1"/>
                </a:solidFill>
              </a:rPr>
              <a:t>			LRF </a:t>
            </a:r>
            <a:r>
              <a:rPr lang="en-US" dirty="0">
                <a:solidFill>
                  <a:schemeClr val="tx1"/>
                </a:solidFill>
              </a:rPr>
              <a:t>/ </a:t>
            </a:r>
            <a:r>
              <a:rPr lang="en-US" dirty="0" smtClean="0">
                <a:solidFill>
                  <a:schemeClr val="tx1"/>
                </a:solidFill>
              </a:rPr>
              <a:t>token)</a:t>
            </a:r>
            <a:endParaRPr lang="fr-FR" dirty="0">
              <a:solidFill>
                <a:schemeClr val="tx1"/>
              </a:solidFill>
            </a:endParaRPr>
          </a:p>
          <a:p>
            <a:r>
              <a:rPr lang="en-US" dirty="0">
                <a:solidFill>
                  <a:schemeClr val="tx1"/>
                </a:solidFill>
              </a:rPr>
              <a:t>indication            = </a:t>
            </a:r>
            <a:r>
              <a:rPr lang="en-US" dirty="0" err="1">
                <a:solidFill>
                  <a:schemeClr val="tx1"/>
                </a:solidFill>
              </a:rPr>
              <a:t>indic</a:t>
            </a:r>
            <a:r>
              <a:rPr lang="en-US" dirty="0">
                <a:solidFill>
                  <a:schemeClr val="tx1"/>
                </a:solidFill>
              </a:rPr>
              <a:t>-value (SEMI </a:t>
            </a:r>
            <a:r>
              <a:rPr lang="en-US" dirty="0" err="1">
                <a:solidFill>
                  <a:schemeClr val="tx1"/>
                </a:solidFill>
              </a:rPr>
              <a:t>indic</a:t>
            </a:r>
            <a:r>
              <a:rPr lang="en-US" dirty="0">
                <a:solidFill>
                  <a:schemeClr val="tx1"/>
                </a:solidFill>
              </a:rPr>
              <a:t>-text)</a:t>
            </a:r>
            <a:endParaRPr lang="fr-FR" dirty="0">
              <a:solidFill>
                <a:schemeClr val="tx1"/>
              </a:solidFill>
            </a:endParaRPr>
          </a:p>
          <a:p>
            <a:r>
              <a:rPr lang="en-US" dirty="0" err="1">
                <a:solidFill>
                  <a:schemeClr val="tx1"/>
                </a:solidFill>
              </a:rPr>
              <a:t>indic</a:t>
            </a:r>
            <a:r>
              <a:rPr lang="en-US" dirty="0">
                <a:solidFill>
                  <a:schemeClr val="tx1"/>
                </a:solidFill>
              </a:rPr>
              <a:t>-value         = "</a:t>
            </a:r>
            <a:r>
              <a:rPr lang="en-US" dirty="0" err="1">
                <a:solidFill>
                  <a:schemeClr val="tx1"/>
                </a:solidFill>
              </a:rPr>
              <a:t>indic</a:t>
            </a:r>
            <a:r>
              <a:rPr lang="en-US" dirty="0">
                <a:solidFill>
                  <a:schemeClr val="tx1"/>
                </a:solidFill>
              </a:rPr>
              <a:t>" EQUAL </a:t>
            </a:r>
            <a:r>
              <a:rPr lang="en-US" dirty="0" err="1">
                <a:solidFill>
                  <a:schemeClr val="tx1"/>
                </a:solidFill>
              </a:rPr>
              <a:t>indic</a:t>
            </a:r>
            <a:endParaRPr lang="fr-FR" dirty="0">
              <a:solidFill>
                <a:schemeClr val="tx1"/>
              </a:solidFill>
            </a:endParaRPr>
          </a:p>
          <a:p>
            <a:r>
              <a:rPr lang="fr-FR" dirty="0">
                <a:solidFill>
                  <a:schemeClr val="tx1"/>
                </a:solidFill>
              </a:rPr>
              <a:t>indic                      = 1*DIGIT</a:t>
            </a:r>
          </a:p>
          <a:p>
            <a:r>
              <a:rPr lang="fr-FR" dirty="0">
                <a:solidFill>
                  <a:schemeClr val="tx1"/>
                </a:solidFill>
              </a:rPr>
              <a:t>indic-</a:t>
            </a:r>
            <a:r>
              <a:rPr lang="fr-FR" dirty="0" err="1">
                <a:solidFill>
                  <a:schemeClr val="tx1"/>
                </a:solidFill>
              </a:rPr>
              <a:t>text</a:t>
            </a:r>
            <a:r>
              <a:rPr lang="fr-FR" dirty="0">
                <a:solidFill>
                  <a:schemeClr val="tx1"/>
                </a:solidFill>
              </a:rPr>
              <a:t>            =  "</a:t>
            </a:r>
            <a:r>
              <a:rPr lang="fr-FR" dirty="0" err="1">
                <a:solidFill>
                  <a:schemeClr val="tx1"/>
                </a:solidFill>
              </a:rPr>
              <a:t>text</a:t>
            </a:r>
            <a:r>
              <a:rPr lang="fr-FR" dirty="0">
                <a:solidFill>
                  <a:schemeClr val="tx1"/>
                </a:solidFill>
              </a:rPr>
              <a:t>" EQUAL (</a:t>
            </a:r>
            <a:r>
              <a:rPr lang="fr-FR" dirty="0" err="1">
                <a:solidFill>
                  <a:schemeClr val="tx1"/>
                </a:solidFill>
              </a:rPr>
              <a:t>quoted</a:t>
            </a:r>
            <a:r>
              <a:rPr lang="fr-FR" dirty="0">
                <a:solidFill>
                  <a:schemeClr val="tx1"/>
                </a:solidFill>
              </a:rPr>
              <a:t>-string / </a:t>
            </a:r>
            <a:r>
              <a:rPr lang="fr-FR" dirty="0" err="1">
                <a:solidFill>
                  <a:schemeClr val="tx1"/>
                </a:solidFill>
              </a:rPr>
              <a:t>token</a:t>
            </a:r>
            <a:r>
              <a:rPr lang="fr-FR" dirty="0">
                <a:solidFill>
                  <a:schemeClr val="tx1"/>
                </a:solidFill>
              </a:rPr>
              <a:t>)</a:t>
            </a:r>
          </a:p>
          <a:p>
            <a:endParaRPr lang="en-US" dirty="0" smtClean="0"/>
          </a:p>
        </p:txBody>
      </p:sp>
      <p:graphicFrame>
        <p:nvGraphicFramePr>
          <p:cNvPr id="7" name="Tableau 6"/>
          <p:cNvGraphicFramePr>
            <a:graphicFrameLocks noGrp="1"/>
          </p:cNvGraphicFramePr>
          <p:nvPr>
            <p:extLst>
              <p:ext uri="{D42A27DB-BD31-4B8C-83A1-F6EECF244321}">
                <p14:modId xmlns:p14="http://schemas.microsoft.com/office/powerpoint/2010/main" val="3878755610"/>
              </p:ext>
            </p:extLst>
          </p:nvPr>
        </p:nvGraphicFramePr>
        <p:xfrm>
          <a:off x="2123728" y="4509120"/>
          <a:ext cx="5472608" cy="2194560"/>
        </p:xfrm>
        <a:graphic>
          <a:graphicData uri="http://schemas.openxmlformats.org/drawingml/2006/table">
            <a:tbl>
              <a:tblPr firstRow="1" firstCol="1" bandRow="1">
                <a:tableStyleId>{5940675A-B579-460E-94D1-54222C63F5DA}</a:tableStyleId>
              </a:tblPr>
              <a:tblGrid>
                <a:gridCol w="980155"/>
                <a:gridCol w="4492453"/>
              </a:tblGrid>
              <a:tr h="0">
                <a:tc>
                  <a:txBody>
                    <a:bodyPr/>
                    <a:lstStyle/>
                    <a:p>
                      <a:pPr algn="ctr">
                        <a:spcAft>
                          <a:spcPts val="0"/>
                        </a:spcAft>
                      </a:pPr>
                      <a:r>
                        <a:rPr lang="en-US" sz="1600" u="none" dirty="0" err="1" smtClean="0">
                          <a:effectLst/>
                        </a:rPr>
                        <a:t>indic</a:t>
                      </a:r>
                      <a:r>
                        <a:rPr lang="en-US" sz="1600" u="none" dirty="0" smtClean="0">
                          <a:effectLst/>
                        </a:rPr>
                        <a:t>-value</a:t>
                      </a:r>
                      <a:endParaRPr lang="fr-FR" sz="1600" b="1" u="none" dirty="0">
                        <a:effectLst/>
                        <a:latin typeface="Arial"/>
                        <a:ea typeface="Times New Roman"/>
                        <a:cs typeface="Times New Roman"/>
                      </a:endParaRPr>
                    </a:p>
                  </a:txBody>
                  <a:tcPr marL="68580" marR="68580" marT="0" marB="0"/>
                </a:tc>
                <a:tc>
                  <a:txBody>
                    <a:bodyPr/>
                    <a:lstStyle/>
                    <a:p>
                      <a:pPr algn="ctr">
                        <a:spcAft>
                          <a:spcPts val="0"/>
                        </a:spcAft>
                      </a:pPr>
                      <a:r>
                        <a:rPr lang="en-GB" sz="1600" u="none" dirty="0" err="1" smtClean="0">
                          <a:effectLst/>
                        </a:rPr>
                        <a:t>indic</a:t>
                      </a:r>
                      <a:r>
                        <a:rPr lang="en-GB" sz="1600" u="none" dirty="0" smtClean="0">
                          <a:effectLst/>
                        </a:rPr>
                        <a:t>-text</a:t>
                      </a:r>
                      <a:endParaRPr lang="fr-FR" sz="1600" b="1" u="none" dirty="0">
                        <a:effectLst/>
                        <a:latin typeface="Arial"/>
                        <a:ea typeface="Times New Roman"/>
                        <a:cs typeface="Times New Roman"/>
                      </a:endParaRPr>
                    </a:p>
                  </a:txBody>
                  <a:tcPr marL="68580" marR="68580" marT="0" marB="0"/>
                </a:tc>
              </a:tr>
              <a:tr h="0">
                <a:tc>
                  <a:txBody>
                    <a:bodyPr/>
                    <a:lstStyle/>
                    <a:p>
                      <a:pPr algn="ctr">
                        <a:spcAft>
                          <a:spcPts val="0"/>
                        </a:spcAft>
                      </a:pPr>
                      <a:r>
                        <a:rPr lang="fr-FR" sz="1600" dirty="0" smtClean="0">
                          <a:effectLst/>
                        </a:rPr>
                        <a:t>1</a:t>
                      </a:r>
                      <a:endParaRPr lang="fr-FR" sz="1600" dirty="0">
                        <a:effectLst/>
                        <a:latin typeface="Arial"/>
                        <a:ea typeface="Times New Roman"/>
                        <a:cs typeface="Times New Roman"/>
                      </a:endParaRPr>
                    </a:p>
                  </a:txBody>
                  <a:tcPr marL="68580" marR="68580" marT="0" marB="0"/>
                </a:tc>
                <a:tc>
                  <a:txBody>
                    <a:bodyPr/>
                    <a:lstStyle/>
                    <a:p>
                      <a:pPr>
                        <a:spcAft>
                          <a:spcPts val="0"/>
                        </a:spcAft>
                      </a:pPr>
                      <a:r>
                        <a:rPr lang="en-US" sz="1600" dirty="0" smtClean="0"/>
                        <a:t>Access not available</a:t>
                      </a:r>
                      <a:endParaRPr lang="fr-FR" sz="1600" dirty="0">
                        <a:effectLst/>
                        <a:latin typeface="Arial"/>
                        <a:ea typeface="Times New Roman"/>
                        <a:cs typeface="Times New Roman"/>
                      </a:endParaRPr>
                    </a:p>
                  </a:txBody>
                  <a:tcPr marL="68580" marR="68580" marT="0" marB="0"/>
                </a:tc>
              </a:tr>
              <a:tr h="0">
                <a:tc>
                  <a:txBody>
                    <a:bodyPr/>
                    <a:lstStyle/>
                    <a:p>
                      <a:pPr algn="ctr">
                        <a:spcAft>
                          <a:spcPts val="0"/>
                        </a:spcAft>
                      </a:pPr>
                      <a:r>
                        <a:rPr lang="fr-FR" sz="1600" dirty="0" smtClean="0">
                          <a:effectLst/>
                        </a:rPr>
                        <a:t>2</a:t>
                      </a:r>
                      <a:endParaRPr lang="fr-FR" sz="1600"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err="1" smtClean="0">
                          <a:solidFill>
                            <a:schemeClr val="tx1"/>
                          </a:solidFill>
                          <a:latin typeface="+mn-lt"/>
                          <a:ea typeface="+mn-ea"/>
                          <a:cs typeface="+mn-cs"/>
                        </a:rPr>
                        <a:t>QoS</a:t>
                      </a:r>
                      <a:r>
                        <a:rPr lang="en-US" sz="1600" kern="1200" dirty="0" smtClean="0">
                          <a:solidFill>
                            <a:schemeClr val="tx1"/>
                          </a:solidFill>
                          <a:latin typeface="+mn-lt"/>
                          <a:ea typeface="+mn-ea"/>
                          <a:cs typeface="+mn-cs"/>
                        </a:rPr>
                        <a:t> or bearer resources not available</a:t>
                      </a:r>
                      <a:endParaRPr lang="fr-FR" sz="1600" kern="1200" dirty="0" smtClean="0">
                        <a:solidFill>
                          <a:schemeClr val="tx1"/>
                        </a:solidFill>
                        <a:latin typeface="+mn-lt"/>
                        <a:ea typeface="+mn-ea"/>
                        <a:cs typeface="+mn-cs"/>
                      </a:endParaRPr>
                    </a:p>
                  </a:txBody>
                  <a:tcPr marL="68580" marR="68580" marT="0" marB="0"/>
                </a:tc>
              </a:tr>
              <a:tr h="0">
                <a:tc>
                  <a:txBody>
                    <a:bodyPr/>
                    <a:lstStyle/>
                    <a:p>
                      <a:pPr algn="ctr">
                        <a:spcAft>
                          <a:spcPts val="0"/>
                        </a:spcAft>
                      </a:pPr>
                      <a:r>
                        <a:rPr lang="fr-FR" sz="1600" dirty="0" smtClean="0">
                          <a:effectLst/>
                        </a:rPr>
                        <a:t>3</a:t>
                      </a:r>
                      <a:endParaRPr lang="fr-FR" sz="1600"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kern="1200" dirty="0" smtClean="0">
                          <a:solidFill>
                            <a:schemeClr val="tx1"/>
                          </a:solidFill>
                          <a:latin typeface="+mn-lt"/>
                          <a:ea typeface="+mn-ea"/>
                          <a:cs typeface="+mn-cs"/>
                        </a:rPr>
                        <a:t>insufficient local resource </a:t>
                      </a:r>
                      <a:endParaRPr lang="zh-CN" altLang="en-US" sz="1600" kern="1200" dirty="0" smtClean="0">
                        <a:solidFill>
                          <a:schemeClr val="tx1"/>
                        </a:solidFill>
                        <a:latin typeface="+mn-lt"/>
                        <a:ea typeface="+mn-ea"/>
                        <a:cs typeface="+mn-cs"/>
                      </a:endParaRPr>
                    </a:p>
                  </a:txBody>
                  <a:tcPr marL="68580" marR="68580" marT="0" marB="0"/>
                </a:tc>
              </a:tr>
              <a:tr h="0">
                <a:tc>
                  <a:txBody>
                    <a:bodyPr/>
                    <a:lstStyle/>
                    <a:p>
                      <a:pPr algn="ctr">
                        <a:spcAft>
                          <a:spcPts val="0"/>
                        </a:spcAft>
                      </a:pPr>
                      <a:r>
                        <a:rPr lang="fr-FR" sz="1600" dirty="0" smtClean="0">
                          <a:effectLst/>
                        </a:rPr>
                        <a:t>4</a:t>
                      </a:r>
                      <a:endParaRPr lang="fr-FR" sz="1600"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kern="1200" dirty="0" smtClean="0">
                          <a:solidFill>
                            <a:schemeClr val="tx1"/>
                          </a:solidFill>
                          <a:latin typeface="+mn-lt"/>
                          <a:ea typeface="+mn-ea"/>
                          <a:cs typeface="+mn-cs"/>
                        </a:rPr>
                        <a:t>EPS bearer failure </a:t>
                      </a:r>
                      <a:endParaRPr lang="fr-FR" sz="1600" kern="1200" dirty="0" smtClean="0">
                        <a:solidFill>
                          <a:schemeClr val="tx1"/>
                        </a:solidFill>
                        <a:latin typeface="+mn-lt"/>
                        <a:ea typeface="+mn-ea"/>
                        <a:cs typeface="+mn-cs"/>
                      </a:endParaRPr>
                    </a:p>
                  </a:txBody>
                  <a:tcPr marL="68580" marR="68580" marT="0" marB="0"/>
                </a:tc>
              </a:tr>
              <a:tr h="0">
                <a:tc>
                  <a:txBody>
                    <a:bodyPr/>
                    <a:lstStyle/>
                    <a:p>
                      <a:pPr algn="ctr">
                        <a:spcAft>
                          <a:spcPts val="0"/>
                        </a:spcAft>
                      </a:pPr>
                      <a:r>
                        <a:rPr lang="fr-FR" sz="1600" dirty="0" smtClean="0">
                          <a:effectLst/>
                        </a:rPr>
                        <a:t>5</a:t>
                      </a:r>
                      <a:endParaRPr lang="fr-FR" sz="1600" dirty="0">
                        <a:effectLst/>
                        <a:latin typeface="Arial"/>
                        <a:ea typeface="Times New Roman"/>
                        <a:cs typeface="Times New Roman"/>
                      </a:endParaRPr>
                    </a:p>
                  </a:txBody>
                  <a:tcPr marL="68580" marR="68580" marT="0" marB="0"/>
                </a:tc>
                <a:tc>
                  <a:txBody>
                    <a:bodyPr/>
                    <a:lstStyle/>
                    <a:p>
                      <a:pPr>
                        <a:spcAft>
                          <a:spcPts val="0"/>
                        </a:spcAft>
                      </a:pPr>
                      <a:r>
                        <a:rPr lang="en-US" sz="1600" kern="1200" dirty="0" smtClean="0">
                          <a:solidFill>
                            <a:schemeClr val="tx1"/>
                          </a:solidFill>
                          <a:latin typeface="+mn-lt"/>
                          <a:ea typeface="+mn-ea"/>
                          <a:cs typeface="+mn-cs"/>
                        </a:rPr>
                        <a:t>Network Determined User Busy</a:t>
                      </a:r>
                      <a:endParaRPr lang="fr-FR" sz="1600" kern="1200" dirty="0">
                        <a:solidFill>
                          <a:schemeClr val="tx1"/>
                        </a:solidFill>
                        <a:latin typeface="+mn-lt"/>
                        <a:ea typeface="+mn-ea"/>
                        <a:cs typeface="+mn-cs"/>
                      </a:endParaRPr>
                    </a:p>
                  </a:txBody>
                  <a:tcPr marL="68580" marR="68580" marT="0" marB="0"/>
                </a:tc>
              </a:tr>
              <a:tr h="0">
                <a:tc>
                  <a:txBody>
                    <a:bodyPr/>
                    <a:lstStyle/>
                    <a:p>
                      <a:pPr algn="ctr">
                        <a:spcAft>
                          <a:spcPts val="0"/>
                        </a:spcAft>
                      </a:pPr>
                      <a:r>
                        <a:rPr lang="fr-FR" sz="1600" dirty="0" smtClean="0">
                          <a:effectLst/>
                          <a:latin typeface="Arial"/>
                          <a:ea typeface="Times New Roman"/>
                          <a:cs typeface="Times New Roman"/>
                        </a:rPr>
                        <a:t>6</a:t>
                      </a:r>
                      <a:endParaRPr lang="fr-FR" sz="1600" dirty="0">
                        <a:effectLst/>
                        <a:latin typeface="Arial"/>
                        <a:ea typeface="Times New Roman"/>
                        <a:cs typeface="Times New Roman"/>
                      </a:endParaRPr>
                    </a:p>
                  </a:txBody>
                  <a:tcPr marL="68580" marR="68580" marT="0" marB="0"/>
                </a:tc>
                <a:tc>
                  <a:txBody>
                    <a:bodyPr/>
                    <a:lstStyle/>
                    <a:p>
                      <a:pPr>
                        <a:spcAft>
                          <a:spcPts val="0"/>
                        </a:spcAft>
                      </a:pPr>
                      <a:r>
                        <a:rPr lang="en-US" sz="1600" kern="1200" dirty="0" smtClean="0">
                          <a:solidFill>
                            <a:schemeClr val="tx1"/>
                          </a:solidFill>
                          <a:latin typeface="+mn-lt"/>
                          <a:ea typeface="+mn-ea"/>
                          <a:cs typeface="+mn-cs"/>
                        </a:rPr>
                        <a:t>User Determined User Busy</a:t>
                      </a:r>
                      <a:endParaRPr lang="fr-FR" sz="1600" kern="1200" dirty="0">
                        <a:solidFill>
                          <a:schemeClr val="tx1"/>
                        </a:solidFill>
                        <a:latin typeface="+mn-lt"/>
                        <a:ea typeface="+mn-ea"/>
                        <a:cs typeface="+mn-cs"/>
                      </a:endParaRPr>
                    </a:p>
                  </a:txBody>
                  <a:tcPr marL="68580" marR="68580" marT="0" marB="0"/>
                </a:tc>
              </a:tr>
              <a:tr h="0">
                <a:tc>
                  <a:txBody>
                    <a:bodyPr/>
                    <a:lstStyle/>
                    <a:p>
                      <a:pPr algn="ctr">
                        <a:spcAft>
                          <a:spcPts val="0"/>
                        </a:spcAft>
                      </a:pPr>
                      <a:endParaRPr lang="fr-FR" sz="1600"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600" kern="1200" dirty="0" smtClean="0">
                        <a:solidFill>
                          <a:schemeClr val="tx1"/>
                        </a:solidFill>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38326853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3710" y="116632"/>
            <a:ext cx="6912768" cy="576064"/>
          </a:xfrm>
        </p:spPr>
        <p:txBody>
          <a:bodyPr/>
          <a:lstStyle/>
          <a:p>
            <a:r>
              <a:rPr lang="fr-FR" sz="3200" dirty="0" err="1" smtClean="0"/>
              <a:t>Examples</a:t>
            </a:r>
            <a:r>
              <a:rPr lang="fr-FR" sz="3200" dirty="0" smtClean="0"/>
              <a:t> for </a:t>
            </a:r>
            <a:r>
              <a:rPr lang="fr-FR" sz="3200" dirty="0" err="1" smtClean="0"/>
              <a:t>presented</a:t>
            </a:r>
            <a:r>
              <a:rPr lang="fr-FR" sz="3200" dirty="0" smtClean="0"/>
              <a:t> use cases</a:t>
            </a:r>
            <a:endParaRPr lang="fr-FR" sz="3200" dirty="0"/>
          </a:p>
        </p:txBody>
      </p:sp>
      <p:sp>
        <p:nvSpPr>
          <p:cNvPr id="4" name="Rectangle 3"/>
          <p:cNvSpPr/>
          <p:nvPr/>
        </p:nvSpPr>
        <p:spPr>
          <a:xfrm>
            <a:off x="410592" y="908720"/>
            <a:ext cx="8748464" cy="5878532"/>
          </a:xfrm>
          <a:prstGeom prst="rect">
            <a:avLst/>
          </a:prstGeom>
        </p:spPr>
        <p:txBody>
          <a:bodyPr wrap="square">
            <a:spAutoFit/>
          </a:bodyPr>
          <a:lstStyle/>
          <a:p>
            <a:pPr marL="457200" indent="-457200" fontAlgn="base">
              <a:spcBef>
                <a:spcPct val="0"/>
              </a:spcBef>
              <a:buClr>
                <a:schemeClr val="accent1"/>
              </a:buClr>
              <a:buSzPct val="100000"/>
              <a:buFont typeface="Arial" panose="020B0604020202020204" pitchFamily="34" charset="0"/>
              <a:buChar char="•"/>
            </a:pPr>
            <a:r>
              <a:rPr lang="en-GB" sz="2000" dirty="0" smtClean="0"/>
              <a:t>GSMA request for MO failure </a:t>
            </a:r>
            <a:r>
              <a:rPr lang="en-GB" sz="2000" dirty="0"/>
              <a:t>when </a:t>
            </a:r>
            <a:r>
              <a:rPr lang="en-GB" sz="2000" dirty="0" smtClean="0"/>
              <a:t>weak </a:t>
            </a:r>
            <a:r>
              <a:rPr lang="en-GB" sz="2000" dirty="0"/>
              <a:t>LTE </a:t>
            </a:r>
            <a:r>
              <a:rPr lang="en-GB" sz="2000" dirty="0" smtClean="0"/>
              <a:t>coverage.</a:t>
            </a:r>
          </a:p>
          <a:p>
            <a:r>
              <a:rPr lang="en-US" u="sng" dirty="0" smtClean="0"/>
              <a:t>In </a:t>
            </a:r>
            <a:r>
              <a:rPr lang="en-US" u="sng" dirty="0"/>
              <a:t>a </a:t>
            </a:r>
            <a:r>
              <a:rPr lang="en-US" u="sng" dirty="0" smtClean="0"/>
              <a:t>5xx </a:t>
            </a:r>
            <a:r>
              <a:rPr lang="en-US" u="sng" dirty="0"/>
              <a:t>response </a:t>
            </a:r>
            <a:r>
              <a:rPr lang="fr-FR" dirty="0" smtClean="0"/>
              <a:t>: </a:t>
            </a:r>
            <a:r>
              <a:rPr lang="en-US" dirty="0" smtClean="0"/>
              <a:t>Sender-Info</a:t>
            </a:r>
            <a:r>
              <a:rPr lang="en-US" dirty="0"/>
              <a:t>: </a:t>
            </a:r>
            <a:r>
              <a:rPr lang="en-US" dirty="0" smtClean="0"/>
              <a:t>side=</a:t>
            </a:r>
            <a:r>
              <a:rPr lang="en-US" dirty="0" err="1" smtClean="0"/>
              <a:t>orig</a:t>
            </a:r>
            <a:r>
              <a:rPr lang="en-US" dirty="0"/>
              <a:t>; </a:t>
            </a:r>
            <a:r>
              <a:rPr lang="en-US" dirty="0" smtClean="0"/>
              <a:t>sender=P-CSCF</a:t>
            </a:r>
            <a:r>
              <a:rPr lang="en-US" dirty="0"/>
              <a:t>; </a:t>
            </a:r>
            <a:r>
              <a:rPr lang="en-US" dirty="0" err="1"/>
              <a:t>indic</a:t>
            </a:r>
            <a:r>
              <a:rPr lang="en-US" dirty="0"/>
              <a:t>=1; text="Access not </a:t>
            </a:r>
            <a:r>
              <a:rPr lang="en-US" dirty="0" smtClean="0"/>
              <a:t>available“</a:t>
            </a:r>
          </a:p>
          <a:p>
            <a:endParaRPr lang="fr-FR" sz="1400" dirty="0" smtClean="0"/>
          </a:p>
          <a:p>
            <a:pPr marL="457200" indent="-457200" fontAlgn="base">
              <a:spcBef>
                <a:spcPct val="0"/>
              </a:spcBef>
              <a:buClr>
                <a:schemeClr val="accent1"/>
              </a:buClr>
              <a:buSzPct val="100000"/>
              <a:buFont typeface="Arial" panose="020B0604020202020204" pitchFamily="34" charset="0"/>
              <a:buChar char="•"/>
            </a:pPr>
            <a:r>
              <a:rPr lang="en-US" sz="2400" dirty="0" err="1">
                <a:latin typeface="Helvetica 55 Roman" pitchFamily="34" charset="0"/>
              </a:rPr>
              <a:t>RobVoLTE</a:t>
            </a:r>
            <a:r>
              <a:rPr lang="en-US" sz="2400" dirty="0">
                <a:latin typeface="Helvetica 55 Roman" pitchFamily="34" charset="0"/>
              </a:rPr>
              <a:t>-CT</a:t>
            </a:r>
          </a:p>
          <a:p>
            <a:pPr fontAlgn="base">
              <a:spcBef>
                <a:spcPct val="0"/>
              </a:spcBef>
              <a:buClr>
                <a:schemeClr val="accent1"/>
              </a:buClr>
              <a:buSzPct val="200000"/>
            </a:pPr>
            <a:r>
              <a:rPr lang="en-US" u="sng" dirty="0"/>
              <a:t>In a 500 response</a:t>
            </a:r>
            <a:r>
              <a:rPr lang="en-US" dirty="0"/>
              <a:t>: Sender-Info: </a:t>
            </a:r>
            <a:r>
              <a:rPr lang="en-US" dirty="0" smtClean="0"/>
              <a:t>side=term</a:t>
            </a:r>
            <a:r>
              <a:rPr lang="en-US" dirty="0"/>
              <a:t>; </a:t>
            </a:r>
            <a:r>
              <a:rPr lang="en-US" dirty="0" smtClean="0"/>
              <a:t>sender=P-CSCF</a:t>
            </a:r>
            <a:r>
              <a:rPr lang="en-US" dirty="0"/>
              <a:t>; </a:t>
            </a:r>
            <a:r>
              <a:rPr lang="en-US" dirty="0" err="1" smtClean="0"/>
              <a:t>indic</a:t>
            </a:r>
            <a:r>
              <a:rPr lang="en-US" dirty="0" smtClean="0"/>
              <a:t>=2; </a:t>
            </a:r>
            <a:r>
              <a:rPr lang="en-US" dirty="0"/>
              <a:t>text="</a:t>
            </a:r>
            <a:r>
              <a:rPr lang="en-US" dirty="0" err="1"/>
              <a:t>QoS</a:t>
            </a:r>
            <a:r>
              <a:rPr lang="en-US" dirty="0"/>
              <a:t> or bearer resources not available"</a:t>
            </a:r>
            <a:endParaRPr lang="fr-FR" dirty="0"/>
          </a:p>
          <a:p>
            <a:pPr marL="457200" indent="-457200" fontAlgn="base">
              <a:spcBef>
                <a:spcPct val="0"/>
              </a:spcBef>
              <a:buClr>
                <a:schemeClr val="accent1"/>
              </a:buClr>
              <a:buSzPct val="100000"/>
              <a:buFont typeface="Arial" panose="020B0604020202020204" pitchFamily="34" charset="0"/>
              <a:buChar char="•"/>
            </a:pPr>
            <a:endParaRPr lang="fr-FR" sz="2000" dirty="0" smtClean="0">
              <a:latin typeface="Helvetica 55 Roman" pitchFamily="34" charset="0"/>
            </a:endParaRPr>
          </a:p>
          <a:p>
            <a:pPr marL="457200" indent="-457200" fontAlgn="base">
              <a:spcBef>
                <a:spcPct val="0"/>
              </a:spcBef>
              <a:buClr>
                <a:schemeClr val="accent1"/>
              </a:buClr>
              <a:buSzPct val="100000"/>
              <a:buFont typeface="Arial" panose="020B0604020202020204" pitchFamily="34" charset="0"/>
              <a:buChar char="•"/>
            </a:pPr>
            <a:r>
              <a:rPr lang="fr-FR" sz="2000" dirty="0" smtClean="0">
                <a:latin typeface="Helvetica 55 Roman" pitchFamily="34" charset="0"/>
              </a:rPr>
              <a:t>NDUB vs UDUB distinction </a:t>
            </a:r>
            <a:r>
              <a:rPr lang="fr-FR" sz="2000" dirty="0" err="1" smtClean="0">
                <a:latin typeface="Helvetica 55 Roman" pitchFamily="34" charset="0"/>
              </a:rPr>
              <a:t>from</a:t>
            </a:r>
            <a:r>
              <a:rPr lang="fr-FR" sz="2000" dirty="0" smtClean="0">
                <a:latin typeface="Helvetica 55 Roman" pitchFamily="34" charset="0"/>
              </a:rPr>
              <a:t> ISUP </a:t>
            </a:r>
            <a:r>
              <a:rPr lang="fr-FR" sz="2000" dirty="0" err="1" smtClean="0">
                <a:latin typeface="Helvetica 55 Roman" pitchFamily="34" charset="0"/>
              </a:rPr>
              <a:t>signalling</a:t>
            </a:r>
            <a:endParaRPr lang="fr-FR" sz="2000" dirty="0" smtClean="0">
              <a:latin typeface="Helvetica 55 Roman" pitchFamily="34" charset="0"/>
            </a:endParaRPr>
          </a:p>
          <a:p>
            <a:r>
              <a:rPr lang="en-US" u="sng" dirty="0"/>
              <a:t>In a 486 response</a:t>
            </a:r>
            <a:r>
              <a:rPr lang="en-US" dirty="0"/>
              <a:t>: </a:t>
            </a:r>
          </a:p>
          <a:p>
            <a:pPr marL="285750" indent="-285750">
              <a:buFont typeface="Arial" panose="020B0604020202020204" pitchFamily="34" charset="0"/>
              <a:buChar char="•"/>
            </a:pPr>
            <a:r>
              <a:rPr lang="en-US" dirty="0" smtClean="0"/>
              <a:t>Sender-Info</a:t>
            </a:r>
            <a:r>
              <a:rPr lang="en-US" dirty="0"/>
              <a:t>: side=term; sender=Network; </a:t>
            </a:r>
            <a:r>
              <a:rPr lang="en-US" dirty="0" err="1"/>
              <a:t>indic</a:t>
            </a:r>
            <a:r>
              <a:rPr lang="en-US" dirty="0"/>
              <a:t>=5; text="</a:t>
            </a:r>
            <a:r>
              <a:rPr lang="en-US" dirty="0" smtClean="0"/>
              <a:t>NDUB" </a:t>
            </a:r>
            <a:r>
              <a:rPr lang="fr-FR" dirty="0" smtClean="0"/>
              <a:t>, or</a:t>
            </a:r>
            <a:endParaRPr lang="fr-FR" dirty="0"/>
          </a:p>
          <a:p>
            <a:pPr marL="285750" indent="-285750">
              <a:buFont typeface="Arial" panose="020B0604020202020204" pitchFamily="34" charset="0"/>
              <a:buChar char="•"/>
            </a:pPr>
            <a:r>
              <a:rPr lang="en-US" dirty="0" smtClean="0"/>
              <a:t>Sender-Info</a:t>
            </a:r>
            <a:r>
              <a:rPr lang="en-US" dirty="0"/>
              <a:t>: side=term; sender=UE; </a:t>
            </a:r>
            <a:r>
              <a:rPr lang="en-US" dirty="0" err="1"/>
              <a:t>indic</a:t>
            </a:r>
            <a:r>
              <a:rPr lang="en-US" dirty="0"/>
              <a:t>=4; text="</a:t>
            </a:r>
            <a:r>
              <a:rPr lang="en-US" dirty="0" smtClean="0"/>
              <a:t>UDUB"</a:t>
            </a:r>
            <a:r>
              <a:rPr lang="en-US" dirty="0"/>
              <a:t> </a:t>
            </a:r>
            <a:endParaRPr lang="en-US" dirty="0" smtClean="0"/>
          </a:p>
          <a:p>
            <a:pPr marL="285750" indent="-285750">
              <a:buFont typeface="Arial" panose="020B0604020202020204" pitchFamily="34" charset="0"/>
              <a:buChar char="•"/>
            </a:pPr>
            <a:endParaRPr lang="fr-FR" sz="2000" dirty="0" smtClean="0">
              <a:latin typeface="Helvetica 55 Roman" pitchFamily="34" charset="0"/>
            </a:endParaRPr>
          </a:p>
          <a:p>
            <a:pPr marL="457200" indent="-457200" fontAlgn="base">
              <a:spcBef>
                <a:spcPct val="0"/>
              </a:spcBef>
              <a:buClr>
                <a:schemeClr val="accent1"/>
              </a:buClr>
              <a:buSzPct val="100000"/>
              <a:buFont typeface="Arial" panose="020B0604020202020204" pitchFamily="34" charset="0"/>
              <a:buChar char="•"/>
            </a:pPr>
            <a:r>
              <a:rPr lang="en-US" altLang="zh-CN" sz="2000" dirty="0"/>
              <a:t>KPI/Network </a:t>
            </a:r>
            <a:r>
              <a:rPr lang="en-US" altLang="zh-CN" sz="2000" dirty="0" smtClean="0"/>
              <a:t>monitoring</a:t>
            </a:r>
          </a:p>
          <a:p>
            <a:pPr fontAlgn="base">
              <a:spcBef>
                <a:spcPct val="0"/>
              </a:spcBef>
              <a:buClr>
                <a:schemeClr val="accent1"/>
              </a:buClr>
              <a:buSzPct val="100000"/>
            </a:pPr>
            <a:r>
              <a:rPr lang="en-US" u="sng" dirty="0" smtClean="0"/>
              <a:t>In </a:t>
            </a:r>
            <a:r>
              <a:rPr lang="en-US" u="sng" dirty="0"/>
              <a:t>a 500 response: </a:t>
            </a:r>
            <a:r>
              <a:rPr lang="en-US" dirty="0"/>
              <a:t>Sender-Info: side=term; sender=P-CSCF; </a:t>
            </a:r>
            <a:r>
              <a:rPr lang="en-US" dirty="0" err="1"/>
              <a:t>indic</a:t>
            </a:r>
            <a:r>
              <a:rPr lang="en-US" dirty="0"/>
              <a:t>=3; text="EPS Bearer failure" </a:t>
            </a:r>
            <a:endParaRPr lang="en-US" dirty="0" smtClean="0"/>
          </a:p>
          <a:p>
            <a:pPr fontAlgn="base">
              <a:spcBef>
                <a:spcPct val="0"/>
              </a:spcBef>
              <a:buClr>
                <a:schemeClr val="accent1"/>
              </a:buClr>
              <a:buSzPct val="100000"/>
            </a:pPr>
            <a:endParaRPr lang="en-US" altLang="zh-CN" sz="2000" dirty="0"/>
          </a:p>
          <a:p>
            <a:pPr marL="457200" indent="-457200" fontAlgn="base">
              <a:spcBef>
                <a:spcPct val="0"/>
              </a:spcBef>
              <a:buClr>
                <a:schemeClr val="accent1"/>
              </a:buClr>
              <a:buSzPct val="100000"/>
              <a:buFont typeface="Arial" panose="020B0604020202020204" pitchFamily="34" charset="0"/>
              <a:buChar char="•"/>
            </a:pPr>
            <a:r>
              <a:rPr lang="en-US" altLang="zh-CN" sz="2000" dirty="0"/>
              <a:t>Entity </a:t>
            </a:r>
            <a:r>
              <a:rPr lang="en-US" altLang="zh-CN" sz="2000" dirty="0" smtClean="0"/>
              <a:t>re-selection</a:t>
            </a:r>
          </a:p>
          <a:p>
            <a:pPr fontAlgn="base">
              <a:spcBef>
                <a:spcPct val="0"/>
              </a:spcBef>
              <a:buSzPct val="100000"/>
            </a:pPr>
            <a:r>
              <a:rPr lang="en-US" u="sng" dirty="0"/>
              <a:t>In a 500 response</a:t>
            </a:r>
            <a:r>
              <a:rPr lang="en-US" dirty="0"/>
              <a:t>: Sender-Info: sender=S-CSCF; </a:t>
            </a:r>
            <a:r>
              <a:rPr lang="en-US" dirty="0" err="1"/>
              <a:t>indic</a:t>
            </a:r>
            <a:r>
              <a:rPr lang="en-US" dirty="0"/>
              <a:t>=2; text="</a:t>
            </a:r>
            <a:r>
              <a:rPr lang="en-US" altLang="zh-CN" dirty="0"/>
              <a:t>insufficient local resource </a:t>
            </a:r>
            <a:r>
              <a:rPr lang="en-US" dirty="0"/>
              <a:t>" </a:t>
            </a:r>
            <a:endParaRPr lang="en-US" dirty="0" smtClean="0"/>
          </a:p>
        </p:txBody>
      </p:sp>
      <p:sp>
        <p:nvSpPr>
          <p:cNvPr id="5" name="Titre 1"/>
          <p:cNvSpPr txBox="1">
            <a:spLocks/>
          </p:cNvSpPr>
          <p:nvPr/>
        </p:nvSpPr>
        <p:spPr>
          <a:xfrm>
            <a:off x="214598" y="744710"/>
            <a:ext cx="361876" cy="521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600" dirty="0" smtClean="0"/>
              <a:t>1</a:t>
            </a:r>
            <a:endParaRPr lang="fr-FR" sz="3600" dirty="0"/>
          </a:p>
        </p:txBody>
      </p:sp>
      <p:sp>
        <p:nvSpPr>
          <p:cNvPr id="6" name="Titre 1"/>
          <p:cNvSpPr txBox="1">
            <a:spLocks/>
          </p:cNvSpPr>
          <p:nvPr/>
        </p:nvSpPr>
        <p:spPr>
          <a:xfrm>
            <a:off x="214598" y="1844824"/>
            <a:ext cx="361876" cy="521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600" dirty="0" smtClean="0"/>
              <a:t>2</a:t>
            </a:r>
            <a:endParaRPr lang="fr-FR" sz="3600" dirty="0"/>
          </a:p>
        </p:txBody>
      </p:sp>
      <p:sp>
        <p:nvSpPr>
          <p:cNvPr id="7" name="Titre 1"/>
          <p:cNvSpPr txBox="1">
            <a:spLocks/>
          </p:cNvSpPr>
          <p:nvPr/>
        </p:nvSpPr>
        <p:spPr>
          <a:xfrm>
            <a:off x="177676" y="3267172"/>
            <a:ext cx="361876" cy="521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600" dirty="0" smtClean="0"/>
              <a:t>3</a:t>
            </a:r>
            <a:endParaRPr lang="fr-FR" sz="3600" dirty="0"/>
          </a:p>
        </p:txBody>
      </p:sp>
      <p:sp>
        <p:nvSpPr>
          <p:cNvPr id="8" name="Titre 1"/>
          <p:cNvSpPr txBox="1">
            <a:spLocks/>
          </p:cNvSpPr>
          <p:nvPr/>
        </p:nvSpPr>
        <p:spPr>
          <a:xfrm>
            <a:off x="179512" y="4437112"/>
            <a:ext cx="361876" cy="521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600" dirty="0" smtClean="0"/>
              <a:t>4</a:t>
            </a:r>
            <a:endParaRPr lang="fr-FR" sz="3600" dirty="0"/>
          </a:p>
        </p:txBody>
      </p:sp>
      <p:sp>
        <p:nvSpPr>
          <p:cNvPr id="9" name="Titre 1"/>
          <p:cNvSpPr txBox="1">
            <a:spLocks/>
          </p:cNvSpPr>
          <p:nvPr/>
        </p:nvSpPr>
        <p:spPr>
          <a:xfrm>
            <a:off x="177676" y="5661248"/>
            <a:ext cx="361876" cy="521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600" dirty="0" smtClean="0"/>
              <a:t>5</a:t>
            </a:r>
            <a:endParaRPr lang="fr-FR" sz="3600" dirty="0"/>
          </a:p>
        </p:txBody>
      </p:sp>
    </p:spTree>
    <p:extLst>
      <p:ext uri="{BB962C8B-B14F-4D97-AF65-F5344CB8AC3E}">
        <p14:creationId xmlns:p14="http://schemas.microsoft.com/office/powerpoint/2010/main" val="3182251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260648"/>
            <a:ext cx="7049874" cy="577528"/>
          </a:xfrm>
        </p:spPr>
        <p:txBody>
          <a:bodyPr/>
          <a:lstStyle/>
          <a:p>
            <a:r>
              <a:rPr lang="fr-FR" sz="3200" dirty="0" smtClean="0"/>
              <a:t>Introduction</a:t>
            </a:r>
            <a:endParaRPr lang="fr-FR" sz="3200" dirty="0"/>
          </a:p>
        </p:txBody>
      </p:sp>
      <p:sp>
        <p:nvSpPr>
          <p:cNvPr id="4" name="Rectangle 3"/>
          <p:cNvSpPr/>
          <p:nvPr/>
        </p:nvSpPr>
        <p:spPr>
          <a:xfrm>
            <a:off x="395536" y="1052736"/>
            <a:ext cx="8352928" cy="5632311"/>
          </a:xfrm>
          <a:prstGeom prst="rect">
            <a:avLst/>
          </a:prstGeom>
        </p:spPr>
        <p:txBody>
          <a:bodyPr wrap="square">
            <a:spAutoFit/>
          </a:bodyPr>
          <a:lstStyle/>
          <a:p>
            <a:pPr marL="285750" indent="-285750" fontAlgn="base">
              <a:spcBef>
                <a:spcPct val="0"/>
              </a:spcBef>
              <a:buFont typeface="Arial" panose="020B0604020202020204" pitchFamily="34" charset="0"/>
              <a:buChar char="•"/>
            </a:pPr>
            <a:r>
              <a:rPr lang="fr-FR" sz="2400" dirty="0">
                <a:latin typeface="Helvetica 55 Roman" pitchFamily="34" charset="0"/>
              </a:rPr>
              <a:t>In </a:t>
            </a:r>
            <a:r>
              <a:rPr lang="fr-FR" sz="2400" dirty="0" err="1">
                <a:latin typeface="Helvetica 55 Roman" pitchFamily="34" charset="0"/>
              </a:rPr>
              <a:t>different</a:t>
            </a:r>
            <a:r>
              <a:rPr lang="fr-FR" sz="2400" dirty="0">
                <a:latin typeface="Helvetica 55 Roman" pitchFamily="34" charset="0"/>
              </a:rPr>
              <a:t> situations, </a:t>
            </a:r>
            <a:r>
              <a:rPr lang="fr-FR" sz="2400" dirty="0" err="1">
                <a:latin typeface="Helvetica 55 Roman" pitchFamily="34" charset="0"/>
              </a:rPr>
              <a:t>it</a:t>
            </a:r>
            <a:r>
              <a:rPr lang="fr-FR" sz="2400" dirty="0">
                <a:latin typeface="Helvetica 55 Roman" pitchFamily="34" charset="0"/>
              </a:rPr>
              <a:t> has been </a:t>
            </a:r>
            <a:r>
              <a:rPr lang="fr-FR" sz="2400" dirty="0" err="1">
                <a:latin typeface="Helvetica 55 Roman" pitchFamily="34" charset="0"/>
              </a:rPr>
              <a:t>observed</a:t>
            </a:r>
            <a:r>
              <a:rPr lang="fr-FR" sz="2400" dirty="0">
                <a:latin typeface="Helvetica 55 Roman" pitchFamily="34" charset="0"/>
              </a:rPr>
              <a:t> </a:t>
            </a:r>
            <a:r>
              <a:rPr lang="fr-FR" sz="2400" dirty="0" err="1">
                <a:latin typeface="Helvetica 55 Roman" pitchFamily="34" charset="0"/>
              </a:rPr>
              <a:t>that</a:t>
            </a:r>
            <a:r>
              <a:rPr lang="fr-FR" sz="2400" dirty="0">
                <a:latin typeface="Helvetica 55 Roman" pitchFamily="34" charset="0"/>
              </a:rPr>
              <a:t> </a:t>
            </a:r>
            <a:r>
              <a:rPr lang="fr-FR" sz="2400" dirty="0" err="1">
                <a:latin typeface="Helvetica 55 Roman" pitchFamily="34" charset="0"/>
              </a:rPr>
              <a:t>receiving</a:t>
            </a:r>
            <a:r>
              <a:rPr lang="fr-FR" sz="2400" dirty="0">
                <a:latin typeface="Helvetica 55 Roman" pitchFamily="34" charset="0"/>
              </a:rPr>
              <a:t> a SIP </a:t>
            </a:r>
            <a:r>
              <a:rPr lang="fr-FR" sz="2400" dirty="0" err="1">
                <a:latin typeface="Helvetica 55 Roman" pitchFamily="34" charset="0"/>
              </a:rPr>
              <a:t>error</a:t>
            </a:r>
            <a:r>
              <a:rPr lang="fr-FR" sz="2400" dirty="0">
                <a:latin typeface="Helvetica 55 Roman" pitchFamily="34" charset="0"/>
              </a:rPr>
              <a:t> </a:t>
            </a:r>
            <a:r>
              <a:rPr lang="fr-FR" sz="2400" dirty="0" err="1">
                <a:latin typeface="Helvetica 55 Roman" pitchFamily="34" charset="0"/>
              </a:rPr>
              <a:t>response</a:t>
            </a:r>
            <a:r>
              <a:rPr lang="fr-FR" sz="2400" dirty="0">
                <a:latin typeface="Helvetica 55 Roman" pitchFamily="34" charset="0"/>
              </a:rPr>
              <a:t> to a </a:t>
            </a:r>
            <a:r>
              <a:rPr lang="fr-FR" sz="2400" dirty="0" err="1">
                <a:latin typeface="Helvetica 55 Roman" pitchFamily="34" charset="0"/>
              </a:rPr>
              <a:t>request</a:t>
            </a:r>
            <a:r>
              <a:rPr lang="fr-FR" sz="2400" dirty="0">
                <a:latin typeface="Helvetica 55 Roman" pitchFamily="34" charset="0"/>
              </a:rPr>
              <a:t> </a:t>
            </a:r>
            <a:r>
              <a:rPr lang="fr-FR" sz="2400" dirty="0" err="1">
                <a:latin typeface="Helvetica 55 Roman" pitchFamily="34" charset="0"/>
              </a:rPr>
              <a:t>may</a:t>
            </a:r>
            <a:r>
              <a:rPr lang="fr-FR" sz="2400" dirty="0">
                <a:latin typeface="Helvetica 55 Roman" pitchFamily="34" charset="0"/>
              </a:rPr>
              <a:t> not </a:t>
            </a:r>
            <a:r>
              <a:rPr lang="fr-FR" sz="2400" dirty="0" err="1">
                <a:latin typeface="Helvetica 55 Roman" pitchFamily="34" charset="0"/>
              </a:rPr>
              <a:t>provide</a:t>
            </a:r>
            <a:r>
              <a:rPr lang="fr-FR" sz="2400" dirty="0">
                <a:latin typeface="Helvetica 55 Roman" pitchFamily="34" charset="0"/>
              </a:rPr>
              <a:t> a </a:t>
            </a:r>
            <a:r>
              <a:rPr lang="fr-FR" sz="2400" dirty="0" err="1">
                <a:latin typeface="Helvetica 55 Roman" pitchFamily="34" charset="0"/>
              </a:rPr>
              <a:t>sufficent</a:t>
            </a:r>
            <a:r>
              <a:rPr lang="fr-FR" sz="2400" dirty="0">
                <a:latin typeface="Helvetica 55 Roman" pitchFamily="34" charset="0"/>
              </a:rPr>
              <a:t> </a:t>
            </a:r>
            <a:r>
              <a:rPr lang="fr-FR" sz="2400" dirty="0" smtClean="0">
                <a:latin typeface="Helvetica 55 Roman" pitchFamily="34" charset="0"/>
              </a:rPr>
              <a:t>information to the </a:t>
            </a:r>
            <a:r>
              <a:rPr lang="fr-FR" sz="2400" dirty="0" err="1" smtClean="0">
                <a:latin typeface="Helvetica 55 Roman" pitchFamily="34" charset="0"/>
              </a:rPr>
              <a:t>receiving</a:t>
            </a:r>
            <a:r>
              <a:rPr lang="fr-FR" sz="2400" dirty="0" smtClean="0">
                <a:latin typeface="Helvetica 55 Roman" pitchFamily="34" charset="0"/>
              </a:rPr>
              <a:t> </a:t>
            </a:r>
            <a:r>
              <a:rPr lang="fr-FR" sz="2400" dirty="0" err="1" smtClean="0">
                <a:latin typeface="Helvetica 55 Roman" pitchFamily="34" charset="0"/>
              </a:rPr>
              <a:t>entity</a:t>
            </a:r>
            <a:r>
              <a:rPr lang="fr-FR" sz="2400" dirty="0" smtClean="0">
                <a:latin typeface="Helvetica 55 Roman" pitchFamily="34" charset="0"/>
              </a:rPr>
              <a:t>.</a:t>
            </a:r>
          </a:p>
          <a:p>
            <a:pPr marL="285750" indent="-285750" fontAlgn="base">
              <a:spcBef>
                <a:spcPct val="0"/>
              </a:spcBef>
              <a:buFont typeface="Arial" panose="020B0604020202020204" pitchFamily="34" charset="0"/>
              <a:buChar char="•"/>
            </a:pPr>
            <a:endParaRPr lang="fr-FR" sz="2400" dirty="0" smtClean="0">
              <a:latin typeface="Helvetica 55 Roman" pitchFamily="34" charset="0"/>
            </a:endParaRPr>
          </a:p>
          <a:p>
            <a:pPr marL="285750" indent="-285750" fontAlgn="base">
              <a:spcBef>
                <a:spcPct val="0"/>
              </a:spcBef>
              <a:buFont typeface="Arial" panose="020B0604020202020204" pitchFamily="34" charset="0"/>
              <a:buChar char="•"/>
            </a:pPr>
            <a:r>
              <a:rPr lang="fr-FR" sz="2400" dirty="0" smtClean="0">
                <a:latin typeface="Helvetica 55 Roman" pitchFamily="34" charset="0"/>
              </a:rPr>
              <a:t>The signification </a:t>
            </a:r>
            <a:r>
              <a:rPr lang="fr-FR" sz="2400" dirty="0" err="1" smtClean="0">
                <a:latin typeface="Helvetica 55 Roman" pitchFamily="34" charset="0"/>
              </a:rPr>
              <a:t>behind</a:t>
            </a:r>
            <a:r>
              <a:rPr lang="fr-FR" sz="2400" dirty="0" smtClean="0">
                <a:latin typeface="Helvetica 55 Roman" pitchFamily="34" charset="0"/>
              </a:rPr>
              <a:t> the </a:t>
            </a:r>
            <a:r>
              <a:rPr lang="fr-FR" sz="2400" dirty="0" err="1" smtClean="0">
                <a:latin typeface="Helvetica 55 Roman" pitchFamily="34" charset="0"/>
              </a:rPr>
              <a:t>received</a:t>
            </a:r>
            <a:r>
              <a:rPr lang="fr-FR" sz="2400" dirty="0" smtClean="0">
                <a:latin typeface="Helvetica 55 Roman" pitchFamily="34" charset="0"/>
              </a:rPr>
              <a:t> </a:t>
            </a:r>
            <a:r>
              <a:rPr lang="fr-FR" sz="2400" dirty="0" err="1" smtClean="0">
                <a:latin typeface="Helvetica 55 Roman" pitchFamily="34" charset="0"/>
              </a:rPr>
              <a:t>error</a:t>
            </a:r>
            <a:r>
              <a:rPr lang="fr-FR" sz="2400" dirty="0" smtClean="0">
                <a:latin typeface="Helvetica 55 Roman" pitchFamily="34" charset="0"/>
              </a:rPr>
              <a:t> </a:t>
            </a:r>
            <a:r>
              <a:rPr lang="fr-FR" sz="2400" dirty="0" err="1" smtClean="0">
                <a:latin typeface="Helvetica 55 Roman" pitchFamily="34" charset="0"/>
              </a:rPr>
              <a:t>response</a:t>
            </a:r>
            <a:r>
              <a:rPr lang="fr-FR" sz="2400" dirty="0" smtClean="0">
                <a:latin typeface="Helvetica 55 Roman" pitchFamily="34" charset="0"/>
              </a:rPr>
              <a:t> </a:t>
            </a:r>
            <a:r>
              <a:rPr lang="fr-FR" sz="2400" dirty="0" err="1" smtClean="0">
                <a:latin typeface="Helvetica 55 Roman" pitchFamily="34" charset="0"/>
              </a:rPr>
              <a:t>depends</a:t>
            </a:r>
            <a:r>
              <a:rPr lang="fr-FR" sz="2400" dirty="0" smtClean="0">
                <a:latin typeface="Helvetica 55 Roman" pitchFamily="34" charset="0"/>
              </a:rPr>
              <a:t> on:</a:t>
            </a:r>
          </a:p>
          <a:p>
            <a:pPr marL="800100" lvl="1" indent="-342900" fontAlgn="base">
              <a:spcBef>
                <a:spcPct val="0"/>
              </a:spcBef>
              <a:buFont typeface="Courier New" panose="02070309020205020404" pitchFamily="49" charset="0"/>
              <a:buChar char="o"/>
            </a:pPr>
            <a:r>
              <a:rPr lang="fr-FR" sz="2400" dirty="0" smtClean="0">
                <a:latin typeface="Helvetica 55 Roman" pitchFamily="34" charset="0"/>
              </a:rPr>
              <a:t>the real (</a:t>
            </a:r>
            <a:r>
              <a:rPr lang="fr-FR" sz="2400" dirty="0" err="1" smtClean="0">
                <a:latin typeface="Helvetica 55 Roman" pitchFamily="34" charset="0"/>
              </a:rPr>
              <a:t>internal</a:t>
            </a:r>
            <a:r>
              <a:rPr lang="fr-FR" sz="2400" dirty="0" smtClean="0">
                <a:latin typeface="Helvetica 55 Roman" pitchFamily="34" charset="0"/>
              </a:rPr>
              <a:t> or not) </a:t>
            </a:r>
            <a:r>
              <a:rPr lang="fr-FR" sz="2400" dirty="0" err="1" smtClean="0">
                <a:latin typeface="Helvetica 55 Roman" pitchFamily="34" charset="0"/>
              </a:rPr>
              <a:t>event</a:t>
            </a:r>
            <a:r>
              <a:rPr lang="fr-FR" sz="2400" dirty="0" smtClean="0">
                <a:latin typeface="Helvetica 55 Roman" pitchFamily="34" charset="0"/>
              </a:rPr>
              <a:t> </a:t>
            </a:r>
            <a:r>
              <a:rPr lang="fr-FR" sz="2400" dirty="0" err="1" smtClean="0">
                <a:latin typeface="Helvetica 55 Roman" pitchFamily="34" charset="0"/>
              </a:rPr>
              <a:t>that</a:t>
            </a:r>
            <a:r>
              <a:rPr lang="fr-FR" sz="2400" dirty="0" smtClean="0">
                <a:latin typeface="Helvetica 55 Roman" pitchFamily="34" charset="0"/>
              </a:rPr>
              <a:t> </a:t>
            </a:r>
            <a:r>
              <a:rPr lang="fr-FR" sz="2400" dirty="0" err="1" smtClean="0">
                <a:latin typeface="Helvetica 55 Roman" pitchFamily="34" charset="0"/>
              </a:rPr>
              <a:t>makes</a:t>
            </a:r>
            <a:r>
              <a:rPr lang="fr-FR" sz="2400" dirty="0" smtClean="0">
                <a:latin typeface="Helvetica 55 Roman" pitchFamily="34" charset="0"/>
              </a:rPr>
              <a:t> </a:t>
            </a:r>
            <a:r>
              <a:rPr lang="fr-FR" sz="2400" dirty="0" err="1" smtClean="0">
                <a:latin typeface="Helvetica 55 Roman" pitchFamily="34" charset="0"/>
              </a:rPr>
              <a:t>this</a:t>
            </a:r>
            <a:r>
              <a:rPr lang="fr-FR" sz="2400" dirty="0" smtClean="0">
                <a:latin typeface="Helvetica 55 Roman" pitchFamily="34" charset="0"/>
              </a:rPr>
              <a:t> </a:t>
            </a:r>
            <a:r>
              <a:rPr lang="fr-FR" sz="2400" dirty="0" err="1" smtClean="0">
                <a:latin typeface="Helvetica 55 Roman" pitchFamily="34" charset="0"/>
              </a:rPr>
              <a:t>error</a:t>
            </a:r>
            <a:r>
              <a:rPr lang="fr-FR" sz="2400" dirty="0" smtClean="0">
                <a:latin typeface="Helvetica 55 Roman" pitchFamily="34" charset="0"/>
              </a:rPr>
              <a:t> </a:t>
            </a:r>
            <a:r>
              <a:rPr lang="fr-FR" sz="2400" dirty="0" err="1" smtClean="0">
                <a:latin typeface="Helvetica 55 Roman" pitchFamily="34" charset="0"/>
              </a:rPr>
              <a:t>response</a:t>
            </a:r>
            <a:r>
              <a:rPr lang="fr-FR" sz="2400" dirty="0" smtClean="0">
                <a:latin typeface="Helvetica 55 Roman" pitchFamily="34" charset="0"/>
              </a:rPr>
              <a:t> been sent </a:t>
            </a:r>
          </a:p>
          <a:p>
            <a:pPr marL="800100" lvl="1" indent="-342900" fontAlgn="base">
              <a:spcBef>
                <a:spcPct val="0"/>
              </a:spcBef>
              <a:buFont typeface="Courier New" panose="02070309020205020404" pitchFamily="49" charset="0"/>
              <a:buChar char="o"/>
            </a:pPr>
            <a:r>
              <a:rPr lang="fr-FR" sz="2400" dirty="0" smtClean="0">
                <a:latin typeface="Helvetica 55 Roman" pitchFamily="34" charset="0"/>
              </a:rPr>
              <a:t>the network </a:t>
            </a:r>
            <a:r>
              <a:rPr lang="fr-FR" sz="2400" dirty="0" err="1" smtClean="0">
                <a:latin typeface="Helvetica 55 Roman" pitchFamily="34" charset="0"/>
              </a:rPr>
              <a:t>entity</a:t>
            </a:r>
            <a:r>
              <a:rPr lang="fr-FR" sz="2400" dirty="0" smtClean="0">
                <a:latin typeface="Helvetica 55 Roman" pitchFamily="34" charset="0"/>
              </a:rPr>
              <a:t> </a:t>
            </a:r>
            <a:r>
              <a:rPr lang="fr-FR" sz="2400" dirty="0" err="1" smtClean="0">
                <a:latin typeface="Helvetica 55 Roman" pitchFamily="34" charset="0"/>
              </a:rPr>
              <a:t>from</a:t>
            </a:r>
            <a:r>
              <a:rPr lang="fr-FR" sz="2400" dirty="0" smtClean="0">
                <a:latin typeface="Helvetica 55 Roman" pitchFamily="34" charset="0"/>
              </a:rPr>
              <a:t> </a:t>
            </a:r>
            <a:r>
              <a:rPr lang="fr-FR" sz="2400" dirty="0" err="1" smtClean="0">
                <a:latin typeface="Helvetica 55 Roman" pitchFamily="34" charset="0"/>
              </a:rPr>
              <a:t>which</a:t>
            </a:r>
            <a:r>
              <a:rPr lang="fr-FR" sz="2400" dirty="0" smtClean="0">
                <a:latin typeface="Helvetica 55 Roman" pitchFamily="34" charset="0"/>
              </a:rPr>
              <a:t> the </a:t>
            </a:r>
            <a:r>
              <a:rPr lang="fr-FR" sz="2400" dirty="0" err="1" smtClean="0">
                <a:latin typeface="Helvetica 55 Roman" pitchFamily="34" charset="0"/>
              </a:rPr>
              <a:t>error</a:t>
            </a:r>
            <a:r>
              <a:rPr lang="fr-FR" sz="2400" dirty="0" smtClean="0">
                <a:latin typeface="Helvetica 55 Roman" pitchFamily="34" charset="0"/>
              </a:rPr>
              <a:t> </a:t>
            </a:r>
            <a:r>
              <a:rPr lang="fr-FR" sz="2400" dirty="0" err="1" smtClean="0">
                <a:latin typeface="Helvetica 55 Roman" pitchFamily="34" charset="0"/>
              </a:rPr>
              <a:t>response</a:t>
            </a:r>
            <a:r>
              <a:rPr lang="fr-FR" sz="2400" dirty="0" smtClean="0">
                <a:latin typeface="Helvetica 55 Roman" pitchFamily="34" charset="0"/>
              </a:rPr>
              <a:t> </a:t>
            </a:r>
            <a:r>
              <a:rPr lang="fr-FR" sz="2400" dirty="0" err="1" smtClean="0">
                <a:latin typeface="Helvetica 55 Roman" pitchFamily="34" charset="0"/>
              </a:rPr>
              <a:t>is</a:t>
            </a:r>
            <a:r>
              <a:rPr lang="fr-FR" sz="2400" dirty="0" smtClean="0">
                <a:latin typeface="Helvetica 55 Roman" pitchFamily="34" charset="0"/>
              </a:rPr>
              <a:t> </a:t>
            </a:r>
            <a:r>
              <a:rPr lang="fr-FR" sz="2400" dirty="0" err="1" smtClean="0">
                <a:latin typeface="Helvetica 55 Roman" pitchFamily="34" charset="0"/>
              </a:rPr>
              <a:t>issued</a:t>
            </a:r>
            <a:endParaRPr lang="fr-FR" sz="2400" dirty="0" smtClean="0">
              <a:latin typeface="Helvetica 55 Roman" pitchFamily="34" charset="0"/>
            </a:endParaRPr>
          </a:p>
          <a:p>
            <a:pPr marL="800100" lvl="1" indent="-342900" fontAlgn="base">
              <a:spcBef>
                <a:spcPct val="0"/>
              </a:spcBef>
              <a:buFont typeface="Courier New" panose="02070309020205020404" pitchFamily="49" charset="0"/>
              <a:buChar char="o"/>
            </a:pPr>
            <a:endParaRPr lang="fr-FR" sz="2400" dirty="0" smtClean="0">
              <a:latin typeface="Helvetica 55 Roman" pitchFamily="34" charset="0"/>
            </a:endParaRPr>
          </a:p>
          <a:p>
            <a:pPr marL="342900" indent="-342900" fontAlgn="base">
              <a:spcBef>
                <a:spcPct val="0"/>
              </a:spcBef>
              <a:buFont typeface="Arial" panose="020B0604020202020204" pitchFamily="34" charset="0"/>
              <a:buChar char="•"/>
            </a:pPr>
            <a:r>
              <a:rPr lang="fr-FR" sz="2400" dirty="0" err="1" smtClean="0">
                <a:latin typeface="Helvetica 55 Roman" pitchFamily="34" charset="0"/>
              </a:rPr>
              <a:t>Without</a:t>
            </a:r>
            <a:r>
              <a:rPr lang="fr-FR" sz="2400" dirty="0" smtClean="0">
                <a:latin typeface="Helvetica 55 Roman" pitchFamily="34" charset="0"/>
              </a:rPr>
              <a:t> a correct </a:t>
            </a:r>
            <a:r>
              <a:rPr lang="fr-FR" sz="2400" dirty="0" err="1">
                <a:latin typeface="Helvetica 55 Roman" pitchFamily="34" charset="0"/>
              </a:rPr>
              <a:t>interpretation</a:t>
            </a:r>
            <a:r>
              <a:rPr lang="fr-FR" sz="2400" dirty="0">
                <a:latin typeface="Helvetica 55 Roman" pitchFamily="34" charset="0"/>
              </a:rPr>
              <a:t> of </a:t>
            </a:r>
            <a:r>
              <a:rPr lang="fr-FR" sz="2400" dirty="0" smtClean="0">
                <a:latin typeface="Helvetica 55 Roman" pitchFamily="34" charset="0"/>
              </a:rPr>
              <a:t>the </a:t>
            </a:r>
            <a:r>
              <a:rPr lang="fr-FR" sz="2400" dirty="0" err="1" smtClean="0">
                <a:latin typeface="Helvetica 55 Roman" pitchFamily="34" charset="0"/>
              </a:rPr>
              <a:t>error</a:t>
            </a:r>
            <a:r>
              <a:rPr lang="fr-FR" sz="2400" dirty="0" smtClean="0">
                <a:latin typeface="Helvetica 55 Roman" pitchFamily="34" charset="0"/>
              </a:rPr>
              <a:t> </a:t>
            </a:r>
            <a:r>
              <a:rPr lang="fr-FR" sz="2400" dirty="0" err="1" smtClean="0">
                <a:latin typeface="Helvetica 55 Roman" pitchFamily="34" charset="0"/>
              </a:rPr>
              <a:t>response</a:t>
            </a:r>
            <a:r>
              <a:rPr lang="fr-FR" sz="2400" dirty="0" smtClean="0">
                <a:latin typeface="Helvetica 55 Roman" pitchFamily="34" charset="0"/>
              </a:rPr>
              <a:t>, the </a:t>
            </a:r>
            <a:r>
              <a:rPr lang="fr-FR" sz="2400" dirty="0" err="1" smtClean="0">
                <a:latin typeface="Helvetica 55 Roman" pitchFamily="34" charset="0"/>
              </a:rPr>
              <a:t>recipients</a:t>
            </a:r>
            <a:r>
              <a:rPr lang="fr-FR" sz="2400" dirty="0" smtClean="0">
                <a:latin typeface="Helvetica 55 Roman" pitchFamily="34" charset="0"/>
              </a:rPr>
              <a:t> are not able to </a:t>
            </a:r>
            <a:r>
              <a:rPr lang="fr-FR" sz="2400" dirty="0" err="1" smtClean="0">
                <a:latin typeface="Helvetica 55 Roman" pitchFamily="34" charset="0"/>
              </a:rPr>
              <a:t>take</a:t>
            </a:r>
            <a:r>
              <a:rPr lang="fr-FR" sz="2400" dirty="0" smtClean="0">
                <a:latin typeface="Helvetica 55 Roman" pitchFamily="34" charset="0"/>
              </a:rPr>
              <a:t> the </a:t>
            </a:r>
            <a:r>
              <a:rPr lang="fr-FR" sz="2400" dirty="0" err="1" smtClean="0">
                <a:latin typeface="Helvetica 55 Roman" pitchFamily="34" charset="0"/>
              </a:rPr>
              <a:t>appropriate</a:t>
            </a:r>
            <a:r>
              <a:rPr lang="fr-FR" sz="2400" dirty="0" smtClean="0">
                <a:latin typeface="Helvetica 55 Roman" pitchFamily="34" charset="0"/>
              </a:rPr>
              <a:t> </a:t>
            </a:r>
            <a:r>
              <a:rPr lang="fr-FR" sz="2400" dirty="0" err="1" smtClean="0">
                <a:latin typeface="Helvetica 55 Roman" pitchFamily="34" charset="0"/>
              </a:rPr>
              <a:t>decision</a:t>
            </a:r>
            <a:r>
              <a:rPr lang="fr-FR" sz="2400" dirty="0" smtClean="0">
                <a:latin typeface="Helvetica 55 Roman" pitchFamily="34" charset="0"/>
              </a:rPr>
              <a:t> or have the correct </a:t>
            </a:r>
            <a:r>
              <a:rPr lang="fr-FR" sz="2400" dirty="0" err="1" smtClean="0">
                <a:latin typeface="Helvetica 55 Roman" pitchFamily="34" charset="0"/>
              </a:rPr>
              <a:t>knowledge</a:t>
            </a:r>
            <a:r>
              <a:rPr lang="fr-FR" sz="2400" dirty="0" smtClean="0">
                <a:latin typeface="Helvetica 55 Roman" pitchFamily="34" charset="0"/>
              </a:rPr>
              <a:t> of the network state.</a:t>
            </a:r>
            <a:endParaRPr lang="fr-FR" sz="2400" dirty="0">
              <a:latin typeface="Helvetica 55 Roman" pitchFamily="34" charset="0"/>
            </a:endParaRPr>
          </a:p>
          <a:p>
            <a:pPr marL="800100" lvl="1" indent="-342900" fontAlgn="base">
              <a:spcBef>
                <a:spcPct val="0"/>
              </a:spcBef>
              <a:buFont typeface="Courier New" panose="02070309020205020404" pitchFamily="49" charset="0"/>
              <a:buChar char="o"/>
            </a:pPr>
            <a:endParaRPr lang="fr-FR" sz="2400" dirty="0" smtClean="0">
              <a:latin typeface="Helvetica 55 Roman" pitchFamily="34" charset="0"/>
            </a:endParaRPr>
          </a:p>
        </p:txBody>
      </p:sp>
    </p:spTree>
    <p:extLst>
      <p:ext uri="{BB962C8B-B14F-4D97-AF65-F5344CB8AC3E}">
        <p14:creationId xmlns:p14="http://schemas.microsoft.com/office/powerpoint/2010/main" val="5031999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260648"/>
            <a:ext cx="8577336" cy="1008112"/>
          </a:xfrm>
        </p:spPr>
        <p:txBody>
          <a:bodyPr/>
          <a:lstStyle/>
          <a:p>
            <a:r>
              <a:rPr lang="fr-FR" sz="3200" dirty="0" smtClean="0"/>
              <a:t>Information </a:t>
            </a:r>
            <a:r>
              <a:rPr lang="fr-FR" sz="3200" dirty="0" err="1" smtClean="0"/>
              <a:t>from</a:t>
            </a:r>
            <a:r>
              <a:rPr lang="fr-FR" sz="3200" dirty="0" smtClean="0"/>
              <a:t> </a:t>
            </a:r>
            <a:r>
              <a:rPr lang="fr-FR" sz="3200" dirty="0" err="1" smtClean="0"/>
              <a:t>existing</a:t>
            </a:r>
            <a:r>
              <a:rPr lang="fr-FR" sz="3200" dirty="0" smtClean="0"/>
              <a:t> SIP </a:t>
            </a:r>
            <a:r>
              <a:rPr lang="fr-FR" sz="3200" dirty="0" err="1" smtClean="0"/>
              <a:t>error</a:t>
            </a:r>
            <a:r>
              <a:rPr lang="fr-FR" sz="3200" dirty="0" smtClean="0"/>
              <a:t> </a:t>
            </a:r>
            <a:r>
              <a:rPr lang="fr-FR" sz="3200" dirty="0" err="1" smtClean="0"/>
              <a:t>responses</a:t>
            </a:r>
            <a:r>
              <a:rPr lang="fr-FR" sz="3200" dirty="0" smtClean="0"/>
              <a:t> </a:t>
            </a:r>
            <a:r>
              <a:rPr lang="fr-FR" sz="3200" dirty="0" err="1" smtClean="0"/>
              <a:t>does</a:t>
            </a:r>
            <a:r>
              <a:rPr lang="fr-FR" sz="3200" dirty="0" smtClean="0"/>
              <a:t> not address the </a:t>
            </a:r>
            <a:r>
              <a:rPr lang="fr-FR" sz="3200" dirty="0" err="1" smtClean="0"/>
              <a:t>following</a:t>
            </a:r>
            <a:r>
              <a:rPr lang="fr-FR" sz="3200" dirty="0" smtClean="0"/>
              <a:t> use cases</a:t>
            </a:r>
            <a:endParaRPr lang="fr-FR" sz="3200" dirty="0"/>
          </a:p>
        </p:txBody>
      </p:sp>
      <p:sp>
        <p:nvSpPr>
          <p:cNvPr id="4" name="Rectangle 3"/>
          <p:cNvSpPr/>
          <p:nvPr/>
        </p:nvSpPr>
        <p:spPr>
          <a:xfrm>
            <a:off x="395536" y="2204864"/>
            <a:ext cx="8280920" cy="3477875"/>
          </a:xfrm>
          <a:prstGeom prst="rect">
            <a:avLst/>
          </a:prstGeom>
        </p:spPr>
        <p:txBody>
          <a:bodyPr wrap="square">
            <a:spAutoFit/>
          </a:bodyPr>
          <a:lstStyle/>
          <a:p>
            <a:pPr marL="914400" lvl="1" indent="-457200" fontAlgn="base">
              <a:spcBef>
                <a:spcPct val="0"/>
              </a:spcBef>
              <a:buClr>
                <a:schemeClr val="accent1"/>
              </a:buClr>
              <a:buSzPct val="200000"/>
              <a:buFont typeface="+mj-lt"/>
              <a:buAutoNum type="arabicPeriod"/>
            </a:pPr>
            <a:endParaRPr lang="fr-FR" sz="2000" dirty="0">
              <a:latin typeface="Helvetica 55 Roman" pitchFamily="34" charset="0"/>
            </a:endParaRPr>
          </a:p>
          <a:p>
            <a:pPr marL="914400" lvl="1" indent="-457200" fontAlgn="base">
              <a:spcBef>
                <a:spcPct val="0"/>
              </a:spcBef>
              <a:buClr>
                <a:schemeClr val="accent1"/>
              </a:buClr>
              <a:buSzPct val="200000"/>
              <a:buFont typeface="+mj-lt"/>
              <a:buAutoNum type="arabicPeriod"/>
            </a:pPr>
            <a:r>
              <a:rPr lang="en-GB" sz="2000" dirty="0" smtClean="0"/>
              <a:t>CS </a:t>
            </a:r>
            <a:r>
              <a:rPr lang="en-GB" sz="2000" dirty="0" err="1" smtClean="0"/>
              <a:t>Fallback</a:t>
            </a:r>
            <a:r>
              <a:rPr lang="en-GB" sz="2000" dirty="0" smtClean="0"/>
              <a:t> for MO in case of failure in PS</a:t>
            </a:r>
          </a:p>
          <a:p>
            <a:pPr marL="914400" lvl="1" indent="-457200" fontAlgn="base">
              <a:spcBef>
                <a:spcPct val="0"/>
              </a:spcBef>
              <a:buClr>
                <a:schemeClr val="accent1"/>
              </a:buClr>
              <a:buSzPct val="200000"/>
              <a:buFont typeface="+mj-lt"/>
              <a:buAutoNum type="arabicPeriod"/>
            </a:pPr>
            <a:endParaRPr lang="fr-FR" sz="2000" u="sng" dirty="0" smtClean="0">
              <a:latin typeface="Helvetica 55 Roman" pitchFamily="34" charset="0"/>
            </a:endParaRPr>
          </a:p>
          <a:p>
            <a:pPr marL="914400" lvl="1" indent="-457200" fontAlgn="base">
              <a:spcBef>
                <a:spcPct val="0"/>
              </a:spcBef>
              <a:buClr>
                <a:schemeClr val="accent1"/>
              </a:buClr>
              <a:buSzPct val="200000"/>
              <a:buFont typeface="+mj-lt"/>
              <a:buAutoNum type="arabicPeriod"/>
            </a:pPr>
            <a:r>
              <a:rPr lang="en-US" sz="2000" dirty="0" err="1" smtClean="0">
                <a:latin typeface="Helvetica 55 Roman" pitchFamily="34" charset="0"/>
              </a:rPr>
              <a:t>RobVoLTE</a:t>
            </a:r>
            <a:r>
              <a:rPr lang="en-US" sz="2000" dirty="0" smtClean="0">
                <a:latin typeface="Helvetica 55 Roman" pitchFamily="34" charset="0"/>
              </a:rPr>
              <a:t>-CT (CS breakout for MT)</a:t>
            </a:r>
          </a:p>
          <a:p>
            <a:pPr marL="914400" lvl="1" indent="-457200" fontAlgn="base">
              <a:spcBef>
                <a:spcPct val="0"/>
              </a:spcBef>
              <a:buClr>
                <a:schemeClr val="accent1"/>
              </a:buClr>
              <a:buSzPct val="200000"/>
              <a:buFont typeface="+mj-lt"/>
              <a:buAutoNum type="arabicPeriod"/>
            </a:pPr>
            <a:endParaRPr lang="en-US" sz="2000" dirty="0">
              <a:latin typeface="Helvetica 55 Roman" pitchFamily="34" charset="0"/>
            </a:endParaRPr>
          </a:p>
          <a:p>
            <a:pPr marL="914400" lvl="1" indent="-457200" fontAlgn="base">
              <a:spcBef>
                <a:spcPct val="0"/>
              </a:spcBef>
              <a:buClr>
                <a:schemeClr val="accent1"/>
              </a:buClr>
              <a:buSzPct val="200000"/>
              <a:buFont typeface="+mj-lt"/>
              <a:buAutoNum type="arabicPeriod"/>
            </a:pPr>
            <a:r>
              <a:rPr lang="fr-FR" sz="2000" dirty="0" smtClean="0">
                <a:latin typeface="Helvetica 55 Roman" pitchFamily="34" charset="0"/>
              </a:rPr>
              <a:t>NDUB vs UDUB distinction </a:t>
            </a:r>
            <a:r>
              <a:rPr lang="fr-FR" sz="2000" dirty="0" err="1" smtClean="0">
                <a:latin typeface="Helvetica 55 Roman" pitchFamily="34" charset="0"/>
              </a:rPr>
              <a:t>from</a:t>
            </a:r>
            <a:r>
              <a:rPr lang="fr-FR" sz="2000" dirty="0" smtClean="0">
                <a:latin typeface="Helvetica 55 Roman" pitchFamily="34" charset="0"/>
              </a:rPr>
              <a:t> ISUP </a:t>
            </a:r>
            <a:r>
              <a:rPr lang="fr-FR" sz="2000" dirty="0" err="1" smtClean="0">
                <a:latin typeface="Helvetica 55 Roman" pitchFamily="34" charset="0"/>
              </a:rPr>
              <a:t>signalling</a:t>
            </a:r>
            <a:endParaRPr lang="fr-FR" sz="2000" dirty="0" smtClean="0">
              <a:latin typeface="Helvetica 55 Roman" pitchFamily="34" charset="0"/>
            </a:endParaRPr>
          </a:p>
          <a:p>
            <a:pPr marL="914400" lvl="1" indent="-457200" fontAlgn="base">
              <a:spcBef>
                <a:spcPct val="0"/>
              </a:spcBef>
              <a:buClr>
                <a:schemeClr val="accent1"/>
              </a:buClr>
              <a:buSzPct val="200000"/>
              <a:buFont typeface="+mj-lt"/>
              <a:buAutoNum type="arabicPeriod"/>
            </a:pPr>
            <a:endParaRPr lang="fr-FR" sz="2000" dirty="0" smtClean="0">
              <a:latin typeface="Helvetica 55 Roman" pitchFamily="34" charset="0"/>
            </a:endParaRPr>
          </a:p>
          <a:p>
            <a:pPr marL="914400" lvl="1" indent="-457200" fontAlgn="base">
              <a:spcBef>
                <a:spcPct val="0"/>
              </a:spcBef>
              <a:buClr>
                <a:schemeClr val="accent1"/>
              </a:buClr>
              <a:buSzPct val="200000"/>
              <a:buFont typeface="+mj-lt"/>
              <a:buAutoNum type="arabicPeriod"/>
            </a:pPr>
            <a:r>
              <a:rPr lang="en-US" altLang="zh-CN" sz="2000" dirty="0"/>
              <a:t>KPI/Network </a:t>
            </a:r>
            <a:r>
              <a:rPr lang="en-US" altLang="zh-CN" sz="2000" dirty="0" smtClean="0"/>
              <a:t>monitoring</a:t>
            </a:r>
          </a:p>
          <a:p>
            <a:pPr marL="914400" lvl="1" indent="-457200" fontAlgn="base">
              <a:spcBef>
                <a:spcPct val="0"/>
              </a:spcBef>
              <a:buClr>
                <a:schemeClr val="accent1"/>
              </a:buClr>
              <a:buSzPct val="200000"/>
              <a:buFont typeface="+mj-lt"/>
              <a:buAutoNum type="arabicPeriod"/>
            </a:pPr>
            <a:endParaRPr lang="en-US" altLang="zh-CN" sz="2000" dirty="0"/>
          </a:p>
          <a:p>
            <a:pPr marL="914400" lvl="1" indent="-457200" fontAlgn="base">
              <a:spcBef>
                <a:spcPct val="0"/>
              </a:spcBef>
              <a:buClr>
                <a:schemeClr val="accent1"/>
              </a:buClr>
              <a:buSzPct val="200000"/>
              <a:buFont typeface="+mj-lt"/>
              <a:buAutoNum type="arabicPeriod"/>
            </a:pPr>
            <a:r>
              <a:rPr lang="en-US" altLang="zh-CN" sz="2000" dirty="0" smtClean="0"/>
              <a:t>Entity re-selection</a:t>
            </a:r>
          </a:p>
          <a:p>
            <a:pPr marL="914400" lvl="1" indent="-457200" fontAlgn="base">
              <a:spcBef>
                <a:spcPct val="0"/>
              </a:spcBef>
              <a:buClr>
                <a:schemeClr val="accent1"/>
              </a:buClr>
              <a:buSzPct val="200000"/>
              <a:buFont typeface="+mj-lt"/>
              <a:buAutoNum type="arabicPeriod"/>
            </a:pPr>
            <a:endParaRPr lang="en-US" sz="2000" dirty="0">
              <a:latin typeface="Helvetica 55 Roman" pitchFamily="34" charset="0"/>
            </a:endParaRPr>
          </a:p>
        </p:txBody>
      </p:sp>
    </p:spTree>
    <p:extLst>
      <p:ext uri="{BB962C8B-B14F-4D97-AF65-F5344CB8AC3E}">
        <p14:creationId xmlns:p14="http://schemas.microsoft.com/office/powerpoint/2010/main" val="4021058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41636" y="188640"/>
            <a:ext cx="8577336" cy="936104"/>
          </a:xfrm>
        </p:spPr>
        <p:txBody>
          <a:bodyPr/>
          <a:lstStyle/>
          <a:p>
            <a:r>
              <a:rPr lang="fr-FR" sz="3200" dirty="0" smtClean="0"/>
              <a:t>Use case</a:t>
            </a:r>
            <a:br>
              <a:rPr lang="fr-FR" sz="3200" dirty="0" smtClean="0"/>
            </a:br>
            <a:r>
              <a:rPr lang="fr-FR" sz="2800" dirty="0" smtClean="0">
                <a:solidFill>
                  <a:schemeClr val="tx1"/>
                </a:solidFill>
              </a:rPr>
              <a:t>CS </a:t>
            </a:r>
            <a:r>
              <a:rPr lang="fr-FR" sz="2800" dirty="0" err="1" smtClean="0">
                <a:solidFill>
                  <a:schemeClr val="tx1"/>
                </a:solidFill>
              </a:rPr>
              <a:t>Fallback</a:t>
            </a:r>
            <a:r>
              <a:rPr lang="en-GB" sz="2800" dirty="0">
                <a:solidFill>
                  <a:schemeClr val="tx1"/>
                </a:solidFill>
              </a:rPr>
              <a:t> for MO </a:t>
            </a:r>
            <a:endParaRPr lang="fr-FR" sz="2800" dirty="0">
              <a:solidFill>
                <a:schemeClr val="tx1"/>
              </a:solidFill>
            </a:endParaRPr>
          </a:p>
        </p:txBody>
      </p:sp>
      <p:sp>
        <p:nvSpPr>
          <p:cNvPr id="4" name="Rectangle 3"/>
          <p:cNvSpPr/>
          <p:nvPr/>
        </p:nvSpPr>
        <p:spPr>
          <a:xfrm>
            <a:off x="290860" y="1484784"/>
            <a:ext cx="8601620" cy="5047536"/>
          </a:xfrm>
          <a:prstGeom prst="rect">
            <a:avLst/>
          </a:prstGeom>
        </p:spPr>
        <p:txBody>
          <a:bodyPr wrap="square">
            <a:spAutoFit/>
          </a:bodyPr>
          <a:lstStyle/>
          <a:p>
            <a:pPr marL="342900" indent="-342900" fontAlgn="base">
              <a:spcBef>
                <a:spcPct val="0"/>
              </a:spcBef>
              <a:buSzPct val="100000"/>
              <a:buFont typeface="Arial" panose="020B0604020202020204" pitchFamily="34" charset="0"/>
              <a:buChar char="•"/>
            </a:pPr>
            <a:r>
              <a:rPr lang="fr-FR" sz="2200" dirty="0" smtClean="0">
                <a:latin typeface="Helvetica 55 Roman" pitchFamily="34" charset="0"/>
              </a:rPr>
              <a:t>(2015-11) LS </a:t>
            </a:r>
            <a:r>
              <a:rPr lang="en-GB" sz="2200" u="sng" dirty="0" smtClean="0">
                <a:hlinkClick r:id="rId2"/>
              </a:rPr>
              <a:t>C1-154112</a:t>
            </a:r>
            <a:r>
              <a:rPr lang="fr-FR" sz="2200" dirty="0" smtClean="0">
                <a:latin typeface="Helvetica 55 Roman" pitchFamily="34" charset="0"/>
              </a:rPr>
              <a:t> </a:t>
            </a:r>
            <a:r>
              <a:rPr lang="fr-FR" sz="2200" dirty="0" err="1" smtClean="0">
                <a:latin typeface="Helvetica 55 Roman" pitchFamily="34" charset="0"/>
              </a:rPr>
              <a:t>from</a:t>
            </a:r>
            <a:r>
              <a:rPr lang="fr-FR" sz="2200" dirty="0" smtClean="0">
                <a:latin typeface="Helvetica 55 Roman" pitchFamily="34" charset="0"/>
              </a:rPr>
              <a:t> SA2: </a:t>
            </a:r>
            <a:r>
              <a:rPr lang="fr-FR" sz="2200" dirty="0" err="1" smtClean="0">
                <a:latin typeface="Helvetica 55 Roman" pitchFamily="34" charset="0"/>
              </a:rPr>
              <a:t>expressed</a:t>
            </a:r>
            <a:r>
              <a:rPr lang="fr-FR" sz="2200" dirty="0" smtClean="0">
                <a:latin typeface="Helvetica 55 Roman" pitchFamily="34" charset="0"/>
              </a:rPr>
              <a:t> the </a:t>
            </a:r>
            <a:r>
              <a:rPr lang="fr-FR" sz="2200" dirty="0" err="1" smtClean="0">
                <a:latin typeface="Helvetica 55 Roman" pitchFamily="34" charset="0"/>
              </a:rPr>
              <a:t>need</a:t>
            </a:r>
            <a:r>
              <a:rPr lang="fr-FR" sz="2200" dirty="0" smtClean="0">
                <a:latin typeface="Helvetica 55 Roman" pitchFamily="34" charset="0"/>
              </a:rPr>
              <a:t> </a:t>
            </a:r>
            <a:r>
              <a:rPr lang="en-GB" sz="2200" dirty="0" smtClean="0"/>
              <a:t>to </a:t>
            </a:r>
            <a:r>
              <a:rPr lang="en-GB" sz="2200" dirty="0"/>
              <a:t>avoid </a:t>
            </a:r>
            <a:r>
              <a:rPr lang="en-GB" sz="2200" dirty="0" err="1"/>
              <a:t>VoLTE</a:t>
            </a:r>
            <a:r>
              <a:rPr lang="en-GB" sz="2200" dirty="0"/>
              <a:t> call setup failure when the UE is under weak LTE coverage (esp. indoor) and perform a CSFB </a:t>
            </a:r>
            <a:r>
              <a:rPr lang="en-GB" sz="2200" dirty="0" smtClean="0"/>
              <a:t>instead. (</a:t>
            </a:r>
            <a:r>
              <a:rPr lang="en-GB" sz="2200" dirty="0" err="1" smtClean="0"/>
              <a:t>Eg</a:t>
            </a:r>
            <a:r>
              <a:rPr lang="en-GB" sz="2200" dirty="0" smtClean="0"/>
              <a:t>: </a:t>
            </a:r>
            <a:r>
              <a:rPr lang="en-GB" sz="2200" dirty="0"/>
              <a:t>QCI-1 bearer rejected by the </a:t>
            </a:r>
            <a:r>
              <a:rPr lang="en-GB" sz="2200" dirty="0" err="1" smtClean="0"/>
              <a:t>eNB</a:t>
            </a:r>
            <a:r>
              <a:rPr lang="en-GB" sz="2200" dirty="0" smtClean="0"/>
              <a:t>);</a:t>
            </a:r>
          </a:p>
          <a:p>
            <a:pPr marL="342900" indent="-342900" fontAlgn="base">
              <a:spcBef>
                <a:spcPct val="0"/>
              </a:spcBef>
              <a:buSzPct val="100000"/>
              <a:buFont typeface="Arial" panose="020B0604020202020204" pitchFamily="34" charset="0"/>
              <a:buChar char="•"/>
            </a:pPr>
            <a:endParaRPr lang="fr-FR" sz="2200" u="sng" dirty="0" smtClean="0">
              <a:latin typeface="Helvetica 55 Roman" pitchFamily="34" charset="0"/>
            </a:endParaRPr>
          </a:p>
          <a:p>
            <a:pPr marL="342900" indent="-342900" fontAlgn="base">
              <a:spcBef>
                <a:spcPct val="0"/>
              </a:spcBef>
              <a:buSzPct val="100000"/>
              <a:buFont typeface="Arial" panose="020B0604020202020204" pitchFamily="34" charset="0"/>
              <a:buChar char="•"/>
            </a:pPr>
            <a:r>
              <a:rPr lang="fr-FR" sz="2200" dirty="0" smtClean="0">
                <a:latin typeface="Helvetica 55 Roman" pitchFamily="34" charset="0"/>
              </a:rPr>
              <a:t>(2016-01) LS </a:t>
            </a:r>
            <a:r>
              <a:rPr lang="en-US" sz="2200" u="sng" dirty="0" smtClean="0">
                <a:hlinkClick r:id="rId3"/>
              </a:rPr>
              <a:t>C1-160909</a:t>
            </a:r>
            <a:r>
              <a:rPr lang="fr-FR" sz="2200" dirty="0" smtClean="0"/>
              <a:t> </a:t>
            </a:r>
            <a:r>
              <a:rPr lang="fr-FR" sz="2200" dirty="0" err="1" smtClean="0"/>
              <a:t>from</a:t>
            </a:r>
            <a:r>
              <a:rPr lang="fr-FR" sz="2200" dirty="0" smtClean="0"/>
              <a:t> GSMA RILTE: </a:t>
            </a:r>
            <a:r>
              <a:rPr lang="fr-FR" sz="2200" dirty="0" err="1" smtClean="0"/>
              <a:t>asked</a:t>
            </a:r>
            <a:r>
              <a:rPr lang="fr-FR" sz="2200" dirty="0" smtClean="0"/>
              <a:t> </a:t>
            </a:r>
            <a:r>
              <a:rPr lang="en-GB" sz="2200" dirty="0" smtClean="0"/>
              <a:t>whether </a:t>
            </a:r>
            <a:r>
              <a:rPr lang="en-GB" sz="2200" dirty="0"/>
              <a:t>and how an originating voice session attempted over PS access, e.g. LTE, shall be re-attempted as a voice call on CS access by the UE when the UE receives a final non-200 response to an originating SIP INVITE </a:t>
            </a:r>
            <a:r>
              <a:rPr lang="en-GB" sz="2200" dirty="0" smtClean="0"/>
              <a:t>request, </a:t>
            </a:r>
            <a:r>
              <a:rPr lang="en-GB" sz="2200" dirty="0"/>
              <a:t>given that the user has CS access and is authorized to use it for voice </a:t>
            </a:r>
            <a:r>
              <a:rPr lang="en-GB" sz="2200" dirty="0" smtClean="0"/>
              <a:t>services.</a:t>
            </a:r>
          </a:p>
          <a:p>
            <a:pPr lvl="1" fontAlgn="base">
              <a:spcBef>
                <a:spcPct val="0"/>
              </a:spcBef>
              <a:buSzPct val="100000"/>
            </a:pPr>
            <a:r>
              <a:rPr lang="en-GB" sz="2000" dirty="0" smtClean="0"/>
              <a:t>2 drivers:</a:t>
            </a:r>
            <a:endParaRPr lang="fr-FR" sz="2000" dirty="0"/>
          </a:p>
          <a:p>
            <a:pPr marL="800100" lvl="1" indent="-342900">
              <a:buFont typeface="Helvetica 55 Roman" panose="020B0604020202020204" pitchFamily="2" charset="0"/>
              <a:buChar char="–"/>
            </a:pPr>
            <a:r>
              <a:rPr lang="en-GB" sz="2000" dirty="0"/>
              <a:t>Seamless voice service </a:t>
            </a:r>
            <a:r>
              <a:rPr lang="en-GB" sz="2000" dirty="0" smtClean="0"/>
              <a:t>from </a:t>
            </a:r>
            <a:r>
              <a:rPr lang="en-GB" sz="2000" dirty="0"/>
              <a:t>user </a:t>
            </a:r>
            <a:r>
              <a:rPr lang="en-GB" sz="2000" dirty="0" smtClean="0"/>
              <a:t>perspective,</a:t>
            </a:r>
            <a:endParaRPr lang="fr-FR" sz="2000" dirty="0"/>
          </a:p>
          <a:p>
            <a:pPr marL="800100" lvl="1" indent="-342900">
              <a:buFont typeface="Helvetica 55 Roman" panose="020B0604020202020204" pitchFamily="2" charset="0"/>
              <a:buChar char="–"/>
            </a:pPr>
            <a:r>
              <a:rPr lang="en-GB" sz="2000" dirty="0" smtClean="0"/>
              <a:t>Network-based </a:t>
            </a:r>
            <a:r>
              <a:rPr lang="en-GB" sz="2000" dirty="0"/>
              <a:t>services </a:t>
            </a:r>
            <a:r>
              <a:rPr lang="en-GB" sz="2000" dirty="0" smtClean="0"/>
              <a:t>only offered in CS domain (similar </a:t>
            </a:r>
            <a:r>
              <a:rPr lang="en-GB" sz="2000" dirty="0"/>
              <a:t>to the 380 response </a:t>
            </a:r>
            <a:r>
              <a:rPr lang="en-GB" sz="2000" dirty="0" smtClean="0"/>
              <a:t>for </a:t>
            </a:r>
            <a:r>
              <a:rPr lang="en-GB" sz="2000" dirty="0"/>
              <a:t>emergency </a:t>
            </a:r>
            <a:r>
              <a:rPr lang="en-GB" sz="2000" dirty="0" smtClean="0"/>
              <a:t>call).</a:t>
            </a:r>
            <a:endParaRPr lang="fr-FR" sz="2000" dirty="0"/>
          </a:p>
        </p:txBody>
      </p:sp>
      <p:sp>
        <p:nvSpPr>
          <p:cNvPr id="5" name="Titre 1"/>
          <p:cNvSpPr txBox="1">
            <a:spLocks/>
          </p:cNvSpPr>
          <p:nvPr/>
        </p:nvSpPr>
        <p:spPr>
          <a:xfrm>
            <a:off x="2244428" y="-99392"/>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1</a:t>
            </a:r>
            <a:endParaRPr lang="fr-FR" sz="6000" dirty="0"/>
          </a:p>
        </p:txBody>
      </p:sp>
    </p:spTree>
    <p:extLst>
      <p:ext uri="{BB962C8B-B14F-4D97-AF65-F5344CB8AC3E}">
        <p14:creationId xmlns:p14="http://schemas.microsoft.com/office/powerpoint/2010/main" val="2405495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924" y="184864"/>
            <a:ext cx="8577336" cy="1080120"/>
          </a:xfrm>
        </p:spPr>
        <p:txBody>
          <a:bodyPr/>
          <a:lstStyle/>
          <a:p>
            <a:r>
              <a:rPr lang="fr-FR" sz="3200" dirty="0" smtClean="0"/>
              <a:t>Use case</a:t>
            </a:r>
            <a:br>
              <a:rPr lang="fr-FR" sz="3200" dirty="0" smtClean="0"/>
            </a:br>
            <a:r>
              <a:rPr lang="fr-FR" sz="3200" dirty="0" err="1" smtClean="0">
                <a:solidFill>
                  <a:schemeClr val="tx1"/>
                </a:solidFill>
              </a:rPr>
              <a:t>RobVoLTE</a:t>
            </a:r>
            <a:r>
              <a:rPr lang="fr-FR" sz="3200" dirty="0" smtClean="0">
                <a:solidFill>
                  <a:schemeClr val="tx1"/>
                </a:solidFill>
              </a:rPr>
              <a:t>-CT</a:t>
            </a:r>
            <a:endParaRPr lang="fr-FR" sz="3200" dirty="0">
              <a:solidFill>
                <a:schemeClr val="tx1"/>
              </a:solidFill>
            </a:endParaRPr>
          </a:p>
        </p:txBody>
      </p:sp>
      <p:sp>
        <p:nvSpPr>
          <p:cNvPr id="4" name="Rectangle 3"/>
          <p:cNvSpPr/>
          <p:nvPr/>
        </p:nvSpPr>
        <p:spPr>
          <a:xfrm>
            <a:off x="107504" y="1264984"/>
            <a:ext cx="8820472" cy="1200329"/>
          </a:xfrm>
          <a:prstGeom prst="rect">
            <a:avLst/>
          </a:prstGeom>
        </p:spPr>
        <p:txBody>
          <a:bodyPr wrap="square">
            <a:spAutoFit/>
          </a:bodyPr>
          <a:lstStyle/>
          <a:p>
            <a:pPr lvl="1" fontAlgn="base">
              <a:spcBef>
                <a:spcPct val="0"/>
              </a:spcBef>
              <a:buClr>
                <a:schemeClr val="accent1"/>
              </a:buClr>
              <a:buSzPct val="200000"/>
            </a:pPr>
            <a:r>
              <a:rPr lang="en-GB" dirty="0" smtClean="0"/>
              <a:t>From </a:t>
            </a:r>
            <a:r>
              <a:rPr lang="fr-FR" u="sng" dirty="0" smtClean="0">
                <a:hlinkClick r:id="rId2"/>
              </a:rPr>
              <a:t>C1-164685</a:t>
            </a:r>
            <a:r>
              <a:rPr lang="fr-FR" dirty="0" smtClean="0"/>
              <a:t> </a:t>
            </a:r>
            <a:r>
              <a:rPr lang="en-GB" dirty="0" smtClean="0"/>
              <a:t>: Editor's </a:t>
            </a:r>
            <a:r>
              <a:rPr lang="en-GB" dirty="0"/>
              <a:t>note [WI: </a:t>
            </a:r>
            <a:r>
              <a:rPr lang="en-GB" dirty="0" err="1"/>
              <a:t>RobVoLTE</a:t>
            </a:r>
            <a:r>
              <a:rPr lang="en-GB" dirty="0"/>
              <a:t>-CT, CR#5745]:</a:t>
            </a:r>
            <a:r>
              <a:rPr lang="en-GB" dirty="0" smtClean="0"/>
              <a:t>The </a:t>
            </a:r>
            <a:r>
              <a:rPr lang="en-GB" dirty="0"/>
              <a:t>500 (Server Internal Error) response needs to include additional information that uniquely </a:t>
            </a:r>
            <a:r>
              <a:rPr lang="en-GB" dirty="0" err="1"/>
              <a:t>indentifies</a:t>
            </a:r>
            <a:r>
              <a:rPr lang="en-GB" dirty="0"/>
              <a:t> a </a:t>
            </a:r>
            <a:r>
              <a:rPr lang="en-GB" dirty="0" err="1"/>
              <a:t>QoS</a:t>
            </a:r>
            <a:r>
              <a:rPr lang="en-GB" dirty="0"/>
              <a:t> or bearer resources are no longer available. How this information is added is FFS. </a:t>
            </a:r>
            <a:endParaRPr lang="en-US" dirty="0">
              <a:latin typeface="Helvetica 55 Roman" pitchFamily="34" charset="0"/>
            </a:endParaRPr>
          </a:p>
        </p:txBody>
      </p:sp>
      <p:sp>
        <p:nvSpPr>
          <p:cNvPr id="5" name="Titre 1"/>
          <p:cNvSpPr txBox="1">
            <a:spLocks/>
          </p:cNvSpPr>
          <p:nvPr/>
        </p:nvSpPr>
        <p:spPr>
          <a:xfrm>
            <a:off x="2339752" y="0"/>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2</a:t>
            </a:r>
            <a:endParaRPr lang="fr-FR" sz="6000" dirty="0"/>
          </a:p>
        </p:txBody>
      </p:sp>
      <p:cxnSp>
        <p:nvCxnSpPr>
          <p:cNvPr id="8" name="直接连接符 58"/>
          <p:cNvCxnSpPr/>
          <p:nvPr/>
        </p:nvCxnSpPr>
        <p:spPr>
          <a:xfrm>
            <a:off x="995776" y="2996952"/>
            <a:ext cx="0" cy="352839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直接连接符 60"/>
          <p:cNvCxnSpPr/>
          <p:nvPr/>
        </p:nvCxnSpPr>
        <p:spPr>
          <a:xfrm>
            <a:off x="3325432"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箭头连接符 62"/>
          <p:cNvCxnSpPr/>
          <p:nvPr/>
        </p:nvCxnSpPr>
        <p:spPr>
          <a:xfrm>
            <a:off x="974568" y="3501008"/>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63"/>
          <p:cNvCxnSpPr/>
          <p:nvPr/>
        </p:nvCxnSpPr>
        <p:spPr>
          <a:xfrm flipH="1">
            <a:off x="3317415" y="4525080"/>
            <a:ext cx="22068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连接符 65"/>
          <p:cNvCxnSpPr/>
          <p:nvPr/>
        </p:nvCxnSpPr>
        <p:spPr>
          <a:xfrm>
            <a:off x="5557680" y="2996952"/>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矩形 66"/>
          <p:cNvSpPr/>
          <p:nvPr/>
        </p:nvSpPr>
        <p:spPr>
          <a:xfrm>
            <a:off x="107504" y="5813002"/>
            <a:ext cx="2016225" cy="568326"/>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breackout</a:t>
            </a:r>
            <a:r>
              <a:rPr lang="en-US" altLang="zh-CN" dirty="0" smtClean="0"/>
              <a:t> to CS domain</a:t>
            </a:r>
            <a:endParaRPr lang="zh-CN" altLang="en-US" dirty="0"/>
          </a:p>
        </p:txBody>
      </p:sp>
      <p:cxnSp>
        <p:nvCxnSpPr>
          <p:cNvPr id="15" name="直接箭头连接符 67"/>
          <p:cNvCxnSpPr/>
          <p:nvPr/>
        </p:nvCxnSpPr>
        <p:spPr>
          <a:xfrm flipH="1">
            <a:off x="1013159" y="4941168"/>
            <a:ext cx="22322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70"/>
          <p:cNvSpPr txBox="1"/>
          <p:nvPr/>
        </p:nvSpPr>
        <p:spPr>
          <a:xfrm>
            <a:off x="1694648" y="3140968"/>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sp>
        <p:nvSpPr>
          <p:cNvPr id="18" name="TextBox 71"/>
          <p:cNvSpPr txBox="1"/>
          <p:nvPr/>
        </p:nvSpPr>
        <p:spPr>
          <a:xfrm>
            <a:off x="3314447" y="4239672"/>
            <a:ext cx="3489801"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P-CSCF</a:t>
            </a:r>
          </a:p>
          <a:p>
            <a:r>
              <a:rPr lang="en-US" altLang="zh-CN" sz="1200" b="1" dirty="0" smtClean="0">
                <a:solidFill>
                  <a:srgbClr val="FF6600"/>
                </a:solidFill>
              </a:rPr>
              <a:t>Side: terminating</a:t>
            </a:r>
          </a:p>
          <a:p>
            <a:r>
              <a:rPr lang="en-US" altLang="zh-CN" sz="1200" b="1" dirty="0" smtClean="0">
                <a:solidFill>
                  <a:srgbClr val="FF6600"/>
                </a:solidFill>
              </a:rPr>
              <a:t>Indic-text: </a:t>
            </a:r>
            <a:r>
              <a:rPr lang="en-US" altLang="zh-CN" sz="1200" b="1" dirty="0" err="1" smtClean="0">
                <a:solidFill>
                  <a:srgbClr val="FF6600"/>
                </a:solidFill>
              </a:rPr>
              <a:t>QoS</a:t>
            </a:r>
            <a:r>
              <a:rPr lang="en-US" altLang="zh-CN" sz="1200" b="1" dirty="0" smtClean="0">
                <a:solidFill>
                  <a:srgbClr val="FF6600"/>
                </a:solidFill>
              </a:rPr>
              <a:t> or bearer resource not available </a:t>
            </a:r>
            <a:endParaRPr lang="zh-CN" altLang="en-US" sz="1200" b="1" dirty="0">
              <a:solidFill>
                <a:srgbClr val="FF6600"/>
              </a:solidFill>
            </a:endParaRPr>
          </a:p>
        </p:txBody>
      </p:sp>
      <p:sp>
        <p:nvSpPr>
          <p:cNvPr id="19" name="矩形 77"/>
          <p:cNvSpPr/>
          <p:nvPr/>
        </p:nvSpPr>
        <p:spPr>
          <a:xfrm>
            <a:off x="398504" y="2564904"/>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SCC AS (MT)</a:t>
            </a:r>
            <a:endParaRPr lang="zh-CN" altLang="en-US" sz="1400" b="1" dirty="0"/>
          </a:p>
        </p:txBody>
      </p:sp>
      <p:sp>
        <p:nvSpPr>
          <p:cNvPr id="20" name="矩形 78"/>
          <p:cNvSpPr/>
          <p:nvPr/>
        </p:nvSpPr>
        <p:spPr>
          <a:xfrm>
            <a:off x="2702760" y="2564904"/>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S-CSCF(MT)</a:t>
            </a:r>
            <a:endParaRPr lang="zh-CN" altLang="en-US" sz="1400" b="1" dirty="0"/>
          </a:p>
        </p:txBody>
      </p:sp>
      <p:sp>
        <p:nvSpPr>
          <p:cNvPr id="21" name="矩形 79"/>
          <p:cNvSpPr/>
          <p:nvPr/>
        </p:nvSpPr>
        <p:spPr>
          <a:xfrm>
            <a:off x="4901100" y="2564904"/>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P-CSCF(MT)</a:t>
            </a:r>
            <a:endParaRPr lang="zh-CN" altLang="en-US" sz="1400" b="1" dirty="0"/>
          </a:p>
        </p:txBody>
      </p:sp>
      <p:cxnSp>
        <p:nvCxnSpPr>
          <p:cNvPr id="22" name="直接箭头连接符 80"/>
          <p:cNvCxnSpPr/>
          <p:nvPr/>
        </p:nvCxnSpPr>
        <p:spPr>
          <a:xfrm>
            <a:off x="3350832" y="3789040"/>
            <a:ext cx="22322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83"/>
          <p:cNvSpPr txBox="1"/>
          <p:nvPr/>
        </p:nvSpPr>
        <p:spPr>
          <a:xfrm>
            <a:off x="4070912" y="3429000"/>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sp>
        <p:nvSpPr>
          <p:cNvPr id="25" name="TextBox 87"/>
          <p:cNvSpPr txBox="1"/>
          <p:nvPr/>
        </p:nvSpPr>
        <p:spPr>
          <a:xfrm>
            <a:off x="1148791" y="4665910"/>
            <a:ext cx="3489801"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P-CSCF</a:t>
            </a:r>
          </a:p>
          <a:p>
            <a:r>
              <a:rPr lang="en-US" altLang="zh-CN" sz="1200" b="1" dirty="0" smtClean="0">
                <a:solidFill>
                  <a:srgbClr val="FF6600"/>
                </a:solidFill>
              </a:rPr>
              <a:t>Side: terminating</a:t>
            </a:r>
          </a:p>
          <a:p>
            <a:r>
              <a:rPr lang="en-US" altLang="zh-CN" sz="1200" b="1" dirty="0" smtClean="0">
                <a:solidFill>
                  <a:srgbClr val="FF6600"/>
                </a:solidFill>
              </a:rPr>
              <a:t>Indic-text: </a:t>
            </a:r>
            <a:r>
              <a:rPr lang="en-US" altLang="zh-CN" sz="1200" b="1" dirty="0" err="1">
                <a:solidFill>
                  <a:srgbClr val="FF6600"/>
                </a:solidFill>
              </a:rPr>
              <a:t>QoS</a:t>
            </a:r>
            <a:r>
              <a:rPr lang="en-US" altLang="zh-CN" sz="1200" b="1" dirty="0">
                <a:solidFill>
                  <a:srgbClr val="FF6600"/>
                </a:solidFill>
              </a:rPr>
              <a:t> or bearer resource not available </a:t>
            </a:r>
            <a:endParaRPr lang="zh-CN" altLang="en-US" sz="1200" b="1" dirty="0">
              <a:solidFill>
                <a:srgbClr val="FF6600"/>
              </a:solidFill>
            </a:endParaRPr>
          </a:p>
        </p:txBody>
      </p:sp>
      <p:cxnSp>
        <p:nvCxnSpPr>
          <p:cNvPr id="29" name="直接连接符 65"/>
          <p:cNvCxnSpPr/>
          <p:nvPr/>
        </p:nvCxnSpPr>
        <p:spPr>
          <a:xfrm>
            <a:off x="7751828" y="2984004"/>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矩形 79"/>
          <p:cNvSpPr/>
          <p:nvPr/>
        </p:nvSpPr>
        <p:spPr>
          <a:xfrm>
            <a:off x="7095248" y="2551956"/>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UE (MT)</a:t>
            </a:r>
            <a:endParaRPr lang="zh-CN" altLang="en-US" sz="1400" b="1" dirty="0"/>
          </a:p>
        </p:txBody>
      </p:sp>
      <p:cxnSp>
        <p:nvCxnSpPr>
          <p:cNvPr id="33" name="直接箭头连接符 80"/>
          <p:cNvCxnSpPr/>
          <p:nvPr/>
        </p:nvCxnSpPr>
        <p:spPr>
          <a:xfrm>
            <a:off x="5583080" y="3957260"/>
            <a:ext cx="21687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TextBox 83"/>
          <p:cNvSpPr txBox="1"/>
          <p:nvPr/>
        </p:nvSpPr>
        <p:spPr>
          <a:xfrm>
            <a:off x="6325236" y="3597220"/>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cxnSp>
        <p:nvCxnSpPr>
          <p:cNvPr id="35" name="直接箭头连接符 80"/>
          <p:cNvCxnSpPr/>
          <p:nvPr/>
        </p:nvCxnSpPr>
        <p:spPr>
          <a:xfrm>
            <a:off x="5588667" y="4527704"/>
            <a:ext cx="213134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TextBox 83"/>
          <p:cNvSpPr txBox="1"/>
          <p:nvPr/>
        </p:nvSpPr>
        <p:spPr>
          <a:xfrm>
            <a:off x="5790779" y="4221088"/>
            <a:ext cx="2243724" cy="738664"/>
          </a:xfrm>
          <a:prstGeom prst="rect">
            <a:avLst/>
          </a:prstGeom>
          <a:noFill/>
        </p:spPr>
        <p:txBody>
          <a:bodyPr wrap="square" rtlCol="0">
            <a:spAutoFit/>
          </a:bodyPr>
          <a:lstStyle/>
          <a:p>
            <a:r>
              <a:rPr lang="en-US" altLang="zh-CN" b="1" dirty="0" smtClean="0">
                <a:solidFill>
                  <a:srgbClr val="FF6600"/>
                </a:solidFill>
              </a:rPr>
              <a:t>CANCEL</a:t>
            </a:r>
          </a:p>
          <a:p>
            <a:r>
              <a:rPr lang="en-US" altLang="zh-CN" sz="1200" b="1" dirty="0" smtClean="0">
                <a:solidFill>
                  <a:srgbClr val="FF6600"/>
                </a:solidFill>
              </a:rPr>
              <a:t>Reason: SIP; cause=503; text=Service Unavailable</a:t>
            </a:r>
            <a:endParaRPr lang="zh-CN" altLang="en-US" sz="1200" b="1" dirty="0">
              <a:solidFill>
                <a:srgbClr val="FF6600"/>
              </a:solidFill>
            </a:endParaRPr>
          </a:p>
        </p:txBody>
      </p:sp>
      <p:sp>
        <p:nvSpPr>
          <p:cNvPr id="38" name="Étoile à 5 branches 37"/>
          <p:cNvSpPr/>
          <p:nvPr/>
        </p:nvSpPr>
        <p:spPr>
          <a:xfrm>
            <a:off x="5417207" y="4381225"/>
            <a:ext cx="264911" cy="2877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Tree>
    <p:extLst>
      <p:ext uri="{BB962C8B-B14F-4D97-AF65-F5344CB8AC3E}">
        <p14:creationId xmlns:p14="http://schemas.microsoft.com/office/powerpoint/2010/main" val="27806718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a:xfrm>
            <a:off x="251520" y="1340768"/>
            <a:ext cx="8721352" cy="5328592"/>
          </a:xfrm>
        </p:spPr>
        <p:txBody>
          <a:bodyPr>
            <a:noAutofit/>
          </a:bodyPr>
          <a:lstStyle/>
          <a:p>
            <a:pPr marL="285750" indent="-285750">
              <a:buSzPct val="100000"/>
              <a:buFont typeface="Arial" panose="020B0604020202020204" pitchFamily="34" charset="0"/>
              <a:buChar char="•"/>
            </a:pPr>
            <a:r>
              <a:rPr lang="de-DE" sz="2400" dirty="0"/>
              <a:t>CS </a:t>
            </a:r>
            <a:r>
              <a:rPr lang="de-DE" sz="2400" dirty="0" err="1"/>
              <a:t>network</a:t>
            </a:r>
            <a:r>
              <a:rPr lang="de-DE" sz="2400" dirty="0"/>
              <a:t> </a:t>
            </a:r>
            <a:r>
              <a:rPr lang="de-DE" sz="2400" dirty="0" err="1"/>
              <a:t>is</a:t>
            </a:r>
            <a:r>
              <a:rPr lang="de-DE" sz="2400" dirty="0"/>
              <a:t> </a:t>
            </a:r>
            <a:r>
              <a:rPr lang="de-DE" sz="2400" dirty="0" err="1"/>
              <a:t>able</a:t>
            </a:r>
            <a:r>
              <a:rPr lang="de-DE" sz="2400" dirty="0"/>
              <a:t> </a:t>
            </a:r>
            <a:r>
              <a:rPr lang="de-DE" sz="2400" dirty="0" err="1"/>
              <a:t>to</a:t>
            </a:r>
            <a:r>
              <a:rPr lang="de-DE" sz="2400" dirty="0"/>
              <a:t> </a:t>
            </a:r>
            <a:r>
              <a:rPr lang="de-DE" sz="2400" dirty="0" err="1" smtClean="0"/>
              <a:t>distinguish</a:t>
            </a:r>
            <a:r>
              <a:rPr lang="de-DE" sz="2400" dirty="0" smtClean="0"/>
              <a:t> </a:t>
            </a:r>
            <a:r>
              <a:rPr lang="de-DE" sz="2400" dirty="0"/>
              <a:t>a </a:t>
            </a:r>
            <a:r>
              <a:rPr lang="de-DE" sz="2400" dirty="0" err="1"/>
              <a:t>busy</a:t>
            </a:r>
            <a:r>
              <a:rPr lang="de-DE" sz="2400" dirty="0"/>
              <a:t> </a:t>
            </a:r>
            <a:r>
              <a:rPr lang="de-DE" sz="2400" dirty="0" err="1"/>
              <a:t>state</a:t>
            </a:r>
            <a:r>
              <a:rPr lang="de-DE" sz="2400" dirty="0"/>
              <a:t> (</a:t>
            </a:r>
            <a:r>
              <a:rPr lang="de-DE" sz="2400" dirty="0" err="1"/>
              <a:t>cause</a:t>
            </a:r>
            <a:r>
              <a:rPr lang="de-DE" sz="2400" dirty="0"/>
              <a:t> 17)</a:t>
            </a:r>
            <a:r>
              <a:rPr lang="de-DE" sz="2400" dirty="0" smtClean="0"/>
              <a:t> UDUB </a:t>
            </a:r>
            <a:r>
              <a:rPr lang="de-DE" sz="2400" dirty="0" err="1" smtClean="0"/>
              <a:t>vs</a:t>
            </a:r>
            <a:r>
              <a:rPr lang="de-DE" sz="2400" dirty="0" smtClean="0"/>
              <a:t> NDUB </a:t>
            </a:r>
            <a:r>
              <a:rPr lang="de-DE" sz="2400" dirty="0" err="1" smtClean="0"/>
              <a:t>thanks</a:t>
            </a:r>
            <a:r>
              <a:rPr lang="de-DE" sz="2400" dirty="0" smtClean="0"/>
              <a:t> </a:t>
            </a:r>
            <a:r>
              <a:rPr lang="de-DE" sz="2400" dirty="0" err="1" smtClean="0"/>
              <a:t>to</a:t>
            </a:r>
            <a:r>
              <a:rPr lang="de-DE" sz="2400" dirty="0" smtClean="0"/>
              <a:t> </a:t>
            </a:r>
            <a:r>
              <a:rPr lang="de-DE" sz="2400" dirty="0" err="1" smtClean="0"/>
              <a:t>the</a:t>
            </a:r>
            <a:r>
              <a:rPr lang="de-DE" sz="2400" dirty="0" smtClean="0"/>
              <a:t> </a:t>
            </a:r>
            <a:r>
              <a:rPr lang="de-DE" sz="2400" dirty="0" err="1"/>
              <a:t>cause</a:t>
            </a:r>
            <a:r>
              <a:rPr lang="de-DE" sz="2400" dirty="0"/>
              <a:t> </a:t>
            </a:r>
            <a:r>
              <a:rPr lang="de-DE" sz="2400" dirty="0" err="1"/>
              <a:t>location</a:t>
            </a:r>
            <a:r>
              <a:rPr lang="de-DE" sz="2400" dirty="0"/>
              <a:t> </a:t>
            </a:r>
            <a:r>
              <a:rPr lang="de-DE" sz="2400" dirty="0" err="1"/>
              <a:t>parameter</a:t>
            </a:r>
            <a:r>
              <a:rPr lang="de-DE" sz="2400" dirty="0"/>
              <a:t>. </a:t>
            </a:r>
            <a:endParaRPr lang="de-DE" sz="2400" dirty="0" smtClean="0"/>
          </a:p>
          <a:p>
            <a:pPr marL="285750" indent="-285750">
              <a:buSzPct val="100000"/>
              <a:buFont typeface="Arial" panose="020B0604020202020204" pitchFamily="34" charset="0"/>
              <a:buChar char="•"/>
            </a:pPr>
            <a:endParaRPr lang="de-DE" sz="2400" dirty="0"/>
          </a:p>
          <a:p>
            <a:pPr marL="285750" indent="-285750">
              <a:buSzPct val="100000"/>
              <a:buFont typeface="Arial" panose="020B0604020202020204" pitchFamily="34" charset="0"/>
              <a:buChar char="•"/>
            </a:pPr>
            <a:r>
              <a:rPr lang="de-DE" sz="2400" dirty="0" err="1" smtClean="0"/>
              <a:t>Use</a:t>
            </a:r>
            <a:r>
              <a:rPr lang="de-DE" sz="2400" dirty="0" smtClean="0"/>
              <a:t> Case:</a:t>
            </a:r>
          </a:p>
          <a:p>
            <a:pPr marL="1028700" lvl="1">
              <a:buSzPct val="100000"/>
              <a:buFont typeface="Arial" panose="020B0604020202020204" pitchFamily="34" charset="0"/>
              <a:buChar char="•"/>
            </a:pPr>
            <a:r>
              <a:rPr lang="de-DE" sz="2200" dirty="0" smtClean="0"/>
              <a:t>A </a:t>
            </a:r>
            <a:r>
              <a:rPr lang="de-DE" sz="2200" dirty="0" err="1"/>
              <a:t>VoLTE</a:t>
            </a:r>
            <a:r>
              <a:rPr lang="de-DE" sz="2200" dirty="0"/>
              <a:t> </a:t>
            </a:r>
            <a:r>
              <a:rPr lang="de-DE" sz="2200" dirty="0" err="1"/>
              <a:t>user</a:t>
            </a:r>
            <a:r>
              <a:rPr lang="de-DE" sz="2200" dirty="0"/>
              <a:t> </a:t>
            </a:r>
            <a:r>
              <a:rPr lang="de-DE" sz="2200" dirty="0" err="1"/>
              <a:t>has</a:t>
            </a:r>
            <a:r>
              <a:rPr lang="de-DE" sz="2200" dirty="0"/>
              <a:t> a </a:t>
            </a:r>
            <a:r>
              <a:rPr lang="de-DE" sz="2200" dirty="0" err="1"/>
              <a:t>multiSIM</a:t>
            </a:r>
            <a:r>
              <a:rPr lang="de-DE" sz="2200" dirty="0"/>
              <a:t> </a:t>
            </a:r>
            <a:r>
              <a:rPr lang="de-DE" sz="2200" dirty="0" err="1"/>
              <a:t>service</a:t>
            </a:r>
            <a:r>
              <a:rPr lang="de-DE" sz="2200" dirty="0"/>
              <a:t> (</a:t>
            </a:r>
            <a:r>
              <a:rPr lang="de-DE" sz="2200" dirty="0" err="1"/>
              <a:t>one</a:t>
            </a:r>
            <a:r>
              <a:rPr lang="de-DE" sz="2200" dirty="0"/>
              <a:t> </a:t>
            </a:r>
            <a:r>
              <a:rPr lang="de-DE" sz="2200" dirty="0" err="1"/>
              <a:t>phone</a:t>
            </a:r>
            <a:r>
              <a:rPr lang="de-DE" sz="2200" dirty="0"/>
              <a:t> </a:t>
            </a:r>
            <a:r>
              <a:rPr lang="de-DE" sz="2200" dirty="0" err="1"/>
              <a:t>number</a:t>
            </a:r>
            <a:r>
              <a:rPr lang="de-DE" sz="2200" dirty="0"/>
              <a:t> </a:t>
            </a:r>
            <a:r>
              <a:rPr lang="de-DE" sz="2200" dirty="0" err="1"/>
              <a:t>used</a:t>
            </a:r>
            <a:r>
              <a:rPr lang="de-DE" sz="2200" dirty="0"/>
              <a:t> in </a:t>
            </a:r>
            <a:r>
              <a:rPr lang="de-DE" sz="2200" dirty="0" err="1"/>
              <a:t>several</a:t>
            </a:r>
            <a:r>
              <a:rPr lang="de-DE" sz="2200" dirty="0"/>
              <a:t> end </a:t>
            </a:r>
            <a:r>
              <a:rPr lang="de-DE" sz="2200" dirty="0" err="1"/>
              <a:t>devices</a:t>
            </a:r>
            <a:r>
              <a:rPr lang="de-DE" sz="2200" dirty="0"/>
              <a:t> </a:t>
            </a:r>
            <a:r>
              <a:rPr lang="de-DE" sz="2200" dirty="0" err="1"/>
              <a:t>with</a:t>
            </a:r>
            <a:r>
              <a:rPr lang="de-DE" sz="2200" dirty="0"/>
              <a:t> "parallel </a:t>
            </a:r>
            <a:r>
              <a:rPr lang="de-DE" sz="2200" dirty="0" err="1"/>
              <a:t>ringing</a:t>
            </a:r>
            <a:r>
              <a:rPr lang="de-DE" sz="2200" dirty="0"/>
              <a:t>") </a:t>
            </a:r>
            <a:r>
              <a:rPr lang="de-DE" sz="2200" dirty="0" err="1"/>
              <a:t>is</a:t>
            </a:r>
            <a:r>
              <a:rPr lang="de-DE" sz="2200" dirty="0"/>
              <a:t> </a:t>
            </a:r>
            <a:r>
              <a:rPr lang="de-DE" sz="2200" dirty="0" err="1"/>
              <a:t>roaming</a:t>
            </a:r>
            <a:r>
              <a:rPr lang="de-DE" sz="2200" dirty="0"/>
              <a:t> </a:t>
            </a:r>
            <a:r>
              <a:rPr lang="de-DE" sz="2200" dirty="0" err="1"/>
              <a:t>abroad</a:t>
            </a:r>
            <a:r>
              <a:rPr lang="de-DE" sz="2200" dirty="0"/>
              <a:t> in a </a:t>
            </a:r>
            <a:r>
              <a:rPr lang="de-DE" sz="2200" dirty="0" err="1"/>
              <a:t>legacy</a:t>
            </a:r>
            <a:r>
              <a:rPr lang="de-DE" sz="2200" dirty="0"/>
              <a:t> CS </a:t>
            </a:r>
            <a:r>
              <a:rPr lang="de-DE" sz="2200" dirty="0" err="1"/>
              <a:t>network</a:t>
            </a:r>
            <a:r>
              <a:rPr lang="de-DE" sz="2200" dirty="0"/>
              <a:t>. </a:t>
            </a:r>
            <a:r>
              <a:rPr lang="de-DE" sz="2200" dirty="0" err="1"/>
              <a:t>One</a:t>
            </a:r>
            <a:r>
              <a:rPr lang="de-DE" sz="2200" dirty="0"/>
              <a:t> SIM </a:t>
            </a:r>
            <a:r>
              <a:rPr lang="de-DE" sz="2200" dirty="0" err="1"/>
              <a:t>card</a:t>
            </a:r>
            <a:r>
              <a:rPr lang="de-DE" sz="2200" dirty="0"/>
              <a:t> </a:t>
            </a:r>
            <a:r>
              <a:rPr lang="de-DE" sz="2200" dirty="0" err="1"/>
              <a:t>is</a:t>
            </a:r>
            <a:r>
              <a:rPr lang="de-DE" sz="2200" dirty="0"/>
              <a:t> </a:t>
            </a:r>
            <a:r>
              <a:rPr lang="de-DE" sz="2200" dirty="0" err="1"/>
              <a:t>used</a:t>
            </a:r>
            <a:r>
              <a:rPr lang="de-DE" sz="2200" dirty="0"/>
              <a:t> in a </a:t>
            </a:r>
            <a:r>
              <a:rPr lang="de-DE" sz="2200" dirty="0" err="1"/>
              <a:t>data</a:t>
            </a:r>
            <a:r>
              <a:rPr lang="de-DE" sz="2200" dirty="0"/>
              <a:t> </a:t>
            </a:r>
            <a:r>
              <a:rPr lang="de-DE" sz="2200" dirty="0" err="1"/>
              <a:t>only</a:t>
            </a:r>
            <a:r>
              <a:rPr lang="de-DE" sz="2200" dirty="0"/>
              <a:t> end </a:t>
            </a:r>
            <a:r>
              <a:rPr lang="de-DE" sz="2200" dirty="0" err="1"/>
              <a:t>device</a:t>
            </a:r>
            <a:r>
              <a:rPr lang="de-DE" sz="2200" dirty="0"/>
              <a:t> (e.g. a </a:t>
            </a:r>
            <a:r>
              <a:rPr lang="de-DE" sz="2200" dirty="0" err="1"/>
              <a:t>tablet</a:t>
            </a:r>
            <a:r>
              <a:rPr lang="de-DE" sz="2200" dirty="0"/>
              <a:t>) </a:t>
            </a:r>
            <a:r>
              <a:rPr lang="de-DE" sz="2200" dirty="0" err="1"/>
              <a:t>and</a:t>
            </a:r>
            <a:r>
              <a:rPr lang="de-DE" sz="2200" dirty="0"/>
              <a:t> </a:t>
            </a:r>
            <a:r>
              <a:rPr lang="de-DE" sz="2200" dirty="0" err="1"/>
              <a:t>logged</a:t>
            </a:r>
            <a:r>
              <a:rPr lang="de-DE" sz="2200" dirty="0"/>
              <a:t> </a:t>
            </a:r>
            <a:r>
              <a:rPr lang="de-DE" sz="2200" dirty="0" err="1" smtClean="0"/>
              <a:t>to</a:t>
            </a:r>
            <a:r>
              <a:rPr lang="de-DE" sz="2200" dirty="0" smtClean="0"/>
              <a:t> LTE.</a:t>
            </a:r>
            <a:endParaRPr lang="de-DE" sz="2200" dirty="0"/>
          </a:p>
          <a:p>
            <a:pPr marL="1028700" lvl="1">
              <a:buSzPct val="100000"/>
              <a:buFont typeface="Arial" panose="020B0604020202020204" pitchFamily="34" charset="0"/>
              <a:buChar char="•"/>
            </a:pPr>
            <a:r>
              <a:rPr lang="de-DE" sz="2200" dirty="0"/>
              <a:t>An </a:t>
            </a:r>
            <a:r>
              <a:rPr lang="de-DE" sz="2200" dirty="0" err="1"/>
              <a:t>incoming</a:t>
            </a:r>
            <a:r>
              <a:rPr lang="de-DE" sz="2200" dirty="0"/>
              <a:t> </a:t>
            </a:r>
            <a:r>
              <a:rPr lang="de-DE" sz="2200" dirty="0" err="1"/>
              <a:t>call</a:t>
            </a:r>
            <a:r>
              <a:rPr lang="de-DE" sz="2200" dirty="0"/>
              <a:t> </a:t>
            </a:r>
            <a:r>
              <a:rPr lang="de-DE" sz="2200" dirty="0" err="1"/>
              <a:t>to</a:t>
            </a:r>
            <a:r>
              <a:rPr lang="de-DE" sz="2200" dirty="0"/>
              <a:t> </a:t>
            </a:r>
            <a:r>
              <a:rPr lang="de-DE" sz="2200" dirty="0" err="1"/>
              <a:t>this</a:t>
            </a:r>
            <a:r>
              <a:rPr lang="de-DE" sz="2200" dirty="0"/>
              <a:t> </a:t>
            </a:r>
            <a:r>
              <a:rPr lang="de-DE" sz="2200" dirty="0" err="1" smtClean="0"/>
              <a:t>user</a:t>
            </a:r>
            <a:r>
              <a:rPr lang="de-DE" sz="2200" dirty="0" smtClean="0"/>
              <a:t> </a:t>
            </a:r>
            <a:r>
              <a:rPr lang="de-DE" sz="2200" dirty="0" err="1"/>
              <a:t>is</a:t>
            </a:r>
            <a:r>
              <a:rPr lang="de-DE" sz="2200" dirty="0"/>
              <a:t> </a:t>
            </a:r>
            <a:r>
              <a:rPr lang="de-DE" sz="2200" dirty="0" err="1"/>
              <a:t>first</a:t>
            </a:r>
            <a:r>
              <a:rPr lang="de-DE" sz="2200" dirty="0"/>
              <a:t> </a:t>
            </a:r>
            <a:r>
              <a:rPr lang="de-DE" sz="2200" dirty="0" err="1"/>
              <a:t>handled</a:t>
            </a:r>
            <a:r>
              <a:rPr lang="de-DE" sz="2200" dirty="0"/>
              <a:t> </a:t>
            </a:r>
            <a:r>
              <a:rPr lang="de-DE" sz="2200" dirty="0" err="1"/>
              <a:t>by</a:t>
            </a:r>
            <a:r>
              <a:rPr lang="de-DE" sz="2200" dirty="0"/>
              <a:t> a </a:t>
            </a:r>
            <a:r>
              <a:rPr lang="de-DE" sz="2200" dirty="0" err="1"/>
              <a:t>multiSIM</a:t>
            </a:r>
            <a:r>
              <a:rPr lang="de-DE" sz="2200" dirty="0"/>
              <a:t> </a:t>
            </a:r>
            <a:r>
              <a:rPr lang="de-DE" sz="2200" dirty="0" err="1"/>
              <a:t>application</a:t>
            </a:r>
            <a:r>
              <a:rPr lang="de-DE" sz="2200" dirty="0"/>
              <a:t> on an MMTEL AS </a:t>
            </a:r>
            <a:r>
              <a:rPr lang="de-DE" sz="2200" dirty="0" err="1"/>
              <a:t>where</a:t>
            </a:r>
            <a:r>
              <a:rPr lang="de-DE" sz="2200" dirty="0"/>
              <a:t> different </a:t>
            </a:r>
            <a:r>
              <a:rPr lang="de-DE" sz="2200" dirty="0" err="1"/>
              <a:t>call</a:t>
            </a:r>
            <a:r>
              <a:rPr lang="de-DE" sz="2200" dirty="0"/>
              <a:t> </a:t>
            </a:r>
            <a:r>
              <a:rPr lang="de-DE" sz="2200" dirty="0" err="1"/>
              <a:t>legs</a:t>
            </a:r>
            <a:r>
              <a:rPr lang="de-DE" sz="2200" dirty="0"/>
              <a:t> </a:t>
            </a:r>
            <a:r>
              <a:rPr lang="de-DE" sz="2200" dirty="0" err="1"/>
              <a:t>to</a:t>
            </a:r>
            <a:r>
              <a:rPr lang="de-DE" sz="2200" dirty="0"/>
              <a:t> all end </a:t>
            </a:r>
            <a:r>
              <a:rPr lang="de-DE" sz="2200" dirty="0" err="1"/>
              <a:t>devices</a:t>
            </a:r>
            <a:r>
              <a:rPr lang="de-DE" sz="2200" dirty="0"/>
              <a:t> </a:t>
            </a:r>
            <a:r>
              <a:rPr lang="de-DE" sz="2200" dirty="0" err="1"/>
              <a:t>are</a:t>
            </a:r>
            <a:r>
              <a:rPr lang="de-DE" sz="2200" dirty="0"/>
              <a:t> </a:t>
            </a:r>
            <a:r>
              <a:rPr lang="de-DE" sz="2200" dirty="0" err="1"/>
              <a:t>established</a:t>
            </a:r>
            <a:r>
              <a:rPr lang="de-DE" sz="2200" dirty="0"/>
              <a:t>. This </a:t>
            </a:r>
            <a:r>
              <a:rPr lang="de-DE" sz="2200" dirty="0" err="1"/>
              <a:t>signalling</a:t>
            </a:r>
            <a:r>
              <a:rPr lang="de-DE" sz="2200" dirty="0"/>
              <a:t> </a:t>
            </a:r>
            <a:r>
              <a:rPr lang="de-DE" sz="2200" dirty="0" err="1"/>
              <a:t>leads</a:t>
            </a:r>
            <a:r>
              <a:rPr lang="de-DE" sz="2200" dirty="0"/>
              <a:t> </a:t>
            </a:r>
            <a:r>
              <a:rPr lang="de-DE" sz="2200" dirty="0" err="1"/>
              <a:t>to</a:t>
            </a:r>
            <a:r>
              <a:rPr lang="de-DE" sz="2200" dirty="0"/>
              <a:t> a </a:t>
            </a:r>
            <a:r>
              <a:rPr lang="de-DE" sz="2200" dirty="0" err="1"/>
              <a:t>paging</a:t>
            </a:r>
            <a:r>
              <a:rPr lang="de-DE" sz="2200" dirty="0"/>
              <a:t> </a:t>
            </a:r>
            <a:r>
              <a:rPr lang="de-DE" sz="2200" dirty="0" err="1"/>
              <a:t>or</a:t>
            </a:r>
            <a:r>
              <a:rPr lang="de-DE" sz="2200" dirty="0"/>
              <a:t>, </a:t>
            </a:r>
            <a:r>
              <a:rPr lang="de-DE" sz="2200" dirty="0" err="1"/>
              <a:t>for</a:t>
            </a:r>
            <a:r>
              <a:rPr lang="de-DE" sz="2200" dirty="0"/>
              <a:t> </a:t>
            </a:r>
            <a:r>
              <a:rPr lang="de-DE" sz="2200" dirty="0" err="1"/>
              <a:t>the</a:t>
            </a:r>
            <a:r>
              <a:rPr lang="de-DE" sz="2200" dirty="0"/>
              <a:t> </a:t>
            </a:r>
            <a:r>
              <a:rPr lang="de-DE" sz="2200" dirty="0" err="1"/>
              <a:t>data</a:t>
            </a:r>
            <a:r>
              <a:rPr lang="de-DE" sz="2200" dirty="0"/>
              <a:t> </a:t>
            </a:r>
            <a:r>
              <a:rPr lang="de-DE" sz="2200" dirty="0" err="1"/>
              <a:t>only</a:t>
            </a:r>
            <a:r>
              <a:rPr lang="de-DE" sz="2200" dirty="0"/>
              <a:t> </a:t>
            </a:r>
            <a:r>
              <a:rPr lang="de-DE" sz="2200" dirty="0" err="1"/>
              <a:t>device</a:t>
            </a:r>
            <a:r>
              <a:rPr lang="de-DE" sz="2200" dirty="0"/>
              <a:t> </a:t>
            </a:r>
            <a:r>
              <a:rPr lang="de-DE" sz="2200" dirty="0" err="1"/>
              <a:t>to</a:t>
            </a:r>
            <a:r>
              <a:rPr lang="de-DE" sz="2200" dirty="0"/>
              <a:t> a CSFB </a:t>
            </a:r>
            <a:r>
              <a:rPr lang="de-DE" sz="2200" dirty="0" err="1"/>
              <a:t>request</a:t>
            </a:r>
            <a:r>
              <a:rPr lang="de-DE" sz="2200" dirty="0"/>
              <a:t>. </a:t>
            </a:r>
            <a:r>
              <a:rPr lang="de-DE" sz="2200" dirty="0" err="1"/>
              <a:t>However</a:t>
            </a:r>
            <a:r>
              <a:rPr lang="de-DE" sz="2200" dirty="0"/>
              <a:t>, </a:t>
            </a:r>
            <a:r>
              <a:rPr lang="de-DE" sz="2200" dirty="0" err="1"/>
              <a:t>the</a:t>
            </a:r>
            <a:r>
              <a:rPr lang="de-DE" sz="2200" dirty="0"/>
              <a:t> CSFB </a:t>
            </a:r>
            <a:r>
              <a:rPr lang="de-DE" sz="2200" dirty="0" err="1"/>
              <a:t>request</a:t>
            </a:r>
            <a:r>
              <a:rPr lang="de-DE" sz="2200" dirty="0"/>
              <a:t> </a:t>
            </a:r>
            <a:r>
              <a:rPr lang="de-DE" sz="2200" dirty="0" err="1"/>
              <a:t>is</a:t>
            </a:r>
            <a:r>
              <a:rPr lang="de-DE" sz="2200" dirty="0"/>
              <a:t> </a:t>
            </a:r>
            <a:r>
              <a:rPr lang="de-DE" sz="2200" dirty="0" err="1"/>
              <a:t>rejected</a:t>
            </a:r>
            <a:r>
              <a:rPr lang="de-DE" sz="2200" dirty="0"/>
              <a:t> </a:t>
            </a:r>
            <a:r>
              <a:rPr lang="de-DE" sz="2200" dirty="0" err="1"/>
              <a:t>by</a:t>
            </a:r>
            <a:r>
              <a:rPr lang="de-DE" sz="2200" dirty="0"/>
              <a:t> </a:t>
            </a:r>
            <a:r>
              <a:rPr lang="de-DE" sz="2200" dirty="0" err="1"/>
              <a:t>this</a:t>
            </a:r>
            <a:r>
              <a:rPr lang="de-DE" sz="2200" dirty="0"/>
              <a:t> </a:t>
            </a:r>
            <a:r>
              <a:rPr lang="de-DE" sz="2200" dirty="0" err="1"/>
              <a:t>device</a:t>
            </a:r>
            <a:r>
              <a:rPr lang="de-DE" sz="2200" dirty="0"/>
              <a:t> </a:t>
            </a:r>
            <a:r>
              <a:rPr lang="de-DE" sz="2200" dirty="0" err="1"/>
              <a:t>as</a:t>
            </a:r>
            <a:r>
              <a:rPr lang="de-DE" sz="2200" dirty="0"/>
              <a:t> </a:t>
            </a:r>
            <a:r>
              <a:rPr lang="de-DE" sz="2200" dirty="0" err="1"/>
              <a:t>it</a:t>
            </a:r>
            <a:r>
              <a:rPr lang="de-DE" sz="2200" dirty="0"/>
              <a:t> </a:t>
            </a:r>
            <a:r>
              <a:rPr lang="de-DE" sz="2200" dirty="0" err="1"/>
              <a:t>doesn‘t</a:t>
            </a:r>
            <a:r>
              <a:rPr lang="de-DE" sz="2200" dirty="0"/>
              <a:t> </a:t>
            </a:r>
            <a:r>
              <a:rPr lang="de-DE" sz="2200" dirty="0" err="1"/>
              <a:t>support</a:t>
            </a:r>
            <a:r>
              <a:rPr lang="de-DE" sz="2200" dirty="0"/>
              <a:t> </a:t>
            </a:r>
            <a:r>
              <a:rPr lang="de-DE" sz="2200" dirty="0" err="1"/>
              <a:t>speech</a:t>
            </a:r>
            <a:r>
              <a:rPr lang="de-DE" sz="2200" dirty="0"/>
              <a:t> </a:t>
            </a:r>
            <a:r>
              <a:rPr lang="de-DE" sz="2200" dirty="0" err="1"/>
              <a:t>services</a:t>
            </a:r>
            <a:r>
              <a:rPr lang="de-DE" sz="2200" dirty="0"/>
              <a:t> </a:t>
            </a:r>
            <a:r>
              <a:rPr lang="de-DE" sz="2200" dirty="0" err="1"/>
              <a:t>anyway</a:t>
            </a:r>
            <a:r>
              <a:rPr lang="de-DE" sz="2200" dirty="0"/>
              <a:t>. This </a:t>
            </a:r>
            <a:r>
              <a:rPr lang="de-DE" sz="2200" dirty="0" err="1"/>
              <a:t>rejection</a:t>
            </a:r>
            <a:r>
              <a:rPr lang="de-DE" sz="2200" dirty="0"/>
              <a:t> </a:t>
            </a:r>
            <a:r>
              <a:rPr lang="de-DE" sz="2200" dirty="0" err="1"/>
              <a:t>is</a:t>
            </a:r>
            <a:r>
              <a:rPr lang="de-DE" sz="2200" dirty="0"/>
              <a:t> </a:t>
            </a:r>
            <a:r>
              <a:rPr lang="de-DE" sz="2200" dirty="0" err="1"/>
              <a:t>mapped</a:t>
            </a:r>
            <a:r>
              <a:rPr lang="de-DE" sz="2200" dirty="0"/>
              <a:t> </a:t>
            </a:r>
            <a:r>
              <a:rPr lang="de-DE" sz="2200" dirty="0" err="1"/>
              <a:t>by</a:t>
            </a:r>
            <a:r>
              <a:rPr lang="de-DE" sz="2200" dirty="0"/>
              <a:t> </a:t>
            </a:r>
            <a:r>
              <a:rPr lang="de-DE" sz="2200" dirty="0" err="1"/>
              <a:t>the</a:t>
            </a:r>
            <a:r>
              <a:rPr lang="de-DE" sz="2200" dirty="0"/>
              <a:t> MME </a:t>
            </a:r>
            <a:r>
              <a:rPr lang="de-DE" sz="2200" dirty="0" err="1"/>
              <a:t>to</a:t>
            </a:r>
            <a:r>
              <a:rPr lang="de-DE" sz="2200" dirty="0"/>
              <a:t> a "</a:t>
            </a:r>
            <a:r>
              <a:rPr lang="de-DE" sz="2200" dirty="0" err="1"/>
              <a:t>Busy</a:t>
            </a:r>
            <a:r>
              <a:rPr lang="de-DE" sz="2200" dirty="0"/>
              <a:t>" (</a:t>
            </a:r>
            <a:r>
              <a:rPr lang="de-DE" sz="2200" dirty="0" err="1"/>
              <a:t>with</a:t>
            </a:r>
            <a:r>
              <a:rPr lang="de-DE" sz="2200" dirty="0"/>
              <a:t> </a:t>
            </a:r>
            <a:r>
              <a:rPr lang="de-DE" sz="2200" dirty="0" err="1"/>
              <a:t>location</a:t>
            </a:r>
            <a:r>
              <a:rPr lang="de-DE" sz="2200" dirty="0"/>
              <a:t> "</a:t>
            </a:r>
            <a:r>
              <a:rPr lang="de-DE" sz="2200" dirty="0" err="1"/>
              <a:t>network</a:t>
            </a:r>
            <a:r>
              <a:rPr lang="de-DE" sz="2200" dirty="0" smtClean="0"/>
              <a:t>").</a:t>
            </a:r>
            <a:endParaRPr lang="de-DE" sz="2200" dirty="0"/>
          </a:p>
        </p:txBody>
      </p:sp>
      <p:sp>
        <p:nvSpPr>
          <p:cNvPr id="5" name="Titre 1"/>
          <p:cNvSpPr txBox="1">
            <a:spLocks/>
          </p:cNvSpPr>
          <p:nvPr/>
        </p:nvSpPr>
        <p:spPr>
          <a:xfrm>
            <a:off x="395536" y="260648"/>
            <a:ext cx="8577336"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200" dirty="0" smtClean="0"/>
              <a:t>Use case</a:t>
            </a:r>
          </a:p>
          <a:p>
            <a:r>
              <a:rPr lang="de-DE" sz="3200" dirty="0">
                <a:solidFill>
                  <a:schemeClr val="tx1"/>
                </a:solidFill>
              </a:rPr>
              <a:t>NDUB </a:t>
            </a:r>
            <a:r>
              <a:rPr lang="de-DE" sz="3200" dirty="0" err="1" smtClean="0">
                <a:solidFill>
                  <a:schemeClr val="tx1"/>
                </a:solidFill>
              </a:rPr>
              <a:t>vs</a:t>
            </a:r>
            <a:r>
              <a:rPr lang="de-DE" sz="3200" dirty="0" smtClean="0">
                <a:solidFill>
                  <a:schemeClr val="tx1"/>
                </a:solidFill>
              </a:rPr>
              <a:t> </a:t>
            </a:r>
            <a:r>
              <a:rPr lang="de-DE" sz="3200" dirty="0">
                <a:solidFill>
                  <a:schemeClr val="tx1"/>
                </a:solidFill>
              </a:rPr>
              <a:t>UDUB</a:t>
            </a:r>
            <a:endParaRPr lang="fr-FR" sz="3200" dirty="0">
              <a:solidFill>
                <a:schemeClr val="tx1"/>
              </a:solidFill>
            </a:endParaRPr>
          </a:p>
        </p:txBody>
      </p:sp>
      <p:sp>
        <p:nvSpPr>
          <p:cNvPr id="6" name="Titre 1"/>
          <p:cNvSpPr txBox="1">
            <a:spLocks/>
          </p:cNvSpPr>
          <p:nvPr/>
        </p:nvSpPr>
        <p:spPr>
          <a:xfrm>
            <a:off x="2495848" y="17388"/>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3</a:t>
            </a:r>
            <a:endParaRPr lang="fr-FR" sz="6000" dirty="0"/>
          </a:p>
        </p:txBody>
      </p:sp>
    </p:spTree>
    <p:extLst>
      <p:ext uri="{BB962C8B-B14F-4D97-AF65-F5344CB8AC3E}">
        <p14:creationId xmlns:p14="http://schemas.microsoft.com/office/powerpoint/2010/main" val="4055508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a:xfrm>
            <a:off x="251520" y="1556792"/>
            <a:ext cx="8496944" cy="4680520"/>
          </a:xfrm>
        </p:spPr>
        <p:txBody>
          <a:bodyPr>
            <a:noAutofit/>
          </a:bodyPr>
          <a:lstStyle/>
          <a:p>
            <a:pPr marL="285750" indent="-285750">
              <a:buSzPct val="100000"/>
              <a:buFont typeface="Arial" panose="020B0604020202020204" pitchFamily="34" charset="0"/>
              <a:buChar char="•"/>
            </a:pPr>
            <a:r>
              <a:rPr lang="de-DE" sz="2400" dirty="0" smtClean="0"/>
              <a:t>This </a:t>
            </a:r>
            <a:r>
              <a:rPr lang="de-DE" sz="2400" dirty="0"/>
              <a:t>"</a:t>
            </a:r>
            <a:r>
              <a:rPr lang="de-DE" sz="2400" dirty="0" err="1"/>
              <a:t>Busy</a:t>
            </a:r>
            <a:r>
              <a:rPr lang="de-DE" sz="2400" dirty="0"/>
              <a:t>" (</a:t>
            </a:r>
            <a:r>
              <a:rPr lang="de-DE" sz="2400" dirty="0" err="1"/>
              <a:t>cause</a:t>
            </a:r>
            <a:r>
              <a:rPr lang="de-DE" sz="2400" dirty="0"/>
              <a:t> 17) </a:t>
            </a:r>
            <a:r>
              <a:rPr lang="de-DE" sz="2400" dirty="0" err="1"/>
              <a:t>prompts</a:t>
            </a:r>
            <a:r>
              <a:rPr lang="de-DE" sz="2400" dirty="0"/>
              <a:t> </a:t>
            </a:r>
            <a:r>
              <a:rPr lang="de-DE" sz="2400" dirty="0" err="1"/>
              <a:t>the</a:t>
            </a:r>
            <a:r>
              <a:rPr lang="de-DE" sz="2400" dirty="0"/>
              <a:t> </a:t>
            </a:r>
            <a:r>
              <a:rPr lang="de-DE" sz="2400" dirty="0" err="1"/>
              <a:t>multiSIM</a:t>
            </a:r>
            <a:r>
              <a:rPr lang="de-DE" sz="2400" dirty="0"/>
              <a:t> </a:t>
            </a:r>
            <a:r>
              <a:rPr lang="de-DE" sz="2400" dirty="0" err="1"/>
              <a:t>application</a:t>
            </a:r>
            <a:r>
              <a:rPr lang="de-DE" sz="2400" dirty="0"/>
              <a:t> </a:t>
            </a:r>
            <a:r>
              <a:rPr lang="de-DE" sz="2400" dirty="0" err="1"/>
              <a:t>to</a:t>
            </a:r>
            <a:r>
              <a:rPr lang="de-DE" sz="2400" dirty="0"/>
              <a:t> </a:t>
            </a:r>
            <a:r>
              <a:rPr lang="de-DE" sz="2400" dirty="0" err="1"/>
              <a:t>cancel</a:t>
            </a:r>
            <a:r>
              <a:rPr lang="de-DE" sz="2400" dirty="0"/>
              <a:t> </a:t>
            </a:r>
            <a:r>
              <a:rPr lang="de-DE" sz="2400" dirty="0" err="1"/>
              <a:t>the</a:t>
            </a:r>
            <a:r>
              <a:rPr lang="de-DE" sz="2400" dirty="0"/>
              <a:t> </a:t>
            </a:r>
            <a:r>
              <a:rPr lang="de-DE" sz="2400" dirty="0" err="1"/>
              <a:t>other</a:t>
            </a:r>
            <a:r>
              <a:rPr lang="de-DE" sz="2400" dirty="0"/>
              <a:t> </a:t>
            </a:r>
            <a:r>
              <a:rPr lang="de-DE" sz="2400" dirty="0" err="1"/>
              <a:t>call</a:t>
            </a:r>
            <a:r>
              <a:rPr lang="de-DE" sz="2400" dirty="0"/>
              <a:t> </a:t>
            </a:r>
            <a:r>
              <a:rPr lang="de-DE" sz="2400" dirty="0" err="1"/>
              <a:t>legs</a:t>
            </a:r>
            <a:r>
              <a:rPr lang="de-DE" sz="2400" dirty="0"/>
              <a:t> </a:t>
            </a:r>
            <a:r>
              <a:rPr lang="de-DE" sz="2400" dirty="0" err="1"/>
              <a:t>as</a:t>
            </a:r>
            <a:r>
              <a:rPr lang="de-DE" sz="2400" dirty="0"/>
              <a:t> </a:t>
            </a:r>
            <a:r>
              <a:rPr lang="de-DE" sz="2400" dirty="0" err="1"/>
              <a:t>well</a:t>
            </a:r>
            <a:r>
              <a:rPr lang="de-DE" sz="2400" dirty="0"/>
              <a:t>. The </a:t>
            </a:r>
            <a:r>
              <a:rPr lang="de-DE" sz="2400" dirty="0" err="1"/>
              <a:t>call</a:t>
            </a:r>
            <a:r>
              <a:rPr lang="de-DE" sz="2400" dirty="0"/>
              <a:t> </a:t>
            </a:r>
            <a:r>
              <a:rPr lang="de-DE" sz="2400" dirty="0" err="1"/>
              <a:t>is</a:t>
            </a:r>
            <a:r>
              <a:rPr lang="de-DE" sz="2400" dirty="0"/>
              <a:t> e.g. </a:t>
            </a:r>
            <a:r>
              <a:rPr lang="de-DE" sz="2400" dirty="0" err="1"/>
              <a:t>redirected</a:t>
            </a:r>
            <a:r>
              <a:rPr lang="de-DE" sz="2400" dirty="0"/>
              <a:t> </a:t>
            </a:r>
            <a:r>
              <a:rPr lang="de-DE" sz="2400" dirty="0" err="1"/>
              <a:t>to</a:t>
            </a:r>
            <a:r>
              <a:rPr lang="de-DE" sz="2400" dirty="0"/>
              <a:t> a </a:t>
            </a:r>
            <a:r>
              <a:rPr lang="de-DE" sz="2400" dirty="0" err="1" smtClean="0"/>
              <a:t>voicemail</a:t>
            </a:r>
            <a:r>
              <a:rPr lang="de-DE" sz="2400" dirty="0" smtClean="0"/>
              <a:t> </a:t>
            </a:r>
            <a:r>
              <a:rPr lang="de-DE" sz="2400" dirty="0" err="1"/>
              <a:t>and</a:t>
            </a:r>
            <a:r>
              <a:rPr lang="de-DE" sz="2400" dirty="0"/>
              <a:t> </a:t>
            </a:r>
            <a:r>
              <a:rPr lang="de-DE" sz="2400" dirty="0" err="1"/>
              <a:t>the</a:t>
            </a:r>
            <a:r>
              <a:rPr lang="de-DE" sz="2400" dirty="0"/>
              <a:t> </a:t>
            </a:r>
            <a:r>
              <a:rPr lang="de-DE" sz="2400" dirty="0" err="1" smtClean="0"/>
              <a:t>user</a:t>
            </a:r>
            <a:r>
              <a:rPr lang="de-DE" sz="2400" dirty="0" smtClean="0"/>
              <a:t> </a:t>
            </a:r>
            <a:r>
              <a:rPr lang="de-DE" sz="2400" dirty="0" err="1"/>
              <a:t>can</a:t>
            </a:r>
            <a:r>
              <a:rPr lang="de-DE" sz="2400" dirty="0"/>
              <a:t> not </a:t>
            </a:r>
            <a:r>
              <a:rPr lang="de-DE" sz="2400" dirty="0" err="1"/>
              <a:t>be</a:t>
            </a:r>
            <a:r>
              <a:rPr lang="de-DE" sz="2400" dirty="0"/>
              <a:t> </a:t>
            </a:r>
            <a:r>
              <a:rPr lang="de-DE" sz="2400" dirty="0" err="1"/>
              <a:t>reached</a:t>
            </a:r>
            <a:r>
              <a:rPr lang="de-DE" sz="2400" dirty="0"/>
              <a:t> </a:t>
            </a:r>
            <a:r>
              <a:rPr lang="de-DE" sz="2400" dirty="0" err="1"/>
              <a:t>anymore</a:t>
            </a:r>
            <a:r>
              <a:rPr lang="de-DE" sz="2400" dirty="0"/>
              <a:t>.</a:t>
            </a:r>
          </a:p>
          <a:p>
            <a:pPr marL="285750" indent="-285750">
              <a:buSzPct val="100000"/>
              <a:buFont typeface="Arial" panose="020B0604020202020204" pitchFamily="34" charset="0"/>
              <a:buChar char="•"/>
            </a:pPr>
            <a:endParaRPr lang="de-DE" sz="2400" dirty="0"/>
          </a:p>
          <a:p>
            <a:pPr marL="285750" indent="-285750">
              <a:buSzPct val="100000"/>
              <a:buFont typeface="Arial" panose="020B0604020202020204" pitchFamily="34" charset="0"/>
              <a:buChar char="•"/>
            </a:pPr>
            <a:r>
              <a:rPr lang="de-DE" sz="2400" dirty="0"/>
              <a:t>A rationale </a:t>
            </a:r>
            <a:r>
              <a:rPr lang="de-DE" sz="2400" dirty="0" err="1"/>
              <a:t>behind</a:t>
            </a:r>
            <a:r>
              <a:rPr lang="de-DE" sz="2400" dirty="0"/>
              <a:t> </a:t>
            </a:r>
            <a:r>
              <a:rPr lang="de-DE" sz="2400" dirty="0" err="1"/>
              <a:t>the</a:t>
            </a:r>
            <a:r>
              <a:rPr lang="de-DE" sz="2400" dirty="0"/>
              <a:t> </a:t>
            </a:r>
            <a:r>
              <a:rPr lang="de-DE" sz="2400" dirty="0" err="1"/>
              <a:t>logic</a:t>
            </a:r>
            <a:r>
              <a:rPr lang="de-DE" sz="2400" dirty="0"/>
              <a:t> at </a:t>
            </a:r>
            <a:r>
              <a:rPr lang="de-DE" sz="2400" dirty="0" err="1"/>
              <a:t>the</a:t>
            </a:r>
            <a:r>
              <a:rPr lang="de-DE" sz="2400" dirty="0"/>
              <a:t> </a:t>
            </a:r>
            <a:r>
              <a:rPr lang="de-DE" sz="2400" dirty="0" err="1"/>
              <a:t>multiSIM</a:t>
            </a:r>
            <a:r>
              <a:rPr lang="de-DE" sz="2400" dirty="0"/>
              <a:t> </a:t>
            </a:r>
            <a:r>
              <a:rPr lang="de-DE" sz="2400" dirty="0" err="1"/>
              <a:t>application</a:t>
            </a:r>
            <a:r>
              <a:rPr lang="de-DE" sz="2400" dirty="0"/>
              <a:t> </a:t>
            </a:r>
            <a:r>
              <a:rPr lang="de-DE" sz="2400" dirty="0" err="1"/>
              <a:t>is</a:t>
            </a:r>
            <a:r>
              <a:rPr lang="de-DE" sz="2400" dirty="0"/>
              <a:t> </a:t>
            </a:r>
            <a:r>
              <a:rPr lang="de-DE" sz="2400" dirty="0" err="1"/>
              <a:t>that</a:t>
            </a:r>
            <a:r>
              <a:rPr lang="de-DE" sz="2400" dirty="0"/>
              <a:t> </a:t>
            </a:r>
            <a:r>
              <a:rPr lang="de-DE" sz="2400" dirty="0" err="1"/>
              <a:t>the</a:t>
            </a:r>
            <a:r>
              <a:rPr lang="de-DE" sz="2400" dirty="0"/>
              <a:t> </a:t>
            </a:r>
            <a:r>
              <a:rPr lang="de-DE" sz="2400" dirty="0" err="1" smtClean="0"/>
              <a:t>user</a:t>
            </a:r>
            <a:r>
              <a:rPr lang="de-DE" sz="2400" dirty="0" smtClean="0"/>
              <a:t> </a:t>
            </a:r>
            <a:r>
              <a:rPr lang="de-DE" sz="2400" dirty="0" err="1"/>
              <a:t>shall</a:t>
            </a:r>
            <a:r>
              <a:rPr lang="de-DE" sz="2400" dirty="0"/>
              <a:t> </a:t>
            </a:r>
            <a:r>
              <a:rPr lang="de-DE" sz="2400" dirty="0" err="1"/>
              <a:t>be</a:t>
            </a:r>
            <a:r>
              <a:rPr lang="de-DE" sz="2400" dirty="0"/>
              <a:t> </a:t>
            </a:r>
            <a:r>
              <a:rPr lang="de-DE" sz="2400" dirty="0" err="1"/>
              <a:t>able</a:t>
            </a:r>
            <a:r>
              <a:rPr lang="de-DE" sz="2400" dirty="0"/>
              <a:t> </a:t>
            </a:r>
            <a:r>
              <a:rPr lang="de-DE" sz="2400" dirty="0" err="1"/>
              <a:t>to</a:t>
            </a:r>
            <a:r>
              <a:rPr lang="de-DE" sz="2400" dirty="0"/>
              <a:t> </a:t>
            </a:r>
            <a:r>
              <a:rPr lang="de-DE" sz="2400" dirty="0" err="1"/>
              <a:t>reject</a:t>
            </a:r>
            <a:r>
              <a:rPr lang="de-DE" sz="2400" dirty="0"/>
              <a:t> an </a:t>
            </a:r>
            <a:r>
              <a:rPr lang="de-DE" sz="2400" dirty="0" err="1"/>
              <a:t>incoming</a:t>
            </a:r>
            <a:r>
              <a:rPr lang="de-DE" sz="2400" dirty="0"/>
              <a:t> </a:t>
            </a:r>
            <a:r>
              <a:rPr lang="de-DE" sz="2400" dirty="0" err="1"/>
              <a:t>call</a:t>
            </a:r>
            <a:r>
              <a:rPr lang="de-DE" sz="2400" dirty="0"/>
              <a:t> at just </a:t>
            </a:r>
            <a:r>
              <a:rPr lang="de-DE" sz="2400" dirty="0" err="1"/>
              <a:t>one</a:t>
            </a:r>
            <a:r>
              <a:rPr lang="de-DE" sz="2400" dirty="0"/>
              <a:t> </a:t>
            </a:r>
            <a:r>
              <a:rPr lang="de-DE" sz="2400" dirty="0" err="1"/>
              <a:t>device</a:t>
            </a:r>
            <a:r>
              <a:rPr lang="de-DE" sz="2400" dirty="0"/>
              <a:t>. </a:t>
            </a:r>
            <a:r>
              <a:rPr lang="de-DE" sz="2400" dirty="0" err="1"/>
              <a:t>If</a:t>
            </a:r>
            <a:r>
              <a:rPr lang="de-DE" sz="2400" dirty="0"/>
              <a:t> a </a:t>
            </a:r>
            <a:r>
              <a:rPr lang="de-DE" sz="2400" dirty="0" err="1"/>
              <a:t>call</a:t>
            </a:r>
            <a:r>
              <a:rPr lang="de-DE" sz="2400" dirty="0"/>
              <a:t> </a:t>
            </a:r>
            <a:r>
              <a:rPr lang="de-DE" sz="2400" dirty="0" err="1"/>
              <a:t>is</a:t>
            </a:r>
            <a:r>
              <a:rPr lang="de-DE" sz="2400" dirty="0"/>
              <a:t> </a:t>
            </a:r>
            <a:r>
              <a:rPr lang="de-DE" sz="2400" dirty="0" err="1"/>
              <a:t>rejected</a:t>
            </a:r>
            <a:r>
              <a:rPr lang="de-DE" sz="2400" dirty="0"/>
              <a:t> at </a:t>
            </a:r>
            <a:r>
              <a:rPr lang="de-DE" sz="2400" dirty="0" err="1"/>
              <a:t>one</a:t>
            </a:r>
            <a:r>
              <a:rPr lang="de-DE" sz="2400" dirty="0"/>
              <a:t> </a:t>
            </a:r>
            <a:r>
              <a:rPr lang="de-DE" sz="2400" dirty="0" err="1"/>
              <a:t>device</a:t>
            </a:r>
            <a:r>
              <a:rPr lang="de-DE" sz="2400" dirty="0"/>
              <a:t>, </a:t>
            </a:r>
            <a:r>
              <a:rPr lang="de-DE" sz="2400" dirty="0" err="1"/>
              <a:t>the</a:t>
            </a:r>
            <a:r>
              <a:rPr lang="de-DE" sz="2400" dirty="0"/>
              <a:t> </a:t>
            </a:r>
            <a:r>
              <a:rPr lang="de-DE" sz="2400" dirty="0" err="1"/>
              <a:t>others</a:t>
            </a:r>
            <a:r>
              <a:rPr lang="de-DE" sz="2400" dirty="0"/>
              <a:t> </a:t>
            </a:r>
            <a:r>
              <a:rPr lang="de-DE" sz="2400" dirty="0" err="1"/>
              <a:t>shall</a:t>
            </a:r>
            <a:r>
              <a:rPr lang="de-DE" sz="2400" dirty="0"/>
              <a:t> </a:t>
            </a:r>
            <a:r>
              <a:rPr lang="de-DE" sz="2400" dirty="0" err="1"/>
              <a:t>stop</a:t>
            </a:r>
            <a:r>
              <a:rPr lang="de-DE" sz="2400" dirty="0"/>
              <a:t> </a:t>
            </a:r>
            <a:r>
              <a:rPr lang="de-DE" sz="2400" dirty="0" err="1"/>
              <a:t>ringing</a:t>
            </a:r>
            <a:r>
              <a:rPr lang="de-DE" sz="2400" dirty="0"/>
              <a:t> </a:t>
            </a:r>
            <a:r>
              <a:rPr lang="de-DE" sz="2400" dirty="0" err="1"/>
              <a:t>as</a:t>
            </a:r>
            <a:r>
              <a:rPr lang="de-DE" sz="2400" dirty="0"/>
              <a:t> </a:t>
            </a:r>
            <a:r>
              <a:rPr lang="de-DE" sz="2400" dirty="0" err="1"/>
              <a:t>well</a:t>
            </a:r>
            <a:r>
              <a:rPr lang="de-DE" sz="2400" dirty="0"/>
              <a:t>.</a:t>
            </a:r>
          </a:p>
          <a:p>
            <a:pPr marL="285750" indent="-285750">
              <a:buSzPct val="100000"/>
              <a:buFont typeface="Arial" panose="020B0604020202020204" pitchFamily="34" charset="0"/>
              <a:buChar char="•"/>
            </a:pPr>
            <a:endParaRPr lang="de-DE" sz="2400" dirty="0"/>
          </a:p>
          <a:p>
            <a:pPr marL="285750" indent="-285750">
              <a:buSzPct val="100000"/>
              <a:buFont typeface="Arial" panose="020B0604020202020204" pitchFamily="34" charset="0"/>
              <a:buChar char="•"/>
            </a:pPr>
            <a:r>
              <a:rPr lang="de-DE" sz="2400" dirty="0" err="1"/>
              <a:t>However</a:t>
            </a:r>
            <a:r>
              <a:rPr lang="de-DE" sz="2400" dirty="0"/>
              <a:t>, at </a:t>
            </a:r>
            <a:r>
              <a:rPr lang="de-DE" sz="2400" dirty="0" err="1"/>
              <a:t>the</a:t>
            </a:r>
            <a:r>
              <a:rPr lang="de-DE" sz="2400" dirty="0"/>
              <a:t> </a:t>
            </a:r>
            <a:r>
              <a:rPr lang="de-DE" sz="2400" dirty="0" err="1"/>
              <a:t>multiSIM</a:t>
            </a:r>
            <a:r>
              <a:rPr lang="de-DE" sz="2400" dirty="0"/>
              <a:t> </a:t>
            </a:r>
            <a:r>
              <a:rPr lang="de-DE" sz="2400" dirty="0" err="1"/>
              <a:t>application</a:t>
            </a:r>
            <a:r>
              <a:rPr lang="de-DE" sz="2400" dirty="0"/>
              <a:t>, </a:t>
            </a:r>
            <a:r>
              <a:rPr lang="de-DE" sz="2400" dirty="0" err="1"/>
              <a:t>it</a:t>
            </a:r>
            <a:r>
              <a:rPr lang="de-DE" sz="2400" dirty="0"/>
              <a:t> </a:t>
            </a:r>
            <a:r>
              <a:rPr lang="de-DE" sz="2400" dirty="0" err="1"/>
              <a:t>is</a:t>
            </a:r>
            <a:r>
              <a:rPr lang="de-DE" sz="2400" dirty="0"/>
              <a:t> not </a:t>
            </a:r>
            <a:r>
              <a:rPr lang="de-DE" sz="2400" dirty="0" err="1"/>
              <a:t>possible</a:t>
            </a:r>
            <a:r>
              <a:rPr lang="de-DE" sz="2400" dirty="0"/>
              <a:t> </a:t>
            </a:r>
            <a:r>
              <a:rPr lang="de-DE" sz="2400" dirty="0" err="1"/>
              <a:t>to</a:t>
            </a:r>
            <a:r>
              <a:rPr lang="de-DE" sz="2400" dirty="0"/>
              <a:t> </a:t>
            </a:r>
            <a:r>
              <a:rPr lang="de-DE" sz="2400" dirty="0" err="1"/>
              <a:t>distinguish</a:t>
            </a:r>
            <a:r>
              <a:rPr lang="de-DE" sz="2400" dirty="0"/>
              <a:t> </a:t>
            </a:r>
            <a:r>
              <a:rPr lang="de-DE" sz="2400" dirty="0" smtClean="0"/>
              <a:t>a real </a:t>
            </a:r>
            <a:r>
              <a:rPr lang="de-DE" sz="2400" dirty="0" err="1"/>
              <a:t>busy</a:t>
            </a:r>
            <a:r>
              <a:rPr lang="de-DE" sz="2400" dirty="0"/>
              <a:t> (</a:t>
            </a:r>
            <a:r>
              <a:rPr lang="de-DE" sz="2400" dirty="0" err="1"/>
              <a:t>location</a:t>
            </a:r>
            <a:r>
              <a:rPr lang="de-DE" sz="2400" dirty="0"/>
              <a:t> </a:t>
            </a:r>
            <a:r>
              <a:rPr lang="de-DE" sz="2400" dirty="0" smtClean="0"/>
              <a:t>"</a:t>
            </a:r>
            <a:r>
              <a:rPr lang="de-DE" sz="2400" dirty="0" err="1" smtClean="0"/>
              <a:t>network</a:t>
            </a:r>
            <a:r>
              <a:rPr lang="de-DE" sz="2400" dirty="0" smtClean="0"/>
              <a:t>") </a:t>
            </a:r>
            <a:r>
              <a:rPr lang="de-DE" sz="2400" dirty="0" err="1" smtClean="0"/>
              <a:t>from</a:t>
            </a:r>
            <a:r>
              <a:rPr lang="de-DE" sz="2400" dirty="0" smtClean="0"/>
              <a:t> </a:t>
            </a:r>
            <a:r>
              <a:rPr lang="de-DE" sz="2400" dirty="0"/>
              <a:t>a </a:t>
            </a:r>
            <a:r>
              <a:rPr lang="de-DE" sz="2400" dirty="0" err="1"/>
              <a:t>rejected</a:t>
            </a:r>
            <a:r>
              <a:rPr lang="de-DE" sz="2400" dirty="0"/>
              <a:t> </a:t>
            </a:r>
            <a:r>
              <a:rPr lang="de-DE" sz="2400" dirty="0" err="1"/>
              <a:t>call</a:t>
            </a:r>
            <a:r>
              <a:rPr lang="de-DE" sz="2400" dirty="0"/>
              <a:t> (</a:t>
            </a:r>
            <a:r>
              <a:rPr lang="de-DE" sz="2400" dirty="0" err="1"/>
              <a:t>location</a:t>
            </a:r>
            <a:r>
              <a:rPr lang="de-DE" sz="2400" dirty="0"/>
              <a:t> "</a:t>
            </a:r>
            <a:r>
              <a:rPr lang="de-DE" sz="2400" dirty="0" err="1"/>
              <a:t>user</a:t>
            </a:r>
            <a:r>
              <a:rPr lang="de-DE" sz="2400" dirty="0"/>
              <a:t>").</a:t>
            </a:r>
          </a:p>
          <a:p>
            <a:pPr marL="285750" indent="-285750">
              <a:buSzPct val="100000"/>
              <a:buFont typeface="Arial" panose="020B0604020202020204" pitchFamily="34" charset="0"/>
              <a:buChar char="•"/>
            </a:pPr>
            <a:endParaRPr lang="de-DE" sz="2400" dirty="0">
              <a:latin typeface="+mn-lt"/>
            </a:endParaRPr>
          </a:p>
          <a:p>
            <a:pPr marL="285750" indent="-285750">
              <a:buSzPct val="100000"/>
              <a:buFont typeface="Arial" panose="020B0604020202020204" pitchFamily="34" charset="0"/>
              <a:buChar char="•"/>
            </a:pPr>
            <a:endParaRPr lang="de-DE" sz="2400" dirty="0">
              <a:latin typeface="+mn-lt"/>
            </a:endParaRPr>
          </a:p>
        </p:txBody>
      </p:sp>
      <p:sp>
        <p:nvSpPr>
          <p:cNvPr id="5" name="Titre 1"/>
          <p:cNvSpPr txBox="1">
            <a:spLocks/>
          </p:cNvSpPr>
          <p:nvPr/>
        </p:nvSpPr>
        <p:spPr>
          <a:xfrm>
            <a:off x="395536" y="260648"/>
            <a:ext cx="8577336"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3200" dirty="0" smtClean="0"/>
              <a:t>Use case</a:t>
            </a:r>
          </a:p>
          <a:p>
            <a:r>
              <a:rPr lang="de-DE" sz="3200" dirty="0">
                <a:solidFill>
                  <a:schemeClr val="tx1"/>
                </a:solidFill>
              </a:rPr>
              <a:t>NDUB </a:t>
            </a:r>
            <a:r>
              <a:rPr lang="de-DE" sz="3200" dirty="0" err="1" smtClean="0">
                <a:solidFill>
                  <a:schemeClr val="tx1"/>
                </a:solidFill>
              </a:rPr>
              <a:t>vs</a:t>
            </a:r>
            <a:r>
              <a:rPr lang="de-DE" sz="3200" dirty="0" smtClean="0">
                <a:solidFill>
                  <a:schemeClr val="tx1"/>
                </a:solidFill>
              </a:rPr>
              <a:t> UDUB </a:t>
            </a:r>
            <a:r>
              <a:rPr lang="en-US" altLang="zh-CN" sz="3200" dirty="0" smtClean="0">
                <a:solidFill>
                  <a:schemeClr val="tx1"/>
                </a:solidFill>
              </a:rPr>
              <a:t>(</a:t>
            </a:r>
            <a:r>
              <a:rPr lang="en-US" altLang="zh-CN" sz="3200" dirty="0">
                <a:solidFill>
                  <a:schemeClr val="tx1"/>
                </a:solidFill>
              </a:rPr>
              <a:t>cont.)</a:t>
            </a:r>
            <a:endParaRPr lang="fr-FR" sz="3200" dirty="0">
              <a:solidFill>
                <a:schemeClr val="tx1"/>
              </a:solidFill>
            </a:endParaRPr>
          </a:p>
        </p:txBody>
      </p:sp>
      <p:sp>
        <p:nvSpPr>
          <p:cNvPr id="6" name="Titre 1"/>
          <p:cNvSpPr txBox="1">
            <a:spLocks/>
          </p:cNvSpPr>
          <p:nvPr/>
        </p:nvSpPr>
        <p:spPr>
          <a:xfrm>
            <a:off x="2495848" y="17388"/>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3</a:t>
            </a:r>
            <a:endParaRPr lang="fr-FR" sz="6000" dirty="0"/>
          </a:p>
        </p:txBody>
      </p:sp>
    </p:spTree>
    <p:extLst>
      <p:ext uri="{BB962C8B-B14F-4D97-AF65-F5344CB8AC3E}">
        <p14:creationId xmlns:p14="http://schemas.microsoft.com/office/powerpoint/2010/main" val="2361489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7049874" cy="937568"/>
          </a:xfrm>
        </p:spPr>
        <p:txBody>
          <a:bodyPr/>
          <a:lstStyle/>
          <a:p>
            <a:r>
              <a:rPr lang="en-US" altLang="zh-CN" sz="3200" dirty="0" smtClean="0"/>
              <a:t>Use case </a:t>
            </a:r>
            <a:br>
              <a:rPr lang="en-US" altLang="zh-CN" sz="3200" dirty="0" smtClean="0"/>
            </a:br>
            <a:r>
              <a:rPr lang="en-US" altLang="zh-CN" sz="3200" dirty="0" smtClean="0">
                <a:solidFill>
                  <a:schemeClr val="tx1"/>
                </a:solidFill>
              </a:rPr>
              <a:t>KPI/Network monitoring</a:t>
            </a:r>
            <a:endParaRPr lang="zh-CN" altLang="en-US" sz="3200" dirty="0">
              <a:solidFill>
                <a:schemeClr val="tx1"/>
              </a:solidFill>
            </a:endParaRPr>
          </a:p>
        </p:txBody>
      </p:sp>
      <p:sp>
        <p:nvSpPr>
          <p:cNvPr id="56" name="矩形 55"/>
          <p:cNvSpPr/>
          <p:nvPr/>
        </p:nvSpPr>
        <p:spPr>
          <a:xfrm>
            <a:off x="505644"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P-CSCF(MO)</a:t>
            </a:r>
            <a:endParaRPr lang="zh-CN" altLang="en-US" sz="1400" b="1" dirty="0"/>
          </a:p>
        </p:txBody>
      </p:sp>
      <p:cxnSp>
        <p:nvCxnSpPr>
          <p:cNvPr id="57" name="直接连接符 56"/>
          <p:cNvCxnSpPr/>
          <p:nvPr/>
        </p:nvCxnSpPr>
        <p:spPr>
          <a:xfrm>
            <a:off x="1136824" y="2780928"/>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297064" y="2780928"/>
            <a:ext cx="0" cy="352839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626720" y="2780928"/>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1162224" y="3212976"/>
            <a:ext cx="21136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a:off x="3275856" y="3429000"/>
            <a:ext cx="2376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flipH="1">
            <a:off x="5652120" y="4365104"/>
            <a:ext cx="22068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858968" y="2780928"/>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79512" y="5733256"/>
            <a:ext cx="2232248" cy="648072"/>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KPI of MO network is NOT impacted</a:t>
            </a:r>
            <a:endParaRPr lang="zh-CN" altLang="en-US" dirty="0"/>
          </a:p>
        </p:txBody>
      </p:sp>
      <p:cxnSp>
        <p:nvCxnSpPr>
          <p:cNvPr id="68" name="直接箭头连接符 67"/>
          <p:cNvCxnSpPr/>
          <p:nvPr/>
        </p:nvCxnSpPr>
        <p:spPr>
          <a:xfrm flipH="1">
            <a:off x="3347864" y="4581128"/>
            <a:ext cx="22322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1594272" y="2843644"/>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sp>
        <p:nvSpPr>
          <p:cNvPr id="71" name="TextBox 70"/>
          <p:cNvSpPr txBox="1"/>
          <p:nvPr/>
        </p:nvSpPr>
        <p:spPr>
          <a:xfrm>
            <a:off x="3995936" y="3068960"/>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sp>
        <p:nvSpPr>
          <p:cNvPr id="72" name="TextBox 71"/>
          <p:cNvSpPr txBox="1"/>
          <p:nvPr/>
        </p:nvSpPr>
        <p:spPr>
          <a:xfrm>
            <a:off x="5724128" y="4079696"/>
            <a:ext cx="2191626"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P-CSCF</a:t>
            </a:r>
          </a:p>
          <a:p>
            <a:r>
              <a:rPr lang="en-US" altLang="zh-CN" sz="1200" b="1" dirty="0" smtClean="0">
                <a:solidFill>
                  <a:srgbClr val="FF6600"/>
                </a:solidFill>
              </a:rPr>
              <a:t>Side: terminating</a:t>
            </a:r>
          </a:p>
          <a:p>
            <a:r>
              <a:rPr lang="en-US" altLang="zh-CN" sz="1200" b="1" dirty="0" smtClean="0">
                <a:solidFill>
                  <a:srgbClr val="FF6600"/>
                </a:solidFill>
              </a:rPr>
              <a:t>Indic-text: EPS bearer failure </a:t>
            </a:r>
            <a:endParaRPr lang="zh-CN" altLang="en-US" sz="1200" b="1" dirty="0">
              <a:solidFill>
                <a:srgbClr val="FF6600"/>
              </a:solidFill>
            </a:endParaRPr>
          </a:p>
        </p:txBody>
      </p:sp>
      <p:sp>
        <p:nvSpPr>
          <p:cNvPr id="78" name="矩形 77"/>
          <p:cNvSpPr/>
          <p:nvPr/>
        </p:nvSpPr>
        <p:spPr>
          <a:xfrm>
            <a:off x="2699792"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S-CSCF(MO)</a:t>
            </a:r>
            <a:endParaRPr lang="zh-CN" altLang="en-US" sz="1400" b="1" dirty="0"/>
          </a:p>
        </p:txBody>
      </p:sp>
      <p:sp>
        <p:nvSpPr>
          <p:cNvPr id="79" name="矩形 78"/>
          <p:cNvSpPr/>
          <p:nvPr/>
        </p:nvSpPr>
        <p:spPr>
          <a:xfrm>
            <a:off x="5004048"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S-CSCF(MT)</a:t>
            </a:r>
            <a:endParaRPr lang="zh-CN" altLang="en-US" sz="1400" b="1" dirty="0"/>
          </a:p>
        </p:txBody>
      </p:sp>
      <p:sp>
        <p:nvSpPr>
          <p:cNvPr id="80" name="矩形 79"/>
          <p:cNvSpPr/>
          <p:nvPr/>
        </p:nvSpPr>
        <p:spPr>
          <a:xfrm>
            <a:off x="7202388"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P-CSCF(MT)</a:t>
            </a:r>
            <a:endParaRPr lang="zh-CN" altLang="en-US" sz="1400" b="1" dirty="0"/>
          </a:p>
        </p:txBody>
      </p:sp>
      <p:cxnSp>
        <p:nvCxnSpPr>
          <p:cNvPr id="81" name="直接箭头连接符 80"/>
          <p:cNvCxnSpPr/>
          <p:nvPr/>
        </p:nvCxnSpPr>
        <p:spPr>
          <a:xfrm>
            <a:off x="5652120" y="3717032"/>
            <a:ext cx="22322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6372200" y="3356992"/>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cxnSp>
        <p:nvCxnSpPr>
          <p:cNvPr id="86" name="直接箭头连接符 85"/>
          <p:cNvCxnSpPr/>
          <p:nvPr/>
        </p:nvCxnSpPr>
        <p:spPr>
          <a:xfrm flipH="1">
            <a:off x="1115616" y="4869160"/>
            <a:ext cx="21602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83496" y="4280470"/>
            <a:ext cx="2191626"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P-CSCF</a:t>
            </a:r>
          </a:p>
          <a:p>
            <a:r>
              <a:rPr lang="en-US" altLang="zh-CN" sz="1200" b="1" dirty="0" smtClean="0">
                <a:solidFill>
                  <a:srgbClr val="FF6600"/>
                </a:solidFill>
              </a:rPr>
              <a:t>Side: terminating</a:t>
            </a:r>
          </a:p>
          <a:p>
            <a:r>
              <a:rPr lang="en-US" altLang="zh-CN" sz="1200" b="1" dirty="0" smtClean="0">
                <a:solidFill>
                  <a:srgbClr val="FF6600"/>
                </a:solidFill>
              </a:rPr>
              <a:t>Indic-text: EPS bearer failure </a:t>
            </a:r>
            <a:endParaRPr lang="zh-CN" altLang="en-US" sz="1200" b="1" dirty="0">
              <a:solidFill>
                <a:srgbClr val="FF6600"/>
              </a:solidFill>
            </a:endParaRPr>
          </a:p>
        </p:txBody>
      </p:sp>
      <p:sp>
        <p:nvSpPr>
          <p:cNvPr id="89" name="TextBox 88"/>
          <p:cNvSpPr txBox="1"/>
          <p:nvPr/>
        </p:nvSpPr>
        <p:spPr>
          <a:xfrm>
            <a:off x="1196132" y="4568502"/>
            <a:ext cx="2191626"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P-CSCF</a:t>
            </a:r>
          </a:p>
          <a:p>
            <a:r>
              <a:rPr lang="en-US" altLang="zh-CN" sz="1200" b="1" dirty="0" smtClean="0">
                <a:solidFill>
                  <a:srgbClr val="FF6600"/>
                </a:solidFill>
              </a:rPr>
              <a:t>Side: terminating</a:t>
            </a:r>
          </a:p>
          <a:p>
            <a:r>
              <a:rPr lang="en-US" altLang="zh-CN" sz="1200" b="1" dirty="0" smtClean="0">
                <a:solidFill>
                  <a:srgbClr val="FF6600"/>
                </a:solidFill>
              </a:rPr>
              <a:t>Indic-text: EPS bearer failure </a:t>
            </a:r>
            <a:endParaRPr lang="zh-CN" altLang="en-US" sz="1200" b="1" dirty="0">
              <a:solidFill>
                <a:srgbClr val="FF6600"/>
              </a:solidFill>
            </a:endParaRPr>
          </a:p>
        </p:txBody>
      </p:sp>
      <p:sp>
        <p:nvSpPr>
          <p:cNvPr id="92" name="TextBox 91"/>
          <p:cNvSpPr txBox="1"/>
          <p:nvPr/>
        </p:nvSpPr>
        <p:spPr>
          <a:xfrm>
            <a:off x="395536" y="1196752"/>
            <a:ext cx="8352928" cy="923330"/>
          </a:xfrm>
          <a:prstGeom prst="rect">
            <a:avLst/>
          </a:prstGeom>
          <a:noFill/>
        </p:spPr>
        <p:txBody>
          <a:bodyPr wrap="square" rtlCol="0">
            <a:spAutoFit/>
          </a:bodyPr>
          <a:lstStyle/>
          <a:p>
            <a:r>
              <a:rPr lang="en-US" altLang="zh-CN" dirty="0" smtClean="0"/>
              <a:t>If the P-CSCF in the MO network receives a SIP 500 response indicating it is the MT network that fails to establish the call, then the KPI of the MO network is not decreased since MO is doing well.</a:t>
            </a:r>
            <a:endParaRPr lang="zh-CN" altLang="en-US" dirty="0"/>
          </a:p>
        </p:txBody>
      </p:sp>
      <p:sp>
        <p:nvSpPr>
          <p:cNvPr id="25" name="Titre 1"/>
          <p:cNvSpPr txBox="1">
            <a:spLocks/>
          </p:cNvSpPr>
          <p:nvPr/>
        </p:nvSpPr>
        <p:spPr>
          <a:xfrm>
            <a:off x="2339752" y="0"/>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4</a:t>
            </a:r>
            <a:endParaRPr lang="fr-FR" sz="6000" dirty="0"/>
          </a:p>
        </p:txBody>
      </p:sp>
    </p:spTree>
    <p:extLst>
      <p:ext uri="{BB962C8B-B14F-4D97-AF65-F5344CB8AC3E}">
        <p14:creationId xmlns:p14="http://schemas.microsoft.com/office/powerpoint/2010/main" val="3690164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9679" y="188640"/>
            <a:ext cx="7049874" cy="1009576"/>
          </a:xfrm>
        </p:spPr>
        <p:txBody>
          <a:bodyPr/>
          <a:lstStyle/>
          <a:p>
            <a:r>
              <a:rPr lang="en-US" altLang="zh-CN" sz="3200" dirty="0" smtClean="0"/>
              <a:t>Use case </a:t>
            </a:r>
            <a:br>
              <a:rPr lang="en-US" altLang="zh-CN" sz="3200" dirty="0" smtClean="0"/>
            </a:br>
            <a:r>
              <a:rPr lang="en-US" altLang="zh-CN" sz="3200" dirty="0" smtClean="0">
                <a:solidFill>
                  <a:schemeClr val="tx1"/>
                </a:solidFill>
              </a:rPr>
              <a:t>KPI/Network monitoring (cont.)</a:t>
            </a:r>
            <a:endParaRPr lang="zh-CN" altLang="en-US" sz="3200" dirty="0">
              <a:solidFill>
                <a:schemeClr val="tx1"/>
              </a:solidFill>
            </a:endParaRPr>
          </a:p>
        </p:txBody>
      </p:sp>
      <p:sp>
        <p:nvSpPr>
          <p:cNvPr id="56" name="矩形 55"/>
          <p:cNvSpPr/>
          <p:nvPr/>
        </p:nvSpPr>
        <p:spPr>
          <a:xfrm>
            <a:off x="1729780"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P-CSCF(MO)</a:t>
            </a:r>
            <a:endParaRPr lang="zh-CN" altLang="en-US" sz="1400" b="1" dirty="0"/>
          </a:p>
        </p:txBody>
      </p:sp>
      <p:cxnSp>
        <p:nvCxnSpPr>
          <p:cNvPr id="57" name="直接连接符 56"/>
          <p:cNvCxnSpPr/>
          <p:nvPr/>
        </p:nvCxnSpPr>
        <p:spPr>
          <a:xfrm>
            <a:off x="2360960" y="2780928"/>
            <a:ext cx="0" cy="3600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440016" y="2780928"/>
            <a:ext cx="0" cy="352839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2386360" y="3212976"/>
            <a:ext cx="40578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043608" y="5085184"/>
            <a:ext cx="2880320" cy="648072"/>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KPI of MO network is impacted</a:t>
            </a:r>
            <a:endParaRPr lang="zh-CN" altLang="en-US" dirty="0"/>
          </a:p>
        </p:txBody>
      </p:sp>
      <p:sp>
        <p:nvSpPr>
          <p:cNvPr id="70" name="TextBox 69"/>
          <p:cNvSpPr txBox="1"/>
          <p:nvPr/>
        </p:nvSpPr>
        <p:spPr>
          <a:xfrm>
            <a:off x="2818408" y="2843644"/>
            <a:ext cx="885179" cy="369332"/>
          </a:xfrm>
          <a:prstGeom prst="rect">
            <a:avLst/>
          </a:prstGeom>
          <a:noFill/>
        </p:spPr>
        <p:txBody>
          <a:bodyPr wrap="none" rtlCol="0">
            <a:spAutoFit/>
          </a:bodyPr>
          <a:lstStyle/>
          <a:p>
            <a:r>
              <a:rPr lang="en-US" altLang="zh-CN" b="1" dirty="0" smtClean="0">
                <a:solidFill>
                  <a:srgbClr val="FF6600"/>
                </a:solidFill>
              </a:rPr>
              <a:t>INVITE</a:t>
            </a:r>
            <a:endParaRPr lang="zh-CN" altLang="en-US" b="1" dirty="0">
              <a:solidFill>
                <a:srgbClr val="FF6600"/>
              </a:solidFill>
            </a:endParaRPr>
          </a:p>
        </p:txBody>
      </p:sp>
      <p:sp>
        <p:nvSpPr>
          <p:cNvPr id="78" name="矩形 77"/>
          <p:cNvSpPr/>
          <p:nvPr/>
        </p:nvSpPr>
        <p:spPr>
          <a:xfrm>
            <a:off x="5842744" y="2348880"/>
            <a:ext cx="1249536" cy="432048"/>
          </a:xfrm>
          <a:prstGeom prst="rect">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sz="1400" b="1" dirty="0" smtClean="0"/>
              <a:t>S-CSCF(MO)</a:t>
            </a:r>
            <a:endParaRPr lang="zh-CN" altLang="en-US" sz="1400" b="1" dirty="0"/>
          </a:p>
        </p:txBody>
      </p:sp>
      <p:cxnSp>
        <p:nvCxnSpPr>
          <p:cNvPr id="86" name="直接箭头连接符 85"/>
          <p:cNvCxnSpPr/>
          <p:nvPr/>
        </p:nvCxnSpPr>
        <p:spPr>
          <a:xfrm flipH="1">
            <a:off x="2390552" y="3933056"/>
            <a:ext cx="39604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2627784" y="3632398"/>
            <a:ext cx="2200539" cy="923330"/>
          </a:xfrm>
          <a:prstGeom prst="rect">
            <a:avLst/>
          </a:prstGeom>
          <a:noFill/>
        </p:spPr>
        <p:txBody>
          <a:bodyPr wrap="none" rtlCol="0">
            <a:spAutoFit/>
          </a:bodyPr>
          <a:lstStyle/>
          <a:p>
            <a:r>
              <a:rPr lang="en-US" altLang="zh-CN" b="1" dirty="0" smtClean="0">
                <a:solidFill>
                  <a:srgbClr val="FF6600"/>
                </a:solidFill>
              </a:rPr>
              <a:t>500</a:t>
            </a:r>
          </a:p>
          <a:p>
            <a:r>
              <a:rPr lang="en-US" altLang="zh-CN" sz="1200" b="1" dirty="0" smtClean="0">
                <a:solidFill>
                  <a:srgbClr val="FF6600"/>
                </a:solidFill>
              </a:rPr>
              <a:t>Sender: S-CSCF</a:t>
            </a:r>
          </a:p>
          <a:p>
            <a:r>
              <a:rPr lang="en-US" altLang="zh-CN" sz="1200" b="1" dirty="0" smtClean="0">
                <a:solidFill>
                  <a:srgbClr val="FF6600"/>
                </a:solidFill>
              </a:rPr>
              <a:t>Side: originating</a:t>
            </a:r>
          </a:p>
          <a:p>
            <a:r>
              <a:rPr lang="en-US" altLang="zh-CN" sz="1200" b="1" dirty="0" smtClean="0">
                <a:solidFill>
                  <a:srgbClr val="FF6600"/>
                </a:solidFill>
              </a:rPr>
              <a:t>Indic-text: </a:t>
            </a:r>
            <a:r>
              <a:rPr lang="en-US" altLang="zh-CN" sz="1200" b="1" dirty="0">
                <a:solidFill>
                  <a:srgbClr val="FF6600"/>
                </a:solidFill>
              </a:rPr>
              <a:t>EPS bearer failure </a:t>
            </a:r>
            <a:endParaRPr lang="zh-CN" altLang="en-US" sz="1200" b="1" dirty="0">
              <a:solidFill>
                <a:srgbClr val="FF6600"/>
              </a:solidFill>
            </a:endParaRPr>
          </a:p>
        </p:txBody>
      </p:sp>
      <p:sp>
        <p:nvSpPr>
          <p:cNvPr id="26" name="TextBox 25"/>
          <p:cNvSpPr txBox="1"/>
          <p:nvPr/>
        </p:nvSpPr>
        <p:spPr>
          <a:xfrm>
            <a:off x="326852" y="1268760"/>
            <a:ext cx="8352928" cy="923330"/>
          </a:xfrm>
          <a:prstGeom prst="rect">
            <a:avLst/>
          </a:prstGeom>
          <a:noFill/>
        </p:spPr>
        <p:txBody>
          <a:bodyPr wrap="square" rtlCol="0">
            <a:spAutoFit/>
          </a:bodyPr>
          <a:lstStyle/>
          <a:p>
            <a:r>
              <a:rPr lang="en-US" altLang="zh-CN" dirty="0" smtClean="0"/>
              <a:t>If the P-CSCF in the MO network receives a SIP 500 response indicating it is the MO network that fails to establish the call, then the KPI of the MO network is decreased.</a:t>
            </a:r>
            <a:endParaRPr lang="zh-CN" altLang="en-US" dirty="0"/>
          </a:p>
        </p:txBody>
      </p:sp>
      <p:sp>
        <p:nvSpPr>
          <p:cNvPr id="13" name="Titre 1"/>
          <p:cNvSpPr txBox="1">
            <a:spLocks/>
          </p:cNvSpPr>
          <p:nvPr/>
        </p:nvSpPr>
        <p:spPr>
          <a:xfrm>
            <a:off x="2339752" y="0"/>
            <a:ext cx="57606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14400" rtl="0" eaLnBrk="1" latinLnBrk="0" hangingPunct="1">
              <a:spcBef>
                <a:spcPct val="0"/>
              </a:spcBef>
              <a:buNone/>
              <a:defRPr lang="fr-FR" sz="2400" kern="1200">
                <a:solidFill>
                  <a:srgbClr val="FF6600"/>
                </a:solidFill>
                <a:latin typeface="Helvetica 65 Medium" pitchFamily="34" charset="0"/>
                <a:ea typeface="+mj-ea"/>
                <a:cs typeface="+mj-cs"/>
              </a:defRPr>
            </a:lvl1pPr>
          </a:lstStyle>
          <a:p>
            <a:r>
              <a:rPr lang="fr-FR" sz="6000" dirty="0" smtClean="0"/>
              <a:t>4</a:t>
            </a:r>
            <a:endParaRPr lang="fr-FR" sz="6000" dirty="0"/>
          </a:p>
        </p:txBody>
      </p:sp>
    </p:spTree>
    <p:extLst>
      <p:ext uri="{BB962C8B-B14F-4D97-AF65-F5344CB8AC3E}">
        <p14:creationId xmlns:p14="http://schemas.microsoft.com/office/powerpoint/2010/main" val="1404182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okia powerpoint template nokia pure v25">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37227</TotalTime>
  <Words>1167</Words>
  <Application>Microsoft Office PowerPoint</Application>
  <PresentationFormat>Affichage à l'écran (4:3)</PresentationFormat>
  <Paragraphs>191</Paragraphs>
  <Slides>14</Slides>
  <Notes>0</Notes>
  <HiddenSlides>0</HiddenSlides>
  <MMClips>0</MMClips>
  <ScaleCrop>false</ScaleCrop>
  <HeadingPairs>
    <vt:vector size="4" baseType="variant">
      <vt:variant>
        <vt:lpstr>Thème</vt:lpstr>
      </vt:variant>
      <vt:variant>
        <vt:i4>2</vt:i4>
      </vt:variant>
      <vt:variant>
        <vt:lpstr>Titres des diapositives</vt:lpstr>
      </vt:variant>
      <vt:variant>
        <vt:i4>14</vt:i4>
      </vt:variant>
    </vt:vector>
  </HeadingPairs>
  <TitlesOfParts>
    <vt:vector size="16" baseType="lpstr">
      <vt:lpstr>blank</vt:lpstr>
      <vt:lpstr>nokia powerpoint template nokia pure v25</vt:lpstr>
      <vt:lpstr>New Sender-info header in SIP error responses</vt:lpstr>
      <vt:lpstr>Introduction</vt:lpstr>
      <vt:lpstr>Information from existing SIP error responses does not address the following use cases</vt:lpstr>
      <vt:lpstr>Use case CS Fallback for MO </vt:lpstr>
      <vt:lpstr>Use case RobVoLTE-CT</vt:lpstr>
      <vt:lpstr>Présentation PowerPoint</vt:lpstr>
      <vt:lpstr>Présentation PowerPoint</vt:lpstr>
      <vt:lpstr>Use case  KPI/Network monitoring</vt:lpstr>
      <vt:lpstr>Use case  KPI/Network monitoring (cont.)</vt:lpstr>
      <vt:lpstr>Use case Entity re-selection</vt:lpstr>
      <vt:lpstr>Use case Entity re-selection (cont.)</vt:lpstr>
      <vt:lpstr>Standardization process: IETF Versus 3GPP TS 24.229</vt:lpstr>
      <vt:lpstr>new SIP header field: Sender-Info</vt:lpstr>
      <vt:lpstr>Examples for presented use cases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Call Forwarding double triggering</dc:title>
  <dc:creator>Orange/MM</dc:creator>
  <cp:lastModifiedBy>Orange</cp:lastModifiedBy>
  <cp:revision>142</cp:revision>
  <dcterms:created xsi:type="dcterms:W3CDTF">2015-11-06T16:51:33Z</dcterms:created>
  <dcterms:modified xsi:type="dcterms:W3CDTF">2016-11-06T14:06:33Z</dcterms:modified>
</cp:coreProperties>
</file>