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85" r:id="rId14"/>
    <p:sldId id="472" r:id="rId15"/>
    <p:sldId id="47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53" autoAdjust="0"/>
    <p:restoredTop sz="99112" autoAdjust="0"/>
  </p:normalViewPr>
  <p:slideViewPr>
    <p:cSldViewPr snapToGrid="0">
      <p:cViewPr varScale="1">
        <p:scale>
          <a:sx n="72" d="100"/>
          <a:sy n="72" d="100"/>
        </p:scale>
        <p:origin x="582" y="6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2021</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951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TSG CT#93-e</a:t>
            </a:r>
          </a:p>
          <a:p>
            <a:pPr eaLnBrk="1" hangingPunct="1">
              <a:defRPr/>
            </a:pPr>
            <a:r>
              <a:rPr lang="sv-SE" altLang="en-US" sz="1200" b="1" dirty="0" smtClean="0">
                <a:latin typeface="Arial "/>
              </a:rPr>
              <a:t>Online – 13</a:t>
            </a:r>
            <a:r>
              <a:rPr lang="sv-SE" altLang="en-US" sz="1200" b="1" baseline="30000" dirty="0" smtClean="0">
                <a:latin typeface="Arial "/>
              </a:rPr>
              <a:t>th</a:t>
            </a:r>
            <a:r>
              <a:rPr lang="sv-SE" altLang="en-US" sz="1200" b="1" dirty="0" smtClean="0">
                <a:latin typeface="Arial "/>
              </a:rPr>
              <a:t> – 15</a:t>
            </a:r>
            <a:r>
              <a:rPr lang="sv-SE" altLang="en-US" sz="1200" b="1" baseline="30000" dirty="0" smtClean="0">
                <a:latin typeface="Arial "/>
              </a:rPr>
              <a:t>th</a:t>
            </a:r>
            <a:r>
              <a:rPr lang="sv-SE" altLang="en-US" sz="1200" b="1" dirty="0" smtClean="0">
                <a:latin typeface="Arial "/>
              </a:rPr>
              <a:t> September 2021</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 CP-212254</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93e/Agenda" TargetMode="External"/><Relationship Id="rId7" Type="http://schemas.openxmlformats.org/officeDocument/2006/relationships/hyperlink" Target="https://www.3gpp.org/ftp/tsg_ct/TSG_CT/TSGC_93e/Templates" TargetMode="External"/><Relationship Id="rId2" Type="http://schemas.openxmlformats.org/officeDocument/2006/relationships/hyperlink" Target="https://www.3gpp.org/ftp/tsg_ct/TSG_CT/TSGC_93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93e/Report" TargetMode="External"/><Relationship Id="rId5" Type="http://schemas.openxmlformats.org/officeDocument/2006/relationships/hyperlink" Target="https://www.3gpp.org/ftp/tsg_ct/TSG_CT/TSGC_93e/Inbox" TargetMode="External"/><Relationship Id="rId4" Type="http://schemas.openxmlformats.org/officeDocument/2006/relationships/hyperlink" Target="https://www.3gpp.org/ftp/tsg_ct/TSG_CT/TSGC_93e/Doc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TSGC_93e/Inbox/Drafts/CP-212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smtClean="0"/>
              <a:t>CT#93-e Guidance</a:t>
            </a:r>
            <a:endParaRPr lang="en-GB" altLang="en-US" dirty="0"/>
          </a:p>
        </p:txBody>
      </p:sp>
      <p:sp>
        <p:nvSpPr>
          <p:cNvPr id="3075" name="Text Placeholder 2"/>
          <p:cNvSpPr>
            <a:spLocks noGrp="1"/>
          </p:cNvSpPr>
          <p:nvPr>
            <p:ph type="subTitle" idx="1"/>
          </p:nvPr>
        </p:nvSpPr>
        <p:spPr/>
        <p:txBody>
          <a:bodyPr/>
          <a:lstStyle/>
          <a:p>
            <a:r>
              <a:rPr lang="en-GB" altLang="en-US" dirty="0" smtClean="0"/>
              <a:t>Mr Lionel </a:t>
            </a:r>
            <a:r>
              <a:rPr lang="en-GB" altLang="en-US" dirty="0" err="1" smtClean="0"/>
              <a:t>Morand</a:t>
            </a:r>
            <a:endParaRPr lang="en-GB" altLang="en-US" dirty="0" smtClean="0"/>
          </a:p>
          <a:p>
            <a:r>
              <a:rPr lang="en-GB" altLang="en-US" dirty="0" smtClean="0"/>
              <a:t>CT Chair, Orange</a:t>
            </a:r>
          </a:p>
          <a:p>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Deadlines (!)</a:t>
            </a:r>
            <a:endParaRPr lang="fr-FR" dirty="0"/>
          </a:p>
        </p:txBody>
      </p:sp>
      <p:sp>
        <p:nvSpPr>
          <p:cNvPr id="3" name="Espace réservé du contenu 2"/>
          <p:cNvSpPr>
            <a:spLocks noGrp="1"/>
          </p:cNvSpPr>
          <p:nvPr>
            <p:ph idx="1"/>
          </p:nvPr>
        </p:nvSpPr>
        <p:spPr/>
        <p:txBody>
          <a:bodyPr/>
          <a:lstStyle/>
          <a:p>
            <a:r>
              <a:rPr lang="fr-FR" sz="2400" dirty="0" smtClean="0"/>
              <a:t> (1) Initial Agenda:		Tue	24.08.2021 13:00 UTC</a:t>
            </a:r>
            <a:endParaRPr lang="fr-FR" sz="2400" dirty="0"/>
          </a:p>
          <a:p>
            <a:r>
              <a:rPr lang="fr-FR" sz="2400" dirty="0" smtClean="0"/>
              <a:t> (2) </a:t>
            </a:r>
            <a:r>
              <a:rPr lang="fr-FR" sz="2400" dirty="0" err="1" smtClean="0"/>
              <a:t>Comments</a:t>
            </a:r>
            <a:r>
              <a:rPr lang="fr-FR" sz="2400" dirty="0" smtClean="0"/>
              <a:t> </a:t>
            </a:r>
            <a:r>
              <a:rPr lang="fr-FR" sz="2400" dirty="0"/>
              <a:t>to </a:t>
            </a:r>
            <a:r>
              <a:rPr lang="fr-FR" sz="2400" dirty="0" smtClean="0"/>
              <a:t>agenda:	</a:t>
            </a:r>
            <a:r>
              <a:rPr lang="fr-FR" sz="2400" dirty="0" err="1" smtClean="0"/>
              <a:t>Wed</a:t>
            </a:r>
            <a:r>
              <a:rPr lang="fr-FR" sz="2400" dirty="0" smtClean="0"/>
              <a:t> 	01.09.2021 22:30 UTC</a:t>
            </a:r>
            <a:endParaRPr lang="fr-FR" sz="2400" dirty="0"/>
          </a:p>
          <a:p>
            <a:r>
              <a:rPr lang="fr-FR" sz="2400" dirty="0" smtClean="0"/>
              <a:t> (3) </a:t>
            </a:r>
            <a:r>
              <a:rPr lang="fr-FR" sz="2400" dirty="0" err="1" smtClean="0"/>
              <a:t>Tdoc</a:t>
            </a:r>
            <a:r>
              <a:rPr lang="fr-FR" sz="2400" dirty="0" smtClean="0"/>
              <a:t> </a:t>
            </a:r>
            <a:r>
              <a:rPr lang="fr-FR" sz="2400" dirty="0" err="1"/>
              <a:t>submission</a:t>
            </a:r>
            <a:r>
              <a:rPr lang="fr-FR" sz="2400" dirty="0"/>
              <a:t> </a:t>
            </a:r>
            <a:r>
              <a:rPr lang="fr-FR" sz="2400" dirty="0" smtClean="0"/>
              <a:t>:	</a:t>
            </a:r>
            <a:r>
              <a:rPr lang="fr-FR" sz="2400" dirty="0" err="1" smtClean="0"/>
              <a:t>Fri</a:t>
            </a:r>
            <a:r>
              <a:rPr lang="fr-FR" sz="2400" dirty="0" smtClean="0"/>
              <a:t> 	03.09.2021 22:30 </a:t>
            </a:r>
            <a:r>
              <a:rPr lang="fr-FR" sz="2400" dirty="0"/>
              <a:t>UTC</a:t>
            </a:r>
            <a:endParaRPr lang="fr-FR" sz="2400" dirty="0" smtClean="0"/>
          </a:p>
          <a:p>
            <a:r>
              <a:rPr lang="en-US" sz="2400" dirty="0" smtClean="0"/>
              <a:t> (4) Initial comment phase:	</a:t>
            </a:r>
            <a:r>
              <a:rPr lang="fr-FR" sz="2400" dirty="0" smtClean="0"/>
              <a:t>Mon 	13.09.2021 22:30 </a:t>
            </a:r>
            <a:r>
              <a:rPr lang="fr-FR" sz="2400" dirty="0"/>
              <a:t>UTC</a:t>
            </a:r>
            <a:endParaRPr lang="en-US" sz="2400" dirty="0" smtClean="0"/>
          </a:p>
          <a:p>
            <a:r>
              <a:rPr lang="en-US" sz="2400" dirty="0" smtClean="0"/>
              <a:t> (5) Revisions submission: 	Tue	</a:t>
            </a:r>
            <a:r>
              <a:rPr lang="fr-FR" sz="2400" dirty="0" smtClean="0"/>
              <a:t>14.09.2021 22:30 </a:t>
            </a:r>
            <a:r>
              <a:rPr lang="fr-FR" sz="2400" dirty="0"/>
              <a:t>UTC</a:t>
            </a:r>
            <a:endParaRPr lang="en-US" sz="2400" dirty="0" smtClean="0"/>
          </a:p>
          <a:p>
            <a:r>
              <a:rPr lang="en-US" sz="2400" dirty="0"/>
              <a:t> </a:t>
            </a:r>
            <a:r>
              <a:rPr lang="en-US" sz="2400" dirty="0" smtClean="0"/>
              <a:t>(6) Final comment phase :</a:t>
            </a:r>
            <a:r>
              <a:rPr lang="en-US" sz="2400" dirty="0"/>
              <a:t>	</a:t>
            </a:r>
            <a:r>
              <a:rPr lang="en-US" sz="2400" dirty="0" smtClean="0"/>
              <a:t>Wed 	15.09.2021 </a:t>
            </a:r>
            <a:r>
              <a:rPr lang="fr-FR" sz="2400" dirty="0" smtClean="0"/>
              <a:t>17:00 </a:t>
            </a:r>
            <a:r>
              <a:rPr lang="fr-FR" sz="2400" dirty="0"/>
              <a:t>UTC</a:t>
            </a:r>
            <a:endParaRPr lang="fr-FR" sz="2400" dirty="0" smtClean="0"/>
          </a:p>
          <a:p>
            <a:pPr marL="0" indent="0">
              <a:buNone/>
            </a:pPr>
            <a:endParaRPr lang="fr-FR" sz="2400" dirty="0"/>
          </a:p>
        </p:txBody>
      </p:sp>
      <p:sp>
        <p:nvSpPr>
          <p:cNvPr id="4" name="ZoneTexte 3"/>
          <p:cNvSpPr txBox="1"/>
          <p:nvPr/>
        </p:nvSpPr>
        <p:spPr>
          <a:xfrm rot="20143404">
            <a:off x="6848319" y="581961"/>
            <a:ext cx="1912190" cy="523220"/>
          </a:xfrm>
          <a:prstGeom prst="rect">
            <a:avLst/>
          </a:prstGeom>
          <a:noFill/>
        </p:spPr>
        <p:txBody>
          <a:bodyPr wrap="square" rtlCol="0">
            <a:spAutoFit/>
          </a:bodyPr>
          <a:lstStyle/>
          <a:p>
            <a:r>
              <a:rPr lang="fr-FR" sz="2800" b="1" dirty="0" smtClean="0">
                <a:solidFill>
                  <a:srgbClr val="FF0000"/>
                </a:solidFill>
              </a:rPr>
              <a:t>UPDATED</a:t>
            </a:r>
            <a:endParaRPr lang="fr-FR" sz="2800" b="1" dirty="0">
              <a:solidFill>
                <a:srgbClr val="FF0000"/>
              </a:solidFill>
            </a:endParaRPr>
          </a:p>
        </p:txBody>
      </p:sp>
    </p:spTree>
    <p:extLst>
      <p:ext uri="{BB962C8B-B14F-4D97-AF65-F5344CB8AC3E}">
        <p14:creationId xmlns:p14="http://schemas.microsoft.com/office/powerpoint/2010/main" val="122032313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Approval</a:t>
            </a:r>
            <a:r>
              <a:rPr lang="fr-FR" dirty="0" smtClean="0"/>
              <a:t> </a:t>
            </a:r>
            <a:r>
              <a:rPr lang="fr-FR" dirty="0" err="1" smtClean="0"/>
              <a:t>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smtClean="0"/>
              <a:t>CRs, CR packs, WG status reports, new/revised WID, LS In for information for which no comment has been raised until the initial comment phase deadline (4) will be approved without further discussion.</a:t>
            </a:r>
          </a:p>
          <a:p>
            <a:r>
              <a:rPr lang="en-US" sz="2000" dirty="0" smtClean="0"/>
              <a:t>Any comment raised before the initial comment phase deadline (4) will be discussed on the CT email list (see following slide) with the use of the Inbox/Draft folder to share proposed revised text.</a:t>
            </a:r>
          </a:p>
          <a:p>
            <a:r>
              <a:rPr lang="en-US" sz="2000" dirty="0" smtClean="0"/>
              <a:t>Document authors are responsible to </a:t>
            </a:r>
            <a:r>
              <a:rPr lang="en-US" sz="2000" dirty="0"/>
              <a:t>seek for </a:t>
            </a:r>
            <a:r>
              <a:rPr lang="en-US" sz="2000" dirty="0" smtClean="0"/>
              <a:t>consensus and sum up the output of any discussion</a:t>
            </a:r>
          </a:p>
          <a:p>
            <a:r>
              <a:rPr lang="en-US" sz="2000" dirty="0" smtClean="0"/>
              <a:t>Daily summary with a </a:t>
            </a:r>
            <a:r>
              <a:rPr lang="en-US" sz="2000" dirty="0" err="1" smtClean="0"/>
              <a:t>Tdoc</a:t>
            </a:r>
            <a:r>
              <a:rPr lang="en-US" sz="2000" dirty="0" smtClean="0"/>
              <a:t> status update will be provided by the CT leadership</a:t>
            </a:r>
          </a:p>
          <a:p>
            <a:r>
              <a:rPr lang="en-US" sz="2000" dirty="0" smtClean="0"/>
              <a:t>Revised documents will have to be submitted on time (5)</a:t>
            </a:r>
          </a:p>
          <a:p>
            <a:r>
              <a:rPr lang="en-US" sz="2000" dirty="0" smtClean="0"/>
              <a:t>After the final comment phase (6), decisions on the remaining documents will be taken by the CT chair, helped by the CT leadership, based on the output of the discussions on the CT </a:t>
            </a:r>
            <a:r>
              <a:rPr lang="en-US" sz="2000" dirty="0"/>
              <a:t>email list </a:t>
            </a:r>
            <a:endParaRPr lang="en-US" sz="2000" dirty="0" smtClean="0"/>
          </a:p>
          <a:p>
            <a:r>
              <a:rPr lang="en-GB" sz="2000" dirty="0" smtClean="0"/>
              <a:t>At the end of the meeting , all non-approved docs will be indicated as "noted", "not pursued", "postponed" or "Withdrawn"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Proposed </a:t>
            </a:r>
            <a:r>
              <a:rPr lang="en-GB" smtClean="0"/>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smtClean="0"/>
              <a:t>When</a:t>
            </a:r>
            <a:r>
              <a:rPr lang="fr-FR" sz="2000" dirty="0" smtClean="0"/>
              <a:t> </a:t>
            </a:r>
            <a:r>
              <a:rPr lang="fr-FR" sz="2000" dirty="0" err="1" smtClean="0"/>
              <a:t>triggering</a:t>
            </a:r>
            <a:r>
              <a:rPr lang="fr-FR" sz="2000" dirty="0" smtClean="0"/>
              <a:t> a discussion on the CT email </a:t>
            </a:r>
            <a:r>
              <a:rPr lang="fr-FR" sz="2000" dirty="0" err="1" smtClean="0"/>
              <a:t>list</a:t>
            </a:r>
            <a:r>
              <a:rPr lang="fr-FR" sz="2000" dirty="0" smtClean="0"/>
              <a:t>, </a:t>
            </a:r>
            <a:r>
              <a:rPr lang="fr-FR" sz="2000" dirty="0" err="1" smtClean="0"/>
              <a:t>unambiguous</a:t>
            </a:r>
            <a:r>
              <a:rPr lang="fr-FR" sz="2000" dirty="0" smtClean="0"/>
              <a:t> </a:t>
            </a:r>
            <a:r>
              <a:rPr lang="fr-FR" sz="2000" dirty="0" err="1" smtClean="0"/>
              <a:t>subject</a:t>
            </a:r>
            <a:r>
              <a:rPr lang="fr-FR" sz="2000" dirty="0" smtClean="0"/>
              <a:t> header </a:t>
            </a:r>
            <a:r>
              <a:rPr lang="fr-FR" sz="2000" dirty="0" err="1" smtClean="0"/>
              <a:t>shall</a:t>
            </a:r>
            <a:r>
              <a:rPr lang="fr-FR" sz="2000" dirty="0" smtClean="0"/>
              <a:t> </a:t>
            </a:r>
            <a:r>
              <a:rPr lang="fr-FR" sz="2000" dirty="0" err="1" smtClean="0"/>
              <a:t>be</a:t>
            </a:r>
            <a:r>
              <a:rPr lang="fr-FR" sz="2000" dirty="0" smtClean="0"/>
              <a:t> </a:t>
            </a:r>
            <a:r>
              <a:rPr lang="fr-FR" sz="2000" dirty="0" err="1" smtClean="0"/>
              <a:t>used</a:t>
            </a:r>
            <a:endParaRPr lang="fr-FR" sz="2000" dirty="0" smtClean="0"/>
          </a:p>
          <a:p>
            <a:r>
              <a:rPr lang="fr-FR" sz="2000" dirty="0" smtClean="0"/>
              <a:t>Email </a:t>
            </a:r>
            <a:r>
              <a:rPr lang="fr-FR" sz="2000" dirty="0" err="1" smtClean="0"/>
              <a:t>subject</a:t>
            </a:r>
            <a:r>
              <a:rPr lang="fr-FR" sz="2000" dirty="0" err="1"/>
              <a:t>s</a:t>
            </a:r>
            <a:r>
              <a:rPr lang="fr-FR" sz="2000" dirty="0" smtClean="0"/>
              <a:t> SHALL NOT </a:t>
            </a:r>
            <a:r>
              <a:rPr lang="fr-FR" sz="2000" dirty="0" err="1" smtClean="0"/>
              <a:t>be</a:t>
            </a:r>
            <a:r>
              <a:rPr lang="fr-FR" sz="2000" dirty="0" smtClean="0"/>
              <a:t> </a:t>
            </a:r>
            <a:r>
              <a:rPr lang="fr-FR" sz="2000" dirty="0" err="1" smtClean="0"/>
              <a:t>modified</a:t>
            </a:r>
            <a:endParaRPr lang="fr-FR" sz="2000" dirty="0" smtClean="0"/>
          </a:p>
          <a:p>
            <a:r>
              <a:rPr lang="fr-FR" sz="2000" dirty="0" err="1" smtClean="0"/>
              <a:t>Please</a:t>
            </a:r>
            <a:r>
              <a:rPr lang="fr-FR" sz="2000" dirty="0" smtClean="0"/>
              <a:t> use the correct </a:t>
            </a:r>
            <a:r>
              <a:rPr lang="fr-FR" sz="2000" dirty="0" err="1" smtClean="0"/>
              <a:t>Tdoc</a:t>
            </a:r>
            <a:r>
              <a:rPr lang="fr-FR" sz="2000" dirty="0" smtClean="0"/>
              <a:t>#, </a:t>
            </a:r>
            <a:r>
              <a:rPr lang="fr-FR" sz="2000" dirty="0" err="1" smtClean="0"/>
              <a:t>especially</a:t>
            </a:r>
            <a:r>
              <a:rPr lang="fr-FR" sz="2000" dirty="0" smtClean="0"/>
              <a:t> </a:t>
            </a:r>
            <a:r>
              <a:rPr lang="fr-FR" sz="2000" dirty="0" err="1" smtClean="0"/>
              <a:t>when</a:t>
            </a:r>
            <a:r>
              <a:rPr lang="fr-FR" sz="2000" dirty="0" smtClean="0"/>
              <a:t> the comment </a:t>
            </a:r>
            <a:r>
              <a:rPr lang="fr-FR" sz="2000" dirty="0" err="1" smtClean="0"/>
              <a:t>is</a:t>
            </a:r>
            <a:r>
              <a:rPr lang="fr-FR" sz="2000" dirty="0" smtClean="0"/>
              <a:t> </a:t>
            </a:r>
            <a:r>
              <a:rPr lang="fr-FR" sz="2000" dirty="0" err="1" smtClean="0"/>
              <a:t>related</a:t>
            </a:r>
            <a:r>
              <a:rPr lang="fr-FR" sz="2000" dirty="0" smtClean="0"/>
              <a:t> to </a:t>
            </a:r>
            <a:r>
              <a:rPr lang="fr-FR" sz="2000" dirty="0" err="1" smtClean="0"/>
              <a:t>revised</a:t>
            </a:r>
            <a:r>
              <a:rPr lang="fr-FR" sz="2000" dirty="0" smtClean="0"/>
              <a:t> document</a:t>
            </a:r>
          </a:p>
          <a:p>
            <a:endParaRPr lang="fr-FR" sz="2000" dirty="0" smtClean="0"/>
          </a:p>
          <a:p>
            <a:endParaRPr lang="fr-FR" sz="2000" dirty="0" smtClean="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smtClean="0"/>
              <a:t>Subject</a:t>
            </a:r>
            <a:r>
              <a:rPr lang="fr-FR" sz="2000" dirty="0" smtClean="0"/>
              <a:t> headers :</a:t>
            </a:r>
          </a:p>
          <a:p>
            <a:pPr lvl="1"/>
            <a:r>
              <a:rPr lang="fr-FR" sz="1400" dirty="0"/>
              <a:t>[CT#93-e</a:t>
            </a:r>
            <a:r>
              <a:rPr lang="fr-FR" sz="1400" dirty="0" smtClean="0"/>
              <a:t>] [AI#2] [Agenda/DAD] [CP-212xxx] </a:t>
            </a:r>
            <a:r>
              <a:rPr lang="fr-FR" sz="1400" dirty="0"/>
              <a:t>comment:</a:t>
            </a:r>
          </a:p>
          <a:p>
            <a:pPr lvl="1"/>
            <a:r>
              <a:rPr lang="fr-FR" sz="1400" dirty="0"/>
              <a:t>[CT#93-e</a:t>
            </a:r>
            <a:r>
              <a:rPr lang="fr-FR" sz="1400" dirty="0" smtClean="0"/>
              <a:t>] [AI#3] [CT </a:t>
            </a:r>
            <a:r>
              <a:rPr lang="fr-FR" sz="1400" dirty="0"/>
              <a:t>report] [</a:t>
            </a:r>
            <a:r>
              <a:rPr lang="fr-FR" sz="1400" dirty="0" err="1"/>
              <a:t>Tdoc#xx</a:t>
            </a:r>
            <a:r>
              <a:rPr lang="fr-FR" sz="1400" dirty="0"/>
              <a:t>] comment:</a:t>
            </a:r>
          </a:p>
          <a:p>
            <a:pPr lvl="1"/>
            <a:r>
              <a:rPr lang="fr-FR" sz="1400" dirty="0"/>
              <a:t>[CT#93-e</a:t>
            </a:r>
            <a:r>
              <a:rPr lang="fr-FR" sz="1400" dirty="0" smtClean="0"/>
              <a:t>] [</a:t>
            </a:r>
            <a:r>
              <a:rPr lang="fr-FR" sz="1400" dirty="0"/>
              <a:t>AI#4.1] [LS In] </a:t>
            </a:r>
            <a:r>
              <a:rPr lang="fr-FR" sz="1400" dirty="0" smtClean="0"/>
              <a:t>[CP-211xxx] </a:t>
            </a:r>
            <a:r>
              <a:rPr lang="fr-FR" sz="1400" dirty="0"/>
              <a:t>comment:</a:t>
            </a:r>
          </a:p>
          <a:p>
            <a:pPr lvl="1"/>
            <a:r>
              <a:rPr lang="fr-FR" sz="1400" dirty="0"/>
              <a:t>[CT#93-e</a:t>
            </a:r>
            <a:r>
              <a:rPr lang="fr-FR" sz="1400" dirty="0" smtClean="0"/>
              <a:t>] [</a:t>
            </a:r>
            <a:r>
              <a:rPr lang="fr-FR" sz="1400" dirty="0"/>
              <a:t>AI#4.2] [LS Out] </a:t>
            </a:r>
            <a:r>
              <a:rPr lang="fr-FR" sz="1400" dirty="0" smtClean="0"/>
              <a:t>[CP-211xxx] </a:t>
            </a:r>
            <a:r>
              <a:rPr lang="fr-FR" sz="1400" dirty="0"/>
              <a:t>comment:</a:t>
            </a:r>
          </a:p>
          <a:p>
            <a:pPr lvl="1"/>
            <a:r>
              <a:rPr lang="fr-FR" sz="1400" dirty="0"/>
              <a:t>[CT#93-e</a:t>
            </a:r>
            <a:r>
              <a:rPr lang="fr-FR" sz="1400" dirty="0" smtClean="0"/>
              <a:t>] [AI#5.x] [WG report] [</a:t>
            </a:r>
            <a:r>
              <a:rPr lang="fr-FR" sz="1400" dirty="0" err="1" smtClean="0"/>
              <a:t>Tdoc#xx</a:t>
            </a:r>
            <a:r>
              <a:rPr lang="fr-FR" sz="1400" dirty="0" smtClean="0"/>
              <a:t>] comment:</a:t>
            </a:r>
          </a:p>
          <a:p>
            <a:pPr lvl="1"/>
            <a:r>
              <a:rPr lang="fr-FR" sz="1400" dirty="0"/>
              <a:t>[CT#93-e</a:t>
            </a:r>
            <a:r>
              <a:rPr lang="fr-FR" sz="1400" dirty="0" smtClean="0"/>
              <a:t>] [</a:t>
            </a:r>
            <a:r>
              <a:rPr lang="fr-FR" sz="1400" dirty="0" err="1"/>
              <a:t>AI#xx</a:t>
            </a:r>
            <a:r>
              <a:rPr lang="fr-FR" sz="1400" dirty="0"/>
              <a:t>] [CR pack] </a:t>
            </a:r>
            <a:r>
              <a:rPr lang="fr-FR" sz="1400" dirty="0" smtClean="0"/>
              <a:t>[CP-211xxx] </a:t>
            </a:r>
            <a:r>
              <a:rPr lang="fr-FR" sz="1400" dirty="0"/>
              <a:t>comment:</a:t>
            </a:r>
          </a:p>
          <a:p>
            <a:pPr lvl="1"/>
            <a:r>
              <a:rPr lang="fr-FR" sz="1400" dirty="0"/>
              <a:t>[CT#93-e</a:t>
            </a:r>
            <a:r>
              <a:rPr lang="fr-FR" sz="1400" dirty="0" smtClean="0"/>
              <a:t>] [</a:t>
            </a:r>
            <a:r>
              <a:rPr lang="fr-FR" sz="1400" dirty="0" err="1"/>
              <a:t>AI#xx</a:t>
            </a:r>
            <a:r>
              <a:rPr lang="fr-FR" sz="1400" dirty="0"/>
              <a:t>] [</a:t>
            </a:r>
            <a:r>
              <a:rPr lang="fr-FR" sz="1400" dirty="0" err="1"/>
              <a:t>Company</a:t>
            </a:r>
            <a:r>
              <a:rPr lang="fr-FR" sz="1400" dirty="0"/>
              <a:t> CR] </a:t>
            </a:r>
            <a:r>
              <a:rPr lang="fr-FR" sz="1400" dirty="0" smtClean="0"/>
              <a:t>[CP-211xxx] </a:t>
            </a:r>
            <a:r>
              <a:rPr lang="fr-FR" sz="1400" dirty="0"/>
              <a:t>comment:</a:t>
            </a:r>
          </a:p>
          <a:p>
            <a:pPr lvl="1"/>
            <a:r>
              <a:rPr lang="fr-FR" sz="1400" dirty="0"/>
              <a:t>[CT#93-e</a:t>
            </a:r>
            <a:r>
              <a:rPr lang="fr-FR" sz="1400" dirty="0" smtClean="0"/>
              <a:t>] [</a:t>
            </a:r>
            <a:r>
              <a:rPr lang="fr-FR" sz="1400" dirty="0"/>
              <a:t>AI#17.2] [New WID] [</a:t>
            </a:r>
            <a:r>
              <a:rPr lang="fr-FR" sz="1400" dirty="0" smtClean="0"/>
              <a:t>CP-211xxx</a:t>
            </a:r>
            <a:r>
              <a:rPr lang="fr-FR" sz="1400" dirty="0"/>
              <a:t>] comment:</a:t>
            </a:r>
          </a:p>
          <a:p>
            <a:pPr lvl="1"/>
            <a:r>
              <a:rPr lang="fr-FR" sz="1400" dirty="0"/>
              <a:t>[CT#93-e</a:t>
            </a:r>
            <a:r>
              <a:rPr lang="fr-FR" sz="1400" dirty="0" smtClean="0"/>
              <a:t>] [</a:t>
            </a:r>
            <a:r>
              <a:rPr lang="fr-FR" sz="1400" dirty="0"/>
              <a:t>AI#17.3] [</a:t>
            </a:r>
            <a:r>
              <a:rPr lang="fr-FR" sz="1400" dirty="0" err="1"/>
              <a:t>Revised</a:t>
            </a:r>
            <a:r>
              <a:rPr lang="fr-FR" sz="1400" dirty="0"/>
              <a:t> WID] [</a:t>
            </a:r>
            <a:r>
              <a:rPr lang="fr-FR" sz="1400" dirty="0" smtClean="0"/>
              <a:t>CP-211xxx</a:t>
            </a:r>
            <a:r>
              <a:rPr lang="fr-FR" sz="1400" dirty="0"/>
              <a:t>] comment:</a:t>
            </a:r>
          </a:p>
          <a:p>
            <a:pPr lvl="1"/>
            <a:r>
              <a:rPr lang="fr-FR" sz="1400" dirty="0"/>
              <a:t>[CT#93-e</a:t>
            </a:r>
            <a:r>
              <a:rPr lang="fr-FR" sz="1400" dirty="0" smtClean="0"/>
              <a:t>] [AI#18.2] [</a:t>
            </a:r>
            <a:r>
              <a:rPr lang="fr-FR" sz="1400" dirty="0" err="1" smtClean="0"/>
              <a:t>Specs</a:t>
            </a:r>
            <a:r>
              <a:rPr lang="fr-FR" sz="1400" dirty="0" smtClean="0"/>
              <a:t> for info] [CP-211xxx] comment:</a:t>
            </a:r>
          </a:p>
          <a:p>
            <a:pPr lvl="1"/>
            <a:r>
              <a:rPr lang="fr-FR" sz="1400" dirty="0"/>
              <a:t>[CT#93-e</a:t>
            </a:r>
            <a:r>
              <a:rPr lang="fr-FR" sz="1400" dirty="0" smtClean="0"/>
              <a:t>] [AI#18.3] </a:t>
            </a:r>
            <a:r>
              <a:rPr lang="fr-FR" sz="1400" dirty="0"/>
              <a:t>[</a:t>
            </a:r>
            <a:r>
              <a:rPr lang="fr-FR" sz="1400" dirty="0" err="1"/>
              <a:t>Specs</a:t>
            </a:r>
            <a:r>
              <a:rPr lang="fr-FR" sz="1400" dirty="0"/>
              <a:t> for </a:t>
            </a:r>
            <a:r>
              <a:rPr lang="fr-FR" sz="1400" dirty="0" err="1" smtClean="0"/>
              <a:t>approval</a:t>
            </a:r>
            <a:r>
              <a:rPr lang="fr-FR" sz="1400" dirty="0" smtClean="0"/>
              <a:t>] </a:t>
            </a:r>
            <a:r>
              <a:rPr lang="fr-FR" sz="1400" dirty="0"/>
              <a:t>[</a:t>
            </a:r>
            <a:r>
              <a:rPr lang="fr-FR" sz="1400" dirty="0" smtClean="0"/>
              <a:t>CP-210xxx</a:t>
            </a:r>
            <a:r>
              <a:rPr lang="fr-FR" sz="1400" dirty="0"/>
              <a:t>] comment:</a:t>
            </a:r>
          </a:p>
          <a:p>
            <a:pPr lvl="1"/>
            <a:r>
              <a:rPr lang="fr-FR" sz="1400" dirty="0"/>
              <a:t>[CT#93-e</a:t>
            </a:r>
            <a:r>
              <a:rPr lang="fr-FR" sz="1400" dirty="0" smtClean="0"/>
              <a:t>] [</a:t>
            </a:r>
            <a:r>
              <a:rPr lang="fr-FR" sz="1400" dirty="0"/>
              <a:t>AI#19.1</a:t>
            </a:r>
            <a:r>
              <a:rPr lang="fr-FR" sz="1400" dirty="0" smtClean="0"/>
              <a:t>] [Elections] </a:t>
            </a:r>
            <a:r>
              <a:rPr lang="fr-FR" sz="1400" dirty="0"/>
              <a:t>comment:</a:t>
            </a:r>
          </a:p>
          <a:p>
            <a:pPr lvl="1"/>
            <a:r>
              <a:rPr lang="fr-FR" sz="1400" dirty="0"/>
              <a:t>[CT#93-e</a:t>
            </a:r>
            <a:r>
              <a:rPr lang="fr-FR" sz="1400" dirty="0" smtClean="0"/>
              <a:t>] [AI#19.3] [</a:t>
            </a:r>
            <a:r>
              <a:rPr lang="fr-FR" sz="1400" dirty="0" err="1" smtClean="0"/>
              <a:t>ToR</a:t>
            </a:r>
            <a:r>
              <a:rPr lang="fr-FR" sz="1400" dirty="0" smtClean="0"/>
              <a:t>] </a:t>
            </a:r>
            <a:r>
              <a:rPr lang="fr-FR" sz="1400" dirty="0"/>
              <a:t>[</a:t>
            </a:r>
            <a:r>
              <a:rPr lang="fr-FR" sz="1400" dirty="0" smtClean="0"/>
              <a:t>CP-211xxx</a:t>
            </a:r>
            <a:r>
              <a:rPr lang="fr-FR" sz="1400" dirty="0"/>
              <a:t>] comment:</a:t>
            </a:r>
          </a:p>
          <a:p>
            <a:pPr lvl="1"/>
            <a:r>
              <a:rPr lang="fr-FR" sz="1400" dirty="0"/>
              <a:t>[CT#93-e</a:t>
            </a:r>
            <a:r>
              <a:rPr lang="fr-FR" sz="1400" dirty="0" smtClean="0"/>
              <a:t>] [AI#20] [</a:t>
            </a:r>
            <a:r>
              <a:rPr lang="fr-FR" sz="1400" dirty="0" err="1" smtClean="0"/>
              <a:t>Workplan</a:t>
            </a:r>
            <a:r>
              <a:rPr lang="fr-FR" sz="1400" dirty="0" smtClean="0"/>
              <a:t>] </a:t>
            </a:r>
            <a:r>
              <a:rPr lang="fr-FR" sz="1400" dirty="0"/>
              <a:t>[</a:t>
            </a:r>
            <a:r>
              <a:rPr lang="fr-FR" sz="1400" dirty="0" smtClean="0"/>
              <a:t>CP-211xxx</a:t>
            </a:r>
            <a:r>
              <a:rPr lang="fr-FR" sz="1400" dirty="0"/>
              <a:t>] comment:</a:t>
            </a:r>
          </a:p>
          <a:p>
            <a:pPr lvl="1"/>
            <a:r>
              <a:rPr lang="fr-FR" sz="1400" dirty="0" err="1" smtClean="0"/>
              <a:t>Others</a:t>
            </a:r>
            <a:r>
              <a:rPr lang="fr-FR" sz="1400" dirty="0" smtClean="0"/>
              <a:t>:</a:t>
            </a:r>
          </a:p>
          <a:p>
            <a:pPr lvl="2"/>
            <a:r>
              <a:rPr lang="fr-FR" sz="1400" dirty="0"/>
              <a:t>[CT#93-e</a:t>
            </a:r>
            <a:r>
              <a:rPr lang="fr-FR" sz="1400" dirty="0" smtClean="0"/>
              <a:t>] [</a:t>
            </a:r>
            <a:r>
              <a:rPr lang="fr-FR" sz="1400" dirty="0" err="1" smtClean="0"/>
              <a:t>AI#xx</a:t>
            </a:r>
            <a:r>
              <a:rPr lang="fr-FR" sz="1400" dirty="0" smtClean="0"/>
              <a:t>] [</a:t>
            </a:r>
            <a:r>
              <a:rPr lang="fr-FR" sz="1400" i="1" dirty="0" smtClean="0"/>
              <a:t>Agenda Item </a:t>
            </a:r>
            <a:r>
              <a:rPr lang="fr-FR" sz="1400" i="1" dirty="0" err="1" smtClean="0"/>
              <a:t>Title</a:t>
            </a:r>
            <a:r>
              <a:rPr lang="fr-FR" sz="1400" dirty="0" smtClean="0"/>
              <a:t>] [CP-211xxx] comment:</a:t>
            </a:r>
          </a:p>
          <a:p>
            <a:pPr lvl="2"/>
            <a:r>
              <a:rPr lang="fr-FR" sz="1400" dirty="0" smtClean="0"/>
              <a:t>[CT#93-e] </a:t>
            </a:r>
            <a:r>
              <a:rPr lang="fr-FR" sz="1400" i="1" dirty="0" err="1" smtClean="0"/>
              <a:t>Any</a:t>
            </a:r>
            <a:r>
              <a:rPr lang="fr-FR" sz="1400" i="1" dirty="0" smtClean="0"/>
              <a:t> General topics (</a:t>
            </a:r>
            <a:r>
              <a:rPr lang="fr-FR" sz="1400" i="1" dirty="0" err="1" smtClean="0"/>
              <a:t>when</a:t>
            </a:r>
            <a:r>
              <a:rPr lang="fr-FR" sz="1400" i="1" dirty="0" smtClean="0"/>
              <a:t> no agenda item </a:t>
            </a:r>
            <a:r>
              <a:rPr lang="fr-FR" sz="1400" i="1" dirty="0" err="1" smtClean="0"/>
              <a:t>is</a:t>
            </a:r>
            <a:r>
              <a:rPr lang="fr-FR" sz="1400" i="1" dirty="0" smtClean="0"/>
              <a:t> applicable)</a:t>
            </a:r>
            <a:endParaRPr lang="fr-FR" sz="1400" dirty="0" smtClean="0"/>
          </a:p>
          <a:p>
            <a:endParaRPr lang="fr-FR" sz="2000" dirty="0" smtClean="0"/>
          </a:p>
          <a:p>
            <a:endParaRPr lang="fr-FR" sz="2000" dirty="0"/>
          </a:p>
        </p:txBody>
      </p:sp>
      <p:sp>
        <p:nvSpPr>
          <p:cNvPr id="5" name="ZoneTexte 4"/>
          <p:cNvSpPr txBox="1"/>
          <p:nvPr/>
        </p:nvSpPr>
        <p:spPr>
          <a:xfrm rot="20143404">
            <a:off x="8187904" y="515103"/>
            <a:ext cx="1912190" cy="523220"/>
          </a:xfrm>
          <a:prstGeom prst="rect">
            <a:avLst/>
          </a:prstGeom>
          <a:noFill/>
        </p:spPr>
        <p:txBody>
          <a:bodyPr wrap="square" rtlCol="0">
            <a:spAutoFit/>
          </a:bodyPr>
          <a:lstStyle/>
          <a:p>
            <a:r>
              <a:rPr lang="fr-FR" sz="2800" b="1" dirty="0" smtClean="0">
                <a:solidFill>
                  <a:srgbClr val="FF0000"/>
                </a:solidFill>
              </a:rPr>
              <a:t>UPDATED</a:t>
            </a:r>
            <a:endParaRPr lang="fr-FR" sz="2800" b="1" dirty="0">
              <a:solidFill>
                <a:srgbClr val="FF0000"/>
              </a:solidFill>
            </a:endParaRPr>
          </a:p>
        </p:txBody>
      </p:sp>
    </p:spTree>
    <p:extLst>
      <p:ext uri="{BB962C8B-B14F-4D97-AF65-F5344CB8AC3E}">
        <p14:creationId xmlns:p14="http://schemas.microsoft.com/office/powerpoint/2010/main" val="2398495219"/>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Microsoft Teams sessions</a:t>
            </a:r>
            <a:endParaRPr lang="fr-FR" dirty="0"/>
          </a:p>
        </p:txBody>
      </p:sp>
      <p:sp>
        <p:nvSpPr>
          <p:cNvPr id="3" name="Espace réservé du contenu 2"/>
          <p:cNvSpPr>
            <a:spLocks noGrp="1"/>
          </p:cNvSpPr>
          <p:nvPr>
            <p:ph idx="1"/>
          </p:nvPr>
        </p:nvSpPr>
        <p:spPr/>
        <p:txBody>
          <a:bodyPr/>
          <a:lstStyle/>
          <a:p>
            <a:r>
              <a:rPr lang="fr-FR" dirty="0" smtClean="0"/>
              <a:t>Dates:</a:t>
            </a:r>
          </a:p>
          <a:p>
            <a:pPr marL="914400" lvl="1" indent="-457200">
              <a:buFont typeface="+mj-lt"/>
              <a:buAutoNum type="arabicPeriod"/>
            </a:pPr>
            <a:r>
              <a:rPr lang="en-US" dirty="0" smtClean="0"/>
              <a:t>Monday</a:t>
            </a:r>
            <a:r>
              <a:rPr lang="en-US" dirty="0"/>
              <a:t>, </a:t>
            </a:r>
            <a:r>
              <a:rPr lang="en-US" dirty="0" smtClean="0"/>
              <a:t>Sept. 13</a:t>
            </a:r>
            <a:endParaRPr lang="en-US" dirty="0"/>
          </a:p>
          <a:p>
            <a:pPr marL="914400" lvl="1" indent="-457200">
              <a:buFont typeface="+mj-lt"/>
              <a:buAutoNum type="arabicPeriod"/>
            </a:pPr>
            <a:r>
              <a:rPr lang="en-US" dirty="0" smtClean="0"/>
              <a:t>Tuesday</a:t>
            </a:r>
            <a:r>
              <a:rPr lang="en-US" dirty="0"/>
              <a:t>, </a:t>
            </a:r>
            <a:r>
              <a:rPr lang="en-US" dirty="0" smtClean="0"/>
              <a:t>Sept. 14</a:t>
            </a:r>
            <a:endParaRPr lang="en-US" dirty="0"/>
          </a:p>
          <a:p>
            <a:pPr marL="914400" lvl="1" indent="-457200">
              <a:buFont typeface="+mj-lt"/>
              <a:buAutoNum type="arabicPeriod"/>
            </a:pPr>
            <a:r>
              <a:rPr lang="en-US" dirty="0" smtClean="0"/>
              <a:t>Wednesday</a:t>
            </a:r>
            <a:r>
              <a:rPr lang="en-US" dirty="0"/>
              <a:t>, </a:t>
            </a:r>
            <a:r>
              <a:rPr lang="en-US" dirty="0" smtClean="0"/>
              <a:t>Sept. 15</a:t>
            </a:r>
            <a:endParaRPr lang="en-US" dirty="0"/>
          </a:p>
          <a:p>
            <a:r>
              <a:rPr lang="fr-FR" dirty="0" smtClean="0"/>
              <a:t>Time slot for all the sessions:</a:t>
            </a:r>
          </a:p>
          <a:p>
            <a:pPr lvl="1"/>
            <a:r>
              <a:rPr lang="fr-FR" dirty="0" smtClean="0"/>
              <a:t>13h-15h UTC</a:t>
            </a:r>
          </a:p>
          <a:p>
            <a:endParaRPr lang="fr-FR" dirty="0"/>
          </a:p>
        </p:txBody>
      </p:sp>
      <p:graphicFrame>
        <p:nvGraphicFramePr>
          <p:cNvPr id="4" name="Tableau 3"/>
          <p:cNvGraphicFramePr>
            <a:graphicFrameLocks noGrp="1"/>
          </p:cNvGraphicFramePr>
          <p:nvPr>
            <p:extLst/>
          </p:nvPr>
        </p:nvGraphicFramePr>
        <p:xfrm>
          <a:off x="5895344" y="2320123"/>
          <a:ext cx="4135759" cy="3316401"/>
        </p:xfrm>
        <a:graphic>
          <a:graphicData uri="http://schemas.openxmlformats.org/drawingml/2006/table">
            <a:tbl>
              <a:tblPr firstRow="1" firstCol="1" bandRow="1">
                <a:tableStyleId>{5C22544A-7EE6-4342-B048-85BDC9FD1C3A}</a:tableStyleId>
              </a:tblPr>
              <a:tblGrid>
                <a:gridCol w="1690547"/>
                <a:gridCol w="977608"/>
                <a:gridCol w="1467604"/>
              </a:tblGrid>
              <a:tr h="368489">
                <a:tc>
                  <a:txBody>
                    <a:bodyPr/>
                    <a:lstStyle/>
                    <a:p>
                      <a:pPr algn="ctr">
                        <a:spcAft>
                          <a:spcPts val="0"/>
                        </a:spcAft>
                      </a:pPr>
                      <a:r>
                        <a:rPr lang="fr-FR" sz="1800" dirty="0" smtClean="0">
                          <a:effectLst/>
                        </a:rPr>
                        <a:t>06:00 </a:t>
                      </a:r>
                      <a:r>
                        <a:rPr lang="fr-FR" sz="1800" dirty="0">
                          <a:effectLst/>
                        </a:rPr>
                        <a:t>- </a:t>
                      </a:r>
                      <a:r>
                        <a:rPr lang="fr-FR" sz="1800" dirty="0" smtClean="0">
                          <a:effectLst/>
                        </a:rPr>
                        <a:t>08:00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tr>
              <a:tr h="368489">
                <a:tc>
                  <a:txBody>
                    <a:bodyPr/>
                    <a:lstStyle/>
                    <a:p>
                      <a:pPr algn="ctr">
                        <a:spcAft>
                          <a:spcPts val="0"/>
                        </a:spcAft>
                      </a:pPr>
                      <a:r>
                        <a:rPr lang="fr-FR" sz="1800" dirty="0" smtClean="0">
                          <a:effectLst/>
                        </a:rPr>
                        <a:t>09:00 </a:t>
                      </a:r>
                      <a:r>
                        <a:rPr lang="fr-FR" sz="1800" dirty="0">
                          <a:effectLst/>
                        </a:rPr>
                        <a:t>- </a:t>
                      </a:r>
                      <a:r>
                        <a:rPr lang="fr-FR" sz="1800" dirty="0" smtClean="0">
                          <a:effectLst/>
                        </a:rPr>
                        <a:t>10:00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13:00 </a:t>
                      </a:r>
                      <a:r>
                        <a:rPr lang="fr-FR" sz="1800" dirty="0">
                          <a:effectLst/>
                        </a:rPr>
                        <a:t>- </a:t>
                      </a:r>
                      <a:r>
                        <a:rPr lang="fr-FR" sz="1800" dirty="0" smtClean="0">
                          <a:effectLst/>
                        </a:rPr>
                        <a:t>15:00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tr>
              <a:tr h="368489">
                <a:tc>
                  <a:txBody>
                    <a:bodyPr/>
                    <a:lstStyle/>
                    <a:p>
                      <a:pPr algn="ctr">
                        <a:spcAft>
                          <a:spcPts val="0"/>
                        </a:spcAft>
                      </a:pPr>
                      <a:r>
                        <a:rPr lang="fr-FR" sz="1800" b="1" dirty="0" smtClean="0">
                          <a:effectLst/>
                        </a:rPr>
                        <a:t>15:00 </a:t>
                      </a:r>
                      <a:r>
                        <a:rPr lang="fr-FR" sz="1800" b="1" dirty="0">
                          <a:effectLst/>
                        </a:rPr>
                        <a:t>- </a:t>
                      </a:r>
                      <a:r>
                        <a:rPr lang="fr-FR" sz="1800" b="1" dirty="0" smtClean="0">
                          <a:effectLst/>
                        </a:rPr>
                        <a:t>17:00</a:t>
                      </a:r>
                      <a:endParaRPr lang="fr-FR" sz="2400" b="1" dirty="0">
                        <a:effectLst/>
                        <a:latin typeface="Calibri"/>
                        <a:ea typeface="Calibri"/>
                      </a:endParaRPr>
                    </a:p>
                  </a:txBody>
                  <a:tcPr marL="9525" marR="9525" marT="9525" marB="9525"/>
                </a:tc>
                <a:tc>
                  <a:txBody>
                    <a:bodyPr/>
                    <a:lstStyle/>
                    <a:p>
                      <a:pPr algn="ctr">
                        <a:spcAft>
                          <a:spcPts val="0"/>
                        </a:spcAft>
                      </a:pPr>
                      <a:r>
                        <a:rPr lang="fr-FR" sz="1800" smtClean="0">
                          <a:effectLst/>
                        </a:rPr>
                        <a:t>CET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18:30 </a:t>
                      </a:r>
                      <a:r>
                        <a:rPr lang="fr-FR" sz="1800" dirty="0">
                          <a:effectLst/>
                        </a:rPr>
                        <a:t>- </a:t>
                      </a:r>
                      <a:r>
                        <a:rPr lang="fr-FR" sz="1800" dirty="0" smtClean="0">
                          <a:effectLst/>
                        </a:rPr>
                        <a:t>20:30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21:00 </a:t>
                      </a:r>
                      <a:r>
                        <a:rPr lang="fr-FR" sz="1800" dirty="0">
                          <a:effectLst/>
                        </a:rPr>
                        <a:t>- </a:t>
                      </a:r>
                      <a:r>
                        <a:rPr lang="fr-FR" sz="1800" dirty="0" smtClean="0">
                          <a:effectLst/>
                        </a:rPr>
                        <a:t>23:00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22:00 </a:t>
                      </a:r>
                      <a:r>
                        <a:rPr lang="fr-FR" sz="1800" dirty="0">
                          <a:effectLst/>
                        </a:rPr>
                        <a:t>- </a:t>
                      </a:r>
                      <a:r>
                        <a:rPr lang="fr-FR" sz="1800" dirty="0" smtClean="0">
                          <a:effectLst/>
                        </a:rPr>
                        <a:t>00:00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22:00 - 00:00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00:00 </a:t>
                      </a:r>
                      <a:r>
                        <a:rPr lang="fr-FR" sz="1800" dirty="0">
                          <a:effectLst/>
                        </a:rPr>
                        <a:t>- </a:t>
                      </a:r>
                      <a:r>
                        <a:rPr lang="fr-FR" sz="1800" dirty="0" smtClean="0">
                          <a:effectLst/>
                        </a:rPr>
                        <a:t>02:00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tr>
            </a:tbl>
          </a:graphicData>
        </a:graphic>
      </p:graphicFrame>
      <p:sp>
        <p:nvSpPr>
          <p:cNvPr id="5" name="ZoneTexte 4"/>
          <p:cNvSpPr txBox="1"/>
          <p:nvPr/>
        </p:nvSpPr>
        <p:spPr>
          <a:xfrm rot="20143404">
            <a:off x="6848319" y="581961"/>
            <a:ext cx="1912190" cy="523220"/>
          </a:xfrm>
          <a:prstGeom prst="rect">
            <a:avLst/>
          </a:prstGeom>
          <a:noFill/>
        </p:spPr>
        <p:txBody>
          <a:bodyPr wrap="square" rtlCol="0">
            <a:spAutoFit/>
          </a:bodyPr>
          <a:lstStyle/>
          <a:p>
            <a:r>
              <a:rPr lang="fr-FR" sz="2800" b="1" dirty="0" smtClean="0">
                <a:solidFill>
                  <a:srgbClr val="FF0000"/>
                </a:solidFill>
              </a:rPr>
              <a:t>UPDATED</a:t>
            </a:r>
            <a:endParaRPr lang="fr-FR" sz="2800" b="1" dirty="0">
              <a:solidFill>
                <a:srgbClr val="FF0000"/>
              </a:solidFill>
            </a:endParaRPr>
          </a:p>
        </p:txBody>
      </p:sp>
    </p:spTree>
    <p:extLst>
      <p:ext uri="{BB962C8B-B14F-4D97-AF65-F5344CB8AC3E}">
        <p14:creationId xmlns:p14="http://schemas.microsoft.com/office/powerpoint/2010/main" val="3188867898"/>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Microsoft Teams online meeting </a:t>
            </a:r>
            <a:r>
              <a:rPr lang="fr-FR" dirty="0" err="1" smtClean="0"/>
              <a:t>tips</a:t>
            </a:r>
            <a:endParaRPr lang="fr-FR" dirty="0"/>
          </a:p>
        </p:txBody>
      </p:sp>
      <p:sp>
        <p:nvSpPr>
          <p:cNvPr id="3" name="Espace réservé du contenu 2"/>
          <p:cNvSpPr>
            <a:spLocks noGrp="1"/>
          </p:cNvSpPr>
          <p:nvPr>
            <p:ph idx="1"/>
          </p:nvPr>
        </p:nvSpPr>
        <p:spPr/>
        <p:txBody>
          <a:bodyPr/>
          <a:lstStyle/>
          <a:p>
            <a:r>
              <a:rPr lang="en-GB" sz="2400" dirty="0" smtClean="0"/>
              <a:t>Invitation sent ONLY to registered delegates</a:t>
            </a:r>
          </a:p>
          <a:p>
            <a:r>
              <a:rPr lang="en-US" sz="2400" dirty="0" smtClean="0"/>
              <a:t>Click </a:t>
            </a:r>
            <a:r>
              <a:rPr lang="en-US" sz="2400" dirty="0"/>
              <a:t>on the </a:t>
            </a:r>
            <a:r>
              <a:rPr lang="en-US" sz="2400" dirty="0" smtClean="0"/>
              <a:t>link provided in the invitation </a:t>
            </a:r>
          </a:p>
          <a:p>
            <a:r>
              <a:rPr lang="en-US" sz="2400" dirty="0" smtClean="0"/>
              <a:t>Enter </a:t>
            </a:r>
            <a:r>
              <a:rPr lang="en-US" sz="2400" u="sng" dirty="0" smtClean="0">
                <a:solidFill>
                  <a:srgbClr val="FF0000"/>
                </a:solidFill>
              </a:rPr>
              <a:t>name + affiliation</a:t>
            </a:r>
            <a:r>
              <a:rPr lang="en-US" sz="2400" dirty="0" smtClean="0"/>
              <a:t>, </a:t>
            </a:r>
            <a:r>
              <a:rPr lang="en-US" sz="2400" dirty="0"/>
              <a:t>and join the </a:t>
            </a:r>
            <a:r>
              <a:rPr lang="en-US" sz="2400" dirty="0" smtClean="0"/>
              <a:t>meeting</a:t>
            </a:r>
          </a:p>
          <a:p>
            <a:pPr lvl="1"/>
            <a:r>
              <a:rPr lang="fr-FR" sz="2000" dirty="0" err="1" smtClean="0"/>
              <a:t>Example</a:t>
            </a:r>
            <a:r>
              <a:rPr lang="fr-FR" sz="2000" dirty="0" smtClean="0"/>
              <a:t> for </a:t>
            </a:r>
            <a:r>
              <a:rPr lang="fr-FR" sz="2000" dirty="0" err="1" smtClean="0"/>
              <a:t>name</a:t>
            </a:r>
            <a:r>
              <a:rPr lang="fr-FR" sz="2000" dirty="0" smtClean="0"/>
              <a:t> + affiliation: Lionel Morand (Orange)</a:t>
            </a:r>
            <a:endParaRPr lang="en-US" sz="2000" dirty="0" smtClean="0"/>
          </a:p>
          <a:p>
            <a:pPr lvl="1"/>
            <a:r>
              <a:rPr lang="en-US" sz="2000" dirty="0" smtClean="0"/>
              <a:t>No need </a:t>
            </a:r>
            <a:r>
              <a:rPr lang="en-US" sz="2000" dirty="0"/>
              <a:t>to install a plug-in or download the Teams client</a:t>
            </a:r>
            <a:endParaRPr lang="en-GB" sz="2000" dirty="0" smtClean="0"/>
          </a:p>
          <a:p>
            <a:r>
              <a:rPr lang="en-GB" sz="2400" dirty="0" smtClean="0"/>
              <a:t>Please connect 10 min before the start of the session</a:t>
            </a:r>
            <a:endParaRPr lang="fr-FR" sz="2400" dirty="0" smtClean="0"/>
          </a:p>
          <a:p>
            <a:r>
              <a:rPr lang="en-US" sz="2400" dirty="0" smtClean="0"/>
              <a:t>Please use </a:t>
            </a:r>
            <a:r>
              <a:rPr lang="en-US" sz="2400" dirty="0"/>
              <a:t>an external head </a:t>
            </a:r>
            <a:r>
              <a:rPr lang="en-US" sz="2400" dirty="0" smtClean="0"/>
              <a:t>set for a better audio quality </a:t>
            </a:r>
          </a:p>
          <a:p>
            <a:r>
              <a:rPr lang="en-US" sz="2400" dirty="0" smtClean="0"/>
              <a:t>Please turn </a:t>
            </a:r>
            <a:r>
              <a:rPr lang="en-US" sz="2400" dirty="0"/>
              <a:t>off video and only operate audio</a:t>
            </a:r>
            <a:r>
              <a:rPr lang="en-US" sz="2400" dirty="0" smtClean="0"/>
              <a:t>.</a:t>
            </a:r>
          </a:p>
          <a:p>
            <a:r>
              <a:rPr lang="en-US" sz="2400" dirty="0" smtClean="0"/>
              <a:t>Microsoft Teams “</a:t>
            </a:r>
            <a:r>
              <a:rPr lang="en-US" sz="2400" dirty="0"/>
              <a:t>Raise your hand” feature </a:t>
            </a:r>
            <a:r>
              <a:rPr lang="en-US" sz="2400" dirty="0" smtClean="0"/>
              <a:t>will be used to control the floor.</a:t>
            </a:r>
            <a:r>
              <a:rPr lang="en-GB" sz="2400" dirty="0" smtClean="0"/>
              <a:t> </a:t>
            </a:r>
          </a:p>
        </p:txBody>
      </p:sp>
    </p:spTree>
    <p:extLst>
      <p:ext uri="{BB962C8B-B14F-4D97-AF65-F5344CB8AC3E}">
        <p14:creationId xmlns:p14="http://schemas.microsoft.com/office/powerpoint/2010/main" val="2616293149"/>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Thank</a:t>
            </a:r>
            <a:r>
              <a:rPr lang="fr-FR" dirty="0" smtClean="0"/>
              <a:t> You!</a:t>
            </a:r>
            <a:endParaRPr lang="fr-FR" dirty="0"/>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a:t>
            </a:r>
            <a:r>
              <a:rPr lang="fr-FR" altLang="en-US" sz="1400"/>
              <a:t>CT </a:t>
            </a:r>
            <a:r>
              <a:rPr lang="fr-FR" altLang="en-US" sz="1400" smtClean="0"/>
              <a:t>Chair</a:t>
            </a:r>
            <a:endParaRPr lang="fr-FR" altLang="en-US" sz="1400" dirty="0"/>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a:t>
            </a:r>
            <a:r>
              <a:rPr lang="fr-FR" altLang="en-US" sz="1800" dirty="0" smtClean="0"/>
              <a:t>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smtClean="0"/>
              <a:t>lionel.morand@orange.com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smtClean="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smtClean="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smtClean="0"/>
              <a:t>aiming@catt.cn</a:t>
            </a:r>
            <a:endParaRPr lang="fr-FR" altLang="en-US" sz="1800" i="1" dirty="0">
              <a:solidFill>
                <a:srgbClr val="FF0000"/>
              </a:solidFill>
            </a:endParaRPr>
          </a:p>
          <a:p>
            <a:pPr>
              <a:lnSpc>
                <a:spcPct val="100000"/>
              </a:lnSpc>
              <a:spcBef>
                <a:spcPct val="0"/>
              </a:spcBef>
              <a:buFontTx/>
              <a:buNone/>
            </a:pP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19" name="Image 1">
            <a:extLst>
              <a:ext uri="{FF2B5EF4-FFF2-40B4-BE49-F238E27FC236}">
                <a16:creationId xmlns="" xmlns:a16="http://schemas.microsoft.com/office/drawing/2014/main" id="{9BA7EDF1-FE72-453D-B550-25B4E59C3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20" name="Picture 2">
            <a:extLst>
              <a:ext uri="{FF2B5EF4-FFF2-40B4-BE49-F238E27FC236}">
                <a16:creationId xmlns="" xmlns:a16="http://schemas.microsoft.com/office/drawing/2014/main" id="{BA921E3B-6168-40D3-9BC4-8F6BD0597C2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4">
            <a:extLst>
              <a:ext uri="{FF2B5EF4-FFF2-40B4-BE49-F238E27FC236}">
                <a16:creationId xmlns="" xmlns:a16="http://schemas.microsoft.com/office/drawing/2014/main" id="{3E68E5A4-1861-4215-B2EA-52CABF67D121}"/>
              </a:ext>
            </a:extLst>
          </p:cNvPr>
          <p:cNvPicPr>
            <a:picLocks noChangeAspect="1"/>
          </p:cNvPicPr>
          <p:nvPr/>
        </p:nvPicPr>
        <p:blipFill>
          <a:blip r:embed="rId6"/>
          <a:stretch>
            <a:fillRect/>
          </a:stretch>
        </p:blipFill>
        <p:spPr>
          <a:xfrm>
            <a:off x="702734" y="4775200"/>
            <a:ext cx="1460975" cy="1429189"/>
          </a:xfrm>
          <a:prstGeom prst="rect">
            <a:avLst/>
          </a:prstGeom>
        </p:spPr>
      </p:pic>
      <p:pic>
        <p:nvPicPr>
          <p:cNvPr id="22" name="Picture 1" descr="image001">
            <a:extLst>
              <a:ext uri="{FF2B5EF4-FFF2-40B4-BE49-F238E27FC236}">
                <a16:creationId xmlns="" xmlns:a16="http://schemas.microsoft.com/office/drawing/2014/main" id="{BF9140A6-97EC-42A6-993E-7210FD2DD5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10299" y="2040765"/>
            <a:ext cx="12477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 xmlns:a16="http://schemas.microsoft.com/office/drawing/2014/main" id="{E0881617-E934-47AB-9E54-F9E0B599FE04}"/>
              </a:ext>
            </a:extLst>
          </p:cNvPr>
          <p:cNvPicPr>
            <a:picLocks noChangeAspect="1"/>
          </p:cNvPicPr>
          <p:nvPr/>
        </p:nvPicPr>
        <p:blipFill>
          <a:blip r:embed="rId8"/>
          <a:stretch>
            <a:fillRect/>
          </a:stretch>
        </p:blipFill>
        <p:spPr>
          <a:xfrm>
            <a:off x="6399551" y="3442596"/>
            <a:ext cx="908383" cy="1310754"/>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smtClean="0"/>
              <a:t>General Information</a:t>
            </a:r>
            <a:endParaRPr lang="fr-FR" dirty="0"/>
          </a:p>
        </p:txBody>
      </p:sp>
      <p:sp>
        <p:nvSpPr>
          <p:cNvPr id="4" name="Espace réservé du contenu 3"/>
          <p:cNvSpPr>
            <a:spLocks noGrp="1"/>
          </p:cNvSpPr>
          <p:nvPr>
            <p:ph idx="1"/>
          </p:nvPr>
        </p:nvSpPr>
        <p:spPr/>
        <p:txBody>
          <a:bodyPr/>
          <a:lstStyle/>
          <a:p>
            <a:pPr lvl="0"/>
            <a:r>
              <a:rPr lang="en-GB" sz="2400" dirty="0" smtClean="0"/>
              <a:t>meeting duration:</a:t>
            </a:r>
          </a:p>
          <a:p>
            <a:pPr lvl="1"/>
            <a:r>
              <a:rPr lang="en-US" sz="2000" dirty="0"/>
              <a:t>From </a:t>
            </a:r>
            <a:r>
              <a:rPr lang="en-US" sz="2000" dirty="0" smtClean="0"/>
              <a:t>Sunday, September 12, </a:t>
            </a:r>
            <a:r>
              <a:rPr lang="en-US" sz="2000" dirty="0"/>
              <a:t>2021, </a:t>
            </a:r>
            <a:r>
              <a:rPr lang="en-US" sz="2000" dirty="0" smtClean="0"/>
              <a:t>22h00 </a:t>
            </a:r>
            <a:r>
              <a:rPr lang="en-US" sz="2000" dirty="0"/>
              <a:t>UTC</a:t>
            </a:r>
          </a:p>
          <a:p>
            <a:pPr lvl="1"/>
            <a:r>
              <a:rPr lang="en-US" sz="2000" dirty="0"/>
              <a:t>until Wednesday, </a:t>
            </a:r>
            <a:r>
              <a:rPr lang="en-US" sz="2000" dirty="0" smtClean="0"/>
              <a:t>September 15, </a:t>
            </a:r>
            <a:r>
              <a:rPr lang="en-US" sz="2000" dirty="0"/>
              <a:t>2021, 22h30 UTC</a:t>
            </a:r>
          </a:p>
          <a:p>
            <a:pPr lvl="0"/>
            <a:r>
              <a:rPr lang="en-GB" sz="2400" dirty="0" smtClean="0"/>
              <a:t>type of meeting:</a:t>
            </a:r>
          </a:p>
          <a:p>
            <a:pPr lvl="1"/>
            <a:r>
              <a:rPr lang="en-GB" sz="2000" dirty="0" smtClean="0"/>
              <a:t>electronic meeting based on </a:t>
            </a:r>
            <a:r>
              <a:rPr lang="fr-FR" sz="2000" dirty="0" smtClean="0"/>
              <a:t>email exchanges, </a:t>
            </a:r>
            <a:r>
              <a:rPr lang="en-GB" sz="2000" dirty="0" smtClean="0"/>
              <a:t>with full decision power </a:t>
            </a:r>
          </a:p>
          <a:p>
            <a:pPr lvl="1"/>
            <a:r>
              <a:rPr lang="en-GB" sz="2000" dirty="0" smtClean="0"/>
              <a:t>Daily Online Sessions using Microsoft Teams (except if not required)</a:t>
            </a:r>
          </a:p>
          <a:p>
            <a:pPr lvl="2"/>
            <a:r>
              <a:rPr lang="en-US" sz="1800" dirty="0" smtClean="0"/>
              <a:t>Only open to registered delegates and invitations will only be sent to registered delegates</a:t>
            </a:r>
          </a:p>
          <a:p>
            <a:pPr lvl="2"/>
            <a:r>
              <a:rPr lang="en-US" sz="1800" dirty="0" smtClean="0"/>
              <a:t>Exact session agenda</a:t>
            </a:r>
            <a:r>
              <a:rPr lang="en-GB" sz="1800" dirty="0" smtClean="0"/>
              <a:t> announced by the CT chair at the latest 18 hours before</a:t>
            </a:r>
          </a:p>
          <a:p>
            <a:pPr lvl="2"/>
            <a:r>
              <a:rPr lang="en-GB" sz="1800" dirty="0" smtClean="0"/>
              <a:t>Any conclusion reached during the online sessions will be reassessed on the email list</a:t>
            </a:r>
            <a:endParaRPr lang="fr-FR" sz="1800" dirty="0" smtClean="0"/>
          </a:p>
          <a:p>
            <a:pPr lvl="0"/>
            <a:r>
              <a:rPr lang="en-GB" sz="2400" dirty="0" smtClean="0"/>
              <a:t>location:</a:t>
            </a:r>
          </a:p>
          <a:p>
            <a:pPr lvl="1"/>
            <a:r>
              <a:rPr lang="en-GB" sz="2000" dirty="0" smtClean="0"/>
              <a:t>CT email reflector: </a:t>
            </a:r>
            <a:r>
              <a:rPr lang="en-GB" sz="2000" dirty="0" smtClean="0">
                <a:hlinkClick r:id="rId2"/>
              </a:rPr>
              <a:t>3GPP_TSG_CT@list.etsi.org</a:t>
            </a:r>
            <a:endParaRPr lang="en-GB" sz="2000" dirty="0" smtClean="0"/>
          </a:p>
        </p:txBody>
      </p:sp>
    </p:spTree>
    <p:extLst>
      <p:ext uri="{BB962C8B-B14F-4D97-AF65-F5344CB8AC3E}">
        <p14:creationId xmlns:p14="http://schemas.microsoft.com/office/powerpoint/2010/main" val="3200071805"/>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Registration and </a:t>
            </a:r>
            <a:r>
              <a:rPr lang="fr-FR" dirty="0" err="1" smtClean="0"/>
              <a:t>Voting</a:t>
            </a:r>
            <a:r>
              <a:rPr lang="fr-FR" dirty="0" smtClean="0"/>
              <a:t> </a:t>
            </a:r>
            <a:r>
              <a:rPr lang="fr-FR" dirty="0" err="1" smtClean="0"/>
              <a:t>Rights</a:t>
            </a:r>
            <a:endParaRPr lang="fr-FR" dirty="0"/>
          </a:p>
        </p:txBody>
      </p:sp>
      <p:sp>
        <p:nvSpPr>
          <p:cNvPr id="3" name="Espace réservé du contenu 2"/>
          <p:cNvSpPr>
            <a:spLocks noGrp="1"/>
          </p:cNvSpPr>
          <p:nvPr>
            <p:ph idx="1"/>
          </p:nvPr>
        </p:nvSpPr>
        <p:spPr/>
        <p:txBody>
          <a:bodyPr/>
          <a:lstStyle/>
          <a:p>
            <a:r>
              <a:rPr lang="en-US" dirty="0" smtClean="0"/>
              <a:t>REGISTRATION</a:t>
            </a:r>
            <a:endParaRPr lang="en-US" b="1" dirty="0" smtClean="0">
              <a:solidFill>
                <a:srgbClr val="FF0000"/>
              </a:solidFill>
            </a:endParaRPr>
          </a:p>
          <a:p>
            <a:pPr lvl="1"/>
            <a:r>
              <a:rPr lang="fr-FR" dirty="0" err="1" smtClean="0"/>
              <a:t>Please</a:t>
            </a:r>
            <a:r>
              <a:rPr lang="fr-FR" dirty="0" smtClean="0"/>
              <a:t> </a:t>
            </a:r>
            <a:r>
              <a:rPr lang="fr-FR" dirty="0" err="1" smtClean="0"/>
              <a:t>register</a:t>
            </a:r>
            <a:endParaRPr lang="fr-FR" dirty="0" smtClean="0"/>
          </a:p>
          <a:p>
            <a:pPr lvl="1"/>
            <a:r>
              <a:rPr lang="en-US" dirty="0" smtClean="0"/>
              <a:t>Registration only open to 3GPP delegates</a:t>
            </a:r>
          </a:p>
          <a:p>
            <a:pPr lvl="1"/>
            <a:r>
              <a:rPr lang="en-US" dirty="0" smtClean="0"/>
              <a:t>During technical discussion, comment received from unregistered delegates will not be taken into account</a:t>
            </a:r>
          </a:p>
          <a:p>
            <a:pPr lvl="1"/>
            <a:r>
              <a:rPr lang="en-US" dirty="0" smtClean="0"/>
              <a:t>Online check-in not available for this e-meeting</a:t>
            </a:r>
          </a:p>
          <a:p>
            <a:r>
              <a:rPr lang="en-US" dirty="0" smtClean="0"/>
              <a:t>Voting Rights:</a:t>
            </a:r>
          </a:p>
          <a:p>
            <a:pPr lvl="1"/>
            <a:r>
              <a:rPr lang="en-US" i="1" dirty="0" smtClean="0"/>
              <a:t>Participation </a:t>
            </a:r>
            <a:r>
              <a:rPr lang="en-US" i="1" dirty="0"/>
              <a:t>by Individual Member in fully electronic </a:t>
            </a:r>
            <a:r>
              <a:rPr lang="en-US" i="1" dirty="0" smtClean="0"/>
              <a:t>meetings is </a:t>
            </a:r>
            <a:r>
              <a:rPr lang="en-US" i="1" dirty="0"/>
              <a:t>not considered for the accrual or loss of voting rights</a:t>
            </a:r>
            <a:r>
              <a:rPr lang="en-US" dirty="0"/>
              <a:t>.</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smtClean="0"/>
              <a:t>Technical</a:t>
            </a:r>
            <a:r>
              <a:rPr lang="fr-FR" dirty="0" smtClean="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Agenda</a:t>
            </a:r>
            <a:endParaRPr lang="fr-FR" dirty="0"/>
          </a:p>
        </p:txBody>
      </p:sp>
      <p:sp>
        <p:nvSpPr>
          <p:cNvPr id="3" name="Espace réservé du contenu 2"/>
          <p:cNvSpPr>
            <a:spLocks noGrp="1"/>
          </p:cNvSpPr>
          <p:nvPr>
            <p:ph idx="1"/>
          </p:nvPr>
        </p:nvSpPr>
        <p:spPr/>
        <p:txBody>
          <a:bodyPr/>
          <a:lstStyle/>
          <a:p>
            <a:r>
              <a:rPr lang="en-US" sz="2000" dirty="0" smtClean="0"/>
              <a:t>Full agenda</a:t>
            </a:r>
          </a:p>
          <a:p>
            <a:r>
              <a:rPr lang="en-US" sz="2000" dirty="0" smtClean="0"/>
              <a:t>Highest </a:t>
            </a:r>
            <a:r>
              <a:rPr lang="en-US" sz="2000" dirty="0"/>
              <a:t>Priority will be given to the </a:t>
            </a:r>
            <a:r>
              <a:rPr lang="en-US" sz="2000" dirty="0" smtClean="0"/>
              <a:t>following items</a:t>
            </a:r>
          </a:p>
          <a:p>
            <a:pPr lvl="1"/>
            <a:r>
              <a:rPr lang="fr-FR" sz="1800" dirty="0"/>
              <a:t>Rel-18 topics (planning, </a:t>
            </a:r>
            <a:r>
              <a:rPr lang="fr-FR" sz="1800" dirty="0" err="1"/>
              <a:t>timeline</a:t>
            </a:r>
            <a:r>
              <a:rPr lang="fr-FR" sz="1800" dirty="0" smtClean="0"/>
              <a:t>)</a:t>
            </a:r>
          </a:p>
          <a:p>
            <a:pPr lvl="1"/>
            <a:r>
              <a:rPr lang="en-US" sz="1800" dirty="0"/>
              <a:t>CT </a:t>
            </a:r>
            <a:r>
              <a:rPr lang="en-US" sz="1800" dirty="0" smtClean="0"/>
              <a:t>WG </a:t>
            </a:r>
            <a:r>
              <a:rPr lang="en-US" sz="1800" dirty="0"/>
              <a:t>status </a:t>
            </a:r>
            <a:r>
              <a:rPr lang="en-US" sz="1800" dirty="0" smtClean="0"/>
              <a:t>Reports and </a:t>
            </a:r>
            <a:r>
              <a:rPr lang="en-US" sz="1800" dirty="0" err="1"/>
              <a:t>Workplan</a:t>
            </a:r>
            <a:r>
              <a:rPr lang="en-US" sz="1800" dirty="0"/>
              <a:t> update</a:t>
            </a:r>
          </a:p>
          <a:p>
            <a:pPr lvl="1"/>
            <a:r>
              <a:rPr lang="en-US" sz="1800" dirty="0" smtClean="0"/>
              <a:t>Working agreement</a:t>
            </a:r>
          </a:p>
          <a:p>
            <a:pPr lvl="1"/>
            <a:r>
              <a:rPr lang="en-US" sz="1800" dirty="0" smtClean="0"/>
              <a:t>LS In &amp; LS Out proposals</a:t>
            </a:r>
          </a:p>
          <a:p>
            <a:pPr lvl="1"/>
            <a:r>
              <a:rPr lang="en-US" sz="1800" dirty="0"/>
              <a:t>New Work Item and Study Item descriptions for Rel-17</a:t>
            </a:r>
          </a:p>
          <a:p>
            <a:pPr lvl="1"/>
            <a:r>
              <a:rPr lang="en-US" sz="1800" dirty="0" smtClean="0"/>
              <a:t>CRs/CR packs </a:t>
            </a:r>
            <a:r>
              <a:rPr lang="en-US" sz="1800" dirty="0"/>
              <a:t>agreed by </a:t>
            </a:r>
            <a:r>
              <a:rPr lang="en-US" sz="1800" dirty="0" smtClean="0"/>
              <a:t>CT WGs</a:t>
            </a:r>
          </a:p>
          <a:p>
            <a:pPr lvl="1"/>
            <a:r>
              <a:rPr lang="en-US" sz="1800" dirty="0" smtClean="0"/>
              <a:t>Company CRs endorsed by the CT WGs before the CT plenary</a:t>
            </a:r>
            <a:endParaRPr lang="en-US" sz="1800" dirty="0"/>
          </a:p>
          <a:p>
            <a:pPr lvl="1"/>
            <a:r>
              <a:rPr lang="en-US" sz="1800" dirty="0" smtClean="0"/>
              <a:t>TS/TRs sent for </a:t>
            </a:r>
            <a:r>
              <a:rPr lang="en-US" sz="1800" dirty="0"/>
              <a:t>information and/or approval </a:t>
            </a:r>
          </a:p>
          <a:p>
            <a:r>
              <a:rPr lang="en-US" sz="2000" dirty="0" smtClean="0"/>
              <a:t>Other items may be given with a lower priority, e.g.:</a:t>
            </a:r>
          </a:p>
          <a:p>
            <a:pPr lvl="1"/>
            <a:r>
              <a:rPr lang="en-US" sz="1800" dirty="0" smtClean="0"/>
              <a:t>CRs on pre-Rel-16</a:t>
            </a:r>
          </a:p>
          <a:p>
            <a:pPr lvl="1"/>
            <a:r>
              <a:rPr lang="en-US" sz="1800" dirty="0" smtClean="0"/>
              <a:t>IETF status Reports</a:t>
            </a:r>
          </a:p>
        </p:txBody>
      </p:sp>
    </p:spTree>
    <p:extLst>
      <p:ext uri="{BB962C8B-B14F-4D97-AF65-F5344CB8AC3E}">
        <p14:creationId xmlns:p14="http://schemas.microsoft.com/office/powerpoint/2010/main" val="2147479828"/>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smtClean="0"/>
              <a:t>Location:</a:t>
            </a:r>
          </a:p>
          <a:p>
            <a:endParaRPr lang="fr-FR" dirty="0"/>
          </a:p>
          <a:p>
            <a:endParaRPr lang="fr-FR" dirty="0" smtClean="0"/>
          </a:p>
          <a:p>
            <a:endParaRPr lang="fr-FR" dirty="0"/>
          </a:p>
          <a:p>
            <a:endParaRPr lang="fr-FR" dirty="0" smtClean="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smtClean="0"/>
              <a:t>upload</a:t>
            </a:r>
            <a:endParaRPr lang="fr-FR" dirty="0" smtClean="0"/>
          </a:p>
          <a:p>
            <a:r>
              <a:rPr lang="fr-FR" dirty="0" smtClean="0"/>
              <a:t>Documents for the meeting </a:t>
            </a:r>
            <a:r>
              <a:rPr lang="fr-FR" b="1" u="sng" dirty="0" smtClean="0"/>
              <a:t>SHALL NOT </a:t>
            </a:r>
            <a:r>
              <a:rPr lang="fr-FR" dirty="0" err="1" smtClean="0"/>
              <a:t>be</a:t>
            </a:r>
            <a:r>
              <a:rPr lang="fr-FR" dirty="0" smtClean="0"/>
              <a:t> </a:t>
            </a:r>
            <a:r>
              <a:rPr lang="fr-FR" dirty="0" err="1" smtClean="0"/>
              <a:t>distributed</a:t>
            </a:r>
            <a:r>
              <a:rPr lang="fr-FR" dirty="0" smtClean="0"/>
              <a:t> </a:t>
            </a:r>
            <a:r>
              <a:rPr lang="fr-FR" dirty="0" err="1" smtClean="0"/>
              <a:t>using</a:t>
            </a:r>
            <a:r>
              <a:rPr lang="fr-FR" dirty="0" smtClean="0"/>
              <a:t> the 3GPP_TSG_CT email </a:t>
            </a:r>
            <a:r>
              <a:rPr lang="fr-FR" dirty="0" err="1" smtClean="0"/>
              <a:t>reflector</a:t>
            </a:r>
            <a:endParaRPr lang="fr-FR" dirty="0"/>
          </a:p>
        </p:txBody>
      </p:sp>
      <p:sp>
        <p:nvSpPr>
          <p:cNvPr id="2" name="Titre 1"/>
          <p:cNvSpPr>
            <a:spLocks noGrp="1"/>
          </p:cNvSpPr>
          <p:nvPr>
            <p:ph type="title"/>
          </p:nvPr>
        </p:nvSpPr>
        <p:spPr/>
        <p:txBody>
          <a:bodyPr/>
          <a:lstStyle/>
          <a:p>
            <a:r>
              <a:rPr lang="fr-FR" dirty="0" err="1" smtClean="0"/>
              <a:t>Working</a:t>
            </a:r>
            <a:r>
              <a:rPr lang="fr-FR" dirty="0" smtClean="0"/>
              <a:t> directories</a:t>
            </a:r>
            <a:endParaRPr lang="fr-FR" dirty="0"/>
          </a:p>
        </p:txBody>
      </p:sp>
      <p:graphicFrame>
        <p:nvGraphicFramePr>
          <p:cNvPr id="13" name="Tableau 12"/>
          <p:cNvGraphicFramePr>
            <a:graphicFrameLocks noGrp="1"/>
          </p:cNvGraphicFramePr>
          <p:nvPr>
            <p:extLst>
              <p:ext uri="{D42A27DB-BD31-4B8C-83A1-F6EECF244321}">
                <p14:modId xmlns:p14="http://schemas.microsoft.com/office/powerpoint/2010/main" val="2817582888"/>
              </p:ext>
            </p:extLst>
          </p:nvPr>
        </p:nvGraphicFramePr>
        <p:xfrm>
          <a:off x="2156334" y="1716638"/>
          <a:ext cx="9416966" cy="2499360"/>
        </p:xfrm>
        <a:graphic>
          <a:graphicData uri="http://schemas.openxmlformats.org/drawingml/2006/table">
            <a:tbl>
              <a:tblPr/>
              <a:tblGrid>
                <a:gridCol w="834141"/>
                <a:gridCol w="3874342"/>
                <a:gridCol w="2375579"/>
                <a:gridCol w="2332904"/>
              </a:tblGrid>
              <a:tr h="0">
                <a:tc>
                  <a:txBody>
                    <a:bodyPr/>
                    <a:lstStyle/>
                    <a:p>
                      <a:r>
                        <a:rPr lang="fr-FR" dirty="0"/>
                        <a:t> </a:t>
                      </a:r>
                    </a:p>
                  </a:txBody>
                  <a:tcPr anchor="ctr">
                    <a:lnL>
                      <a:noFill/>
                    </a:lnL>
                    <a:lnR>
                      <a:noFill/>
                    </a:lnR>
                    <a:lnT>
                      <a:noFill/>
                    </a:lnT>
                    <a:lnB>
                      <a:noFill/>
                    </a:lnB>
                  </a:tcPr>
                </a:tc>
                <a:tc gridSpan="3">
                  <a:txBody>
                    <a:bodyPr/>
                    <a:lstStyle/>
                    <a:p>
                      <a:r>
                        <a:rPr lang="fr-FR" sz="2800" dirty="0" smtClean="0">
                          <a:hlinkClick r:id="rId2"/>
                        </a:rPr>
                        <a:t>https://www.3gpp.org/ftp/tsg_ct/TSG_CT/TSGC_93e</a:t>
                      </a:r>
                      <a:r>
                        <a:rPr lang="fr-FR" sz="2800" dirty="0" smtClean="0"/>
                        <a:t> </a:t>
                      </a:r>
                      <a:endParaRPr lang="fr-FR" sz="2800"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Tdoc</a:t>
            </a:r>
            <a:r>
              <a:rPr lang="fr-FR" dirty="0" smtClean="0"/>
              <a:t> # allocation </a:t>
            </a:r>
            <a:r>
              <a:rPr lang="fr-FR" dirty="0" err="1" smtClean="0"/>
              <a:t>during</a:t>
            </a:r>
            <a:r>
              <a:rPr lang="fr-FR" dirty="0" smtClean="0"/>
              <a:t> the meeting</a:t>
            </a:r>
            <a:endParaRPr lang="fr-FR" dirty="0"/>
          </a:p>
        </p:txBody>
      </p:sp>
      <p:sp>
        <p:nvSpPr>
          <p:cNvPr id="3" name="Espace réservé du contenu 2"/>
          <p:cNvSpPr>
            <a:spLocks noGrp="1"/>
          </p:cNvSpPr>
          <p:nvPr>
            <p:ph idx="1"/>
          </p:nvPr>
        </p:nvSpPr>
        <p:spPr>
          <a:xfrm>
            <a:off x="838200" y="1825625"/>
            <a:ext cx="11353800" cy="4351338"/>
          </a:xfrm>
        </p:spPr>
        <p:txBody>
          <a:bodyPr/>
          <a:lstStyle/>
          <a:p>
            <a:r>
              <a:rPr lang="fr-FR" sz="2000" dirty="0" smtClean="0"/>
              <a:t>As </a:t>
            </a:r>
            <a:r>
              <a:rPr lang="fr-FR" sz="2000" dirty="0" err="1" smtClean="0"/>
              <a:t>usual</a:t>
            </a:r>
            <a:r>
              <a:rPr lang="fr-FR" sz="2000" dirty="0" smtClean="0"/>
              <a:t>, Kimmo (MCC) </a:t>
            </a:r>
            <a:r>
              <a:rPr lang="fr-FR" sz="2000" dirty="0" err="1" smtClean="0"/>
              <a:t>will</a:t>
            </a:r>
            <a:r>
              <a:rPr lang="fr-FR" sz="2000" dirty="0" smtClean="0"/>
              <a:t> </a:t>
            </a:r>
            <a:r>
              <a:rPr lang="en-GB" sz="2000" dirty="0" smtClean="0"/>
              <a:t>allocate </a:t>
            </a:r>
            <a:r>
              <a:rPr lang="en-GB" sz="2000" dirty="0" err="1"/>
              <a:t>tdoc</a:t>
            </a:r>
            <a:r>
              <a:rPr lang="en-GB" sz="2000" dirty="0"/>
              <a:t> </a:t>
            </a:r>
            <a:r>
              <a:rPr lang="en-GB" sz="2000" dirty="0" smtClean="0"/>
              <a:t>numbers</a:t>
            </a:r>
          </a:p>
          <a:p>
            <a:pPr lvl="1"/>
            <a:r>
              <a:rPr lang="en-GB" sz="1800" dirty="0" smtClean="0"/>
              <a:t>Please send </a:t>
            </a:r>
            <a:r>
              <a:rPr lang="en-GB" sz="1800" dirty="0"/>
              <a:t>an email to Kimmo Kymalainen </a:t>
            </a:r>
            <a:r>
              <a:rPr lang="en-GB" sz="1800" dirty="0" smtClean="0"/>
              <a:t>(</a:t>
            </a:r>
            <a:r>
              <a:rPr lang="en-GB" sz="1800" dirty="0" smtClean="0">
                <a:hlinkClick r:id="rId2"/>
              </a:rPr>
              <a:t>Kimmo.Kymalainen@etsi.org</a:t>
            </a:r>
            <a:r>
              <a:rPr lang="en-GB" sz="1800" dirty="0"/>
              <a:t>)</a:t>
            </a:r>
            <a:endParaRPr lang="en-GB" sz="1800" dirty="0" smtClean="0"/>
          </a:p>
          <a:p>
            <a:r>
              <a:rPr lang="en-GB" sz="2000" dirty="0" smtClean="0"/>
              <a:t>New </a:t>
            </a:r>
            <a:r>
              <a:rPr lang="en-GB" sz="2000" dirty="0"/>
              <a:t>documents must be uploaded to the </a:t>
            </a:r>
            <a:r>
              <a:rPr lang="en-GB" sz="2000" dirty="0" smtClean="0"/>
              <a:t>"Inbox" folder</a:t>
            </a:r>
          </a:p>
          <a:p>
            <a:pPr lvl="1"/>
            <a:r>
              <a:rPr lang="en-GB" sz="1800" dirty="0" smtClean="0"/>
              <a:t>Please </a:t>
            </a:r>
            <a:r>
              <a:rPr lang="en-GB" sz="1800" b="1" dirty="0" smtClean="0">
                <a:solidFill>
                  <a:srgbClr val="FF0000"/>
                </a:solidFill>
              </a:rPr>
              <a:t>DO NOT </a:t>
            </a:r>
            <a:r>
              <a:rPr lang="en-GB" sz="1800" dirty="0" smtClean="0"/>
              <a:t>upload your document using 3GU</a:t>
            </a:r>
          </a:p>
          <a:p>
            <a:r>
              <a:rPr lang="en-GB" sz="2000" dirty="0" smtClean="0"/>
              <a:t>"Inbox/Drafts" folder can be used to work offline on documents</a:t>
            </a:r>
          </a:p>
          <a:p>
            <a:pPr lvl="1"/>
            <a:r>
              <a:rPr lang="en-GB" sz="1800" dirty="0" smtClean="0"/>
              <a:t>Please </a:t>
            </a:r>
            <a:r>
              <a:rPr lang="en-GB" sz="1800" b="1" dirty="0" smtClean="0">
                <a:solidFill>
                  <a:srgbClr val="FF0000"/>
                </a:solidFill>
              </a:rPr>
              <a:t>DO NOT </a:t>
            </a:r>
            <a:r>
              <a:rPr lang="en-GB" sz="1800" dirty="0" smtClean="0"/>
              <a:t>use official filename when using the </a:t>
            </a:r>
            <a:r>
              <a:rPr lang="en-GB" sz="1800" dirty="0"/>
              <a:t>"Inbox/Drafts" </a:t>
            </a:r>
            <a:r>
              <a:rPr lang="en-GB" sz="1800" dirty="0" smtClean="0"/>
              <a:t>folder (see next slide)</a:t>
            </a:r>
          </a:p>
          <a:p>
            <a:r>
              <a:rPr lang="fr-FR" sz="2000" dirty="0" smtClean="0"/>
              <a:t>"</a:t>
            </a:r>
            <a:r>
              <a:rPr lang="fr-FR" sz="2000" dirty="0"/>
              <a:t>Inbox" and "Inbox/</a:t>
            </a:r>
            <a:r>
              <a:rPr lang="fr-FR" sz="2000" dirty="0" err="1"/>
              <a:t>Drafts</a:t>
            </a:r>
            <a:r>
              <a:rPr lang="fr-FR" sz="2000" dirty="0"/>
              <a:t>" </a:t>
            </a:r>
            <a:r>
              <a:rPr lang="fr-FR" sz="2000" dirty="0" err="1"/>
              <a:t>can</a:t>
            </a:r>
            <a:r>
              <a:rPr lang="fr-FR" sz="2000" dirty="0"/>
              <a:t> </a:t>
            </a:r>
            <a:r>
              <a:rPr lang="fr-FR" sz="2000" dirty="0" err="1"/>
              <a:t>be</a:t>
            </a:r>
            <a:r>
              <a:rPr lang="fr-FR" sz="2000" dirty="0"/>
              <a:t> </a:t>
            </a:r>
            <a:r>
              <a:rPr lang="fr-FR" sz="2000" dirty="0" err="1"/>
              <a:t>used</a:t>
            </a:r>
            <a:r>
              <a:rPr lang="fr-FR" sz="2000" dirty="0"/>
              <a:t> by </a:t>
            </a:r>
            <a:r>
              <a:rPr lang="fr-FR" sz="2000" dirty="0" err="1"/>
              <a:t>delegates</a:t>
            </a:r>
            <a:r>
              <a:rPr lang="fr-FR" sz="2000" dirty="0"/>
              <a:t> </a:t>
            </a:r>
            <a:r>
              <a:rPr lang="fr-FR" sz="2000" dirty="0" err="1" smtClean="0"/>
              <a:t>without</a:t>
            </a:r>
            <a:r>
              <a:rPr lang="fr-FR" sz="2000" dirty="0" smtClean="0"/>
              <a:t> FTP.</a:t>
            </a:r>
          </a:p>
          <a:p>
            <a:pPr lvl="1"/>
            <a:r>
              <a:rPr lang="fr-FR" sz="1800" dirty="0" smtClean="0"/>
              <a:t>On </a:t>
            </a:r>
            <a:r>
              <a:rPr lang="fr-FR" sz="1800" dirty="0"/>
              <a:t>the web, </a:t>
            </a:r>
            <a:r>
              <a:rPr lang="fr-FR" sz="1800" dirty="0" err="1"/>
              <a:t>it</a:t>
            </a:r>
            <a:r>
              <a:rPr lang="fr-FR" sz="1800" dirty="0"/>
              <a:t> </a:t>
            </a:r>
            <a:r>
              <a:rPr lang="fr-FR" sz="1800" dirty="0" err="1" smtClean="0"/>
              <a:t>is</a:t>
            </a:r>
            <a:r>
              <a:rPr lang="fr-FR" sz="1800" dirty="0" smtClean="0"/>
              <a:t> </a:t>
            </a:r>
            <a:r>
              <a:rPr lang="fr-FR" sz="1800" dirty="0"/>
              <a:t>possible to </a:t>
            </a:r>
            <a:r>
              <a:rPr lang="fr-FR" sz="1800" dirty="0" smtClean="0"/>
              <a:t>log in (</a:t>
            </a:r>
            <a:r>
              <a:rPr lang="fr-FR" sz="1800" dirty="0" err="1" smtClean="0"/>
              <a:t>using</a:t>
            </a:r>
            <a:r>
              <a:rPr lang="fr-FR" sz="1800" dirty="0" smtClean="0"/>
              <a:t> </a:t>
            </a:r>
            <a:r>
              <a:rPr lang="fr-FR" sz="1800" dirty="0"/>
              <a:t>EOL </a:t>
            </a:r>
            <a:r>
              <a:rPr lang="fr-FR" sz="1800" dirty="0" err="1"/>
              <a:t>account</a:t>
            </a:r>
            <a:r>
              <a:rPr lang="fr-FR" sz="1800" dirty="0"/>
              <a:t>) and </a:t>
            </a:r>
            <a:r>
              <a:rPr lang="fr-FR" sz="1800" dirty="0" err="1" smtClean="0"/>
              <a:t>then</a:t>
            </a:r>
            <a:r>
              <a:rPr lang="fr-FR" sz="1800" dirty="0" smtClean="0"/>
              <a:t> </a:t>
            </a:r>
            <a:r>
              <a:rPr lang="fr-FR" sz="1800" dirty="0" err="1" smtClean="0"/>
              <a:t>updload</a:t>
            </a:r>
            <a:r>
              <a:rPr lang="fr-FR" sz="1800" dirty="0" smtClean="0"/>
              <a:t> documents</a:t>
            </a:r>
            <a:r>
              <a:rPr lang="en-GB" sz="1800" dirty="0"/>
              <a:t/>
            </a:r>
            <a:br>
              <a:rPr lang="en-GB" sz="1800" dirty="0"/>
            </a:br>
            <a:endParaRPr lang="fr-FR" sz="1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a:t>
            </a:r>
            <a:r>
              <a:rPr lang="fr-FR" dirty="0" smtClean="0"/>
              <a:t>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smtClean="0"/>
              <a:t>For draft version of revised document, please use:</a:t>
            </a:r>
            <a:endParaRPr lang="en-US" dirty="0"/>
          </a:p>
          <a:p>
            <a:pPr lvl="1"/>
            <a:r>
              <a:rPr lang="en-GB" dirty="0" smtClean="0"/>
              <a:t>CP-21&lt;</a:t>
            </a:r>
            <a:r>
              <a:rPr lang="en-GB" dirty="0" err="1" smtClean="0"/>
              <a:t>originalTdocNbr</a:t>
            </a:r>
            <a:r>
              <a:rPr lang="en-GB" dirty="0"/>
              <a:t>&gt;_rev</a:t>
            </a:r>
            <a:r>
              <a:rPr lang="en-GB" dirty="0" smtClean="0"/>
              <a:t>&lt;#&gt;</a:t>
            </a:r>
          </a:p>
          <a:p>
            <a:pPr lvl="1"/>
            <a:r>
              <a:rPr lang="en-GB" dirty="0" smtClean="0"/>
              <a:t>E.g. CP-21</a:t>
            </a:r>
            <a:r>
              <a:rPr lang="en-US" dirty="0" smtClean="0"/>
              <a:t>2002_</a:t>
            </a:r>
            <a:r>
              <a:rPr lang="en-GB" dirty="0"/>
              <a:t>rev1</a:t>
            </a:r>
            <a:r>
              <a:rPr lang="en-US" dirty="0" smtClean="0"/>
              <a:t>.zip</a:t>
            </a:r>
          </a:p>
          <a:p>
            <a:pPr lvl="1"/>
            <a:r>
              <a:rPr lang="en-US" dirty="0" smtClean="0"/>
              <a:t>Revision number is incremented by the source company.</a:t>
            </a:r>
            <a:endParaRPr lang="en-GB" dirty="0" smtClean="0"/>
          </a:p>
          <a:p>
            <a:r>
              <a:rPr lang="en-US" dirty="0" smtClean="0"/>
              <a:t>Proposed revisions/comments </a:t>
            </a:r>
            <a:r>
              <a:rPr lang="en-US" dirty="0"/>
              <a:t>on the draft document, </a:t>
            </a:r>
            <a:r>
              <a:rPr lang="en-US" dirty="0" smtClean="0"/>
              <a:t>please append your initials.</a:t>
            </a:r>
            <a:endParaRPr lang="fr-FR" dirty="0"/>
          </a:p>
          <a:p>
            <a:pPr lvl="1"/>
            <a:r>
              <a:rPr lang="en-GB" dirty="0" smtClean="0"/>
              <a:t>CP-21&lt;</a:t>
            </a:r>
            <a:r>
              <a:rPr lang="en-GB" dirty="0" err="1" smtClean="0"/>
              <a:t>originalTdocNbr</a:t>
            </a:r>
            <a:r>
              <a:rPr lang="en-GB" dirty="0"/>
              <a:t>&gt;_rev</a:t>
            </a:r>
            <a:r>
              <a:rPr lang="en-GB" dirty="0" smtClean="0"/>
              <a:t>&lt;#&gt;_&lt;</a:t>
            </a:r>
            <a:r>
              <a:rPr lang="en-GB" dirty="0" err="1" smtClean="0"/>
              <a:t>nn</a:t>
            </a:r>
            <a:r>
              <a:rPr lang="en-GB" dirty="0" smtClean="0"/>
              <a:t>&gt;</a:t>
            </a:r>
          </a:p>
          <a:p>
            <a:pPr lvl="1"/>
            <a:r>
              <a:rPr lang="en-GB" dirty="0" smtClean="0"/>
              <a:t>E.g. CP-212002</a:t>
            </a:r>
            <a:r>
              <a:rPr lang="en-US" dirty="0" smtClean="0"/>
              <a:t>_</a:t>
            </a:r>
            <a:r>
              <a:rPr lang="en-GB" dirty="0"/>
              <a:t>rev1_kk</a:t>
            </a:r>
            <a:r>
              <a:rPr lang="en-US" dirty="0" smtClean="0"/>
              <a:t>.zip, </a:t>
            </a:r>
            <a:r>
              <a:rPr lang="en-GB" dirty="0" smtClean="0"/>
              <a:t>CP-212002</a:t>
            </a:r>
            <a:r>
              <a:rPr lang="en-US" dirty="0" smtClean="0"/>
              <a:t>_</a:t>
            </a:r>
            <a:r>
              <a:rPr lang="en-GB" dirty="0"/>
              <a:t>rev1</a:t>
            </a:r>
            <a:r>
              <a:rPr lang="en-US" dirty="0"/>
              <a:t>_kk_ja.zip</a:t>
            </a:r>
            <a:endParaRPr lang="en-GB" dirty="0"/>
          </a:p>
          <a:p>
            <a:r>
              <a:rPr lang="en-US" dirty="0" smtClean="0"/>
              <a:t>copy/paste the </a:t>
            </a:r>
            <a:r>
              <a:rPr lang="en-US" dirty="0"/>
              <a:t>hyperlink to the file stored in </a:t>
            </a:r>
            <a:r>
              <a:rPr lang="en-US" dirty="0" smtClean="0"/>
              <a:t>Inbox/Drafts and send an email on the mailing list if you want to share the information</a:t>
            </a:r>
            <a:endParaRPr lang="fr-FR" dirty="0"/>
          </a:p>
          <a:p>
            <a:pPr lvl="1"/>
            <a:r>
              <a:rPr lang="en-US" dirty="0"/>
              <a:t>e.g. </a:t>
            </a:r>
            <a:r>
              <a:rPr lang="en-US" u="sng" dirty="0" smtClean="0">
                <a:hlinkClick r:id="rId2"/>
              </a:rPr>
              <a:t>CP-212002_rev1.zip</a:t>
            </a:r>
            <a:r>
              <a:rPr lang="en-US" u="sng" dirty="0" smtClean="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32022</TotalTime>
  <Words>1193</Words>
  <Application>Microsoft Office PowerPoint</Application>
  <PresentationFormat>Grand écran</PresentationFormat>
  <Paragraphs>185</Paragraphs>
  <Slides>15</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15</vt:i4>
      </vt:variant>
    </vt:vector>
  </HeadingPairs>
  <TitlesOfParts>
    <vt:vector size="21" baseType="lpstr">
      <vt:lpstr>Arial</vt:lpstr>
      <vt:lpstr>Arial </vt:lpstr>
      <vt:lpstr>Calibri</vt:lpstr>
      <vt:lpstr>Calibri Light</vt:lpstr>
      <vt:lpstr>Times New Roman</vt:lpstr>
      <vt:lpstr>Office Theme</vt:lpstr>
      <vt:lpstr>CT#93-e Guidance</vt:lpstr>
      <vt:lpstr>TSG CT Officials</vt:lpstr>
      <vt:lpstr>General Information</vt:lpstr>
      <vt:lpstr>Registration and Voting Rights</vt:lpstr>
      <vt:lpstr>Technical Meeting</vt:lpstr>
      <vt:lpstr>Agenda</vt:lpstr>
      <vt:lpstr>Working directories</vt:lpstr>
      <vt:lpstr>Tdoc # allocation during the meeting</vt:lpstr>
      <vt:lpstr>Handling of files in Inbox/Drafts folder</vt:lpstr>
      <vt:lpstr>Deadlines (!)</vt:lpstr>
      <vt:lpstr>Approval process</vt:lpstr>
      <vt:lpstr>Proposed email subject headers</vt:lpstr>
      <vt:lpstr>Microsoft Teams sessions</vt:lpstr>
      <vt:lpstr>Microsoft Teams online meeting tips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Lionel</cp:lastModifiedBy>
  <cp:revision>872</cp:revision>
  <dcterms:created xsi:type="dcterms:W3CDTF">2010-02-05T13:52:04Z</dcterms:created>
  <dcterms:modified xsi:type="dcterms:W3CDTF">2021-09-12T23:26:26Z</dcterms:modified>
  <cp:contentStatus>Template 2017</cp:contentStatus>
</cp:coreProperties>
</file>