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479" r:id="rId3"/>
    <p:sldId id="523" r:id="rId4"/>
    <p:sldId id="471" r:id="rId5"/>
    <p:sldId id="532" r:id="rId6"/>
    <p:sldId id="527" r:id="rId7"/>
    <p:sldId id="531" r:id="rId8"/>
    <p:sldId id="519" r:id="rId9"/>
    <p:sldId id="533" r:id="rId10"/>
    <p:sldId id="530" r:id="rId11"/>
    <p:sldId id="529" r:id="rId12"/>
    <p:sldId id="528" r:id="rId13"/>
    <p:sldId id="542" r:id="rId14"/>
    <p:sldId id="541" r:id="rId15"/>
    <p:sldId id="534" r:id="rId16"/>
    <p:sldId id="535" r:id="rId17"/>
    <p:sldId id="536" r:id="rId18"/>
    <p:sldId id="537" r:id="rId19"/>
    <p:sldId id="538" r:id="rId20"/>
    <p:sldId id="540" r:id="rId21"/>
    <p:sldId id="543" r:id="rId22"/>
    <p:sldId id="477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582" y="6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957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187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62"/>
              </a:spcAft>
              <a:defRPr baseline="0"/>
            </a:lvl1pPr>
            <a:lvl2pPr>
              <a:spcAft>
                <a:spcPts val="662"/>
              </a:spcAft>
              <a:defRPr/>
            </a:lvl2pPr>
            <a:lvl3pPr>
              <a:spcAft>
                <a:spcPts val="662"/>
              </a:spcAft>
              <a:defRPr/>
            </a:lvl3pPr>
            <a:lvl4pPr>
              <a:spcAft>
                <a:spcPts val="662"/>
              </a:spcAft>
              <a:defRPr/>
            </a:lvl4pPr>
            <a:lvl5pPr>
              <a:spcAft>
                <a:spcPts val="662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5" y="372342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8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575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CT#91-e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18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24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March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CP-210278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CT#91-e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E-meeting format by </a:t>
            </a:r>
            <a:r>
              <a:rPr lang="fr-FR" dirty="0" err="1" smtClean="0"/>
              <a:t>defaut</a:t>
            </a:r>
            <a:r>
              <a:rPr lang="fr-FR" dirty="0" smtClean="0"/>
              <a:t> for 2021 Q1 and Q2</a:t>
            </a:r>
          </a:p>
          <a:p>
            <a:r>
              <a:rPr lang="fr-FR" dirty="0" smtClean="0"/>
              <a:t>The </a:t>
            </a:r>
            <a:r>
              <a:rPr lang="fr-FR" dirty="0" err="1" smtClean="0"/>
              <a:t>current</a:t>
            </a:r>
            <a:r>
              <a:rPr lang="fr-FR" dirty="0" smtClean="0"/>
              <a:t> situation </a:t>
            </a:r>
            <a:r>
              <a:rPr lang="fr-FR" dirty="0" err="1" smtClean="0"/>
              <a:t>does</a:t>
            </a:r>
            <a:r>
              <a:rPr lang="fr-FR" dirty="0" smtClean="0"/>
              <a:t> not permit to plan F2F in Q3</a:t>
            </a:r>
          </a:p>
          <a:p>
            <a:r>
              <a:rPr lang="fr-FR" dirty="0" smtClean="0"/>
              <a:t>Meetings in Q3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</a:t>
            </a:r>
          </a:p>
          <a:p>
            <a:r>
              <a:rPr lang="fr-FR" dirty="0" smtClean="0"/>
              <a:t>For Q4, meetings 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e-meeting, as if no F2F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but the final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in TSG#92</a:t>
            </a:r>
          </a:p>
          <a:p>
            <a:endParaRPr lang="fr-FR" dirty="0"/>
          </a:p>
          <a:p>
            <a:r>
              <a:rPr lang="en-US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Current</a:t>
            </a:r>
            <a:r>
              <a:rPr lang="fr-FR" dirty="0" smtClean="0"/>
              <a:t> Release 17 </a:t>
            </a:r>
            <a:r>
              <a:rPr lang="fr-FR" dirty="0" err="1" smtClean="0"/>
              <a:t>schedule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Rel-17 </a:t>
            </a:r>
            <a:r>
              <a:rPr lang="en-US" dirty="0"/>
              <a:t>Stage 2 Functional Freeze, June 2021 (TSGs#92-e)</a:t>
            </a:r>
          </a:p>
          <a:p>
            <a:r>
              <a:rPr lang="en-US" dirty="0" smtClean="0"/>
              <a:t>Rel-17 </a:t>
            </a:r>
            <a:r>
              <a:rPr lang="en-US" dirty="0"/>
              <a:t>Stage 3 Protocol Freeze, March 2022 (TSGs#95)</a:t>
            </a:r>
          </a:p>
          <a:p>
            <a:r>
              <a:rPr lang="en-US" dirty="0" smtClean="0"/>
              <a:t>Rel-17 </a:t>
            </a:r>
            <a:r>
              <a:rPr lang="en-US" dirty="0"/>
              <a:t>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xmlns="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0667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37458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xmlns="" id="{E552400C-19BD-4B02-A9D4-DB1E850D1BA1}"/>
              </a:ext>
            </a:extLst>
          </p:cNvPr>
          <p:cNvSpPr/>
          <p:nvPr/>
        </p:nvSpPr>
        <p:spPr>
          <a:xfrm>
            <a:off x="132931" y="3231732"/>
            <a:ext cx="247164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83D11D1-CF70-4C6D-8A90-D0C44AD2585F}"/>
              </a:ext>
            </a:extLst>
          </p:cNvPr>
          <p:cNvSpPr/>
          <p:nvPr/>
        </p:nvSpPr>
        <p:spPr>
          <a:xfrm>
            <a:off x="116113" y="2344470"/>
            <a:ext cx="767822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xmlns="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9642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xmlns="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975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xmlns="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464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xmlns="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27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xmlns="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626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xmlns="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92657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xmlns="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23810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xmlns="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4469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284719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xmlns="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15347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xmlns="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976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375702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8658413" y="2202295"/>
            <a:ext cx="17539" cy="4103085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798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49901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4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xmlns="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560177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xmlns="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475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xmlns="" id="{0639BF20-3931-40B7-A7B8-34029C2C6B7B}"/>
              </a:ext>
            </a:extLst>
          </p:cNvPr>
          <p:cNvSpPr/>
          <p:nvPr/>
        </p:nvSpPr>
        <p:spPr>
          <a:xfrm>
            <a:off x="1333909" y="3218788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xmlns="" id="{4D573982-6520-4B89-BED4-8099B5536B7A}"/>
              </a:ext>
            </a:extLst>
          </p:cNvPr>
          <p:cNvSpPr/>
          <p:nvPr/>
        </p:nvSpPr>
        <p:spPr>
          <a:xfrm>
            <a:off x="4090148" y="3242824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xmlns="" id="{072CA9A7-FEC2-45E2-8B95-E09BDA2E32EF}"/>
              </a:ext>
            </a:extLst>
          </p:cNvPr>
          <p:cNvSpPr/>
          <p:nvPr/>
        </p:nvSpPr>
        <p:spPr>
          <a:xfrm>
            <a:off x="2860358" y="4099453"/>
            <a:ext cx="588470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xmlns="" id="{3C25DA36-1C43-4523-BB96-1D32EF9405F1}"/>
              </a:ext>
            </a:extLst>
          </p:cNvPr>
          <p:cNvSpPr/>
          <p:nvPr/>
        </p:nvSpPr>
        <p:spPr>
          <a:xfrm>
            <a:off x="4092536" y="3672136"/>
            <a:ext cx="287318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xmlns="" id="{C87688DC-5DA7-4CFB-9C13-3A3B3506FE5C}"/>
              </a:ext>
            </a:extLst>
          </p:cNvPr>
          <p:cNvSpPr/>
          <p:nvPr/>
        </p:nvSpPr>
        <p:spPr>
          <a:xfrm>
            <a:off x="2864045" y="5314516"/>
            <a:ext cx="58435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xmlns="" id="{C4320BEA-0F25-4EA4-AD4A-8CF04FE6861A}"/>
              </a:ext>
            </a:extLst>
          </p:cNvPr>
          <p:cNvSpPr/>
          <p:nvPr/>
        </p:nvSpPr>
        <p:spPr>
          <a:xfrm>
            <a:off x="2864130" y="4909495"/>
            <a:ext cx="584353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xmlns="" id="{F533FFBB-9CFF-418D-8F17-95CE7844A5E3}"/>
              </a:ext>
            </a:extLst>
          </p:cNvPr>
          <p:cNvSpPr/>
          <p:nvPr/>
        </p:nvSpPr>
        <p:spPr>
          <a:xfrm>
            <a:off x="2863864" y="4504474"/>
            <a:ext cx="582838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xmlns="" id="{DBF1D736-B64F-42EE-854E-1BBA4B468F9A}"/>
              </a:ext>
            </a:extLst>
          </p:cNvPr>
          <p:cNvSpPr/>
          <p:nvPr/>
        </p:nvSpPr>
        <p:spPr bwMode="auto">
          <a:xfrm rot="5400000">
            <a:off x="2076558" y="179904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648EA7BD-73E3-4741-8E24-92FE243ECAED}"/>
              </a:ext>
            </a:extLst>
          </p:cNvPr>
          <p:cNvSpPr txBox="1"/>
          <p:nvPr/>
        </p:nvSpPr>
        <p:spPr>
          <a:xfrm>
            <a:off x="677630" y="1760836"/>
            <a:ext cx="2944555" cy="4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by default </a:t>
            </a: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69E6ACF1-C34D-4F9A-A747-B723E9C8D31C}"/>
              </a:ext>
            </a:extLst>
          </p:cNvPr>
          <p:cNvSpPr/>
          <p:nvPr/>
        </p:nvSpPr>
        <p:spPr>
          <a:xfrm>
            <a:off x="40956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4FFEB767-7A6A-4A3C-A2C5-30AE97531E30}"/>
              </a:ext>
            </a:extLst>
          </p:cNvPr>
          <p:cNvSpPr/>
          <p:nvPr/>
        </p:nvSpPr>
        <p:spPr>
          <a:xfrm>
            <a:off x="71667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4F682DC7-4652-42F3-A8F4-BF5F00EC8081}"/>
              </a:ext>
            </a:extLst>
          </p:cNvPr>
          <p:cNvSpPr/>
          <p:nvPr/>
        </p:nvSpPr>
        <p:spPr>
          <a:xfrm>
            <a:off x="102378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xmlns="" id="{876EBB6D-81A0-46F7-989A-19339F332C4C}"/>
              </a:ext>
            </a:extLst>
          </p:cNvPr>
          <p:cNvSpPr/>
          <p:nvPr/>
        </p:nvSpPr>
        <p:spPr>
          <a:xfrm>
            <a:off x="133089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xmlns="" id="{D212ADDC-FB2D-472D-941D-EAEA159C4D85}"/>
              </a:ext>
            </a:extLst>
          </p:cNvPr>
          <p:cNvSpPr/>
          <p:nvPr/>
        </p:nvSpPr>
        <p:spPr>
          <a:xfrm>
            <a:off x="163554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xmlns="" id="{F569A298-177D-45B9-ACE8-DB74D8230DC4}"/>
              </a:ext>
            </a:extLst>
          </p:cNvPr>
          <p:cNvSpPr/>
          <p:nvPr/>
        </p:nvSpPr>
        <p:spPr>
          <a:xfrm>
            <a:off x="194265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xmlns="" id="{5B1A9508-4D14-4365-A4D7-A11B3E678F0F}"/>
              </a:ext>
            </a:extLst>
          </p:cNvPr>
          <p:cNvSpPr/>
          <p:nvPr/>
        </p:nvSpPr>
        <p:spPr>
          <a:xfrm>
            <a:off x="225431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xmlns="" id="{C9EB29F6-8FC0-4853-BFD8-FE7B07ECFFD6}"/>
              </a:ext>
            </a:extLst>
          </p:cNvPr>
          <p:cNvSpPr/>
          <p:nvPr/>
        </p:nvSpPr>
        <p:spPr>
          <a:xfrm>
            <a:off x="256142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xmlns="" id="{1CCA6497-2946-413B-8F29-10A89EBE4585}"/>
              </a:ext>
            </a:extLst>
          </p:cNvPr>
          <p:cNvSpPr/>
          <p:nvPr/>
        </p:nvSpPr>
        <p:spPr>
          <a:xfrm>
            <a:off x="286607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xmlns="" id="{C4005D3B-A1E8-4A12-8587-FFE678029C62}"/>
              </a:ext>
            </a:extLst>
          </p:cNvPr>
          <p:cNvSpPr/>
          <p:nvPr/>
        </p:nvSpPr>
        <p:spPr>
          <a:xfrm>
            <a:off x="31698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xmlns="" id="{93E225A5-56F9-4F74-ADAE-1941E0FFD46B}"/>
              </a:ext>
            </a:extLst>
          </p:cNvPr>
          <p:cNvSpPr/>
          <p:nvPr/>
        </p:nvSpPr>
        <p:spPr>
          <a:xfrm>
            <a:off x="347696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xmlns="" id="{C5353C48-DD06-448B-B558-D6A4DF52E1DF}"/>
              </a:ext>
            </a:extLst>
          </p:cNvPr>
          <p:cNvSpPr/>
          <p:nvPr/>
        </p:nvSpPr>
        <p:spPr>
          <a:xfrm>
            <a:off x="378162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xmlns="" id="{B67F4BAA-0645-4B55-AFD4-2722EC8C28DE}"/>
              </a:ext>
            </a:extLst>
          </p:cNvPr>
          <p:cNvSpPr/>
          <p:nvPr/>
        </p:nvSpPr>
        <p:spPr>
          <a:xfrm>
            <a:off x="408873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xmlns="" id="{B3EA4A2B-4424-4623-87E0-BC17BDFF5CE7}"/>
              </a:ext>
            </a:extLst>
          </p:cNvPr>
          <p:cNvSpPr/>
          <p:nvPr/>
        </p:nvSpPr>
        <p:spPr>
          <a:xfrm>
            <a:off x="439583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xmlns="" id="{EFBAB2F5-1336-4438-B743-52AF5B79363E}"/>
              </a:ext>
            </a:extLst>
          </p:cNvPr>
          <p:cNvSpPr/>
          <p:nvPr/>
        </p:nvSpPr>
        <p:spPr>
          <a:xfrm>
            <a:off x="470294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xmlns="" id="{5A5FDFCC-7522-46DD-AFE4-EF711BC3CA0B}"/>
              </a:ext>
            </a:extLst>
          </p:cNvPr>
          <p:cNvSpPr/>
          <p:nvPr/>
        </p:nvSpPr>
        <p:spPr>
          <a:xfrm>
            <a:off x="500760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xmlns="" id="{BF74DFD5-401F-4752-9C62-8CDA85E26274}"/>
              </a:ext>
            </a:extLst>
          </p:cNvPr>
          <p:cNvSpPr/>
          <p:nvPr/>
        </p:nvSpPr>
        <p:spPr>
          <a:xfrm>
            <a:off x="531471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xmlns="" id="{378F7058-011D-476E-B565-09136CD886C0}"/>
              </a:ext>
            </a:extLst>
          </p:cNvPr>
          <p:cNvSpPr/>
          <p:nvPr/>
        </p:nvSpPr>
        <p:spPr>
          <a:xfrm>
            <a:off x="562181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xmlns="" id="{7CB1DA99-61DD-4450-B7C9-0F8063B0D22B}"/>
              </a:ext>
            </a:extLst>
          </p:cNvPr>
          <p:cNvSpPr/>
          <p:nvPr/>
        </p:nvSpPr>
        <p:spPr>
          <a:xfrm>
            <a:off x="592892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xmlns="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20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xmlns="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319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xmlns="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02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xmlns="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743834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xmlns="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21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xmlns="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372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xmlns="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961174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xmlns="" id="{250364A0-CDAE-48FF-BB19-9B314B5DDC03}"/>
              </a:ext>
            </a:extLst>
          </p:cNvPr>
          <p:cNvSpPr/>
          <p:nvPr/>
        </p:nvSpPr>
        <p:spPr>
          <a:xfrm>
            <a:off x="623493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xmlns="" id="{867F42D9-B6BA-4431-965F-E0664ABE8C8A}"/>
              </a:ext>
            </a:extLst>
          </p:cNvPr>
          <p:cNvSpPr/>
          <p:nvPr/>
        </p:nvSpPr>
        <p:spPr>
          <a:xfrm>
            <a:off x="653958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xmlns="" id="{8A4608A6-DE57-488D-A514-011C60A6D2B0}"/>
              </a:ext>
            </a:extLst>
          </p:cNvPr>
          <p:cNvSpPr/>
          <p:nvPr/>
        </p:nvSpPr>
        <p:spPr>
          <a:xfrm>
            <a:off x="684669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xmlns="" id="{C7006262-193F-4F2F-8633-CB707AAE3C0A}"/>
              </a:ext>
            </a:extLst>
          </p:cNvPr>
          <p:cNvSpPr/>
          <p:nvPr/>
        </p:nvSpPr>
        <p:spPr>
          <a:xfrm>
            <a:off x="71538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xmlns="" id="{DC6B7F64-D230-42A6-B493-9CDC9626C99B}"/>
              </a:ext>
            </a:extLst>
          </p:cNvPr>
          <p:cNvSpPr/>
          <p:nvPr/>
        </p:nvSpPr>
        <p:spPr>
          <a:xfrm>
            <a:off x="746091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xmlns="" id="{9249E00D-672E-430F-A1C2-D9BB2FD9C715}"/>
              </a:ext>
            </a:extLst>
          </p:cNvPr>
          <p:cNvSpPr/>
          <p:nvPr/>
        </p:nvSpPr>
        <p:spPr>
          <a:xfrm>
            <a:off x="77655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xmlns="" id="{6FDA40E5-EA65-4980-963A-95813F2C4C88}"/>
              </a:ext>
            </a:extLst>
          </p:cNvPr>
          <p:cNvSpPr/>
          <p:nvPr/>
        </p:nvSpPr>
        <p:spPr>
          <a:xfrm>
            <a:off x="807267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xmlns="" id="{9CB3E36D-FAD2-458A-A1C5-F97D5BAEE3D1}"/>
              </a:ext>
            </a:extLst>
          </p:cNvPr>
          <p:cNvSpPr/>
          <p:nvPr/>
        </p:nvSpPr>
        <p:spPr>
          <a:xfrm>
            <a:off x="83843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xmlns="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621238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xmlns="" id="{71E39890-53F3-4F7D-B746-5D718711349F}"/>
              </a:ext>
            </a:extLst>
          </p:cNvPr>
          <p:cNvSpPr/>
          <p:nvPr/>
        </p:nvSpPr>
        <p:spPr>
          <a:xfrm>
            <a:off x="1074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xmlns="" id="{7B854F67-0DAB-4103-AB4C-9362D7596BFA}"/>
              </a:ext>
            </a:extLst>
          </p:cNvPr>
          <p:cNvSpPr/>
          <p:nvPr/>
        </p:nvSpPr>
        <p:spPr>
          <a:xfrm>
            <a:off x="96122" y="3677588"/>
            <a:ext cx="294334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xmlns="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093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xmlns="" id="{8390C836-A37F-43EF-AC51-F00D2D5DAE65}"/>
              </a:ext>
            </a:extLst>
          </p:cNvPr>
          <p:cNvSpPr/>
          <p:nvPr/>
        </p:nvSpPr>
        <p:spPr>
          <a:xfrm>
            <a:off x="904926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8B3D99CB-7092-448E-B4ED-CAED6FBBC017}"/>
              </a:ext>
            </a:extLst>
          </p:cNvPr>
          <p:cNvSpPr/>
          <p:nvPr/>
        </p:nvSpPr>
        <p:spPr>
          <a:xfrm>
            <a:off x="2249388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74466B0B-DD43-4623-B8FC-0DEDA0519DC8}"/>
              </a:ext>
            </a:extLst>
          </p:cNvPr>
          <p:cNvSpPr/>
          <p:nvPr/>
        </p:nvSpPr>
        <p:spPr>
          <a:xfrm>
            <a:off x="3604137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04CC4E08-2F7A-462B-936C-33EF18F94885}"/>
              </a:ext>
            </a:extLst>
          </p:cNvPr>
          <p:cNvSpPr/>
          <p:nvPr/>
        </p:nvSpPr>
        <p:spPr>
          <a:xfrm>
            <a:off x="4958886" y="2344470"/>
            <a:ext cx="124185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xmlns="" id="{693D94B2-107D-4959-80D5-CDFA7623B485}"/>
              </a:ext>
            </a:extLst>
          </p:cNvPr>
          <p:cNvSpPr/>
          <p:nvPr/>
        </p:nvSpPr>
        <p:spPr>
          <a:xfrm>
            <a:off x="6229242" y="2344470"/>
            <a:ext cx="1297640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5A2A2E7C-FC27-4772-ACBA-605193C6E4E7}"/>
              </a:ext>
            </a:extLst>
          </p:cNvPr>
          <p:cNvSpPr/>
          <p:nvPr/>
        </p:nvSpPr>
        <p:spPr>
          <a:xfrm>
            <a:off x="7562802" y="2344470"/>
            <a:ext cx="1099425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xmlns="" id="{FAD24FDA-9878-44BC-B3E5-FA2A6185202D}"/>
              </a:ext>
            </a:extLst>
          </p:cNvPr>
          <p:cNvSpPr/>
          <p:nvPr/>
        </p:nvSpPr>
        <p:spPr bwMode="auto">
          <a:xfrm rot="5400000">
            <a:off x="10237967" y="522034"/>
            <a:ext cx="225401" cy="333909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xmlns="" id="{66FE96D1-4B38-4EDD-9594-84F639851C19}"/>
              </a:ext>
            </a:extLst>
          </p:cNvPr>
          <p:cNvSpPr txBox="1"/>
          <p:nvPr/>
        </p:nvSpPr>
        <p:spPr>
          <a:xfrm>
            <a:off x="8569936" y="1752647"/>
            <a:ext cx="3543870" cy="27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219" b="1" u="sng" dirty="0" smtClean="0">
                <a:solidFill>
                  <a:srgbClr val="FF0000"/>
                </a:solidFill>
                <a:latin typeface="Calibri"/>
              </a:rPr>
              <a:t>face-to-face meetings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xmlns="" id="{53E450B1-B0E0-43D6-B3F1-99D2BFC18D71}"/>
              </a:ext>
            </a:extLst>
          </p:cNvPr>
          <p:cNvSpPr/>
          <p:nvPr/>
        </p:nvSpPr>
        <p:spPr>
          <a:xfrm>
            <a:off x="5300493" y="321568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xmlns="" id="{36B08007-8087-4E83-9A73-C299E1B5DCBA}"/>
              </a:ext>
            </a:extLst>
          </p:cNvPr>
          <p:cNvSpPr/>
          <p:nvPr/>
        </p:nvSpPr>
        <p:spPr>
          <a:xfrm>
            <a:off x="6834319" y="321542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xmlns="" id="{3D7C0CAC-3CCF-4385-87EC-27B6C8978322}"/>
              </a:ext>
            </a:extLst>
          </p:cNvPr>
          <p:cNvSpPr/>
          <p:nvPr/>
        </p:nvSpPr>
        <p:spPr>
          <a:xfrm>
            <a:off x="8065953" y="3238870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xmlns="" id="{17D79C31-D21F-45D1-8A93-31D227144200}"/>
              </a:ext>
            </a:extLst>
          </p:cNvPr>
          <p:cNvSpPr/>
          <p:nvPr/>
        </p:nvSpPr>
        <p:spPr>
          <a:xfrm>
            <a:off x="8070146" y="3675970"/>
            <a:ext cx="276772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xmlns="" id="{D7C63C05-9456-4BFF-BDA1-5639CEF01253}"/>
              </a:ext>
            </a:extLst>
          </p:cNvPr>
          <p:cNvSpPr/>
          <p:nvPr/>
        </p:nvSpPr>
        <p:spPr>
          <a:xfrm>
            <a:off x="8698147" y="2344470"/>
            <a:ext cx="1187618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C67B3C29-5968-411B-9189-5C25C984A19B}"/>
              </a:ext>
            </a:extLst>
          </p:cNvPr>
          <p:cNvSpPr/>
          <p:nvPr/>
        </p:nvSpPr>
        <p:spPr>
          <a:xfrm>
            <a:off x="9921684" y="2344470"/>
            <a:ext cx="1233254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98F7EE75-86DA-4408-9474-2C564440D1AF}"/>
              </a:ext>
            </a:extLst>
          </p:cNvPr>
          <p:cNvSpPr/>
          <p:nvPr/>
        </p:nvSpPr>
        <p:spPr>
          <a:xfrm>
            <a:off x="932671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65E1E3C7-54C5-4EFD-940F-2E745D64D5E8}"/>
              </a:ext>
            </a:extLst>
          </p:cNvPr>
          <p:cNvSpPr/>
          <p:nvPr/>
        </p:nvSpPr>
        <p:spPr>
          <a:xfrm>
            <a:off x="962520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xmlns="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931229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xmlns="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90463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36E0D5B8-09C5-48D8-8AB6-E7D43593BCBF}"/>
              </a:ext>
            </a:extLst>
          </p:cNvPr>
          <p:cNvSpPr/>
          <p:nvPr/>
        </p:nvSpPr>
        <p:spPr>
          <a:xfrm>
            <a:off x="992370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1304D744-1524-4D96-90C9-8142F045F43C}"/>
              </a:ext>
            </a:extLst>
          </p:cNvPr>
          <p:cNvSpPr/>
          <p:nvPr/>
        </p:nvSpPr>
        <p:spPr>
          <a:xfrm>
            <a:off x="102206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8252B517-E4CE-4601-B969-860A21A7FAF0}"/>
              </a:ext>
            </a:extLst>
          </p:cNvPr>
          <p:cNvSpPr/>
          <p:nvPr/>
        </p:nvSpPr>
        <p:spPr>
          <a:xfrm>
            <a:off x="105181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44AF7ECB-5EA5-4DB5-932E-A724541DA2E7}"/>
              </a:ext>
            </a:extLst>
          </p:cNvPr>
          <p:cNvSpPr/>
          <p:nvPr/>
        </p:nvSpPr>
        <p:spPr>
          <a:xfrm>
            <a:off x="108047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776EAD69-8C74-4E21-A38F-35BAD8DDC8D0}"/>
              </a:ext>
            </a:extLst>
          </p:cNvPr>
          <p:cNvSpPr/>
          <p:nvPr/>
        </p:nvSpPr>
        <p:spPr>
          <a:xfrm>
            <a:off x="11190858" y="2344470"/>
            <a:ext cx="807041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xmlns="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0618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xmlns="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1000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xmlns="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289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xmlns="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247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54DD10E1-D740-4BC3-B075-BD2F9252265D}"/>
              </a:ext>
            </a:extLst>
          </p:cNvPr>
          <p:cNvSpPr/>
          <p:nvPr/>
        </p:nvSpPr>
        <p:spPr>
          <a:xfrm>
            <a:off x="1110416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xmlns="" id="{30A22CDB-4E0D-4E93-B017-E003B3EB3FA8}"/>
              </a:ext>
            </a:extLst>
          </p:cNvPr>
          <p:cNvSpPr/>
          <p:nvPr/>
        </p:nvSpPr>
        <p:spPr>
          <a:xfrm>
            <a:off x="1140965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xmlns="" id="{0A621616-6853-4991-A330-FA9F8C90DD26}"/>
              </a:ext>
            </a:extLst>
          </p:cNvPr>
          <p:cNvSpPr/>
          <p:nvPr/>
        </p:nvSpPr>
        <p:spPr>
          <a:xfrm>
            <a:off x="1171607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14-17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xmlns="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9536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xmlns="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0182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xmlns="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082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xmlns="" id="{03BA2C5A-155A-4CA0-AE1F-E612FC2F177C}"/>
              </a:ext>
            </a:extLst>
          </p:cNvPr>
          <p:cNvSpPr/>
          <p:nvPr/>
        </p:nvSpPr>
        <p:spPr>
          <a:xfrm>
            <a:off x="11720256" y="3672136"/>
            <a:ext cx="274924" cy="24304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xmlns="" id="{13D6D5F4-4FCB-4841-847A-C363B34A9D71}"/>
              </a:ext>
            </a:extLst>
          </p:cNvPr>
          <p:cNvSpPr/>
          <p:nvPr/>
        </p:nvSpPr>
        <p:spPr>
          <a:xfrm>
            <a:off x="90128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xmlns="" id="{9885274C-AAB1-4664-B81C-C8EBB6C6DDB6}"/>
              </a:ext>
            </a:extLst>
          </p:cNvPr>
          <p:cNvSpPr/>
          <p:nvPr/>
        </p:nvSpPr>
        <p:spPr>
          <a:xfrm>
            <a:off x="86989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xmlns="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899140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xmlns="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6811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xmlns="" id="{9C03B942-0AC5-4937-B7E3-915F634E10F8}"/>
              </a:ext>
            </a:extLst>
          </p:cNvPr>
          <p:cNvSpPr/>
          <p:nvPr/>
        </p:nvSpPr>
        <p:spPr>
          <a:xfrm>
            <a:off x="9314813" y="321542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xmlns="" id="{F9F08753-879D-4749-BC18-2334F28F49B2}"/>
              </a:ext>
            </a:extLst>
          </p:cNvPr>
          <p:cNvSpPr/>
          <p:nvPr/>
        </p:nvSpPr>
        <p:spPr>
          <a:xfrm>
            <a:off x="10807848" y="3214841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xmlns="" id="{2AC7DA0F-2BBA-4BD4-8EEB-72C09AFE935E}"/>
              </a:ext>
            </a:extLst>
          </p:cNvPr>
          <p:cNvSpPr/>
          <p:nvPr/>
        </p:nvSpPr>
        <p:spPr>
          <a:xfrm>
            <a:off x="11718066" y="3238869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8" name="Rectangle: Rounded Corners 179">
            <a:extLst>
              <a:ext uri="{FF2B5EF4-FFF2-40B4-BE49-F238E27FC236}">
                <a16:creationId xmlns:a16="http://schemas.microsoft.com/office/drawing/2014/main" xmlns="" id="{0639BF20-3931-40B7-A7B8-34029C2C6B7B}"/>
              </a:ext>
            </a:extLst>
          </p:cNvPr>
          <p:cNvSpPr/>
          <p:nvPr/>
        </p:nvSpPr>
        <p:spPr>
          <a:xfrm>
            <a:off x="3166062" y="321568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7" name="Étoile à 5 branches 6"/>
          <p:cNvSpPr/>
          <p:nvPr/>
        </p:nvSpPr>
        <p:spPr>
          <a:xfrm>
            <a:off x="-44964" y="5868650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</a:t>
            </a:r>
            <a:endParaRPr lang="en-US" dirty="0"/>
          </a:p>
        </p:txBody>
      </p:sp>
      <p:sp>
        <p:nvSpPr>
          <p:cNvPr id="236" name="Étoile à 5 branches 235"/>
          <p:cNvSpPr/>
          <p:nvPr/>
        </p:nvSpPr>
        <p:spPr>
          <a:xfrm>
            <a:off x="11600391" y="5868218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62D7421-30C8-4AD0-941E-77D215AB376E}"/>
              </a:ext>
            </a:extLst>
          </p:cNvPr>
          <p:cNvSpPr/>
          <p:nvPr/>
        </p:nvSpPr>
        <p:spPr bwMode="auto">
          <a:xfrm>
            <a:off x="53742" y="3170164"/>
            <a:ext cx="12073318" cy="444980"/>
          </a:xfrm>
          <a:prstGeom prst="rect">
            <a:avLst/>
          </a:prstGeom>
          <a:solidFill>
            <a:srgbClr val="D9D9D9">
              <a:alpha val="32157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6" name="Rectangle: Rounded Corners 194">
            <a:extLst>
              <a:ext uri="{FF2B5EF4-FFF2-40B4-BE49-F238E27FC236}">
                <a16:creationId xmlns:a16="http://schemas.microsoft.com/office/drawing/2014/main" xmlns="" id="{072CA9A7-FEC2-45E2-8B95-E09BDA2E32EF}"/>
              </a:ext>
            </a:extLst>
          </p:cNvPr>
          <p:cNvSpPr/>
          <p:nvPr/>
        </p:nvSpPr>
        <p:spPr>
          <a:xfrm>
            <a:off x="5305503" y="4099453"/>
            <a:ext cx="29770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7" name="Rectangle: Rounded Corners 104">
            <a:extLst>
              <a:ext uri="{FF2B5EF4-FFF2-40B4-BE49-F238E27FC236}">
                <a16:creationId xmlns:a16="http://schemas.microsoft.com/office/drawing/2014/main" xmlns="" id="{C87688DC-5DA7-4CFB-9C13-3A3B3506FE5C}"/>
              </a:ext>
            </a:extLst>
          </p:cNvPr>
          <p:cNvSpPr/>
          <p:nvPr/>
        </p:nvSpPr>
        <p:spPr>
          <a:xfrm>
            <a:off x="5307158" y="5314516"/>
            <a:ext cx="295627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105">
            <a:extLst>
              <a:ext uri="{FF2B5EF4-FFF2-40B4-BE49-F238E27FC236}">
                <a16:creationId xmlns:a16="http://schemas.microsoft.com/office/drawing/2014/main" xmlns="" id="{C4320BEA-0F25-4EA4-AD4A-8CF04FE6861A}"/>
              </a:ext>
            </a:extLst>
          </p:cNvPr>
          <p:cNvSpPr/>
          <p:nvPr/>
        </p:nvSpPr>
        <p:spPr>
          <a:xfrm>
            <a:off x="5307242" y="4909495"/>
            <a:ext cx="295626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107">
            <a:extLst>
              <a:ext uri="{FF2B5EF4-FFF2-40B4-BE49-F238E27FC236}">
                <a16:creationId xmlns:a16="http://schemas.microsoft.com/office/drawing/2014/main" xmlns="" id="{F533FFBB-9CFF-418D-8F17-95CE7844A5E3}"/>
              </a:ext>
            </a:extLst>
          </p:cNvPr>
          <p:cNvSpPr/>
          <p:nvPr/>
        </p:nvSpPr>
        <p:spPr>
          <a:xfrm>
            <a:off x="5306227" y="4504474"/>
            <a:ext cx="294860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194">
            <a:extLst>
              <a:ext uri="{FF2B5EF4-FFF2-40B4-BE49-F238E27FC236}">
                <a16:creationId xmlns:a16="http://schemas.microsoft.com/office/drawing/2014/main" xmlns="" id="{072CA9A7-FEC2-45E2-8B95-E09BDA2E32EF}"/>
              </a:ext>
            </a:extLst>
          </p:cNvPr>
          <p:cNvSpPr/>
          <p:nvPr/>
        </p:nvSpPr>
        <p:spPr>
          <a:xfrm>
            <a:off x="6828359" y="4099453"/>
            <a:ext cx="29395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2" name="Rectangle: Rounded Corners 104">
            <a:extLst>
              <a:ext uri="{FF2B5EF4-FFF2-40B4-BE49-F238E27FC236}">
                <a16:creationId xmlns:a16="http://schemas.microsoft.com/office/drawing/2014/main" xmlns="" id="{C87688DC-5DA7-4CFB-9C13-3A3B3506FE5C}"/>
              </a:ext>
            </a:extLst>
          </p:cNvPr>
          <p:cNvSpPr/>
          <p:nvPr/>
        </p:nvSpPr>
        <p:spPr>
          <a:xfrm>
            <a:off x="6829987" y="5314516"/>
            <a:ext cx="291898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3" name="Rectangle: Rounded Corners 105">
            <a:extLst>
              <a:ext uri="{FF2B5EF4-FFF2-40B4-BE49-F238E27FC236}">
                <a16:creationId xmlns:a16="http://schemas.microsoft.com/office/drawing/2014/main" xmlns="" id="{C4320BEA-0F25-4EA4-AD4A-8CF04FE6861A}"/>
              </a:ext>
            </a:extLst>
          </p:cNvPr>
          <p:cNvSpPr/>
          <p:nvPr/>
        </p:nvSpPr>
        <p:spPr>
          <a:xfrm>
            <a:off x="6830071" y="4909495"/>
            <a:ext cx="291897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4" name="Rectangle: Rounded Corners 107">
            <a:extLst>
              <a:ext uri="{FF2B5EF4-FFF2-40B4-BE49-F238E27FC236}">
                <a16:creationId xmlns:a16="http://schemas.microsoft.com/office/drawing/2014/main" xmlns="" id="{F533FFBB-9CFF-418D-8F17-95CE7844A5E3}"/>
              </a:ext>
            </a:extLst>
          </p:cNvPr>
          <p:cNvSpPr/>
          <p:nvPr/>
        </p:nvSpPr>
        <p:spPr>
          <a:xfrm>
            <a:off x="6829045" y="4504474"/>
            <a:ext cx="291141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5" name="Rectangle: Rounded Corners 194">
            <a:extLst>
              <a:ext uri="{FF2B5EF4-FFF2-40B4-BE49-F238E27FC236}">
                <a16:creationId xmlns:a16="http://schemas.microsoft.com/office/drawing/2014/main" xmlns="" id="{072CA9A7-FEC2-45E2-8B95-E09BDA2E32EF}"/>
              </a:ext>
            </a:extLst>
          </p:cNvPr>
          <p:cNvSpPr/>
          <p:nvPr/>
        </p:nvSpPr>
        <p:spPr>
          <a:xfrm>
            <a:off x="9307533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6" name="Rectangle: Rounded Corners 104">
            <a:extLst>
              <a:ext uri="{FF2B5EF4-FFF2-40B4-BE49-F238E27FC236}">
                <a16:creationId xmlns:a16="http://schemas.microsoft.com/office/drawing/2014/main" xmlns="" id="{C87688DC-5DA7-4CFB-9C13-3A3B3506FE5C}"/>
              </a:ext>
            </a:extLst>
          </p:cNvPr>
          <p:cNvSpPr/>
          <p:nvPr/>
        </p:nvSpPr>
        <p:spPr>
          <a:xfrm>
            <a:off x="9311220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8" name="Rectangle: Rounded Corners 105">
            <a:extLst>
              <a:ext uri="{FF2B5EF4-FFF2-40B4-BE49-F238E27FC236}">
                <a16:creationId xmlns:a16="http://schemas.microsoft.com/office/drawing/2014/main" xmlns="" id="{C4320BEA-0F25-4EA4-AD4A-8CF04FE6861A}"/>
              </a:ext>
            </a:extLst>
          </p:cNvPr>
          <p:cNvSpPr/>
          <p:nvPr/>
        </p:nvSpPr>
        <p:spPr>
          <a:xfrm>
            <a:off x="9311306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9" name="Rectangle: Rounded Corners 107">
            <a:extLst>
              <a:ext uri="{FF2B5EF4-FFF2-40B4-BE49-F238E27FC236}">
                <a16:creationId xmlns:a16="http://schemas.microsoft.com/office/drawing/2014/main" xmlns="" id="{F533FFBB-9CFF-418D-8F17-95CE7844A5E3}"/>
              </a:ext>
            </a:extLst>
          </p:cNvPr>
          <p:cNvSpPr/>
          <p:nvPr/>
        </p:nvSpPr>
        <p:spPr>
          <a:xfrm>
            <a:off x="9311039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0" name="Rectangle: Rounded Corners 194">
            <a:extLst>
              <a:ext uri="{FF2B5EF4-FFF2-40B4-BE49-F238E27FC236}">
                <a16:creationId xmlns:a16="http://schemas.microsoft.com/office/drawing/2014/main" xmlns="" id="{072CA9A7-FEC2-45E2-8B95-E09BDA2E32EF}"/>
              </a:ext>
            </a:extLst>
          </p:cNvPr>
          <p:cNvSpPr/>
          <p:nvPr/>
        </p:nvSpPr>
        <p:spPr>
          <a:xfrm>
            <a:off x="10798362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1" name="Rectangle: Rounded Corners 104">
            <a:extLst>
              <a:ext uri="{FF2B5EF4-FFF2-40B4-BE49-F238E27FC236}">
                <a16:creationId xmlns:a16="http://schemas.microsoft.com/office/drawing/2014/main" xmlns="" id="{C87688DC-5DA7-4CFB-9C13-3A3B3506FE5C}"/>
              </a:ext>
            </a:extLst>
          </p:cNvPr>
          <p:cNvSpPr/>
          <p:nvPr/>
        </p:nvSpPr>
        <p:spPr>
          <a:xfrm>
            <a:off x="10802049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2" name="Rectangle: Rounded Corners 105">
            <a:extLst>
              <a:ext uri="{FF2B5EF4-FFF2-40B4-BE49-F238E27FC236}">
                <a16:creationId xmlns:a16="http://schemas.microsoft.com/office/drawing/2014/main" xmlns="" id="{C4320BEA-0F25-4EA4-AD4A-8CF04FE6861A}"/>
              </a:ext>
            </a:extLst>
          </p:cNvPr>
          <p:cNvSpPr/>
          <p:nvPr/>
        </p:nvSpPr>
        <p:spPr>
          <a:xfrm>
            <a:off x="10802135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3" name="Rectangle: Rounded Corners 107">
            <a:extLst>
              <a:ext uri="{FF2B5EF4-FFF2-40B4-BE49-F238E27FC236}">
                <a16:creationId xmlns:a16="http://schemas.microsoft.com/office/drawing/2014/main" xmlns="" id="{F533FFBB-9CFF-418D-8F17-95CE7844A5E3}"/>
              </a:ext>
            </a:extLst>
          </p:cNvPr>
          <p:cNvSpPr/>
          <p:nvPr/>
        </p:nvSpPr>
        <p:spPr>
          <a:xfrm>
            <a:off x="10801868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35144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7175081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Left Brace 3">
            <a:extLst>
              <a:ext uri="{FF2B5EF4-FFF2-40B4-BE49-F238E27FC236}">
                <a16:creationId xmlns:a16="http://schemas.microsoft.com/office/drawing/2014/main" xmlns="" id="{DBF1D736-B64F-42EE-854E-1BBA4B468F9A}"/>
              </a:ext>
            </a:extLst>
          </p:cNvPr>
          <p:cNvSpPr/>
          <p:nvPr/>
        </p:nvSpPr>
        <p:spPr bwMode="auto">
          <a:xfrm rot="5400000">
            <a:off x="6173186" y="173878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6" name="TextBox 98">
            <a:extLst>
              <a:ext uri="{FF2B5EF4-FFF2-40B4-BE49-F238E27FC236}">
                <a16:creationId xmlns:a16="http://schemas.microsoft.com/office/drawing/2014/main" xmlns="" id="{648EA7BD-73E3-4741-8E24-92FE243ECAED}"/>
              </a:ext>
            </a:extLst>
          </p:cNvPr>
          <p:cNvSpPr txBox="1"/>
          <p:nvPr/>
        </p:nvSpPr>
        <p:spPr>
          <a:xfrm>
            <a:off x="4457803" y="1752647"/>
            <a:ext cx="3581983" cy="65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but the final decision will be taken in TSG#92 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E-meeting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</a:t>
            </a:r>
            <a:r>
              <a:rPr lang="fr-FR" dirty="0" smtClean="0"/>
              <a:t>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E-meeting guidance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provided</a:t>
            </a:r>
            <a:r>
              <a:rPr lang="fr-FR" sz="2400" dirty="0" smtClean="0"/>
              <a:t> in a </a:t>
            </a:r>
            <a:r>
              <a:rPr lang="fr-FR" sz="2400" dirty="0" err="1" smtClean="0"/>
              <a:t>separate</a:t>
            </a:r>
            <a:r>
              <a:rPr lang="fr-FR" sz="2400" dirty="0" smtClean="0"/>
              <a:t> </a:t>
            </a:r>
            <a:r>
              <a:rPr lang="fr-FR" sz="2400" dirty="0" err="1" smtClean="0"/>
              <a:t>Tdoc</a:t>
            </a:r>
            <a:r>
              <a:rPr lang="fr-FR" sz="2400" dirty="0" smtClean="0"/>
              <a:t>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meeting:</a:t>
            </a:r>
          </a:p>
          <a:p>
            <a:pPr lvl="1"/>
            <a:r>
              <a:rPr lang="en-US" sz="2000" dirty="0" smtClean="0"/>
              <a:t>Cx-2xxxx_Cx#yyy-e </a:t>
            </a:r>
            <a:r>
              <a:rPr lang="en-US" sz="2000" dirty="0"/>
              <a:t>guidance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document should only contain all the info useful to the delegates,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the use of </a:t>
            </a:r>
            <a:r>
              <a:rPr lang="en-US" sz="2400" dirty="0" smtClean="0">
                <a:solidFill>
                  <a:srgbClr val="FF0000"/>
                </a:solidFill>
              </a:rPr>
              <a:t>name </a:t>
            </a:r>
            <a:r>
              <a:rPr lang="en-US" sz="2400" dirty="0">
                <a:solidFill>
                  <a:srgbClr val="FF0000"/>
                </a:solidFill>
              </a:rPr>
              <a:t>+ </a:t>
            </a:r>
            <a:r>
              <a:rPr lang="en-US" sz="2400" dirty="0" smtClean="0">
                <a:solidFill>
                  <a:srgbClr val="FF0000"/>
                </a:solidFill>
              </a:rPr>
              <a:t>affiliation</a:t>
            </a:r>
            <a:r>
              <a:rPr lang="en-US" sz="2400" dirty="0" smtClean="0"/>
              <a:t> as identifier during online session, whatever the exact format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an "</a:t>
            </a:r>
            <a:r>
              <a:rPr lang="fr-FR" sz="2400" dirty="0" err="1" smtClean="0"/>
              <a:t>inactivity</a:t>
            </a:r>
            <a:r>
              <a:rPr lang="fr-FR" sz="2400" dirty="0" smtClean="0"/>
              <a:t> </a:t>
            </a:r>
            <a:r>
              <a:rPr lang="fr-FR" sz="2400" dirty="0" err="1" smtClean="0"/>
              <a:t>period</a:t>
            </a:r>
            <a:r>
              <a:rPr lang="fr-FR" sz="2400" dirty="0" smtClean="0"/>
              <a:t>" </a:t>
            </a:r>
            <a:r>
              <a:rPr lang="fr-FR" sz="2400" dirty="0" err="1" smtClean="0"/>
              <a:t>during</a:t>
            </a:r>
            <a:r>
              <a:rPr lang="fr-FR" sz="2400" dirty="0" smtClean="0"/>
              <a:t> the week-end </a:t>
            </a:r>
            <a:r>
              <a:rPr lang="fr-FR" sz="2400" dirty="0" err="1" smtClean="0"/>
              <a:t>when</a:t>
            </a:r>
            <a:r>
              <a:rPr lang="fr-FR" sz="2400" dirty="0" smtClean="0"/>
              <a:t> the meeting for +7 </a:t>
            </a:r>
            <a:r>
              <a:rPr lang="fr-FR" sz="2400" dirty="0" err="1" smtClean="0"/>
              <a:t>days</a:t>
            </a:r>
            <a:r>
              <a:rPr lang="fr-FR" sz="2400" dirty="0" smtClean="0"/>
              <a:t> meeting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Please ensure that delegates adopt a respectful and </a:t>
            </a:r>
            <a:r>
              <a:rPr lang="en-US" sz="2400" dirty="0"/>
              <a:t>courteous </a:t>
            </a:r>
            <a:r>
              <a:rPr lang="en-US" sz="2400" dirty="0" smtClean="0"/>
              <a:t>behavior in </a:t>
            </a:r>
            <a:r>
              <a:rPr lang="en-US" sz="2400" dirty="0"/>
              <a:t>any </a:t>
            </a:r>
            <a:r>
              <a:rPr lang="en-US" sz="2400" dirty="0" smtClean="0"/>
              <a:t>circumstance during online sessions.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spec handling in TR 21.900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 Technical Specifications describing an API or common data types shall include an (</a:t>
            </a:r>
            <a:r>
              <a:rPr lang="en-US" dirty="0">
                <a:solidFill>
                  <a:srgbClr val="FF0000"/>
                </a:solidFill>
              </a:rPr>
              <a:t>normative</a:t>
            </a:r>
            <a:r>
              <a:rPr lang="en-US" dirty="0"/>
              <a:t>) annex documenting the corresponding </a:t>
            </a:r>
            <a:r>
              <a:rPr lang="en-US" dirty="0" err="1"/>
              <a:t>OpenAPI</a:t>
            </a:r>
            <a:r>
              <a:rPr lang="en-US" dirty="0"/>
              <a:t> specification file.</a:t>
            </a:r>
          </a:p>
          <a:p>
            <a:r>
              <a:rPr lang="en-GB" dirty="0"/>
              <a:t>Before making available any new version of a TS containing an </a:t>
            </a:r>
            <a:r>
              <a:rPr lang="en-GB" dirty="0" err="1"/>
              <a:t>OpenAPI</a:t>
            </a:r>
            <a:r>
              <a:rPr lang="en-GB" dirty="0"/>
              <a:t> specification file, the responsible MCC officer shall extract the (</a:t>
            </a:r>
            <a:r>
              <a:rPr lang="en-GB" dirty="0">
                <a:solidFill>
                  <a:srgbClr val="FF0000"/>
                </a:solidFill>
              </a:rPr>
              <a:t>syntax checked and verified</a:t>
            </a:r>
            <a:r>
              <a:rPr lang="en-GB" dirty="0"/>
              <a:t>) </a:t>
            </a:r>
            <a:r>
              <a:rPr lang="en-GB" dirty="0" err="1"/>
              <a:t>OpenAPI</a:t>
            </a:r>
            <a:r>
              <a:rPr lang="en-GB" dirty="0"/>
              <a:t> specification file from the annex of the TS and make it available as a stand-alone file in UTF-8.</a:t>
            </a:r>
          </a:p>
          <a:p>
            <a:r>
              <a:rPr lang="en-GB" dirty="0"/>
              <a:t>The file name shall follow the conventions defined in 3GPP TS 29.501 [6] clause 5.3.6 unless the TS containing an </a:t>
            </a:r>
            <a:r>
              <a:rPr lang="en-GB" dirty="0" err="1"/>
              <a:t>OpenAPI</a:t>
            </a:r>
            <a:r>
              <a:rPr lang="en-GB" dirty="0"/>
              <a:t> specification file indicates a different file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38526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 smtClean="0"/>
              <a:t> spec handling in TR 21.900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As </a:t>
            </a:r>
            <a:r>
              <a:rPr lang="fr-FR" dirty="0" err="1" smtClean="0"/>
              <a:t>described</a:t>
            </a:r>
            <a:r>
              <a:rPr lang="fr-FR" dirty="0" smtClean="0"/>
              <a:t> in TR 21.900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the UTF-8 formatted </a:t>
            </a:r>
            <a:r>
              <a:rPr lang="en-US" dirty="0" err="1"/>
              <a:t>OpenAPI</a:t>
            </a:r>
            <a:r>
              <a:rPr lang="en-US" dirty="0"/>
              <a:t> specification files documented by TS shall be stored by the MCC officer in the following locations:</a:t>
            </a:r>
          </a:p>
          <a:p>
            <a:pPr lvl="1"/>
            <a:r>
              <a:rPr lang="en-GB" dirty="0"/>
              <a:t>https://forge.3gpp.org/rep/all/5G_APIs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From plenary #89, 3GPP Forge is used instead ETSI Forge. </a:t>
            </a:r>
          </a:p>
          <a:p>
            <a:pPr lvl="2"/>
            <a:r>
              <a:rPr lang="en-US" dirty="0"/>
              <a:t>This needs to be corrected in TS21.900</a:t>
            </a:r>
          </a:p>
          <a:p>
            <a:pPr lvl="1"/>
            <a:r>
              <a:rPr lang="en-US" dirty="0"/>
              <a:t>in the zip file containing the Word file of the new version of the TS (which is itself stored in the usual places).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3943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Objectives of the TS 29.501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TS 29.501 </a:t>
            </a:r>
            <a:r>
              <a:rPr lang="fr-FR" sz="2400" dirty="0" err="1"/>
              <a:t>provides</a:t>
            </a:r>
            <a:r>
              <a:rPr lang="fr-FR" sz="2400" dirty="0"/>
              <a:t> </a:t>
            </a:r>
            <a:r>
              <a:rPr lang="en-GB" sz="2400" dirty="0"/>
              <a:t>design principles and documentation guidelines for 5GC SBI APIs</a:t>
            </a:r>
          </a:p>
          <a:p>
            <a:pPr lvl="1"/>
            <a:r>
              <a:rPr lang="fr-FR" sz="2000" dirty="0" err="1"/>
              <a:t>Initially</a:t>
            </a:r>
            <a:r>
              <a:rPr lang="fr-FR" sz="2000" dirty="0"/>
              <a:t> </a:t>
            </a:r>
            <a:r>
              <a:rPr lang="fr-FR" sz="2000" dirty="0" err="1"/>
              <a:t>introduced</a:t>
            </a:r>
            <a:r>
              <a:rPr lang="fr-FR" sz="2000" dirty="0"/>
              <a:t> for SBI but </a:t>
            </a:r>
            <a:r>
              <a:rPr lang="fr-FR" sz="2000" dirty="0" err="1"/>
              <a:t>it</a:t>
            </a:r>
            <a:r>
              <a:rPr lang="fr-FR" sz="2000" dirty="0"/>
              <a:t> </a:t>
            </a:r>
            <a:r>
              <a:rPr lang="fr-FR" sz="2000" dirty="0" err="1"/>
              <a:t>applies</a:t>
            </a:r>
            <a:r>
              <a:rPr lang="fr-FR" sz="2000" dirty="0"/>
              <a:t> to </a:t>
            </a:r>
            <a:r>
              <a:rPr lang="fr-FR" sz="2000" dirty="0" err="1"/>
              <a:t>any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file</a:t>
            </a:r>
          </a:p>
          <a:p>
            <a:pPr lvl="1"/>
            <a:r>
              <a:rPr lang="fr-FR" sz="2000" dirty="0"/>
              <a:t>Introduction and scope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made more </a:t>
            </a:r>
            <a:r>
              <a:rPr lang="fr-FR" sz="2000" dirty="0" err="1"/>
              <a:t>generic</a:t>
            </a:r>
            <a:endParaRPr lang="fr-FR" sz="2000" dirty="0"/>
          </a:p>
          <a:p>
            <a:r>
              <a:rPr lang="fr-FR" sz="2400" dirty="0" err="1"/>
              <a:t>Subclause</a:t>
            </a:r>
            <a:r>
              <a:rPr lang="fr-FR" sz="2400" dirty="0"/>
              <a:t> 5.3 of TS 29.501 </a:t>
            </a:r>
            <a:r>
              <a:rPr lang="fr-FR" sz="2400" dirty="0" err="1"/>
              <a:t>specifies</a:t>
            </a:r>
            <a:r>
              <a:rPr lang="fr-FR" sz="2400" dirty="0"/>
              <a:t> the handling </a:t>
            </a:r>
            <a:r>
              <a:rPr lang="fr-FR" sz="2400" dirty="0" err="1"/>
              <a:t>OpenAPI</a:t>
            </a:r>
            <a:r>
              <a:rPr lang="fr-FR" sz="2400" dirty="0"/>
              <a:t> </a:t>
            </a:r>
            <a:r>
              <a:rPr lang="fr-FR" sz="2400" dirty="0" err="1"/>
              <a:t>specification</a:t>
            </a:r>
            <a:r>
              <a:rPr lang="fr-FR" sz="2400" dirty="0"/>
              <a:t> files.</a:t>
            </a:r>
          </a:p>
          <a:p>
            <a:r>
              <a:rPr lang="fr-FR" sz="2400" dirty="0"/>
              <a:t>TS 29.501 </a:t>
            </a:r>
            <a:r>
              <a:rPr lang="fr-FR" sz="2400" dirty="0" err="1"/>
              <a:t>should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seen</a:t>
            </a:r>
            <a:r>
              <a:rPr lang="fr-FR" sz="2400" dirty="0"/>
              <a:t> as a Best </a:t>
            </a:r>
            <a:r>
              <a:rPr lang="fr-FR" sz="2400" dirty="0" err="1"/>
              <a:t>Current</a:t>
            </a:r>
            <a:r>
              <a:rPr lang="fr-FR" sz="2400" dirty="0"/>
              <a:t> </a:t>
            </a:r>
            <a:r>
              <a:rPr lang="fr-FR" sz="2400" dirty="0" err="1"/>
              <a:t>Pratice</a:t>
            </a:r>
            <a:r>
              <a:rPr lang="fr-FR" sz="2400" dirty="0"/>
              <a:t> document for 3GPP </a:t>
            </a:r>
            <a:r>
              <a:rPr lang="fr-FR" sz="2400" dirty="0" err="1"/>
              <a:t>that</a:t>
            </a:r>
            <a:r>
              <a:rPr lang="fr-FR" sz="2400" dirty="0"/>
              <a:t> </a:t>
            </a:r>
            <a:r>
              <a:rPr lang="fr-FR" sz="2400" dirty="0" err="1"/>
              <a:t>aims</a:t>
            </a:r>
            <a:r>
              <a:rPr lang="fr-FR" sz="2400" dirty="0"/>
              <a:t> to:</a:t>
            </a:r>
          </a:p>
          <a:p>
            <a:pPr lvl="1"/>
            <a:r>
              <a:rPr lang="fr-FR" sz="2000" dirty="0" err="1"/>
              <a:t>simplify</a:t>
            </a:r>
            <a:r>
              <a:rPr lang="fr-FR" sz="2000" dirty="0"/>
              <a:t> the </a:t>
            </a:r>
            <a:r>
              <a:rPr lang="fr-FR" sz="2000" dirty="0" err="1"/>
              <a:t>drafting</a:t>
            </a:r>
            <a:r>
              <a:rPr lang="fr-FR" sz="2000" dirty="0"/>
              <a:t> of new API </a:t>
            </a:r>
            <a:r>
              <a:rPr lang="fr-FR" sz="2000" dirty="0" err="1"/>
              <a:t>containing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</a:t>
            </a:r>
            <a:r>
              <a:rPr lang="fr-FR" sz="2000" dirty="0" err="1"/>
              <a:t>specification</a:t>
            </a:r>
            <a:r>
              <a:rPr lang="fr-FR" sz="2000" dirty="0"/>
              <a:t> file,</a:t>
            </a:r>
          </a:p>
          <a:p>
            <a:pPr lvl="1"/>
            <a:r>
              <a:rPr lang="fr-FR" sz="2000" dirty="0" err="1"/>
              <a:t>ensure</a:t>
            </a:r>
            <a:r>
              <a:rPr lang="fr-FR" sz="2000" dirty="0"/>
              <a:t> the </a:t>
            </a:r>
            <a:r>
              <a:rPr lang="fr-FR" sz="2000" dirty="0" err="1"/>
              <a:t>reusability</a:t>
            </a:r>
            <a:r>
              <a:rPr lang="fr-FR" sz="2000" dirty="0"/>
              <a:t> of </a:t>
            </a:r>
            <a:r>
              <a:rPr lang="fr-FR" sz="2000" dirty="0" err="1"/>
              <a:t>existing</a:t>
            </a:r>
            <a:r>
              <a:rPr lang="fr-FR" sz="2000" dirty="0"/>
              <a:t> APIs</a:t>
            </a:r>
          </a:p>
          <a:p>
            <a:pPr lvl="1"/>
            <a:r>
              <a:rPr lang="fr-FR" sz="2000" dirty="0" err="1"/>
              <a:t>provide</a:t>
            </a:r>
            <a:r>
              <a:rPr lang="fr-FR" sz="2000" dirty="0"/>
              <a:t> an </a:t>
            </a:r>
            <a:r>
              <a:rPr lang="fr-FR" sz="2000" dirty="0" err="1"/>
              <a:t>overall</a:t>
            </a:r>
            <a:r>
              <a:rPr lang="fr-FR" sz="2000" dirty="0"/>
              <a:t> </a:t>
            </a:r>
            <a:r>
              <a:rPr lang="fr-FR" sz="2000" dirty="0" err="1"/>
              <a:t>consistency</a:t>
            </a:r>
            <a:r>
              <a:rPr lang="fr-FR" sz="2000" dirty="0"/>
              <a:t> at the 3GPP </a:t>
            </a:r>
            <a:r>
              <a:rPr lang="fr-FR" sz="2000" dirty="0" err="1"/>
              <a:t>level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1440795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Situation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r>
              <a:rPr lang="fr-FR" sz="2000" dirty="0"/>
              <a:t>For </a:t>
            </a:r>
            <a:r>
              <a:rPr lang="fr-FR" sz="2000" dirty="0" smtClean="0"/>
              <a:t>Rel-15: </a:t>
            </a:r>
            <a:endParaRPr lang="fr-FR" sz="2000" dirty="0"/>
          </a:p>
          <a:p>
            <a:pPr lvl="1"/>
            <a:r>
              <a:rPr lang="en-US" sz="1800" dirty="0"/>
              <a:t>CT3/CT4: 66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1 API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r>
              <a:rPr lang="fr-FR" sz="2000" dirty="0"/>
              <a:t>For Rel-16:</a:t>
            </a:r>
          </a:p>
          <a:p>
            <a:pPr lvl="1"/>
            <a:r>
              <a:rPr lang="en-US" sz="1800" dirty="0"/>
              <a:t>CT3/CT4: 113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2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SA5-OM: 14 APIs </a:t>
            </a:r>
            <a:r>
              <a:rPr lang="fr-FR" sz="1800" dirty="0"/>
              <a:t>(in 3GPP Forge SA5 </a:t>
            </a:r>
            <a:r>
              <a:rPr lang="fr-FR" sz="1800" dirty="0" err="1"/>
              <a:t>MnS</a:t>
            </a:r>
            <a:r>
              <a:rPr lang="fr-FR" sz="1800" dirty="0"/>
              <a:t> repository)</a:t>
            </a:r>
            <a:endParaRPr lang="en-US" sz="1800" dirty="0"/>
          </a:p>
          <a:p>
            <a:r>
              <a:rPr lang="en-US" sz="2000" dirty="0"/>
              <a:t>All CT and SA5-Ch </a:t>
            </a:r>
            <a:r>
              <a:rPr lang="en-US" sz="2000" dirty="0" err="1"/>
              <a:t>OpenAPI</a:t>
            </a:r>
            <a:r>
              <a:rPr lang="en-US" sz="2000" dirty="0"/>
              <a:t> specification files </a:t>
            </a:r>
            <a:r>
              <a:rPr lang="en-US" sz="2000" dirty="0" smtClean="0"/>
              <a:t>(182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specs)</a:t>
            </a:r>
            <a:endParaRPr lang="en-US" sz="2000" dirty="0"/>
          </a:p>
          <a:p>
            <a:pPr lvl="1"/>
            <a:r>
              <a:rPr lang="en-US" sz="1800" dirty="0"/>
              <a:t>Follow design guidelines in TS 29.501</a:t>
            </a:r>
          </a:p>
          <a:p>
            <a:pPr lvl="1"/>
            <a:r>
              <a:rPr lang="en-US" sz="1800" dirty="0"/>
              <a:t>Are stored in 3GPP/5G_APIs </a:t>
            </a:r>
            <a:r>
              <a:rPr lang="en-US" sz="1800" dirty="0" smtClean="0"/>
              <a:t>repository as specified in TR 21.900</a:t>
            </a:r>
          </a:p>
          <a:p>
            <a:pPr lvl="1"/>
            <a:r>
              <a:rPr lang="fr-FR" sz="1800" dirty="0" smtClean="0"/>
              <a:t>NOTE: SA4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14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 files </a:t>
            </a:r>
            <a:r>
              <a:rPr lang="fr-FR" sz="1800" dirty="0" err="1" smtClean="0"/>
              <a:t>applying</a:t>
            </a:r>
            <a:r>
              <a:rPr lang="fr-FR" sz="1800" dirty="0" smtClean="0"/>
              <a:t> TS 29.501 </a:t>
            </a:r>
            <a:r>
              <a:rPr lang="fr-FR" sz="1800" dirty="0" err="1" smtClean="0"/>
              <a:t>recommendations</a:t>
            </a:r>
            <a:endParaRPr lang="fr-FR" sz="1800" dirty="0" smtClean="0"/>
          </a:p>
          <a:p>
            <a:r>
              <a:rPr lang="fr-FR" sz="2000" dirty="0" smtClean="0"/>
              <a:t>SA-OAM </a:t>
            </a:r>
            <a:r>
              <a:rPr lang="fr-FR" sz="2000" dirty="0" err="1" smtClean="0"/>
              <a:t>following</a:t>
            </a:r>
            <a:r>
              <a:rPr lang="fr-FR" sz="2000" dirty="0" smtClean="0"/>
              <a:t> </a:t>
            </a:r>
            <a:r>
              <a:rPr lang="fr-FR" sz="2000" dirty="0" err="1" smtClean="0"/>
              <a:t>their</a:t>
            </a:r>
            <a:r>
              <a:rPr lang="fr-FR" sz="2000" dirty="0" smtClean="0"/>
              <a:t> </a:t>
            </a:r>
            <a:r>
              <a:rPr lang="fr-FR" sz="2000" dirty="0" err="1" smtClean="0"/>
              <a:t>own</a:t>
            </a:r>
            <a:r>
              <a:rPr lang="fr-FR" sz="2000" dirty="0" smtClean="0"/>
              <a:t> guidelines and </a:t>
            </a:r>
            <a:r>
              <a:rPr lang="fr-FR" sz="2000" dirty="0" err="1" smtClean="0"/>
              <a:t>deviating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21.900 (cf. LS </a:t>
            </a:r>
            <a:r>
              <a:rPr lang="fr-FR" sz="2000" dirty="0" err="1" smtClean="0"/>
              <a:t>from</a:t>
            </a:r>
            <a:r>
              <a:rPr lang="fr-FR" sz="2000" dirty="0" smtClean="0"/>
              <a:t> SA5 </a:t>
            </a:r>
            <a:r>
              <a:rPr lang="fr-FR" sz="2000" dirty="0"/>
              <a:t>in </a:t>
            </a:r>
            <a:r>
              <a:rPr lang="fr-FR" sz="2000" dirty="0" smtClean="0"/>
              <a:t>CP-210269)</a:t>
            </a:r>
            <a:endParaRPr lang="en-US" sz="2000" dirty="0" smtClean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759125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</a:p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 smtClean="0"/>
          </a:p>
          <a:p>
            <a:r>
              <a:rPr lang="fr-FR" dirty="0" smtClean="0"/>
              <a:t>Meeting planning for 2021 Q3/Q4</a:t>
            </a:r>
            <a:endParaRPr lang="fr-FR" dirty="0"/>
          </a:p>
          <a:p>
            <a:r>
              <a:rPr lang="fr-FR" dirty="0" smtClean="0"/>
              <a:t>E-meeting handling</a:t>
            </a:r>
          </a:p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handling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fr-FR" dirty="0" err="1" smtClean="0"/>
              <a:t>AoB</a:t>
            </a:r>
            <a:r>
              <a:rPr lang="fr-FR" dirty="0" smtClean="0"/>
              <a:t>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3GPP</a:t>
            </a:r>
          </a:p>
          <a:p>
            <a:r>
              <a:rPr lang="fr-FR" sz="2400" dirty="0" err="1" smtClean="0"/>
              <a:t>Misalignment</a:t>
            </a:r>
            <a:r>
              <a:rPr lang="fr-FR" sz="2400" dirty="0" smtClean="0"/>
              <a:t> </a:t>
            </a:r>
            <a:r>
              <a:rPr lang="fr-FR" sz="2400" dirty="0" err="1" smtClean="0"/>
              <a:t>between</a:t>
            </a:r>
            <a:r>
              <a:rPr lang="fr-FR" sz="2400" dirty="0" smtClean="0"/>
              <a:t> SA5-OAM and the </a:t>
            </a:r>
            <a:r>
              <a:rPr lang="fr-FR" sz="2400" dirty="0" err="1" smtClean="0"/>
              <a:t>other</a:t>
            </a:r>
            <a:r>
              <a:rPr lang="fr-FR" sz="2400" dirty="0" smtClean="0"/>
              <a:t> groups has been </a:t>
            </a:r>
            <a:r>
              <a:rPr lang="fr-FR" sz="2400" dirty="0" err="1" smtClean="0"/>
              <a:t>discussed</a:t>
            </a:r>
            <a:r>
              <a:rPr lang="fr-FR" sz="2400" dirty="0" smtClean="0"/>
              <a:t> offline and in SA5 meeting</a:t>
            </a:r>
          </a:p>
          <a:p>
            <a:r>
              <a:rPr lang="fr-FR" sz="2400" dirty="0" err="1" smtClean="0"/>
              <a:t>Even</a:t>
            </a:r>
            <a:r>
              <a:rPr lang="fr-FR" sz="2400" dirty="0" smtClean="0"/>
              <a:t> if TS 29.501 </a:t>
            </a:r>
            <a:r>
              <a:rPr lang="fr-FR" sz="2400" dirty="0" err="1" smtClean="0"/>
              <a:t>was</a:t>
            </a:r>
            <a:r>
              <a:rPr lang="fr-FR" sz="2400" dirty="0" smtClean="0"/>
              <a:t> </a:t>
            </a:r>
            <a:r>
              <a:rPr lang="fr-FR" sz="2400" dirty="0" err="1" smtClean="0"/>
              <a:t>meant</a:t>
            </a:r>
            <a:r>
              <a:rPr lang="fr-FR" sz="2400" dirty="0" smtClean="0"/>
              <a:t> to </a:t>
            </a:r>
            <a:r>
              <a:rPr lang="fr-FR" sz="2400" dirty="0" err="1" smtClean="0"/>
              <a:t>provide</a:t>
            </a:r>
            <a:r>
              <a:rPr lang="fr-FR" sz="2400" dirty="0" smtClean="0"/>
              <a:t>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design guidelines for </a:t>
            </a:r>
            <a:r>
              <a:rPr lang="fr-FR" sz="2400" dirty="0" err="1" smtClean="0"/>
              <a:t>any</a:t>
            </a:r>
            <a:r>
              <a:rPr lang="fr-FR" sz="2400" dirty="0" smtClean="0"/>
              <a:t>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</a:t>
            </a:r>
            <a:r>
              <a:rPr lang="fr-FR" sz="2400" dirty="0" smtClean="0"/>
              <a:t>, </a:t>
            </a:r>
            <a:r>
              <a:rPr lang="fr-FR" sz="2400" dirty="0" err="1" smtClean="0"/>
              <a:t>some</a:t>
            </a:r>
            <a:r>
              <a:rPr lang="fr-FR" sz="2400" dirty="0" smtClean="0"/>
              <a:t> parts </a:t>
            </a:r>
            <a:r>
              <a:rPr lang="fr-FR" sz="2400" dirty="0" err="1" smtClean="0"/>
              <a:t>seem</a:t>
            </a:r>
            <a:r>
              <a:rPr lang="fr-FR" sz="2400" dirty="0" smtClean="0"/>
              <a:t> to </a:t>
            </a:r>
            <a:r>
              <a:rPr lang="fr-FR" sz="2400" dirty="0" err="1" smtClean="0"/>
              <a:t>be</a:t>
            </a:r>
            <a:r>
              <a:rPr lang="fr-FR" sz="2400" dirty="0" smtClean="0"/>
              <a:t> SBI-</a:t>
            </a:r>
            <a:r>
              <a:rPr lang="fr-FR" sz="2400" dirty="0" err="1" smtClean="0"/>
              <a:t>specific</a:t>
            </a:r>
            <a:r>
              <a:rPr lang="fr-FR" sz="2400" dirty="0" smtClean="0"/>
              <a:t>.</a:t>
            </a:r>
          </a:p>
          <a:p>
            <a:r>
              <a:rPr lang="fr-FR" sz="2400" dirty="0" smtClean="0"/>
              <a:t>A discussion group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required</a:t>
            </a:r>
            <a:endParaRPr lang="fr-FR" sz="2400" dirty="0" smtClean="0"/>
          </a:p>
          <a:p>
            <a:pPr lvl="1"/>
            <a:r>
              <a:rPr lang="fr-FR" sz="2000" dirty="0" err="1" smtClean="0"/>
              <a:t>With</a:t>
            </a:r>
            <a:r>
              <a:rPr lang="fr-FR" sz="2000" dirty="0" smtClean="0"/>
              <a:t> experts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the CT/SA </a:t>
            </a:r>
            <a:r>
              <a:rPr lang="fr-FR" sz="2000" dirty="0" err="1" smtClean="0"/>
              <a:t>WGs</a:t>
            </a:r>
            <a:r>
              <a:rPr lang="fr-FR" sz="2000" dirty="0" smtClean="0"/>
              <a:t> </a:t>
            </a:r>
            <a:r>
              <a:rPr lang="fr-FR" sz="2000" dirty="0" err="1" smtClean="0"/>
              <a:t>developing</a:t>
            </a:r>
            <a:r>
              <a:rPr lang="fr-FR" sz="2000" dirty="0" smtClean="0"/>
              <a:t>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endParaRPr lang="fr-FR" sz="2000" dirty="0" smtClean="0"/>
          </a:p>
          <a:p>
            <a:pPr lvl="1"/>
            <a:r>
              <a:rPr lang="fr-FR" sz="2000" dirty="0" smtClean="0"/>
              <a:t>To check </a:t>
            </a:r>
            <a:r>
              <a:rPr lang="fr-FR" sz="2000" dirty="0" err="1" smtClean="0"/>
              <a:t>what</a:t>
            </a:r>
            <a:r>
              <a:rPr lang="fr-FR" sz="2000" dirty="0" smtClean="0"/>
              <a:t> </a:t>
            </a:r>
            <a:r>
              <a:rPr lang="fr-FR" sz="2000" dirty="0" err="1" smtClean="0"/>
              <a:t>really</a:t>
            </a:r>
            <a:r>
              <a:rPr lang="fr-FR" sz="2000" dirty="0" smtClean="0"/>
              <a:t> </a:t>
            </a:r>
            <a:r>
              <a:rPr lang="fr-FR" sz="2000" dirty="0" err="1" smtClean="0"/>
              <a:t>needs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to all the groups</a:t>
            </a:r>
          </a:p>
          <a:p>
            <a:pPr lvl="1"/>
            <a:r>
              <a:rPr lang="fr-FR" sz="2000" dirty="0" smtClean="0"/>
              <a:t>To </a:t>
            </a:r>
            <a:r>
              <a:rPr lang="fr-FR" sz="2000" dirty="0" err="1" smtClean="0"/>
              <a:t>decide</a:t>
            </a:r>
            <a:r>
              <a:rPr lang="fr-FR" sz="2000" dirty="0" smtClean="0"/>
              <a:t> in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it</a:t>
            </a:r>
            <a:r>
              <a:rPr lang="fr-FR" sz="2000" dirty="0" smtClean="0"/>
              <a:t>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documented</a:t>
            </a:r>
            <a:r>
              <a:rPr lang="fr-FR" sz="2000" dirty="0" smtClean="0"/>
              <a:t> </a:t>
            </a:r>
          </a:p>
          <a:p>
            <a:r>
              <a:rPr lang="fr-FR" sz="2400" dirty="0" err="1" smtClean="0"/>
              <a:t>Proposal</a:t>
            </a:r>
            <a:r>
              <a:rPr lang="fr-FR" sz="2400" dirty="0" smtClean="0"/>
              <a:t>: Final output </a:t>
            </a:r>
            <a:r>
              <a:rPr lang="fr-FR" sz="2400" dirty="0" err="1" smtClean="0"/>
              <a:t>should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available</a:t>
            </a:r>
            <a:r>
              <a:rPr lang="fr-FR" sz="2400" dirty="0" smtClean="0"/>
              <a:t> in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69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/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1716" y="3444875"/>
            <a:ext cx="906117" cy="130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 smtClean="0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Atle Monrad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 smtClean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  <a:endParaRPr lang="fr-FR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 smtClean="0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smtClean="0">
                <a:solidFill>
                  <a:srgbClr val="FF0000"/>
                </a:solidFill>
              </a:rPr>
              <a:t>No </a:t>
            </a:r>
            <a:r>
              <a:rPr lang="fr-FR" altLang="en-US" sz="1800" i="1" dirty="0" err="1" smtClean="0">
                <a:solidFill>
                  <a:srgbClr val="FF0000"/>
                </a:solidFill>
              </a:rPr>
              <a:t>choice</a:t>
            </a:r>
            <a:endParaRPr lang="en-US" altLang="en-US" sz="1800" i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WG </a:t>
            </a:r>
            <a:r>
              <a:rPr lang="fr-FR" dirty="0" err="1" smtClean="0"/>
              <a:t>elections</a:t>
            </a:r>
            <a:r>
              <a:rPr lang="fr-FR" dirty="0" smtClean="0"/>
              <a:t> in Q2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CT1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1 Vice-Chair</a:t>
            </a:r>
            <a:endParaRPr lang="en-US" dirty="0" smtClean="0"/>
          </a:p>
          <a:p>
            <a:r>
              <a:rPr lang="en-US" dirty="0" smtClean="0"/>
              <a:t>CT4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2 Vice-Chair </a:t>
            </a:r>
            <a:endParaRPr lang="en-US" dirty="0" smtClean="0"/>
          </a:p>
          <a:p>
            <a:r>
              <a:rPr lang="en-US" dirty="0" smtClean="0"/>
              <a:t>CT6 </a:t>
            </a:r>
            <a:r>
              <a:rPr lang="en-US" dirty="0"/>
              <a:t>Elections </a:t>
            </a:r>
            <a:r>
              <a:rPr lang="en-US" dirty="0" smtClean="0"/>
              <a:t>to be planned (?)</a:t>
            </a:r>
          </a:p>
          <a:p>
            <a:pPr lvl="1"/>
            <a:r>
              <a:rPr lang="fr-FR" dirty="0" smtClean="0"/>
              <a:t>1 Chair</a:t>
            </a:r>
            <a:endParaRPr lang="en-US" dirty="0" smtClean="0"/>
          </a:p>
          <a:p>
            <a:pPr lvl="1"/>
            <a:r>
              <a:rPr lang="en-US" dirty="0" smtClean="0"/>
              <a:t>CT6#100 Chair election canceled, waiting for the 3GPP voting 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73677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 </a:t>
            </a:r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follow the same procedures than for the </a:t>
            </a:r>
            <a:r>
              <a:rPr lang="en-US" dirty="0" smtClean="0"/>
              <a:t>elections at CT#91-e</a:t>
            </a:r>
          </a:p>
          <a:p>
            <a:pPr lvl="1"/>
            <a:r>
              <a:rPr lang="fr-FR" dirty="0" smtClean="0"/>
              <a:t>A </a:t>
            </a:r>
            <a:r>
              <a:rPr lang="fr-FR" dirty="0" err="1" smtClean="0"/>
              <a:t>firmed</a:t>
            </a:r>
            <a:r>
              <a:rPr lang="fr-FR" dirty="0" smtClean="0"/>
              <a:t> registration deadline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set 48h </a:t>
            </a:r>
            <a:r>
              <a:rPr lang="fr-FR" dirty="0" err="1" smtClean="0"/>
              <a:t>before</a:t>
            </a:r>
            <a:r>
              <a:rPr lang="fr-FR" dirty="0" smtClean="0"/>
              <a:t> the meeting</a:t>
            </a:r>
          </a:p>
          <a:p>
            <a:pPr lvl="2"/>
            <a:r>
              <a:rPr lang="fr-FR" dirty="0" err="1"/>
              <a:t>After</a:t>
            </a:r>
            <a:r>
              <a:rPr lang="fr-FR" dirty="0"/>
              <a:t> the deadline, </a:t>
            </a:r>
            <a:r>
              <a:rPr lang="fr-FR" dirty="0" smtClean="0"/>
              <a:t>de-registration </a:t>
            </a:r>
            <a:r>
              <a:rPr lang="fr-FR" dirty="0"/>
              <a:t>or affiliation modifications </a:t>
            </a:r>
            <a:r>
              <a:rPr lang="fr-FR" dirty="0" err="1"/>
              <a:t>will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possible </a:t>
            </a:r>
            <a:r>
              <a:rPr lang="fr-FR" dirty="0" err="1"/>
              <a:t>before</a:t>
            </a:r>
            <a:r>
              <a:rPr lang="fr-FR" dirty="0"/>
              <a:t> the end of the </a:t>
            </a:r>
            <a:r>
              <a:rPr lang="fr-FR" dirty="0" err="1" smtClean="0"/>
              <a:t>elections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Meeting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start</a:t>
            </a:r>
            <a:r>
              <a:rPr lang="fr-FR" dirty="0" smtClean="0"/>
              <a:t> few </a:t>
            </a:r>
            <a:r>
              <a:rPr lang="fr-FR" dirty="0" err="1" smtClean="0"/>
              <a:t>days</a:t>
            </a:r>
            <a:r>
              <a:rPr lang="fr-FR" dirty="0" smtClean="0"/>
              <a:t> </a:t>
            </a:r>
            <a:r>
              <a:rPr lang="fr-FR" dirty="0" err="1" smtClean="0"/>
              <a:t>before</a:t>
            </a:r>
            <a:r>
              <a:rPr lang="fr-FR" dirty="0" smtClean="0"/>
              <a:t> the </a:t>
            </a:r>
            <a:r>
              <a:rPr lang="fr-FR" dirty="0" err="1" smtClean="0"/>
              <a:t>technical</a:t>
            </a:r>
            <a:r>
              <a:rPr lang="fr-FR" dirty="0" smtClean="0"/>
              <a:t> meeting to </a:t>
            </a:r>
            <a:r>
              <a:rPr lang="fr-FR" dirty="0" err="1" smtClean="0"/>
              <a:t>organize</a:t>
            </a:r>
            <a:r>
              <a:rPr lang="fr-FR" dirty="0" smtClean="0"/>
              <a:t> the first ballots</a:t>
            </a:r>
          </a:p>
          <a:p>
            <a:pPr lvl="1"/>
            <a:r>
              <a:rPr lang="fr-FR" dirty="0" smtClean="0"/>
              <a:t>Ballots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the end of the meeting if </a:t>
            </a:r>
            <a:r>
              <a:rPr lang="fr-FR" dirty="0" err="1" smtClean="0"/>
              <a:t>required</a:t>
            </a:r>
            <a:endParaRPr lang="fr-FR" dirty="0" smtClean="0"/>
          </a:p>
          <a:p>
            <a:pPr lvl="1"/>
            <a:r>
              <a:rPr lang="en-US" dirty="0" smtClean="0"/>
              <a:t>Each </a:t>
            </a:r>
            <a:r>
              <a:rPr lang="en-US" dirty="0"/>
              <a:t>ballot will be open for 18 hours, following the guidance received from </a:t>
            </a:r>
            <a:r>
              <a:rPr lang="en-US" dirty="0" smtClean="0"/>
              <a:t>PCG</a:t>
            </a:r>
          </a:p>
          <a:p>
            <a:r>
              <a:rPr lang="fr-FR" dirty="0" smtClean="0"/>
              <a:t>WG chairs are </a:t>
            </a:r>
            <a:r>
              <a:rPr lang="fr-FR" dirty="0" err="1" smtClean="0"/>
              <a:t>responsible</a:t>
            </a:r>
            <a:r>
              <a:rPr lang="fr-FR" dirty="0" smtClean="0"/>
              <a:t> of the </a:t>
            </a:r>
            <a:r>
              <a:rPr lang="fr-FR" dirty="0" err="1" smtClean="0"/>
              <a:t>organization</a:t>
            </a:r>
            <a:r>
              <a:rPr lang="fr-FR" dirty="0" smtClean="0"/>
              <a:t> of the </a:t>
            </a:r>
            <a:r>
              <a:rPr lang="fr-FR" dirty="0" err="1" smtClean="0"/>
              <a:t>elections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9604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planning in 2021 Q3/Q4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24272</TotalTime>
  <Words>1126</Words>
  <Application>Microsoft Office PowerPoint</Application>
  <PresentationFormat>Grand écran</PresentationFormat>
  <Paragraphs>285</Paragraphs>
  <Slides>22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CT#91-e Administrivia</vt:lpstr>
      <vt:lpstr>Content</vt:lpstr>
      <vt:lpstr>Elections at CT#91-e</vt:lpstr>
      <vt:lpstr>TSG CT Officials</vt:lpstr>
      <vt:lpstr>TSG CT Officials</vt:lpstr>
      <vt:lpstr>Elections in WGs</vt:lpstr>
      <vt:lpstr>CT WG elections in Q2</vt:lpstr>
      <vt:lpstr>Election process</vt:lpstr>
      <vt:lpstr>Meeting planning in 2021 Q3/Q4</vt:lpstr>
      <vt:lpstr>Meeting format for 2021 Q3/Q4</vt:lpstr>
      <vt:lpstr>Current Release 17 schedule</vt:lpstr>
      <vt:lpstr>Meeting format for 2021 Q3/Q4</vt:lpstr>
      <vt:lpstr>E-meeting handling</vt:lpstr>
      <vt:lpstr>Recommendation to the WG chairs</vt:lpstr>
      <vt:lpstr>OpenAPI Spec handling</vt:lpstr>
      <vt:lpstr>OpenAPI spec handling in TR 21.900</vt:lpstr>
      <vt:lpstr>OpenAPI spec handling in TR 21.900</vt:lpstr>
      <vt:lpstr>Objectives of the TS 29.501</vt:lpstr>
      <vt:lpstr>Situation</vt:lpstr>
      <vt:lpstr>Need for common alignment</vt:lpstr>
      <vt:lpstr>Elections in WGs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909</cp:revision>
  <dcterms:created xsi:type="dcterms:W3CDTF">2010-02-05T13:52:04Z</dcterms:created>
  <dcterms:modified xsi:type="dcterms:W3CDTF">2021-03-22T14:18:38Z</dcterms:modified>
  <cp:contentStatus>Template 2017</cp:contentStatus>
</cp:coreProperties>
</file>