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3"/>
  </p:notesMasterIdLst>
  <p:handoutMasterIdLst>
    <p:handoutMasterId r:id="rId34"/>
  </p:handoutMasterIdLst>
  <p:sldIdLst>
    <p:sldId id="341" r:id="rId2"/>
    <p:sldId id="363" r:id="rId3"/>
    <p:sldId id="366" r:id="rId4"/>
    <p:sldId id="377" r:id="rId5"/>
    <p:sldId id="411" r:id="rId6"/>
    <p:sldId id="385" r:id="rId7"/>
    <p:sldId id="416" r:id="rId8"/>
    <p:sldId id="368" r:id="rId9"/>
    <p:sldId id="369" r:id="rId10"/>
    <p:sldId id="412" r:id="rId11"/>
    <p:sldId id="405" r:id="rId12"/>
    <p:sldId id="417" r:id="rId13"/>
    <p:sldId id="370" r:id="rId14"/>
    <p:sldId id="394" r:id="rId15"/>
    <p:sldId id="372" r:id="rId16"/>
    <p:sldId id="395" r:id="rId17"/>
    <p:sldId id="393" r:id="rId18"/>
    <p:sldId id="402" r:id="rId19"/>
    <p:sldId id="406" r:id="rId20"/>
    <p:sldId id="410" r:id="rId21"/>
    <p:sldId id="415" r:id="rId22"/>
    <p:sldId id="409" r:id="rId23"/>
    <p:sldId id="407" r:id="rId24"/>
    <p:sldId id="373" r:id="rId25"/>
    <p:sldId id="374" r:id="rId26"/>
    <p:sldId id="375" r:id="rId27"/>
    <p:sldId id="365" r:id="rId28"/>
    <p:sldId id="376" r:id="rId29"/>
    <p:sldId id="414" r:id="rId30"/>
    <p:sldId id="387" r:id="rId31"/>
    <p:sldId id="379" r:id="rId32"/>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24FC24"/>
    <a:srgbClr val="000000"/>
    <a:srgbClr val="FFFFFF"/>
    <a:srgbClr val="694646"/>
    <a:srgbClr val="FF6600"/>
    <a:srgbClr val="1A4669"/>
    <a:srgbClr val="C6D254"/>
    <a:srgbClr val="B1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0" autoAdjust="0"/>
    <p:restoredTop sz="86429" autoAdjust="0"/>
  </p:normalViewPr>
  <p:slideViewPr>
    <p:cSldViewPr snapToGrid="0">
      <p:cViewPr varScale="1">
        <p:scale>
          <a:sx n="116" d="100"/>
          <a:sy n="116" d="100"/>
        </p:scale>
        <p:origin x="140"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33599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sv-SE" altLang="en-US" sz="1200" b="1" dirty="0" smtClean="0">
                <a:latin typeface="Arial "/>
              </a:rPr>
              <a:t>CT#91e</a:t>
            </a:r>
            <a:endParaRPr lang="sv-SE" altLang="en-US" sz="1200" b="1" dirty="0">
              <a:latin typeface="Arial "/>
            </a:endParaRPr>
          </a:p>
          <a:p>
            <a:pPr eaLnBrk="1" hangingPunct="1">
              <a:defRPr/>
            </a:pPr>
            <a:r>
              <a:rPr lang="en-GB" sz="1000" b="1" kern="1200" dirty="0" smtClean="0">
                <a:solidFill>
                  <a:schemeClr val="tx1"/>
                </a:solidFill>
                <a:effectLst/>
                <a:latin typeface="Arial" pitchFamily="34" charset="0"/>
                <a:ea typeface="+mn-ea"/>
                <a:cs typeface="Arial" pitchFamily="34" charset="0"/>
              </a:rPr>
              <a:t>E-Meeting, -; 22</a:t>
            </a:r>
            <a:r>
              <a:rPr lang="en-GB" sz="1000" b="1" kern="1200" baseline="30000" dirty="0" smtClean="0">
                <a:solidFill>
                  <a:schemeClr val="tx1"/>
                </a:solidFill>
                <a:effectLst/>
                <a:latin typeface="Arial" pitchFamily="34" charset="0"/>
                <a:ea typeface="+mn-ea"/>
                <a:cs typeface="Arial" pitchFamily="34" charset="0"/>
              </a:rPr>
              <a:t>nd</a:t>
            </a:r>
            <a:r>
              <a:rPr lang="en-GB" sz="1000" b="1" kern="1200" dirty="0" smtClean="0">
                <a:solidFill>
                  <a:schemeClr val="tx1"/>
                </a:solidFill>
                <a:effectLst/>
                <a:latin typeface="Arial" pitchFamily="34" charset="0"/>
                <a:ea typeface="+mn-ea"/>
                <a:cs typeface="Arial" pitchFamily="34" charset="0"/>
              </a:rPr>
              <a:t> March – 24</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March 2021</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CP-210017</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hyperlink" Target="mailto:songyue@chinamobile.com"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 WG4 Status Report </a:t>
            </a:r>
            <a:br>
              <a:rPr lang="en-US" altLang="en-US" dirty="0"/>
            </a:br>
            <a:r>
              <a:rPr lang="en-US" altLang="en-US" dirty="0"/>
              <a:t>to TSG </a:t>
            </a:r>
            <a:r>
              <a:rPr lang="en-US" altLang="en-US" dirty="0" smtClean="0"/>
              <a:t>CT#91e</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a:t>
            </a:r>
            <a:r>
              <a:rPr lang="fi-FI" altLang="en-US" sz="2000" dirty="0" smtClean="0"/>
              <a:t>Chair</a:t>
            </a:r>
            <a:r>
              <a:rPr lang="en-GB" altLang="en-US" sz="2000" dirty="0" smtClean="0"/>
              <a:t>, </a:t>
            </a:r>
            <a:r>
              <a:rPr lang="en-GB" altLang="en-US" sz="2000" dirty="0"/>
              <a:t>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a:t>
            </a:r>
            <a:r>
              <a:rPr lang="en-US" dirty="0" smtClean="0"/>
              <a:t>2/4)</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3439608434"/>
              </p:ext>
            </p:extLst>
          </p:nvPr>
        </p:nvGraphicFramePr>
        <p:xfrm>
          <a:off x="715117" y="1819446"/>
          <a:ext cx="10153650" cy="1098761"/>
        </p:xfrm>
        <a:graphic>
          <a:graphicData uri="http://schemas.openxmlformats.org/drawingml/2006/table">
            <a:tbl>
              <a:tblPr firstRow="1" firstCol="1" bandRow="1"/>
              <a:tblGrid>
                <a:gridCol w="5858462">
                  <a:extLst>
                    <a:ext uri="{9D8B030D-6E8A-4147-A177-3AD203B41FA5}">
                      <a16:colId xmlns:a16="http://schemas.microsoft.com/office/drawing/2014/main" xmlns="" val="20000"/>
                    </a:ext>
                  </a:extLst>
                </a:gridCol>
                <a:gridCol w="910869">
                  <a:extLst>
                    <a:ext uri="{9D8B030D-6E8A-4147-A177-3AD203B41FA5}">
                      <a16:colId xmlns:a16="http://schemas.microsoft.com/office/drawing/2014/main" xmlns="" val="20001"/>
                    </a:ext>
                  </a:extLst>
                </a:gridCol>
                <a:gridCol w="857289">
                  <a:extLst>
                    <a:ext uri="{9D8B030D-6E8A-4147-A177-3AD203B41FA5}">
                      <a16:colId xmlns:a16="http://schemas.microsoft.com/office/drawing/2014/main" xmlns="" val="20002"/>
                    </a:ext>
                  </a:extLst>
                </a:gridCol>
                <a:gridCol w="857290">
                  <a:extLst>
                    <a:ext uri="{9D8B030D-6E8A-4147-A177-3AD203B41FA5}">
                      <a16:colId xmlns:a16="http://schemas.microsoft.com/office/drawing/2014/main" xmlns="" val="20003"/>
                    </a:ext>
                  </a:extLst>
                </a:gridCol>
                <a:gridCol w="529173">
                  <a:extLst>
                    <a:ext uri="{9D8B030D-6E8A-4147-A177-3AD203B41FA5}">
                      <a16:colId xmlns:a16="http://schemas.microsoft.com/office/drawing/2014/main" xmlns="" val="20004"/>
                    </a:ext>
                  </a:extLst>
                </a:gridCol>
                <a:gridCol w="1140567">
                  <a:extLst>
                    <a:ext uri="{9D8B030D-6E8A-4147-A177-3AD203B41FA5}">
                      <a16:colId xmlns:a16="http://schemas.microsoft.com/office/drawing/2014/main" xmlns="" val="20005"/>
                    </a:ext>
                  </a:extLst>
                </a:gridCol>
              </a:tblGrid>
              <a:tr h="343357">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214950">
                <a:tc>
                  <a:txBody>
                    <a:bodyPr/>
                    <a:lstStyle/>
                    <a:p>
                      <a:pPr algn="l" fontAlgn="t"/>
                      <a:r>
                        <a:rPr lang="en-US" sz="1100" b="0" i="0" u="none" strike="noStrike" dirty="0" smtClean="0">
                          <a:solidFill>
                            <a:srgbClr val="FF0000"/>
                          </a:solidFill>
                          <a:effectLst/>
                          <a:latin typeface="Times New Roman" panose="02020603050405020304" pitchFamily="18" charset="0"/>
                          <a:cs typeface="Times New Roman" panose="02020603050405020304" pitchFamily="18" charset="0"/>
                        </a:rPr>
                        <a:t>CT4 aspects of Enhancement of Network Slicing Phase 2 (CT4 lead)</a:t>
                      </a:r>
                      <a:endParaRPr lang="en-US" sz="11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100" b="0" i="0" u="none" strike="noStrike" dirty="0" smtClean="0">
                          <a:solidFill>
                            <a:srgbClr val="FF0000"/>
                          </a:solidFill>
                          <a:effectLst/>
                          <a:latin typeface="Times New Roman" panose="02020603050405020304" pitchFamily="18" charset="0"/>
                          <a:cs typeface="Times New Roman" panose="02020603050405020304" pitchFamily="18" charset="0"/>
                        </a:rPr>
                        <a:t>eNS_Ph2-CT</a:t>
                      </a:r>
                      <a:endParaRPr lang="en-US" sz="11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800" b="0" i="0" u="none" strike="noStrike" dirty="0" smtClean="0">
                          <a:solidFill>
                            <a:srgbClr val="FF0000"/>
                          </a:solidFill>
                          <a:effectLst/>
                          <a:latin typeface="Arial" panose="020B0604020202020204" pitchFamily="34" charset="0"/>
                        </a:rPr>
                        <a:t>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223085">
                <a:tc>
                  <a:txBody>
                    <a:bodyPr/>
                    <a:lstStyle/>
                    <a:p>
                      <a:pPr algn="l" fontAlgn="t"/>
                      <a:r>
                        <a:rPr lang="en-US" sz="1100" b="0" i="0" u="none" strike="noStrike" dirty="0" smtClean="0">
                          <a:solidFill>
                            <a:srgbClr val="FF0000"/>
                          </a:solidFill>
                          <a:effectLst/>
                          <a:latin typeface="Times New Roman" panose="02020603050405020304" pitchFamily="18" charset="0"/>
                          <a:cs typeface="Times New Roman" panose="02020603050405020304" pitchFamily="18" charset="0"/>
                        </a:rPr>
                        <a:t>CT aspects of Integration of GBA into SBA</a:t>
                      </a:r>
                      <a:endParaRPr lang="en-US" sz="11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100" b="0" i="0" u="none" strike="noStrike" dirty="0" smtClean="0">
                          <a:solidFill>
                            <a:srgbClr val="FF0000"/>
                          </a:solidFill>
                          <a:effectLst/>
                          <a:latin typeface="Times New Roman" panose="02020603050405020304" pitchFamily="18" charset="0"/>
                          <a:cs typeface="Times New Roman" panose="02020603050405020304" pitchFamily="18" charset="0"/>
                        </a:rPr>
                        <a:t>GBA_5G</a:t>
                      </a:r>
                      <a:endParaRPr lang="en-US" sz="11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800" b="0" i="0" u="none" strike="noStrike" dirty="0" smtClean="0">
                          <a:solidFill>
                            <a:srgbClr val="FF0000"/>
                          </a:solidFill>
                          <a:effectLst/>
                          <a:latin typeface="Arial" panose="020B0604020202020204" pitchFamily="34" charset="0"/>
                        </a:rPr>
                        <a:t>5%</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gn="l" fontAlgn="t"/>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8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8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spTree>
    <p:extLst>
      <p:ext uri="{BB962C8B-B14F-4D97-AF65-F5344CB8AC3E}">
        <p14:creationId xmlns:p14="http://schemas.microsoft.com/office/powerpoint/2010/main" val="1037183415"/>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(3/3)</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3649539610"/>
              </p:ext>
            </p:extLst>
          </p:nvPr>
        </p:nvGraphicFramePr>
        <p:xfrm>
          <a:off x="857250" y="1842538"/>
          <a:ext cx="10033875" cy="3480966"/>
        </p:xfrm>
        <a:graphic>
          <a:graphicData uri="http://schemas.openxmlformats.org/drawingml/2006/table">
            <a:tbl>
              <a:tblPr firstRow="1" firstCol="1" bandRow="1"/>
              <a:tblGrid>
                <a:gridCol w="5795924">
                  <a:extLst>
                    <a:ext uri="{9D8B030D-6E8A-4147-A177-3AD203B41FA5}">
                      <a16:colId xmlns:a16="http://schemas.microsoft.com/office/drawing/2014/main" xmlns="" val="20000"/>
                    </a:ext>
                  </a:extLst>
                </a:gridCol>
                <a:gridCol w="910869">
                  <a:extLst>
                    <a:ext uri="{9D8B030D-6E8A-4147-A177-3AD203B41FA5}">
                      <a16:colId xmlns:a16="http://schemas.microsoft.com/office/drawing/2014/main" xmlns="" val="20001"/>
                    </a:ext>
                  </a:extLst>
                </a:gridCol>
                <a:gridCol w="857289">
                  <a:extLst>
                    <a:ext uri="{9D8B030D-6E8A-4147-A177-3AD203B41FA5}">
                      <a16:colId xmlns:a16="http://schemas.microsoft.com/office/drawing/2014/main" xmlns="" val="20002"/>
                    </a:ext>
                  </a:extLst>
                </a:gridCol>
                <a:gridCol w="857290">
                  <a:extLst>
                    <a:ext uri="{9D8B030D-6E8A-4147-A177-3AD203B41FA5}">
                      <a16:colId xmlns:a16="http://schemas.microsoft.com/office/drawing/2014/main" xmlns="" val="20003"/>
                    </a:ext>
                  </a:extLst>
                </a:gridCol>
                <a:gridCol w="522409">
                  <a:extLst>
                    <a:ext uri="{9D8B030D-6E8A-4147-A177-3AD203B41FA5}">
                      <a16:colId xmlns:a16="http://schemas.microsoft.com/office/drawing/2014/main" xmlns="" val="20004"/>
                    </a:ext>
                  </a:extLst>
                </a:gridCol>
                <a:gridCol w="1090094">
                  <a:extLst>
                    <a:ext uri="{9D8B030D-6E8A-4147-A177-3AD203B41FA5}">
                      <a16:colId xmlns:a16="http://schemas.microsoft.com/office/drawing/2014/main" xmlns="" val="20005"/>
                    </a:ext>
                  </a:extLst>
                </a:gridCol>
              </a:tblGrid>
              <a:tr h="343357">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214950">
                <a:tc>
                  <a:txBody>
                    <a:bodyPr/>
                    <a:lstStyle/>
                    <a:p>
                      <a:pPr marL="0" algn="l" defTabSz="914400" rtl="0" eaLnBrk="1" fontAlgn="t" latinLnBrk="0" hangingPunct="1"/>
                      <a:r>
                        <a:rPr lang="en-US" sz="1100" b="0" i="0" u="none" strike="noStrike" kern="1200" dirty="0" smtClean="0">
                          <a:solidFill>
                            <a:schemeClr val="tx1"/>
                          </a:solidFill>
                          <a:effectLst/>
                          <a:latin typeface="Arial" panose="020B0604020202020204" pitchFamily="34" charset="0"/>
                          <a:ea typeface="+mn-ea"/>
                          <a:cs typeface="+mn-cs"/>
                        </a:rPr>
                        <a:t>CT4 </a:t>
                      </a:r>
                      <a:r>
                        <a:rPr lang="en-US" sz="1100" b="0" i="0" u="none" strike="noStrike" kern="1200" dirty="0">
                          <a:solidFill>
                            <a:schemeClr val="tx1"/>
                          </a:solidFill>
                          <a:effectLst/>
                          <a:latin typeface="Arial" panose="020B0604020202020204" pitchFamily="34" charset="0"/>
                          <a:ea typeface="+mn-ea"/>
                          <a:cs typeface="+mn-cs"/>
                        </a:rPr>
                        <a:t>aspects of MPS2 </a:t>
                      </a:r>
                      <a:r>
                        <a:rPr lang="en-US" sz="1100" b="0" i="1" u="none" strike="noStrike" kern="1200" dirty="0" smtClean="0">
                          <a:solidFill>
                            <a:schemeClr val="tx1"/>
                          </a:solidFill>
                          <a:effectLst/>
                          <a:latin typeface="Arial" panose="020B0604020202020204" pitchFamily="34" charset="0"/>
                          <a:ea typeface="+mn-ea"/>
                          <a:cs typeface="+mn-cs"/>
                        </a:rPr>
                        <a:t> (CT3 lead)</a:t>
                      </a:r>
                      <a:endParaRPr lang="en-US" sz="1100" b="0" i="1" u="none" strike="noStrike" kern="1200" dirty="0">
                        <a:solidFill>
                          <a:schemeClr val="tx1"/>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t" latinLnBrk="0" hangingPunct="1"/>
                      <a:r>
                        <a:rPr lang="en-US" sz="1100" b="0" i="0" u="none" strike="noStrike" kern="1200" dirty="0">
                          <a:solidFill>
                            <a:schemeClr val="tx1"/>
                          </a:solidFill>
                          <a:effectLst/>
                          <a:latin typeface="Arial" panose="020B0604020202020204" pitchFamily="34" charset="0"/>
                          <a:ea typeface="+mn-ea"/>
                          <a:cs typeface="+mn-cs"/>
                        </a:rPr>
                        <a:t>MPS2</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Arial" panose="020B0604020202020204" pitchFamily="34" charset="0"/>
                        </a:rPr>
                        <a:t>25/06/2020</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Arial" panose="020B0604020202020204" pitchFamily="34" charset="0"/>
                        </a:rPr>
                        <a:t>15/03/2021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de-DE" sz="1100" b="0" i="0" u="none" strike="noStrike" dirty="0" smtClean="0">
                          <a:solidFill>
                            <a:schemeClr val="tx1"/>
                          </a:solidFill>
                          <a:effectLst/>
                          <a:latin typeface="Arial" panose="020B0604020202020204" pitchFamily="34" charset="0"/>
                        </a:rPr>
                        <a:t>0%</a:t>
                      </a:r>
                      <a:endParaRPr lang="en-US" sz="1100" b="0" i="0" u="none" strike="noStrike" dirty="0" smtClean="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168331">
                <a:tc>
                  <a:txBody>
                    <a:bodyPr/>
                    <a:lstStyle/>
                    <a:p>
                      <a:pPr algn="l" fontAlgn="b"/>
                      <a:r>
                        <a:rPr lang="en-US" sz="1000" b="0" i="0" u="none" strike="noStrike" kern="1200" dirty="0" smtClean="0">
                          <a:solidFill>
                            <a:schemeClr val="tx1"/>
                          </a:solidFill>
                          <a:effectLst/>
                          <a:latin typeface="Arial" panose="020B0604020202020204" pitchFamily="34" charset="0"/>
                          <a:ea typeface="+mn-ea"/>
                          <a:cs typeface="+mn-cs"/>
                        </a:rPr>
                        <a:t>CT4 aspects of  </a:t>
                      </a:r>
                      <a:r>
                        <a:rPr lang="en-US" sz="1000" b="0" i="0" u="none" strike="noStrike" dirty="0" smtClean="0">
                          <a:solidFill>
                            <a:schemeClr val="tx1"/>
                          </a:solidFill>
                          <a:effectLst/>
                          <a:latin typeface="Arial" panose="020B0604020202020204" pitchFamily="34" charset="0"/>
                        </a:rPr>
                        <a:t>Enhancement </a:t>
                      </a:r>
                      <a:r>
                        <a:rPr lang="en-US" sz="1000" b="0" i="0" u="none" strike="noStrike" dirty="0">
                          <a:solidFill>
                            <a:schemeClr val="tx1"/>
                          </a:solidFill>
                          <a:effectLst/>
                          <a:latin typeface="Arial" panose="020B0604020202020204" pitchFamily="34" charset="0"/>
                        </a:rPr>
                        <a:t>for the 5G Control Plane Steering of Roaming for UE in CONNECTED </a:t>
                      </a:r>
                      <a:r>
                        <a:rPr lang="en-US" sz="1000" b="0" i="0" u="none" strike="noStrike" dirty="0" smtClean="0">
                          <a:solidFill>
                            <a:schemeClr val="tx1"/>
                          </a:solidFill>
                          <a:effectLst/>
                          <a:latin typeface="Arial" panose="020B0604020202020204" pitchFamily="34" charset="0"/>
                        </a:rPr>
                        <a:t>mode </a:t>
                      </a:r>
                      <a:r>
                        <a:rPr lang="en-US" sz="1000" b="0" i="1" u="none" strike="noStrike" kern="1200" dirty="0" smtClean="0">
                          <a:solidFill>
                            <a:schemeClr val="tx1"/>
                          </a:solidFill>
                          <a:effectLst/>
                          <a:latin typeface="Arial" panose="020B0604020202020204" pitchFamily="34" charset="0"/>
                          <a:ea typeface="+mn-ea"/>
                          <a:cs typeface="+mn-cs"/>
                        </a:rPr>
                        <a:t> (CT1 lead)</a:t>
                      </a:r>
                      <a:endParaRPr lang="en-US" sz="1000" b="0" i="0" u="none" strike="noStrike" dirty="0">
                        <a:solidFill>
                          <a:schemeClr val="tx1"/>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000" b="0" i="0" u="none" strike="noStrike" dirty="0" err="1">
                          <a:solidFill>
                            <a:schemeClr val="tx1"/>
                          </a:solidFill>
                          <a:effectLst/>
                          <a:latin typeface="Arial" panose="020B0604020202020204" pitchFamily="34" charset="0"/>
                        </a:rPr>
                        <a:t>eCPSOR_CON</a:t>
                      </a:r>
                      <a:endParaRPr lang="en-US" sz="1000" b="0" i="0" u="none" strike="noStrike" dirty="0">
                        <a:solidFill>
                          <a:schemeClr val="tx1"/>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800" b="0" i="0" u="none" strike="noStrike" dirty="0" smtClean="0">
                          <a:solidFill>
                            <a:schemeClr val="tx1"/>
                          </a:solidFill>
                          <a:effectLst/>
                          <a:latin typeface="Arial" panose="020B0604020202020204" pitchFamily="34" charset="0"/>
                        </a:rPr>
                        <a:t>25/06/2020</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Arial" panose="020B0604020202020204" pitchFamily="34" charset="0"/>
                          <a:ea typeface="+mn-ea"/>
                          <a:cs typeface="+mn-cs"/>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de-DE" sz="1100" b="0" i="0" u="none" strike="noStrike" dirty="0" smtClean="0">
                          <a:solidFill>
                            <a:srgbClr val="FF0000"/>
                          </a:solidFill>
                          <a:effectLst/>
                          <a:latin typeface="Arial" panose="020B0604020202020204" pitchFamily="34" charset="0"/>
                        </a:rPr>
                        <a:t>5% was </a:t>
                      </a:r>
                      <a:r>
                        <a:rPr lang="de-DE" sz="1100" b="0" i="0" u="none" strike="noStrike" dirty="0" smtClean="0">
                          <a:solidFill>
                            <a:schemeClr val="tx1"/>
                          </a:solidFill>
                          <a:effectLst/>
                          <a:latin typeface="Arial" panose="020B0604020202020204" pitchFamily="34" charset="0"/>
                        </a:rPr>
                        <a:t>0%</a:t>
                      </a:r>
                      <a:endParaRPr lang="en-US" sz="1100" b="0" i="0" u="none" strike="noStrike" dirty="0" smtClean="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gn="l" fontAlgn="b"/>
                      <a:r>
                        <a:rPr lang="en-US" sz="1000" b="0" i="0" u="none" strike="noStrike" kern="1200" dirty="0" smtClean="0">
                          <a:solidFill>
                            <a:schemeClr val="tx1"/>
                          </a:solidFill>
                          <a:effectLst/>
                          <a:latin typeface="Arial" panose="020B0604020202020204" pitchFamily="34" charset="0"/>
                          <a:ea typeface="+mn-ea"/>
                          <a:cs typeface="+mn-cs"/>
                        </a:rPr>
                        <a:t>CT4 aspects of </a:t>
                      </a:r>
                      <a:r>
                        <a:rPr lang="en-US" sz="1000" b="0" i="0" u="none" strike="noStrike" dirty="0" smtClean="0">
                          <a:solidFill>
                            <a:schemeClr val="tx1"/>
                          </a:solidFill>
                          <a:effectLst/>
                          <a:latin typeface="Arial" panose="020B0604020202020204" pitchFamily="34" charset="0"/>
                        </a:rPr>
                        <a:t>Authentication </a:t>
                      </a:r>
                      <a:r>
                        <a:rPr lang="en-US" sz="1000" b="0" i="0" u="none" strike="noStrike" dirty="0">
                          <a:solidFill>
                            <a:schemeClr val="tx1"/>
                          </a:solidFill>
                          <a:effectLst/>
                          <a:latin typeface="Arial" panose="020B0604020202020204" pitchFamily="34" charset="0"/>
                        </a:rPr>
                        <a:t>and key management for applications based on 3GPP credential in </a:t>
                      </a:r>
                      <a:r>
                        <a:rPr lang="en-US" sz="1000" b="0" i="0" u="none" strike="noStrike" dirty="0" smtClean="0">
                          <a:solidFill>
                            <a:schemeClr val="tx1"/>
                          </a:solidFill>
                          <a:effectLst/>
                          <a:latin typeface="Arial" panose="020B0604020202020204" pitchFamily="34" charset="0"/>
                        </a:rPr>
                        <a:t>5G </a:t>
                      </a:r>
                      <a:r>
                        <a:rPr lang="en-US" sz="1000" b="0" i="1" u="none" strike="noStrike" kern="1200" dirty="0" smtClean="0">
                          <a:solidFill>
                            <a:schemeClr val="tx1"/>
                          </a:solidFill>
                          <a:effectLst/>
                          <a:latin typeface="Arial" panose="020B0604020202020204" pitchFamily="34" charset="0"/>
                          <a:ea typeface="+mn-ea"/>
                          <a:cs typeface="+mn-cs"/>
                        </a:rPr>
                        <a:t> (CT3 lead)</a:t>
                      </a:r>
                      <a:endParaRPr lang="en-US" sz="1000" b="0" i="0" u="none" strike="noStrike" dirty="0">
                        <a:solidFill>
                          <a:schemeClr val="tx1"/>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GB" sz="1000" b="0" i="0" u="none" strike="noStrike" dirty="0">
                          <a:solidFill>
                            <a:schemeClr val="tx1"/>
                          </a:solidFill>
                          <a:effectLst/>
                          <a:latin typeface="Arial" panose="020B0604020202020204" pitchFamily="34" charset="0"/>
                        </a:rPr>
                        <a:t>AKMA-CT</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ctr" latinLnBrk="0" hangingPunct="1"/>
                      <a:r>
                        <a:rPr lang="de-DE" sz="800" b="0" i="0" u="none" strike="noStrike" kern="1200" dirty="0" smtClean="0">
                          <a:solidFill>
                            <a:schemeClr val="tx1"/>
                          </a:solidFill>
                          <a:effectLst/>
                          <a:latin typeface="Arial" panose="020B0604020202020204" pitchFamily="34" charset="0"/>
                          <a:ea typeface="+mn-ea"/>
                          <a:cs typeface="+mn-cs"/>
                        </a:rPr>
                        <a:t>15/092020</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Arial" panose="020B0604020202020204" pitchFamily="34" charset="0"/>
                          <a:ea typeface="+mn-ea"/>
                          <a:cs typeface="+mn-cs"/>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rPr>
                        <a:t>95% </a:t>
                      </a:r>
                      <a:r>
                        <a:rPr lang="de-DE" sz="900" b="0" i="0" u="none" strike="noStrike" dirty="0" smtClean="0">
                          <a:solidFill>
                            <a:srgbClr val="FF0000"/>
                          </a:solidFill>
                          <a:effectLst/>
                          <a:latin typeface="Arial" panose="020B0604020202020204" pitchFamily="34" charset="0"/>
                        </a:rPr>
                        <a:t>was</a:t>
                      </a:r>
                      <a:r>
                        <a:rPr lang="de-DE" sz="900" b="0" i="0" u="none" strike="noStrike" dirty="0" smtClean="0">
                          <a:solidFill>
                            <a:schemeClr val="tx1"/>
                          </a:solidFill>
                          <a:effectLst/>
                          <a:latin typeface="Arial" panose="020B0604020202020204" pitchFamily="34" charset="0"/>
                        </a:rPr>
                        <a:t> 20%</a:t>
                      </a:r>
                      <a:endParaRPr lang="en-US" sz="9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r h="317369">
                <a:tc>
                  <a:txBody>
                    <a:bodyPr/>
                    <a:lstStyle/>
                    <a:p>
                      <a:pPr algn="l" fontAlgn="b"/>
                      <a:r>
                        <a:rPr lang="en-US" sz="1000" b="0" i="0" u="none" strike="noStrike" kern="1200" dirty="0" smtClean="0">
                          <a:solidFill>
                            <a:schemeClr val="tx1"/>
                          </a:solidFill>
                          <a:effectLst/>
                          <a:latin typeface="Arial" panose="020B0604020202020204" pitchFamily="34" charset="0"/>
                          <a:ea typeface="+mn-ea"/>
                          <a:cs typeface="+mn-cs"/>
                        </a:rPr>
                        <a:t>CT4 aspects of </a:t>
                      </a:r>
                      <a:r>
                        <a:rPr lang="en-US" sz="1000" b="0" i="0" u="none" strike="noStrike" dirty="0" smtClean="0">
                          <a:solidFill>
                            <a:schemeClr val="tx1"/>
                          </a:solidFill>
                          <a:effectLst/>
                          <a:latin typeface="Arial" panose="020B0604020202020204" pitchFamily="34" charset="0"/>
                        </a:rPr>
                        <a:t>Study </a:t>
                      </a:r>
                      <a:r>
                        <a:rPr lang="en-US" sz="1000" b="0" i="0" u="none" strike="noStrike" dirty="0">
                          <a:solidFill>
                            <a:schemeClr val="tx1"/>
                          </a:solidFill>
                          <a:effectLst/>
                          <a:latin typeface="Arial" panose="020B0604020202020204" pitchFamily="34" charset="0"/>
                        </a:rPr>
                        <a:t>on enhanced IMS to 5GC Integration Phase 2 </a:t>
                      </a:r>
                      <a:r>
                        <a:rPr lang="en-US" sz="1000" b="0" i="1" u="none" strike="noStrike" kern="1200" dirty="0" smtClean="0">
                          <a:solidFill>
                            <a:schemeClr val="tx1"/>
                          </a:solidFill>
                          <a:effectLst/>
                          <a:latin typeface="Arial" panose="020B0604020202020204" pitchFamily="34" charset="0"/>
                          <a:ea typeface="+mn-ea"/>
                          <a:cs typeface="+mn-cs"/>
                        </a:rPr>
                        <a:t> (CT1 lead)</a:t>
                      </a:r>
                      <a:endParaRPr lang="en-US" sz="1000" b="0" i="0" u="none" strike="noStrike" dirty="0">
                        <a:solidFill>
                          <a:schemeClr val="tx1"/>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000" b="0" i="0" u="none" strike="noStrike" dirty="0">
                          <a:solidFill>
                            <a:schemeClr val="tx1"/>
                          </a:solidFill>
                          <a:effectLst/>
                          <a:latin typeface="Arial" panose="020B0604020202020204" pitchFamily="34" charset="0"/>
                        </a:rPr>
                        <a:t>FS_eIMS5G2</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Arial" panose="020B0604020202020204" pitchFamily="34" charset="0"/>
                          <a:ea typeface="+mn-ea"/>
                          <a:cs typeface="+mn-cs"/>
                        </a:rPr>
                        <a:t>25/06/2020</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Arial" panose="020B0604020202020204" pitchFamily="34" charset="0"/>
                          <a:ea typeface="+mn-ea"/>
                          <a:cs typeface="+mn-cs"/>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rPr>
                        <a:t>30% </a:t>
                      </a:r>
                      <a:r>
                        <a:rPr lang="de-DE" sz="900" b="0" i="0" u="none" strike="noStrike" dirty="0" smtClean="0">
                          <a:solidFill>
                            <a:srgbClr val="FF0000"/>
                          </a:solidFill>
                          <a:effectLst/>
                          <a:latin typeface="Arial" panose="020B0604020202020204" pitchFamily="34" charset="0"/>
                        </a:rPr>
                        <a:t>was</a:t>
                      </a:r>
                      <a:r>
                        <a:rPr lang="de-DE" sz="900" b="0" i="0" u="none" strike="noStrike" dirty="0" smtClean="0">
                          <a:solidFill>
                            <a:schemeClr val="tx1"/>
                          </a:solidFill>
                          <a:effectLst/>
                          <a:latin typeface="Arial" panose="020B0604020202020204" pitchFamily="34" charset="0"/>
                        </a:rPr>
                        <a:t> 15%</a:t>
                      </a:r>
                      <a:endParaRPr lang="en-US" sz="9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3"/>
                  </a:ext>
                </a:extLst>
              </a:tr>
              <a:tr h="359446">
                <a:tc>
                  <a:txBody>
                    <a:bodyPr/>
                    <a:lstStyle/>
                    <a:p>
                      <a:pPr marL="0" algn="l" defTabSz="914400" rtl="0" eaLnBrk="1" fontAlgn="b" latinLnBrk="0" hangingPunct="1">
                        <a:spcAft>
                          <a:spcPts val="0"/>
                        </a:spcAft>
                      </a:pPr>
                      <a:r>
                        <a:rPr lang="en-GB" sz="1000" kern="1200" dirty="0" smtClean="0">
                          <a:solidFill>
                            <a:srgbClr val="FF0000"/>
                          </a:solidFill>
                          <a:effectLst/>
                          <a:latin typeface="Arial "/>
                          <a:ea typeface="SimSun" panose="02010600030101010101" pitchFamily="2" charset="-122"/>
                          <a:cs typeface="Times New Roman" panose="02020603050405020304" pitchFamily="18" charset="0"/>
                        </a:rPr>
                        <a:t>CT4 aspects of 5GC architecture for satellite networks </a:t>
                      </a:r>
                      <a:r>
                        <a:rPr lang="en-GB" sz="1000" i="1" kern="1200" dirty="0" smtClean="0">
                          <a:solidFill>
                            <a:srgbClr val="FF0000"/>
                          </a:solidFill>
                          <a:effectLst/>
                          <a:latin typeface="Arial "/>
                          <a:ea typeface="SimSun" panose="02010600030101010101" pitchFamily="2" charset="-122"/>
                          <a:cs typeface="Times New Roman" panose="02020603050405020304" pitchFamily="18" charset="0"/>
                        </a:rPr>
                        <a:t>(CT1 lead)</a:t>
                      </a:r>
                      <a:endParaRPr lang="en-US" sz="1000" i="1"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r>
                        <a:rPr lang="en-GB" sz="1000" kern="1200" dirty="0" smtClean="0">
                          <a:solidFill>
                            <a:srgbClr val="FF0000"/>
                          </a:solidFill>
                          <a:effectLst/>
                          <a:latin typeface="Arial "/>
                          <a:ea typeface="SimSun" panose="02010600030101010101" pitchFamily="2" charset="-122"/>
                          <a:cs typeface="Times New Roman" panose="02020603050405020304" pitchFamily="18" charset="0"/>
                        </a:rPr>
                        <a:t>5GSAT_ARCH-CT</a:t>
                      </a:r>
                      <a:endParaRPr lang="en-US" sz="1000"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12/12/2020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20/09/2021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spcAft>
                          <a:spcPts val="0"/>
                        </a:spcAft>
                      </a:pPr>
                      <a:r>
                        <a:rPr lang="en-US" sz="1100" dirty="0" smtClean="0">
                          <a:solidFill>
                            <a:srgbClr val="FF0000"/>
                          </a:solidFill>
                          <a:effectLst/>
                          <a:latin typeface="Arial" panose="020B0604020202020204" pitchFamily="34" charset="0"/>
                          <a:ea typeface="SimSun" panose="02010600030101010101" pitchFamily="2" charset="-122"/>
                          <a:cs typeface="Arial" panose="020B0604020202020204" pitchFamily="34" charset="0"/>
                        </a:rPr>
                        <a:t>0</a:t>
                      </a:r>
                      <a:r>
                        <a:rPr lang="en-US" sz="1100" dirty="0">
                          <a:solidFill>
                            <a:srgbClr val="FF0000"/>
                          </a:solidFill>
                          <a:effectLst/>
                          <a:latin typeface="Arial" panose="020B0604020202020204" pitchFamily="34" charset="0"/>
                          <a:ea typeface="SimSun" panose="02010600030101010101" pitchFamily="2" charset="-122"/>
                          <a:cs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4"/>
                  </a:ext>
                </a:extLst>
              </a:tr>
              <a:tr h="317369">
                <a:tc>
                  <a:txBody>
                    <a:bodyPr/>
                    <a:lstStyle/>
                    <a:p>
                      <a:pPr marL="0" algn="l" defTabSz="914400" rtl="0" eaLnBrk="1" fontAlgn="b" latinLnBrk="0" hangingPunct="1">
                        <a:spcAft>
                          <a:spcPts val="0"/>
                        </a:spcAft>
                      </a:pPr>
                      <a:r>
                        <a:rPr lang="en-US" sz="1000" kern="1200" dirty="0" smtClean="0">
                          <a:solidFill>
                            <a:srgbClr val="FF0000"/>
                          </a:solidFill>
                          <a:effectLst/>
                          <a:latin typeface="Arial "/>
                          <a:ea typeface="SimSun" panose="02010600030101010101" pitchFamily="2" charset="-122"/>
                          <a:cs typeface="Times New Roman" panose="02020603050405020304" pitchFamily="18" charset="0"/>
                        </a:rPr>
                        <a:t>CT4 </a:t>
                      </a:r>
                      <a:r>
                        <a:rPr lang="en-US" sz="1000" kern="1200" dirty="0" smtClean="0">
                          <a:solidFill>
                            <a:srgbClr val="FF0000"/>
                          </a:solidFill>
                          <a:effectLst/>
                          <a:latin typeface="Arial "/>
                          <a:ea typeface="SimSun" panose="02010600030101010101" pitchFamily="2" charset="-122"/>
                          <a:cs typeface="Times New Roman" panose="02020603050405020304" pitchFamily="18" charset="0"/>
                        </a:rPr>
                        <a:t>aspects of </a:t>
                      </a:r>
                      <a:r>
                        <a:rPr lang="en-US" sz="1000" kern="1200" dirty="0" smtClean="0">
                          <a:solidFill>
                            <a:srgbClr val="FF0000"/>
                          </a:solidFill>
                          <a:effectLst/>
                          <a:latin typeface="Arial "/>
                          <a:ea typeface="SimSun" panose="02010600030101010101" pitchFamily="2" charset="-122"/>
                          <a:cs typeface="Times New Roman" panose="02020603050405020304" pitchFamily="18" charset="0"/>
                        </a:rPr>
                        <a:t>CT aspects of Enabling Multi-USIM Devices </a:t>
                      </a:r>
                      <a:r>
                        <a:rPr lang="en-US" sz="1000" i="1" kern="1200" dirty="0" smtClean="0">
                          <a:solidFill>
                            <a:srgbClr val="FF0000"/>
                          </a:solidFill>
                          <a:effectLst/>
                          <a:latin typeface="Arial "/>
                          <a:ea typeface="SimSun" panose="02010600030101010101" pitchFamily="2" charset="-122"/>
                          <a:cs typeface="Times New Roman" panose="02020603050405020304" pitchFamily="18" charset="0"/>
                        </a:rPr>
                        <a:t>(CT1 lead)</a:t>
                      </a:r>
                      <a:endParaRPr lang="en-US" sz="1000" i="1"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r>
                        <a:rPr lang="en-US" sz="1000" kern="1200" dirty="0" smtClean="0">
                          <a:solidFill>
                            <a:srgbClr val="FF0000"/>
                          </a:solidFill>
                          <a:effectLst/>
                          <a:latin typeface="Arial "/>
                          <a:ea typeface="SimSun" panose="02010600030101010101" pitchFamily="2" charset="-122"/>
                          <a:cs typeface="Times New Roman" panose="02020603050405020304" pitchFamily="18" charset="0"/>
                        </a:rPr>
                        <a:t>MUSIM-CT</a:t>
                      </a:r>
                      <a:endParaRPr lang="en-US" sz="1000"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cs typeface="Arial" panose="020B0604020202020204" pitchFamily="34" charset="0"/>
                        </a:rPr>
                        <a:t>0%</a:t>
                      </a:r>
                      <a:endParaRPr lang="en-US" sz="11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5"/>
                  </a:ext>
                </a:extLst>
              </a:tr>
              <a:tr h="31736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b="0" i="0" u="none" strike="noStrike" dirty="0" smtClean="0">
                          <a:solidFill>
                            <a:srgbClr val="FF0000"/>
                          </a:solidFill>
                          <a:effectLst/>
                          <a:latin typeface="Arial "/>
                        </a:rPr>
                        <a:t>CT4 </a:t>
                      </a:r>
                      <a:r>
                        <a:rPr lang="en-US" sz="1000" b="0" i="0" u="none" strike="noStrike" dirty="0" smtClean="0">
                          <a:solidFill>
                            <a:srgbClr val="FF0000"/>
                          </a:solidFill>
                          <a:effectLst/>
                          <a:latin typeface="Arial "/>
                        </a:rPr>
                        <a:t>aspects </a:t>
                      </a:r>
                      <a:r>
                        <a:rPr lang="en-US" sz="1000" b="0" i="0" u="none" strike="noStrike" dirty="0" smtClean="0">
                          <a:solidFill>
                            <a:srgbClr val="FF0000"/>
                          </a:solidFill>
                          <a:effectLst/>
                          <a:latin typeface="Arial "/>
                        </a:rPr>
                        <a:t>of Enablers </a:t>
                      </a:r>
                      <a:r>
                        <a:rPr lang="en-US" sz="1000" b="0" i="0" u="none" strike="noStrike" dirty="0" smtClean="0">
                          <a:solidFill>
                            <a:srgbClr val="FF0000"/>
                          </a:solidFill>
                          <a:effectLst/>
                          <a:latin typeface="Arial "/>
                        </a:rPr>
                        <a:t>for Network Automation for 5G - phase 2 </a:t>
                      </a:r>
                      <a:r>
                        <a:rPr lang="en-US" sz="1000" kern="1200" dirty="0" smtClean="0">
                          <a:solidFill>
                            <a:srgbClr val="FF0000"/>
                          </a:solidFill>
                          <a:effectLst/>
                          <a:latin typeface="Arial "/>
                          <a:ea typeface="SimSun" panose="02010600030101010101" pitchFamily="2" charset="-122"/>
                          <a:cs typeface="Times New Roman" panose="02020603050405020304" pitchFamily="18" charset="0"/>
                        </a:rPr>
                        <a:t>(CT1 lead)</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GB" sz="1000" b="0" i="0" u="none" strike="noStrike" dirty="0" smtClean="0">
                          <a:solidFill>
                            <a:srgbClr val="FF0000"/>
                          </a:solidFill>
                          <a:effectLst/>
                          <a:latin typeface="Arial "/>
                        </a:rPr>
                        <a:t>eNA_Ph2-CT</a:t>
                      </a:r>
                      <a:endParaRPr lang="en-GB" sz="1000" b="0" i="0" u="none" strike="noStrike" dirty="0">
                        <a:solidFill>
                          <a:srgbClr val="FF0000"/>
                        </a:solidFill>
                        <a:effectLst/>
                        <a:latin typeface="Arial "/>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cs typeface="Arial" panose="020B0604020202020204" pitchFamily="34" charset="0"/>
                        </a:rPr>
                        <a:t>0%</a:t>
                      </a:r>
                      <a:endParaRPr lang="en-US" sz="11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b="0" i="0" u="none" strike="noStrike" dirty="0" smtClean="0">
                          <a:solidFill>
                            <a:srgbClr val="FF0000"/>
                          </a:solidFill>
                          <a:effectLst/>
                          <a:latin typeface="Arial "/>
                        </a:rPr>
                        <a:t>CT4 aspects CT aspects of proximity based services in 5GS </a:t>
                      </a:r>
                      <a:r>
                        <a:rPr lang="en-US" sz="1000" i="1" kern="1200" dirty="0" smtClean="0">
                          <a:solidFill>
                            <a:srgbClr val="FF0000"/>
                          </a:solidFill>
                          <a:effectLst/>
                          <a:latin typeface="Arial "/>
                          <a:ea typeface="SimSun" panose="02010600030101010101" pitchFamily="2" charset="-122"/>
                          <a:cs typeface="Times New Roman" panose="02020603050405020304" pitchFamily="18" charset="0"/>
                        </a:rPr>
                        <a:t>(CT1 lead)</a:t>
                      </a:r>
                    </a:p>
                    <a:p>
                      <a:pPr algn="l" fontAlgn="b"/>
                      <a:endParaRPr lang="en-US" sz="1000" b="0" i="0" u="none" strike="noStrike" dirty="0">
                        <a:solidFill>
                          <a:srgbClr val="FF0000"/>
                        </a:solidFill>
                        <a:effectLst/>
                        <a:latin typeface="Arial "/>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000" b="0" i="0" u="none" strike="noStrike" dirty="0" smtClean="0">
                          <a:solidFill>
                            <a:srgbClr val="FF0000"/>
                          </a:solidFill>
                          <a:effectLst/>
                          <a:latin typeface="Arial "/>
                        </a:rPr>
                        <a:t>5G_ProSe-CT</a:t>
                      </a:r>
                      <a:endParaRPr lang="en-US" sz="1000" b="0" i="0" u="none" strike="noStrike" dirty="0">
                        <a:solidFill>
                          <a:srgbClr val="FF0000"/>
                        </a:solidFill>
                        <a:effectLst/>
                        <a:latin typeface="Arial "/>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cs typeface="Arial" panose="020B0604020202020204" pitchFamily="34" charset="0"/>
                        </a:rPr>
                        <a:t>0%</a:t>
                      </a:r>
                      <a:endParaRPr lang="en-US" sz="11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i="0" kern="1200" dirty="0" smtClean="0">
                          <a:solidFill>
                            <a:srgbClr val="FF0000"/>
                          </a:solidFill>
                          <a:effectLst/>
                          <a:latin typeface="Arial "/>
                          <a:ea typeface="SimSun" panose="02010600030101010101" pitchFamily="2" charset="-122"/>
                          <a:cs typeface="Times New Roman" panose="02020603050405020304" pitchFamily="18" charset="0"/>
                        </a:rPr>
                        <a:t>CT4 </a:t>
                      </a:r>
                      <a:r>
                        <a:rPr lang="en-US" sz="1000" i="0" kern="1200" dirty="0" smtClean="0">
                          <a:solidFill>
                            <a:srgbClr val="FF0000"/>
                          </a:solidFill>
                          <a:effectLst/>
                          <a:latin typeface="Arial "/>
                          <a:ea typeface="SimSun" panose="02010600030101010101" pitchFamily="2" charset="-122"/>
                          <a:cs typeface="Times New Roman" panose="02020603050405020304" pitchFamily="18" charset="0"/>
                        </a:rPr>
                        <a:t>aspects of </a:t>
                      </a:r>
                      <a:r>
                        <a:rPr lang="en-US" sz="1000" i="0" kern="1200" dirty="0" smtClean="0">
                          <a:solidFill>
                            <a:srgbClr val="FF0000"/>
                          </a:solidFill>
                          <a:effectLst/>
                          <a:latin typeface="Arial "/>
                          <a:ea typeface="SimSun" panose="02010600030101010101" pitchFamily="2" charset="-122"/>
                          <a:cs typeface="Times New Roman" panose="02020603050405020304" pitchFamily="18" charset="0"/>
                        </a:rPr>
                        <a:t>CT aspects for Support of Unmanned Aerial Systems Connectivity, Identification, and Tracking </a:t>
                      </a:r>
                      <a:r>
                        <a:rPr lang="en-US" sz="1000" i="1" kern="1200" dirty="0" smtClean="0">
                          <a:solidFill>
                            <a:srgbClr val="FF0000"/>
                          </a:solidFill>
                          <a:effectLst/>
                          <a:latin typeface="Arial "/>
                          <a:ea typeface="SimSun" panose="02010600030101010101" pitchFamily="2" charset="-122"/>
                          <a:cs typeface="Times New Roman" panose="02020603050405020304" pitchFamily="18" charset="0"/>
                        </a:rPr>
                        <a:t>(CT1 lead)</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r>
                        <a:rPr lang="en-US" sz="1000" kern="1200" dirty="0" smtClean="0">
                          <a:solidFill>
                            <a:srgbClr val="FF0000"/>
                          </a:solidFill>
                          <a:effectLst/>
                          <a:latin typeface="Arial "/>
                          <a:ea typeface="SimSun" panose="02010600030101010101" pitchFamily="2" charset="-122"/>
                          <a:cs typeface="Times New Roman" panose="02020603050405020304" pitchFamily="18" charset="0"/>
                        </a:rPr>
                        <a:t>ID_UAS-CT</a:t>
                      </a:r>
                      <a:endParaRPr lang="en-US" sz="1000"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p>
                      <a:pPr algn="l">
                        <a:spcAft>
                          <a:spcPts val="0"/>
                        </a:spcAft>
                      </a:pP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a:t>
                      </a:r>
                      <a:r>
                        <a:rPr lang="en-US" sz="800" i="1"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0/03/2022</a:t>
                      </a:r>
                    </a:p>
                    <a:p>
                      <a:pPr algn="l">
                        <a:spcAft>
                          <a:spcPts val="0"/>
                        </a:spcAft>
                      </a:pP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ctr" latinLnBrk="0" hangingPunct="1">
                        <a:spcAft>
                          <a:spcPts val="0"/>
                        </a:spcAft>
                      </a:pPr>
                      <a:r>
                        <a:rPr lang="de-DE" sz="1100" b="0" i="0" u="none" strike="noStrike" kern="1200" dirty="0" smtClean="0">
                          <a:solidFill>
                            <a:srgbClr val="FF0000"/>
                          </a:solidFill>
                          <a:effectLst/>
                          <a:latin typeface="Arial" panose="020B0604020202020204" pitchFamily="34" charset="0"/>
                          <a:ea typeface="+mn-ea"/>
                          <a:cs typeface="Arial" panose="020B0604020202020204" pitchFamily="34" charset="0"/>
                        </a:rPr>
                        <a:t>0%</a:t>
                      </a:r>
                      <a:endParaRPr lang="en-US" sz="11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000" i="0" kern="1200" dirty="0" smtClean="0">
                          <a:solidFill>
                            <a:srgbClr val="FF0000"/>
                          </a:solidFill>
                          <a:effectLst/>
                          <a:latin typeface="Arial "/>
                          <a:ea typeface="SimSun" panose="02010600030101010101" pitchFamily="2" charset="-122"/>
                          <a:cs typeface="Times New Roman" panose="02020603050405020304" pitchFamily="18" charset="0"/>
                        </a:rPr>
                        <a:t>CT4 aspects of CT aspects of Access Traffic Steering, Switch and Splitting support in the 5G system architecture; Phase 2 </a:t>
                      </a:r>
                      <a:r>
                        <a:rPr lang="en-GB" sz="1000" i="1" kern="1200" dirty="0" smtClean="0">
                          <a:solidFill>
                            <a:srgbClr val="FF0000"/>
                          </a:solidFill>
                          <a:effectLst/>
                          <a:latin typeface="Arial "/>
                          <a:ea typeface="SimSun" panose="02010600030101010101" pitchFamily="2" charset="-122"/>
                          <a:cs typeface="Times New Roman" panose="02020603050405020304" pitchFamily="18" charset="0"/>
                        </a:rPr>
                        <a:t>(CT1 lead)</a:t>
                      </a:r>
                      <a:endParaRPr lang="en-US" sz="1000" i="1"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r>
                        <a:rPr lang="de-DE" sz="1000" kern="1200" dirty="0" smtClean="0">
                          <a:solidFill>
                            <a:srgbClr val="FF0000"/>
                          </a:solidFill>
                          <a:effectLst/>
                          <a:latin typeface="Arial "/>
                          <a:ea typeface="SimSun" panose="02010600030101010101" pitchFamily="2" charset="-122"/>
                          <a:cs typeface="Times New Roman" panose="02020603050405020304" pitchFamily="18" charset="0"/>
                        </a:rPr>
                        <a:t>ATSSS_PH2-CT</a:t>
                      </a:r>
                      <a:endParaRPr lang="en-US" sz="1000"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a:t>
                      </a:r>
                      <a:r>
                        <a:rPr lang="en-US" sz="800" i="1"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0/03/2022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ctr" latinLnBrk="0" hangingPunct="1">
                        <a:spcAft>
                          <a:spcPts val="0"/>
                        </a:spcAft>
                      </a:pPr>
                      <a:r>
                        <a:rPr lang="de-DE" sz="1100" b="0" i="0" u="none" strike="noStrike" kern="1200" dirty="0" smtClean="0">
                          <a:solidFill>
                            <a:srgbClr val="FF0000"/>
                          </a:solidFill>
                          <a:effectLst/>
                          <a:latin typeface="Arial" panose="020B0604020202020204" pitchFamily="34" charset="0"/>
                          <a:ea typeface="+mn-ea"/>
                          <a:cs typeface="Arial" panose="020B0604020202020204" pitchFamily="34" charset="0"/>
                        </a:rPr>
                        <a:t>0%</a:t>
                      </a:r>
                      <a:endParaRPr lang="en-US" sz="11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spTree>
    <p:extLst>
      <p:ext uri="{BB962C8B-B14F-4D97-AF65-F5344CB8AC3E}">
        <p14:creationId xmlns:p14="http://schemas.microsoft.com/office/powerpoint/2010/main" val="1016129355"/>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(4/4)</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1171205822"/>
              </p:ext>
            </p:extLst>
          </p:nvPr>
        </p:nvGraphicFramePr>
        <p:xfrm>
          <a:off x="848695" y="1842538"/>
          <a:ext cx="10042430" cy="2289648"/>
        </p:xfrm>
        <a:graphic>
          <a:graphicData uri="http://schemas.openxmlformats.org/drawingml/2006/table">
            <a:tbl>
              <a:tblPr firstRow="1" firstCol="1" bandRow="1"/>
              <a:tblGrid>
                <a:gridCol w="5804479">
                  <a:extLst>
                    <a:ext uri="{9D8B030D-6E8A-4147-A177-3AD203B41FA5}">
                      <a16:colId xmlns:a16="http://schemas.microsoft.com/office/drawing/2014/main" xmlns="" val="20000"/>
                    </a:ext>
                  </a:extLst>
                </a:gridCol>
                <a:gridCol w="910869">
                  <a:extLst>
                    <a:ext uri="{9D8B030D-6E8A-4147-A177-3AD203B41FA5}">
                      <a16:colId xmlns:a16="http://schemas.microsoft.com/office/drawing/2014/main" xmlns="" val="20001"/>
                    </a:ext>
                  </a:extLst>
                </a:gridCol>
                <a:gridCol w="857289">
                  <a:extLst>
                    <a:ext uri="{9D8B030D-6E8A-4147-A177-3AD203B41FA5}">
                      <a16:colId xmlns:a16="http://schemas.microsoft.com/office/drawing/2014/main" xmlns="" val="20002"/>
                    </a:ext>
                  </a:extLst>
                </a:gridCol>
                <a:gridCol w="857290">
                  <a:extLst>
                    <a:ext uri="{9D8B030D-6E8A-4147-A177-3AD203B41FA5}">
                      <a16:colId xmlns:a16="http://schemas.microsoft.com/office/drawing/2014/main" xmlns="" val="20003"/>
                    </a:ext>
                  </a:extLst>
                </a:gridCol>
                <a:gridCol w="522409">
                  <a:extLst>
                    <a:ext uri="{9D8B030D-6E8A-4147-A177-3AD203B41FA5}">
                      <a16:colId xmlns:a16="http://schemas.microsoft.com/office/drawing/2014/main" xmlns="" val="20004"/>
                    </a:ext>
                  </a:extLst>
                </a:gridCol>
                <a:gridCol w="1090094">
                  <a:extLst>
                    <a:ext uri="{9D8B030D-6E8A-4147-A177-3AD203B41FA5}">
                      <a16:colId xmlns:a16="http://schemas.microsoft.com/office/drawing/2014/main" xmlns="" val="20005"/>
                    </a:ext>
                  </a:extLst>
                </a:gridCol>
              </a:tblGrid>
              <a:tr h="343357">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5944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dirty="0" smtClean="0">
                          <a:solidFill>
                            <a:srgbClr val="FF0000"/>
                          </a:solidFill>
                          <a:effectLst/>
                          <a:latin typeface="Arial "/>
                          <a:ea typeface="SimSun" panose="02010600030101010101" pitchFamily="2" charset="-122"/>
                          <a:cs typeface="Times New Roman" panose="02020603050405020304" pitchFamily="18" charset="0"/>
                        </a:rPr>
                        <a:t>CT4</a:t>
                      </a:r>
                      <a:r>
                        <a:rPr lang="en-US" sz="1000" baseline="0" dirty="0" smtClean="0">
                          <a:solidFill>
                            <a:srgbClr val="FF0000"/>
                          </a:solidFill>
                          <a:effectLst/>
                          <a:latin typeface="Arial "/>
                          <a:ea typeface="SimSun" panose="02010600030101010101" pitchFamily="2" charset="-122"/>
                          <a:cs typeface="Times New Roman" panose="02020603050405020304" pitchFamily="18" charset="0"/>
                        </a:rPr>
                        <a:t> aspects of </a:t>
                      </a:r>
                      <a:r>
                        <a:rPr lang="en-US" sz="1000" dirty="0" smtClean="0">
                          <a:solidFill>
                            <a:srgbClr val="FF0000"/>
                          </a:solidFill>
                          <a:effectLst/>
                          <a:latin typeface="Arial "/>
                          <a:ea typeface="SimSun" panose="02010600030101010101" pitchFamily="2" charset="-122"/>
                          <a:cs typeface="Times New Roman" panose="02020603050405020304" pitchFamily="18" charset="0"/>
                        </a:rPr>
                        <a:t>CT aspects of enhanced support of industrial </a:t>
                      </a:r>
                      <a:r>
                        <a:rPr lang="en-US" sz="1000" dirty="0" err="1" smtClean="0">
                          <a:solidFill>
                            <a:srgbClr val="FF0000"/>
                          </a:solidFill>
                          <a:effectLst/>
                          <a:latin typeface="Arial "/>
                          <a:ea typeface="SimSun" panose="02010600030101010101" pitchFamily="2" charset="-122"/>
                          <a:cs typeface="Times New Roman" panose="02020603050405020304" pitchFamily="18" charset="0"/>
                        </a:rPr>
                        <a:t>IoT</a:t>
                      </a:r>
                      <a:r>
                        <a:rPr lang="en-US" sz="1000" dirty="0" smtClean="0">
                          <a:solidFill>
                            <a:srgbClr val="FF0000"/>
                          </a:solidFill>
                          <a:effectLst/>
                          <a:latin typeface="Arial "/>
                          <a:ea typeface="SimSun" panose="02010600030101010101" pitchFamily="2" charset="-122"/>
                          <a:cs typeface="Times New Roman" panose="02020603050405020304" pitchFamily="18" charset="0"/>
                        </a:rPr>
                        <a:t> </a:t>
                      </a:r>
                      <a:r>
                        <a:rPr lang="en-US" sz="1000" i="1" dirty="0" smtClean="0">
                          <a:solidFill>
                            <a:srgbClr val="FF0000"/>
                          </a:solidFill>
                          <a:effectLst/>
                          <a:latin typeface="Arial "/>
                          <a:ea typeface="SimSun" panose="02010600030101010101" pitchFamily="2" charset="-122"/>
                          <a:cs typeface="Times New Roman" panose="02020603050405020304" pitchFamily="18" charset="0"/>
                        </a:rPr>
                        <a:t>(CT1lead)</a:t>
                      </a:r>
                    </a:p>
                    <a:p>
                      <a:pPr marL="0" algn="l" defTabSz="914400" rtl="0" eaLnBrk="1" fontAlgn="b" latinLnBrk="0" hangingPunct="1">
                        <a:spcAft>
                          <a:spcPts val="0"/>
                        </a:spcAft>
                      </a:pPr>
                      <a:endParaRPr lang="en-US" sz="1000" i="1"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r>
                        <a:rPr lang="de-DE" sz="1000" kern="1200" dirty="0" smtClean="0">
                          <a:solidFill>
                            <a:srgbClr val="FF0000"/>
                          </a:solidFill>
                          <a:effectLst/>
                          <a:latin typeface="Arial "/>
                          <a:ea typeface="SimSun" panose="02010600030101010101" pitchFamily="2" charset="-122"/>
                          <a:cs typeface="Times New Roman" panose="02020603050405020304" pitchFamily="18" charset="0"/>
                        </a:rPr>
                        <a:t>IIoT-CT</a:t>
                      </a:r>
                      <a:endParaRPr lang="en-US" sz="1000"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12/12/2020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20/09/2021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spcAft>
                          <a:spcPts val="0"/>
                        </a:spcAft>
                      </a:pPr>
                      <a:r>
                        <a:rPr lang="en-US" sz="1100" dirty="0" smtClean="0">
                          <a:solidFill>
                            <a:srgbClr val="FF0000"/>
                          </a:solidFill>
                          <a:effectLst/>
                          <a:latin typeface="Arial" panose="020B0604020202020204" pitchFamily="34" charset="0"/>
                          <a:ea typeface="SimSun" panose="02010600030101010101" pitchFamily="2" charset="-122"/>
                          <a:cs typeface="Arial" panose="020B0604020202020204" pitchFamily="34" charset="0"/>
                        </a:rPr>
                        <a:t>0</a:t>
                      </a:r>
                      <a:r>
                        <a:rPr lang="en-US" sz="1100" dirty="0">
                          <a:solidFill>
                            <a:srgbClr val="FF0000"/>
                          </a:solidFill>
                          <a:effectLst/>
                          <a:latin typeface="Arial" panose="020B0604020202020204" pitchFamily="34" charset="0"/>
                          <a:ea typeface="SimSun" panose="02010600030101010101" pitchFamily="2" charset="-122"/>
                          <a:cs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4"/>
                  </a:ext>
                </a:extLst>
              </a:tr>
              <a:tr h="31736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i="1" kern="1200" dirty="0" smtClean="0">
                          <a:solidFill>
                            <a:srgbClr val="FF0000"/>
                          </a:solidFill>
                          <a:effectLst/>
                          <a:latin typeface="Arial "/>
                          <a:ea typeface="SimSun" panose="02010600030101010101" pitchFamily="2" charset="-122"/>
                          <a:cs typeface="Times New Roman" panose="02020603050405020304" pitchFamily="18" charset="0"/>
                        </a:rPr>
                        <a:t>CT4 aspects of </a:t>
                      </a:r>
                      <a:r>
                        <a:rPr lang="en-US" sz="1000" dirty="0" smtClean="0">
                          <a:solidFill>
                            <a:srgbClr val="FF0000"/>
                          </a:solidFill>
                          <a:effectLst/>
                          <a:latin typeface="Arial "/>
                          <a:ea typeface="SimSun" panose="02010600030101010101" pitchFamily="2" charset="-122"/>
                          <a:cs typeface="Times New Roman" panose="02020603050405020304" pitchFamily="18" charset="0"/>
                        </a:rPr>
                        <a:t>CT aspects of Enhanced support of Non-Public Networks </a:t>
                      </a:r>
                      <a:r>
                        <a:rPr lang="en-US" sz="1000" i="1" dirty="0" smtClean="0">
                          <a:solidFill>
                            <a:srgbClr val="FF0000"/>
                          </a:solidFill>
                          <a:effectLst/>
                          <a:latin typeface="Arial "/>
                          <a:ea typeface="SimSun" panose="02010600030101010101" pitchFamily="2" charset="-122"/>
                          <a:cs typeface="Times New Roman" panose="02020603050405020304" pitchFamily="18" charset="0"/>
                        </a:rPr>
                        <a:t>(CT1lead)</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r>
                        <a:rPr lang="de-DE" sz="1000" kern="1200" dirty="0" smtClean="0">
                          <a:solidFill>
                            <a:srgbClr val="FF0000"/>
                          </a:solidFill>
                          <a:effectLst/>
                          <a:latin typeface="Arial "/>
                          <a:ea typeface="SimSun" panose="02010600030101010101" pitchFamily="2" charset="-122"/>
                          <a:cs typeface="Times New Roman" panose="02020603050405020304" pitchFamily="18" charset="0"/>
                        </a:rPr>
                        <a:t>eNPN-CT</a:t>
                      </a:r>
                      <a:endParaRPr lang="en-US" sz="1000"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cs typeface="Arial" panose="020B0604020202020204" pitchFamily="34" charset="0"/>
                        </a:rPr>
                        <a:t>0%</a:t>
                      </a:r>
                      <a:endParaRPr lang="en-US" sz="11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5"/>
                  </a:ext>
                </a:extLst>
              </a:tr>
              <a:tr h="317369">
                <a:tc>
                  <a:txBody>
                    <a:bodyPr/>
                    <a:lstStyle/>
                    <a:p>
                      <a:pPr>
                        <a:lnSpc>
                          <a:spcPct val="107000"/>
                        </a:lnSpc>
                        <a:spcAft>
                          <a:spcPts val="800"/>
                        </a:spcAft>
                      </a:pPr>
                      <a:r>
                        <a:rPr lang="de-DE" sz="1000" i="1" kern="1200" dirty="0" smtClean="0">
                          <a:solidFill>
                            <a:srgbClr val="FF0000"/>
                          </a:solidFill>
                          <a:effectLst/>
                          <a:latin typeface="Arial "/>
                          <a:ea typeface="SimSun" panose="02010600030101010101" pitchFamily="2" charset="-122"/>
                          <a:cs typeface="Times New Roman" panose="02020603050405020304" pitchFamily="18" charset="0"/>
                        </a:rPr>
                        <a:t>CT4 aspects of </a:t>
                      </a:r>
                      <a:r>
                        <a:rPr lang="en-US" sz="1000" dirty="0" smtClean="0">
                          <a:solidFill>
                            <a:srgbClr val="FF0000"/>
                          </a:solidFill>
                          <a:effectLst/>
                          <a:latin typeface="Arial "/>
                          <a:ea typeface="SimSun" panose="02010600030101010101" pitchFamily="2" charset="-122"/>
                          <a:cs typeface="Times New Roman" panose="02020603050405020304" pitchFamily="18" charset="0"/>
                        </a:rPr>
                        <a:t>CT </a:t>
                      </a:r>
                      <a:r>
                        <a:rPr lang="en-US" sz="1000" dirty="0">
                          <a:solidFill>
                            <a:srgbClr val="FF0000"/>
                          </a:solidFill>
                          <a:effectLst/>
                          <a:latin typeface="Arial "/>
                          <a:ea typeface="SimSun" panose="02010600030101010101" pitchFamily="2" charset="-122"/>
                          <a:cs typeface="Times New Roman" panose="02020603050405020304" pitchFamily="18" charset="0"/>
                        </a:rPr>
                        <a:t>aspects on Dynamic Management of Group-based Event </a:t>
                      </a:r>
                      <a:r>
                        <a:rPr lang="en-US" sz="1000" dirty="0" smtClean="0">
                          <a:solidFill>
                            <a:srgbClr val="FF0000"/>
                          </a:solidFill>
                          <a:effectLst/>
                          <a:latin typeface="Arial "/>
                          <a:ea typeface="SimSun" panose="02010600030101010101" pitchFamily="2" charset="-122"/>
                          <a:cs typeface="Times New Roman" panose="02020603050405020304" pitchFamily="18" charset="0"/>
                        </a:rPr>
                        <a:t>Monitoring </a:t>
                      </a:r>
                      <a:r>
                        <a:rPr lang="en-US" sz="1000" i="1" dirty="0" smtClean="0">
                          <a:solidFill>
                            <a:srgbClr val="FF0000"/>
                          </a:solidFill>
                          <a:effectLst/>
                          <a:latin typeface="Arial "/>
                          <a:ea typeface="SimSun" panose="02010600030101010101" pitchFamily="2" charset="-122"/>
                          <a:cs typeface="Times New Roman" panose="02020603050405020304" pitchFamily="18" charset="0"/>
                        </a:rPr>
                        <a:t>(CT3</a:t>
                      </a:r>
                      <a:r>
                        <a:rPr lang="en-US" sz="1000" i="1" baseline="0" dirty="0" smtClean="0">
                          <a:solidFill>
                            <a:srgbClr val="FF0000"/>
                          </a:solidFill>
                          <a:effectLst/>
                          <a:latin typeface="Arial "/>
                          <a:ea typeface="SimSun" panose="02010600030101010101" pitchFamily="2" charset="-122"/>
                          <a:cs typeface="Times New Roman" panose="02020603050405020304" pitchFamily="18" charset="0"/>
                        </a:rPr>
                        <a:t> </a:t>
                      </a:r>
                      <a:r>
                        <a:rPr lang="en-US" sz="1000" i="1" dirty="0" smtClean="0">
                          <a:solidFill>
                            <a:srgbClr val="FF0000"/>
                          </a:solidFill>
                          <a:effectLst/>
                          <a:latin typeface="Arial "/>
                          <a:ea typeface="SimSun" panose="02010600030101010101" pitchFamily="2" charset="-122"/>
                          <a:cs typeface="Times New Roman" panose="02020603050405020304" pitchFamily="18" charset="0"/>
                        </a:rPr>
                        <a:t>lead)</a:t>
                      </a:r>
                      <a:endParaRPr lang="en-US" sz="1000" dirty="0">
                        <a:solidFill>
                          <a:srgbClr val="FF0000"/>
                        </a:solidFill>
                        <a:effectLst/>
                        <a:latin typeface="Arial "/>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GB" sz="1000" b="0" i="0" u="none" strike="noStrike" dirty="0" smtClean="0">
                          <a:solidFill>
                            <a:srgbClr val="FF0000"/>
                          </a:solidFill>
                          <a:effectLst/>
                          <a:latin typeface="Arial "/>
                        </a:rPr>
                        <a:t>TEI17_DCAMP-CT</a:t>
                      </a:r>
                      <a:endParaRPr lang="en-GB" sz="1000" b="0" i="0" u="none" strike="noStrike" dirty="0">
                        <a:solidFill>
                          <a:srgbClr val="FF0000"/>
                        </a:solidFill>
                        <a:effectLst/>
                        <a:latin typeface="Arial "/>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cs typeface="Arial" panose="020B0604020202020204" pitchFamily="34" charset="0"/>
                        </a:rPr>
                        <a:t>0%</a:t>
                      </a:r>
                      <a:endParaRPr lang="en-US" sz="11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nSpc>
                          <a:spcPct val="107000"/>
                        </a:lnSpc>
                        <a:spcAft>
                          <a:spcPts val="800"/>
                        </a:spcAft>
                      </a:pPr>
                      <a:r>
                        <a:rPr lang="de-DE" sz="1000" i="1" kern="1200" dirty="0" smtClean="0">
                          <a:solidFill>
                            <a:srgbClr val="FF0000"/>
                          </a:solidFill>
                          <a:effectLst/>
                          <a:latin typeface="Arial "/>
                          <a:ea typeface="SimSun" panose="02010600030101010101" pitchFamily="2" charset="-122"/>
                          <a:cs typeface="Times New Roman" panose="02020603050405020304" pitchFamily="18" charset="0"/>
                        </a:rPr>
                        <a:t>CT4 aspects of </a:t>
                      </a:r>
                      <a:r>
                        <a:rPr lang="en-US" sz="1000" dirty="0" smtClean="0">
                          <a:solidFill>
                            <a:srgbClr val="FF0000"/>
                          </a:solidFill>
                          <a:effectLst/>
                          <a:latin typeface="Arial "/>
                          <a:ea typeface="SimSun" panose="02010600030101010101" pitchFamily="2" charset="-122"/>
                          <a:cs typeface="Times New Roman" panose="02020603050405020304" pitchFamily="18" charset="0"/>
                        </a:rPr>
                        <a:t>New </a:t>
                      </a:r>
                      <a:r>
                        <a:rPr lang="en-US" sz="1000" dirty="0">
                          <a:solidFill>
                            <a:srgbClr val="FF0000"/>
                          </a:solidFill>
                          <a:effectLst/>
                          <a:latin typeface="Arial "/>
                          <a:ea typeface="SimSun" panose="02010600030101010101" pitchFamily="2" charset="-122"/>
                          <a:cs typeface="Times New Roman" panose="02020603050405020304" pitchFamily="18" charset="0"/>
                        </a:rPr>
                        <a:t>WID on Enablers for Network Automation for 5G - phase </a:t>
                      </a:r>
                      <a:r>
                        <a:rPr lang="en-US" sz="1000" dirty="0" smtClean="0">
                          <a:solidFill>
                            <a:srgbClr val="FF0000"/>
                          </a:solidFill>
                          <a:effectLst/>
                          <a:latin typeface="Arial "/>
                          <a:ea typeface="SimSun" panose="02010600030101010101" pitchFamily="2" charset="-122"/>
                          <a:cs typeface="Times New Roman" panose="02020603050405020304" pitchFamily="18" charset="0"/>
                        </a:rPr>
                        <a:t>2 </a:t>
                      </a:r>
                      <a:r>
                        <a:rPr lang="en-US" sz="1000" i="1" dirty="0" smtClean="0">
                          <a:solidFill>
                            <a:srgbClr val="FF0000"/>
                          </a:solidFill>
                          <a:effectLst/>
                          <a:latin typeface="Arial "/>
                          <a:ea typeface="SimSun" panose="02010600030101010101" pitchFamily="2" charset="-122"/>
                          <a:cs typeface="Times New Roman" panose="02020603050405020304" pitchFamily="18" charset="0"/>
                        </a:rPr>
                        <a:t>(CT3</a:t>
                      </a:r>
                      <a:r>
                        <a:rPr lang="en-US" sz="1000" i="1" baseline="0" dirty="0" smtClean="0">
                          <a:solidFill>
                            <a:srgbClr val="FF0000"/>
                          </a:solidFill>
                          <a:effectLst/>
                          <a:latin typeface="Arial "/>
                          <a:ea typeface="SimSun" panose="02010600030101010101" pitchFamily="2" charset="-122"/>
                          <a:cs typeface="Times New Roman" panose="02020603050405020304" pitchFamily="18" charset="0"/>
                        </a:rPr>
                        <a:t> </a:t>
                      </a:r>
                      <a:r>
                        <a:rPr lang="en-US" sz="1000" i="1" dirty="0" smtClean="0">
                          <a:solidFill>
                            <a:srgbClr val="FF0000"/>
                          </a:solidFill>
                          <a:effectLst/>
                          <a:latin typeface="Arial "/>
                          <a:ea typeface="SimSun" panose="02010600030101010101" pitchFamily="2" charset="-122"/>
                          <a:cs typeface="Times New Roman" panose="02020603050405020304" pitchFamily="18" charset="0"/>
                        </a:rPr>
                        <a:t>lead)</a:t>
                      </a:r>
                      <a:endParaRPr lang="en-US" sz="1000" dirty="0">
                        <a:solidFill>
                          <a:srgbClr val="FF0000"/>
                        </a:solidFill>
                        <a:effectLst/>
                        <a:latin typeface="Arial "/>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de-DE" sz="1000" b="0" i="0" u="none" strike="noStrike" dirty="0" smtClean="0">
                          <a:solidFill>
                            <a:srgbClr val="FF0000"/>
                          </a:solidFill>
                          <a:effectLst/>
                          <a:latin typeface="Arial "/>
                        </a:rPr>
                        <a:t>TEI17_GEM-CT</a:t>
                      </a:r>
                      <a:endParaRPr lang="en-US" sz="1000" b="0" i="0" u="none" strike="noStrike" dirty="0">
                        <a:solidFill>
                          <a:srgbClr val="FF0000"/>
                        </a:solidFill>
                        <a:effectLst/>
                        <a:latin typeface="Arial "/>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cs typeface="Arial" panose="020B0604020202020204" pitchFamily="34" charset="0"/>
                        </a:rPr>
                        <a:t>0%</a:t>
                      </a:r>
                      <a:endParaRPr lang="en-US" sz="11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en-US" sz="1000" i="1" kern="1200" dirty="0" smtClean="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endParaRPr lang="en-US" sz="1000"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ctr" latinLnBrk="0" hangingPunct="1">
                        <a:spcAft>
                          <a:spcPts val="0"/>
                        </a:spcAft>
                      </a:pPr>
                      <a:endParaRPr lang="en-US" sz="11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en-US" sz="1000" i="1"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endParaRPr lang="en-US" sz="1000"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i="1"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ctr" latinLnBrk="0" hangingPunct="1">
                        <a:spcAft>
                          <a:spcPts val="0"/>
                        </a:spcAft>
                      </a:pPr>
                      <a:endParaRPr lang="en-US" sz="11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spTree>
    <p:extLst>
      <p:ext uri="{BB962C8B-B14F-4D97-AF65-F5344CB8AC3E}">
        <p14:creationId xmlns:p14="http://schemas.microsoft.com/office/powerpoint/2010/main" val="317443339"/>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636508304"/>
              </p:ext>
            </p:extLst>
          </p:nvPr>
        </p:nvGraphicFramePr>
        <p:xfrm>
          <a:off x="776032" y="1855410"/>
          <a:ext cx="10411095" cy="1163582"/>
        </p:xfrm>
        <a:graphic>
          <a:graphicData uri="http://schemas.openxmlformats.org/drawingml/2006/table">
            <a:tbl>
              <a:tblPr firstRow="1" firstCol="1" bandRow="1"/>
              <a:tblGrid>
                <a:gridCol w="1058269">
                  <a:extLst>
                    <a:ext uri="{9D8B030D-6E8A-4147-A177-3AD203B41FA5}">
                      <a16:colId xmlns:a16="http://schemas.microsoft.com/office/drawing/2014/main" xmlns="" val="20000"/>
                    </a:ext>
                  </a:extLst>
                </a:gridCol>
                <a:gridCol w="4859204">
                  <a:extLst>
                    <a:ext uri="{9D8B030D-6E8A-4147-A177-3AD203B41FA5}">
                      <a16:colId xmlns:a16="http://schemas.microsoft.com/office/drawing/2014/main" xmlns="" val="20001"/>
                    </a:ext>
                  </a:extLst>
                </a:gridCol>
                <a:gridCol w="1363573">
                  <a:extLst>
                    <a:ext uri="{9D8B030D-6E8A-4147-A177-3AD203B41FA5}">
                      <a16:colId xmlns:a16="http://schemas.microsoft.com/office/drawing/2014/main" xmlns="" val="20002"/>
                    </a:ext>
                  </a:extLst>
                </a:gridCol>
                <a:gridCol w="1614147">
                  <a:extLst>
                    <a:ext uri="{9D8B030D-6E8A-4147-A177-3AD203B41FA5}">
                      <a16:colId xmlns:a16="http://schemas.microsoft.com/office/drawing/2014/main" xmlns="" val="20003"/>
                    </a:ext>
                  </a:extLst>
                </a:gridCol>
                <a:gridCol w="1515902">
                  <a:extLst>
                    <a:ext uri="{9D8B030D-6E8A-4147-A177-3AD203B41FA5}">
                      <a16:colId xmlns:a16="http://schemas.microsoft.com/office/drawing/2014/main" xmlns=""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41686">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CP-210077</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3GPP TR 29.835 v1.0.0 on Study on Port Allocation Alternatives for New 3GPP Interfaces</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Giorgi Gulbani,</a:t>
                      </a:r>
                      <a:r>
                        <a:rPr lang="de-DE" sz="1200" kern="1200" baseline="0" dirty="0" smtClean="0">
                          <a:solidFill>
                            <a:srgbClr val="000000"/>
                          </a:solidFill>
                          <a:effectLst/>
                          <a:latin typeface="Arial"/>
                          <a:ea typeface="Times New Roman"/>
                          <a:cs typeface="+mn-cs"/>
                        </a:rPr>
                        <a:t> Huawei</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Information</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430331">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870995448"/>
              </p:ext>
            </p:extLst>
          </p:nvPr>
        </p:nvGraphicFramePr>
        <p:xfrm>
          <a:off x="776032" y="1855410"/>
          <a:ext cx="9047522" cy="709177"/>
        </p:xfrm>
        <a:graphic>
          <a:graphicData uri="http://schemas.openxmlformats.org/drawingml/2006/table">
            <a:tbl>
              <a:tblPr firstRow="1" firstCol="1" bandRow="1"/>
              <a:tblGrid>
                <a:gridCol w="1058269">
                  <a:extLst>
                    <a:ext uri="{9D8B030D-6E8A-4147-A177-3AD203B41FA5}">
                      <a16:colId xmlns:a16="http://schemas.microsoft.com/office/drawing/2014/main" xmlns="" val="20000"/>
                    </a:ext>
                  </a:extLst>
                </a:gridCol>
                <a:gridCol w="4859204">
                  <a:extLst>
                    <a:ext uri="{9D8B030D-6E8A-4147-A177-3AD203B41FA5}">
                      <a16:colId xmlns:a16="http://schemas.microsoft.com/office/drawing/2014/main" xmlns="" val="20001"/>
                    </a:ext>
                  </a:extLst>
                </a:gridCol>
                <a:gridCol w="1614147">
                  <a:extLst>
                    <a:ext uri="{9D8B030D-6E8A-4147-A177-3AD203B41FA5}">
                      <a16:colId xmlns:a16="http://schemas.microsoft.com/office/drawing/2014/main" xmlns="" val="20003"/>
                    </a:ext>
                  </a:extLst>
                </a:gridCol>
                <a:gridCol w="1515902">
                  <a:extLst>
                    <a:ext uri="{9D8B030D-6E8A-4147-A177-3AD203B41FA5}">
                      <a16:colId xmlns:a16="http://schemas.microsoft.com/office/drawing/2014/main" xmlns=""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41686">
                <a:tc>
                  <a:txBody>
                    <a:bodyPr/>
                    <a:lstStyle/>
                    <a:p>
                      <a:pPr algn="l" fontAlgn="t"/>
                      <a:endParaRPr lang="en-US" sz="1200" kern="1200" dirty="0">
                        <a:solidFill>
                          <a:srgbClr val="000000"/>
                        </a:solidFill>
                        <a:effectLst/>
                        <a:latin typeface="Arial"/>
                        <a:ea typeface="Times New Roman"/>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200" kern="1200" dirty="0">
                        <a:solidFill>
                          <a:srgbClr val="000000"/>
                        </a:solidFill>
                        <a:effectLst/>
                        <a:latin typeface="Arial"/>
                        <a:ea typeface="Times New Roman"/>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smtClean="0"/>
              <a:t>Exception sheets </a:t>
            </a:r>
            <a:r>
              <a:rPr lang="en-US" dirty="0"/>
              <a:t>to CT plenary</a:t>
            </a:r>
          </a:p>
        </p:txBody>
      </p:sp>
      <p:sp>
        <p:nvSpPr>
          <p:cNvPr id="3" name="TextBox 2"/>
          <p:cNvSpPr txBox="1"/>
          <p:nvPr/>
        </p:nvSpPr>
        <p:spPr>
          <a:xfrm rot="20555683">
            <a:off x="3543257" y="2308629"/>
            <a:ext cx="1843087" cy="369332"/>
          </a:xfrm>
          <a:prstGeom prst="rect">
            <a:avLst/>
          </a:prstGeom>
          <a:noFill/>
        </p:spPr>
        <p:txBody>
          <a:bodyPr wrap="square" rtlCol="0">
            <a:spAutoFit/>
          </a:bodyPr>
          <a:lstStyle/>
          <a:p>
            <a:r>
              <a:rPr lang="de-DE" dirty="0" smtClean="0">
                <a:solidFill>
                  <a:srgbClr val="FF0000"/>
                </a:solidFill>
              </a:rPr>
              <a:t>None this time</a:t>
            </a:r>
            <a:endParaRPr lang="en-US" dirty="0">
              <a:solidFill>
                <a:srgbClr val="FF0000"/>
              </a:solidFill>
            </a:endParaRPr>
          </a:p>
        </p:txBody>
      </p:sp>
    </p:spTree>
    <p:extLst>
      <p:ext uri="{BB962C8B-B14F-4D97-AF65-F5344CB8AC3E}">
        <p14:creationId xmlns:p14="http://schemas.microsoft.com/office/powerpoint/2010/main" val="2838521691"/>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15 Status</a:t>
            </a:r>
          </a:p>
        </p:txBody>
      </p:sp>
      <p:sp>
        <p:nvSpPr>
          <p:cNvPr id="3" name="Espace réservé du contenu 2"/>
          <p:cNvSpPr>
            <a:spLocks noGrp="1"/>
          </p:cNvSpPr>
          <p:nvPr>
            <p:ph idx="1"/>
          </p:nvPr>
        </p:nvSpPr>
        <p:spPr/>
        <p:txBody>
          <a:bodyPr/>
          <a:lstStyle/>
          <a:p>
            <a:r>
              <a:rPr lang="de-DE" sz="1600" dirty="0">
                <a:latin typeface="Arial "/>
              </a:rPr>
              <a:t> Title:</a:t>
            </a:r>
          </a:p>
          <a:p>
            <a:pPr lvl="1"/>
            <a:r>
              <a:rPr lang="de-DE" sz="1200" dirty="0">
                <a:latin typeface="Arial" panose="020B0604020202020204" pitchFamily="34" charset="0"/>
                <a:cs typeface="Arial" panose="020B0604020202020204" pitchFamily="34" charset="0"/>
              </a:rPr>
              <a:t>CT aspects on 5G System –Phase 1 (CT1) </a:t>
            </a:r>
          </a:p>
          <a:p>
            <a:r>
              <a:rPr lang="de-DE" sz="1600" dirty="0">
                <a:latin typeface="Arial "/>
              </a:rPr>
              <a:t> Objectives:</a:t>
            </a:r>
          </a:p>
          <a:p>
            <a:pPr lvl="1"/>
            <a:r>
              <a:rPr lang="en-US" sz="1200" dirty="0">
                <a:latin typeface="Arial" panose="020B0604020202020204" pitchFamily="34" charset="0"/>
                <a:cs typeface="Arial" panose="020B0604020202020204" pitchFamily="34" charset="0"/>
              </a:rPr>
              <a:t>After completion of the Study, specify the service-based interfaces (API) </a:t>
            </a:r>
          </a:p>
          <a:p>
            <a:pPr lvl="1"/>
            <a:r>
              <a:rPr lang="en-US" sz="1200" dirty="0">
                <a:latin typeface="Arial" panose="020B0604020202020204" pitchFamily="34" charset="0"/>
                <a:cs typeface="Arial" panose="020B0604020202020204" pitchFamily="34" charset="0"/>
              </a:rPr>
              <a:t>CT4 responsible for the specification of core-network SBIs (except PCC) and impacts on existing protocols (e.g. GTP, PFCP)</a:t>
            </a:r>
            <a:endParaRPr lang="de-DE" sz="1200" dirty="0">
              <a:latin typeface="Arial" panose="020B0604020202020204" pitchFamily="34" charset="0"/>
              <a:cs typeface="Arial" panose="020B0604020202020204" pitchFamily="34" charset="0"/>
            </a:endParaRPr>
          </a:p>
          <a:p>
            <a:r>
              <a:rPr lang="de-DE" sz="1600" dirty="0">
                <a:latin typeface="Arial "/>
              </a:rPr>
              <a:t> WID: 100% completed</a:t>
            </a:r>
            <a:endParaRPr lang="de-DE" sz="1200" dirty="0">
              <a:latin typeface="Arial "/>
            </a:endParaRPr>
          </a:p>
          <a:p>
            <a:r>
              <a:rPr lang="de-DE" sz="1600" dirty="0">
                <a:latin typeface="Arial "/>
              </a:rPr>
              <a:t> Normative Phase:</a:t>
            </a:r>
          </a:p>
          <a:p>
            <a:r>
              <a:rPr lang="en-GB" sz="1400" dirty="0" smtClean="0"/>
              <a:t>LS exchange with SA3 on misalignment </a:t>
            </a:r>
            <a:r>
              <a:rPr lang="en-GB" sz="1400" dirty="0"/>
              <a:t>on access token request </a:t>
            </a:r>
            <a:r>
              <a:rPr lang="en-GB" sz="1400" dirty="0" smtClean="0"/>
              <a:t>requirement between </a:t>
            </a:r>
            <a:r>
              <a:rPr lang="en-GB" sz="1400" dirty="0"/>
              <a:t>TS 29.510 and </a:t>
            </a:r>
            <a:r>
              <a:rPr lang="en-GB" sz="1400" dirty="0" smtClean="0"/>
              <a:t>33.501 .</a:t>
            </a:r>
            <a:br>
              <a:rPr lang="en-GB" sz="1400" dirty="0" smtClean="0"/>
            </a:br>
            <a:r>
              <a:rPr lang="en-GB" sz="1400" dirty="0" smtClean="0"/>
              <a:t>Discussion  on whether </a:t>
            </a:r>
            <a:r>
              <a:rPr lang="en-GB" sz="1400" dirty="0"/>
              <a:t>Oauth2</a:t>
            </a:r>
            <a:r>
              <a:rPr lang="en-GB" sz="1400" dirty="0" smtClean="0"/>
              <a:t> is used by the NRF and how NRF gets a token  to  perform </a:t>
            </a:r>
            <a:r>
              <a:rPr lang="en-GB" sz="1400" dirty="0"/>
              <a:t>Oauth2</a:t>
            </a:r>
            <a:r>
              <a:rPr lang="en-GB" sz="1400" dirty="0" smtClean="0"/>
              <a:t> if required.</a:t>
            </a:r>
          </a:p>
          <a:p>
            <a:pPr lvl="1"/>
            <a:r>
              <a:rPr lang="en-GB" sz="1200" dirty="0" smtClean="0"/>
              <a:t>The reply LS from SA3 was interpreted in 3 ways by different companies reflected  by the CRs prepared by  these companies:</a:t>
            </a:r>
          </a:p>
          <a:p>
            <a:pPr lvl="2"/>
            <a:r>
              <a:rPr lang="en-GB" sz="1000" dirty="0" smtClean="0"/>
              <a:t>29.510 does not need to specify any  security issues</a:t>
            </a:r>
          </a:p>
          <a:p>
            <a:pPr lvl="2"/>
            <a:r>
              <a:rPr lang="en-GB" sz="1000" dirty="0" smtClean="0"/>
              <a:t>29.510 security part clarification to be added how the NRF retrieves a token</a:t>
            </a:r>
          </a:p>
          <a:p>
            <a:pPr lvl="2"/>
            <a:r>
              <a:rPr lang="en-GB" sz="1000" dirty="0" smtClean="0"/>
              <a:t>29.510 security part in 29.510 has to be changed to clarify that NRF gets only token via configuration</a:t>
            </a:r>
          </a:p>
          <a:p>
            <a:pPr lvl="1"/>
            <a:r>
              <a:rPr lang="en-GB" sz="1200" dirty="0" smtClean="0"/>
              <a:t>We tried to send an LS to ask SA3 for clarification, but we  were not ably  to reach consensus on the content. Due to the fact that the different companies want to have their concerns reflected in a different level  of details.</a:t>
            </a:r>
          </a:p>
          <a:p>
            <a:pPr lvl="1"/>
            <a:r>
              <a:rPr lang="en-GB" sz="1200" dirty="0" smtClean="0"/>
              <a:t>Due to the fact that we were unable to reach any kind of consensus in this e-meeting, the Chairman took the action to get in contact with SA3 and organise a conference call to discuss the  issue and  companies are asked to  provide discussion papers  to illustrate their position. </a:t>
            </a:r>
            <a:endParaRPr lang="de-DE" sz="1200" dirty="0"/>
          </a:p>
        </p:txBody>
      </p:sp>
    </p:spTree>
    <p:extLst>
      <p:ext uri="{BB962C8B-B14F-4D97-AF65-F5344CB8AC3E}">
        <p14:creationId xmlns:p14="http://schemas.microsoft.com/office/powerpoint/2010/main" val="2541717511"/>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on Enhancements to the Service-Based 5G System Architecture</a:t>
            </a:r>
            <a:r>
              <a:rPr lang="en-US" sz="1200" dirty="0">
                <a:latin typeface="Arial" panose="020B0604020202020204" pitchFamily="34" charset="0"/>
                <a:cs typeface="Arial" panose="020B0604020202020204" pitchFamily="34" charset="0"/>
              </a:rPr>
              <a:t> [5G_eSBA] (CT4</a:t>
            </a:r>
            <a:r>
              <a:rPr lang="en-US" sz="1200" dirty="0" smtClean="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smtClean="0"/>
              <a:t>Specify </a:t>
            </a:r>
            <a:r>
              <a:rPr lang="en-GB" sz="1200" dirty="0"/>
              <a:t>procedures for the SBIs under remit of CT4 to support binding between the NF service producer and NF service consumer, where necessary</a:t>
            </a:r>
          </a:p>
          <a:p>
            <a:pPr lvl="1"/>
            <a:r>
              <a:rPr lang="en-GB" sz="1200" dirty="0"/>
              <a:t>Specify the general concept and procedures for NF set.</a:t>
            </a:r>
            <a:endParaRPr lang="en-US" sz="1200" dirty="0" smtClean="0">
              <a:latin typeface="Arial" panose="020B0604020202020204" pitchFamily="34" charset="0"/>
              <a:cs typeface="Arial" panose="020B0604020202020204" pitchFamily="34" charset="0"/>
            </a:endParaRPr>
          </a:p>
          <a:p>
            <a:r>
              <a:rPr lang="de-DE" sz="1600" dirty="0">
                <a:latin typeface="Arial "/>
              </a:rPr>
              <a:t>WID: 100% completed</a:t>
            </a:r>
            <a:endParaRPr lang="de-DE" sz="1200" dirty="0">
              <a:latin typeface="Arial "/>
            </a:endParaRPr>
          </a:p>
          <a:p>
            <a:r>
              <a:rPr lang="de-DE" sz="1600" dirty="0">
                <a:latin typeface="Arial "/>
              </a:rPr>
              <a:t> Normative Phase:</a:t>
            </a:r>
          </a:p>
          <a:p>
            <a:pPr lvl="1"/>
            <a:r>
              <a:rPr lang="en-GB" sz="1200" dirty="0" smtClean="0"/>
              <a:t>during last meeting in Q4 2020 we agreed that </a:t>
            </a:r>
            <a:r>
              <a:rPr lang="en-GB" sz="1200" dirty="0"/>
              <a:t>307 Temporary Redirect and 308 Permanent Redirect are both supported by all service operations for all NRF APIs </a:t>
            </a:r>
            <a:r>
              <a:rPr lang="en-GB" sz="1200" dirty="0" smtClean="0"/>
              <a:t>and described that 3x response codes are described  as  error  responses. In this meeting we </a:t>
            </a:r>
            <a:r>
              <a:rPr lang="en-GB" sz="1200" dirty="0" err="1" smtClean="0"/>
              <a:t>rediscussed</a:t>
            </a:r>
            <a:r>
              <a:rPr lang="en-GB" sz="1200" dirty="0" smtClean="0"/>
              <a:t> and concluded 3xx response are not error responses response messages with 3xxcauses will bot provide additional information with problem  details. Based on this </a:t>
            </a:r>
            <a:r>
              <a:rPr lang="en-GB" sz="1200" dirty="0" err="1" smtClean="0"/>
              <a:t>decisson</a:t>
            </a:r>
            <a:r>
              <a:rPr lang="en-GB" sz="1200" dirty="0" smtClean="0"/>
              <a:t> we  need  to update APIs which provide additional information  when §XX codes are signalled in problem details need to be changed.</a:t>
            </a:r>
          </a:p>
          <a:p>
            <a:pPr lvl="1"/>
            <a:r>
              <a:rPr lang="en-GB" sz="1200" dirty="0" smtClean="0"/>
              <a:t>In alignment with TS 33.500 a </a:t>
            </a:r>
            <a:r>
              <a:rPr lang="en-GB" sz="1200" dirty="0"/>
              <a:t>new 3gpp-Sbi-Access-Token header is defined to enable the SCP to include an access token in the service response it forwards to the NF service </a:t>
            </a:r>
            <a:r>
              <a:rPr lang="en-GB" sz="1200" dirty="0" smtClean="0"/>
              <a:t>consumer and to </a:t>
            </a:r>
            <a:r>
              <a:rPr lang="en-GB" sz="1200" dirty="0"/>
              <a:t>enable the NF service consumer to indicate the access scope of a service </a:t>
            </a:r>
            <a:r>
              <a:rPr lang="en-GB" sz="1200" dirty="0" smtClean="0"/>
              <a:t>request. In addition the corresponding </a:t>
            </a:r>
            <a:r>
              <a:rPr lang="en-GB" sz="1200" dirty="0"/>
              <a:t>NF service consumer and SCP requirements for authorization of NF service access for indirect communication with delegated discovery are </a:t>
            </a:r>
            <a:r>
              <a:rPr lang="en-GB" sz="1200" dirty="0" smtClean="0"/>
              <a:t>specified.</a:t>
            </a:r>
          </a:p>
          <a:p>
            <a:pPr lvl="1"/>
            <a:r>
              <a:rPr lang="en-GB" sz="1200" dirty="0"/>
              <a:t>The list of AMF event subscriptions in </a:t>
            </a:r>
            <a:r>
              <a:rPr lang="en-GB" sz="1200" dirty="0" err="1"/>
              <a:t>UeContext</a:t>
            </a:r>
            <a:r>
              <a:rPr lang="en-GB" sz="1200" dirty="0"/>
              <a:t> is extended to enable the transfer of binding information to the target </a:t>
            </a:r>
            <a:r>
              <a:rPr lang="en-GB" sz="1200" dirty="0" smtClean="0"/>
              <a:t>AMF</a:t>
            </a:r>
          </a:p>
          <a:p>
            <a:pPr lvl="1"/>
            <a:r>
              <a:rPr lang="en-GB" sz="1200" dirty="0"/>
              <a:t>Clarifying the receiver of a Binding Indication included in an acceptance response message </a:t>
            </a:r>
            <a:r>
              <a:rPr lang="en-US" sz="1200" dirty="0"/>
              <a:t>does not check it to determine whether there is a NF change</a:t>
            </a:r>
            <a:r>
              <a:rPr lang="en-GB" sz="1200" dirty="0"/>
              <a:t>. </a:t>
            </a:r>
            <a:endParaRPr lang="en-GB" sz="1200" dirty="0" smtClean="0"/>
          </a:p>
          <a:p>
            <a:pPr marL="457200" lvl="1" indent="0">
              <a:buNone/>
            </a:pPr>
            <a:endParaRPr lang="de-DE" sz="1200" dirty="0"/>
          </a:p>
          <a:p>
            <a:pPr marL="457200" lvl="1" indent="0">
              <a:buNone/>
            </a:pPr>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411494"/>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err="1">
                <a:latin typeface="Arial" panose="020B0604020202020204" pitchFamily="34" charset="0"/>
                <a:cs typeface="Arial" panose="020B0604020202020204" pitchFamily="34" charset="0"/>
              </a:rPr>
              <a:t>BEst</a:t>
            </a:r>
            <a:r>
              <a:rPr lang="en-GB" sz="1200" dirty="0">
                <a:latin typeface="Arial" panose="020B0604020202020204" pitchFamily="34" charset="0"/>
                <a:cs typeface="Arial" panose="020B0604020202020204" pitchFamily="34" charset="0"/>
              </a:rPr>
              <a:t> Practice of PFCP</a:t>
            </a:r>
            <a:r>
              <a:rPr lang="en-US" sz="1200" dirty="0" smtClean="0">
                <a:latin typeface="Arial" panose="020B0604020202020204" pitchFamily="34" charset="0"/>
                <a:cs typeface="Arial" panose="020B0604020202020204" pitchFamily="34" charset="0"/>
              </a:rPr>
              <a:t> [</a:t>
            </a:r>
            <a:r>
              <a:rPr lang="en-US" sz="1200" dirty="0" err="1" smtClean="0">
                <a:latin typeface="Arial" panose="020B0604020202020204" pitchFamily="34" charset="0"/>
                <a:cs typeface="Arial" panose="020B0604020202020204" pitchFamily="34" charset="0"/>
              </a:rPr>
              <a:t>BEPoP</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Analyse </a:t>
            </a:r>
            <a:r>
              <a:rPr lang="en-GB" sz="1200"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PFCP </a:t>
            </a:r>
            <a:r>
              <a:rPr lang="en-GB"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(N4 interface protocol) enhancement to support the inter-operation between SMF and UPFs belonging to different vendors</a:t>
            </a:r>
            <a:r>
              <a:rPr lang="de-DE" sz="1200" dirty="0" smtClean="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de-DE" sz="1200" dirty="0" smtClean="0">
                <a:latin typeface="Arial" panose="020B0604020202020204" pitchFamily="34" charset="0"/>
                <a:cs typeface="Arial" panose="020B0604020202020204" pitchFamily="34" charset="0"/>
              </a:rPr>
              <a:t>Improvements on Key issue multiple feature and add new key issue on L2TP tunneling over Sgi/N6</a:t>
            </a:r>
          </a:p>
          <a:p>
            <a:pPr lvl="1"/>
            <a:r>
              <a:rPr lang="de-DE" sz="1200" dirty="0" smtClean="0">
                <a:latin typeface="Arial" panose="020B0604020202020204" pitchFamily="34" charset="0"/>
                <a:cs typeface="Arial" panose="020B0604020202020204" pitchFamily="34" charset="0"/>
              </a:rPr>
              <a:t>Added/started to  add solutions into normativ TS:</a:t>
            </a:r>
          </a:p>
          <a:p>
            <a:pPr lvl="2"/>
            <a:r>
              <a:rPr lang="de-DE" sz="1000" dirty="0" smtClean="0">
                <a:latin typeface="Arial" panose="020B0604020202020204" pitchFamily="34" charset="0"/>
                <a:cs typeface="Arial" panose="020B0604020202020204" pitchFamily="34" charset="0"/>
              </a:rPr>
              <a:t>enable the SMF to map</a:t>
            </a:r>
            <a:r>
              <a:rPr lang="en-GB" sz="1000" dirty="0" smtClean="0">
                <a:latin typeface="Arial" panose="020B0604020202020204" pitchFamily="34" charset="0"/>
                <a:cs typeface="Arial" panose="020B0604020202020204" pitchFamily="34" charset="0"/>
              </a:rPr>
              <a:t> network slice information into Network Instance</a:t>
            </a:r>
          </a:p>
          <a:p>
            <a:pPr lvl="2"/>
            <a:r>
              <a:rPr lang="de-DE" sz="1000" dirty="0" smtClean="0">
                <a:latin typeface="Arial" panose="020B0604020202020204" pitchFamily="34" charset="0"/>
                <a:cs typeface="Arial" panose="020B0604020202020204" pitchFamily="34" charset="0"/>
              </a:rPr>
              <a:t>enable </a:t>
            </a:r>
            <a:r>
              <a:rPr lang="en-GB" sz="1000" dirty="0" smtClean="0">
                <a:latin typeface="Arial" panose="020B0604020202020204" pitchFamily="34" charset="0"/>
                <a:cs typeface="Arial" panose="020B0604020202020204" pitchFamily="34" charset="0"/>
              </a:rPr>
              <a:t>UP function to buffer downlink data as the preferred option</a:t>
            </a:r>
          </a:p>
          <a:p>
            <a:pPr lvl="2"/>
            <a:r>
              <a:rPr lang="de-DE" sz="1000" dirty="0" smtClean="0">
                <a:latin typeface="Arial" panose="020B0604020202020204" pitchFamily="34" charset="0"/>
                <a:cs typeface="Arial" panose="020B0604020202020204" pitchFamily="34" charset="0"/>
              </a:rPr>
              <a:t>enable </a:t>
            </a:r>
            <a:r>
              <a:rPr lang="en-GB" sz="1000" dirty="0" smtClean="0">
                <a:latin typeface="Arial" panose="020B0604020202020204" pitchFamily="34" charset="0"/>
                <a:cs typeface="Arial" panose="020B0604020202020204" pitchFamily="34" charset="0"/>
              </a:rPr>
              <a:t>UP function to construct End Marker as the preferred option</a:t>
            </a:r>
          </a:p>
          <a:p>
            <a:pPr lvl="2"/>
            <a:r>
              <a:rPr lang="de-DE" sz="1000" dirty="0" smtClean="0">
                <a:latin typeface="Arial" panose="020B0604020202020204" pitchFamily="34" charset="0"/>
                <a:cs typeface="Arial" panose="020B0604020202020204" pitchFamily="34" charset="0"/>
              </a:rPr>
              <a:t>enable </a:t>
            </a:r>
            <a:r>
              <a:rPr lang="en-GB" sz="1000" dirty="0" smtClean="0">
                <a:latin typeface="Arial" panose="020B0604020202020204" pitchFamily="34" charset="0"/>
                <a:cs typeface="Arial" panose="020B0604020202020204" pitchFamily="34" charset="0"/>
              </a:rPr>
              <a:t>UP function to enforce traffic redirection as the preferred option</a:t>
            </a:r>
          </a:p>
          <a:p>
            <a:pPr lvl="2"/>
            <a:r>
              <a:rPr lang="en-GB" sz="1000" dirty="0" smtClean="0">
                <a:latin typeface="Arial" panose="020B0604020202020204" pitchFamily="34" charset="0"/>
                <a:cs typeface="Arial" panose="020B0604020202020204" pitchFamily="34" charset="0"/>
              </a:rPr>
              <a:t>UP Function Initiated L2TP Tunnel Setup</a:t>
            </a:r>
            <a:endParaRPr lang="de-DE" sz="10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Do check if all  key  issues are listed in the TR</a:t>
            </a:r>
          </a:p>
          <a:p>
            <a:pPr lvl="1"/>
            <a:r>
              <a:rPr lang="de-DE" sz="1200" dirty="0" smtClean="0">
                <a:latin typeface="Arial" panose="020B0604020202020204" pitchFamily="34" charset="0"/>
                <a:cs typeface="Arial" panose="020B0604020202020204" pitchFamily="34" charset="0"/>
              </a:rPr>
              <a:t>Continue working  on the solution for  Key issues</a:t>
            </a: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30%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8745648"/>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Port Number Allocation Alternatives for New </a:t>
            </a:r>
            <a:r>
              <a:rPr lang="en-GB" sz="1200" dirty="0" smtClean="0">
                <a:latin typeface="Arial" panose="020B0604020202020204" pitchFamily="34" charset="0"/>
                <a:cs typeface="Arial" panose="020B0604020202020204" pitchFamily="34" charset="0"/>
              </a:rPr>
              <a:t>Interfaces </a:t>
            </a:r>
            <a:r>
              <a:rPr lang="en-US" sz="1200" dirty="0" smtClean="0">
                <a:latin typeface="Arial" panose="020B0604020202020204" pitchFamily="34" charset="0"/>
                <a:cs typeface="Arial" panose="020B0604020202020204" pitchFamily="34" charset="0"/>
              </a:rPr>
              <a:t>[</a:t>
            </a:r>
            <a:r>
              <a:rPr lang="en-US" sz="1200" dirty="0" err="1" smtClean="0">
                <a:latin typeface="Arial" panose="020B0604020202020204" pitchFamily="34" charset="0"/>
                <a:cs typeface="Arial" panose="020B0604020202020204" pitchFamily="34" charset="0"/>
              </a:rPr>
              <a:t>FS_PortAl</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endParaRPr lang="en-GB" sz="1200" dirty="0" smtClean="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Output </a:t>
            </a:r>
            <a:r>
              <a:rPr lang="en-GB" sz="1200" dirty="0">
                <a:latin typeface="Arial" panose="020B0604020202020204" pitchFamily="34" charset="0"/>
                <a:cs typeface="Arial" panose="020B0604020202020204" pitchFamily="34" charset="0"/>
              </a:rPr>
              <a:t>of the work will </a:t>
            </a:r>
            <a:r>
              <a:rPr lang="en-GB" sz="1200" dirty="0" smtClean="0">
                <a:latin typeface="Arial" panose="020B0604020202020204" pitchFamily="34" charset="0"/>
                <a:cs typeface="Arial" panose="020B0604020202020204" pitchFamily="34" charset="0"/>
              </a:rPr>
              <a:t>be a </a:t>
            </a:r>
            <a:r>
              <a:rPr lang="en-GB" sz="1200" dirty="0">
                <a:latin typeface="Arial" panose="020B0604020202020204" pitchFamily="34" charset="0"/>
                <a:cs typeface="Arial" panose="020B0604020202020204" pitchFamily="34" charset="0"/>
              </a:rPr>
              <a:t>study analysing alternatives and a TR providing guidelines  how to perform the  selected alternatives</a:t>
            </a:r>
          </a:p>
          <a:p>
            <a:pPr lvl="1"/>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en-GB" sz="1200" dirty="0" smtClean="0">
                <a:latin typeface="Arial" panose="020B0604020202020204" pitchFamily="34" charset="0"/>
                <a:cs typeface="Arial" panose="020B0604020202020204" pitchFamily="34" charset="0"/>
              </a:rPr>
              <a:t>TR 29.835 contains description of solutions mentioned in the SID, it is presented for information  to CT plenary.</a:t>
            </a:r>
          </a:p>
          <a:p>
            <a:pPr lvl="1"/>
            <a:r>
              <a:rPr lang="de-DE" sz="1200" dirty="0" smtClean="0">
                <a:latin typeface="Arial" panose="020B0604020202020204" pitchFamily="34" charset="0"/>
                <a:cs typeface="Arial" panose="020B0604020202020204" pitchFamily="34" charset="0"/>
              </a:rPr>
              <a:t>An LS send to all WGs who are candidate  to use the port number allocations </a:t>
            </a:r>
            <a:r>
              <a:rPr lang="de-DE" sz="1200" smtClean="0">
                <a:latin typeface="Arial" panose="020B0604020202020204" pitchFamily="34" charset="0"/>
                <a:cs typeface="Arial" panose="020B0604020202020204" pitchFamily="34" charset="0"/>
              </a:rPr>
              <a:t>alternatives asking them </a:t>
            </a:r>
            <a:r>
              <a:rPr lang="de-DE" sz="1200" dirty="0" smtClean="0">
                <a:latin typeface="Arial" panose="020B0604020202020204" pitchFamily="34" charset="0"/>
                <a:cs typeface="Arial" panose="020B0604020202020204" pitchFamily="34" charset="0"/>
              </a:rPr>
              <a:t>for feedback</a:t>
            </a:r>
          </a:p>
          <a:p>
            <a:pPr lvl="1"/>
            <a:r>
              <a:rPr lang="de-DE" sz="1200" dirty="0" smtClean="0">
                <a:latin typeface="Arial" panose="020B0604020202020204" pitchFamily="34" charset="0"/>
                <a:cs typeface="Arial" panose="020B0604020202020204" pitchFamily="34" charset="0"/>
              </a:rPr>
              <a:t>An reply LS is send to IESG asking  for clariifcation  under which conditiones we can get in future new port numbers</a:t>
            </a:r>
            <a:endParaRPr lang="de-DE"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Complete TR 29.835 by selecting  the solutions</a:t>
            </a:r>
          </a:p>
          <a:p>
            <a:pPr lvl="1"/>
            <a:r>
              <a:rPr lang="de-DE" sz="1200" dirty="0" smtClean="0">
                <a:latin typeface="Arial" panose="020B0604020202020204" pitchFamily="34" charset="0"/>
                <a:cs typeface="Arial" panose="020B0604020202020204" pitchFamily="34" charset="0"/>
              </a:rPr>
              <a:t>Incorporate the solutions into TR 29.541 to have a set of description of Port Number allocation alternatives.</a:t>
            </a:r>
          </a:p>
          <a:p>
            <a:pPr lvl="1"/>
            <a:r>
              <a:rPr lang="de-DE" sz="1200" dirty="0" smtClean="0">
                <a:latin typeface="Arial" panose="020B0604020202020204" pitchFamily="34" charset="0"/>
                <a:cs typeface="Arial" panose="020B0604020202020204" pitchFamily="34" charset="0"/>
              </a:rPr>
              <a:t>Take reply from IESG into acount specially on the issue of  interdomain scenario. </a:t>
            </a: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50%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9539995"/>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Start of Pause of Charging via User Plane </a:t>
            </a:r>
            <a:r>
              <a:rPr lang="en-US" sz="1200" dirty="0" smtClean="0">
                <a:latin typeface="Arial" panose="020B0604020202020204" pitchFamily="34" charset="0"/>
                <a:cs typeface="Arial" panose="020B0604020202020204" pitchFamily="34" charset="0"/>
              </a:rPr>
              <a:t>[SPOCUP]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The objective of this work is to define a User Plane (GTP-U) based solution to start pause of charging for a PDN connection or a PDU session to reduce the Charging Data Record discrepancies between SGW or I/V-SMF and PGW or (h)SMF caused by the control plane signalling latency in existing solution.</a:t>
            </a:r>
            <a:endParaRPr lang="de-DE"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en-GB" sz="1200" dirty="0" smtClean="0"/>
              <a:t>A </a:t>
            </a:r>
            <a:r>
              <a:rPr lang="en-GB" sz="1200" dirty="0"/>
              <a:t>new generic Tunnel Management </a:t>
            </a:r>
            <a:r>
              <a:rPr lang="en-GB" sz="1200" dirty="0" smtClean="0"/>
              <a:t>message</a:t>
            </a:r>
            <a:r>
              <a:rPr lang="en-GB" sz="1200" dirty="0"/>
              <a:t>(Tunnel Status) </a:t>
            </a:r>
            <a:r>
              <a:rPr lang="en-GB" sz="1200" dirty="0" smtClean="0"/>
              <a:t> is introduce, use  </a:t>
            </a:r>
            <a:r>
              <a:rPr lang="en-GB" sz="1200" dirty="0"/>
              <a:t>to notify the PGW-U or PSA UPF that the pause of charging is triggered</a:t>
            </a:r>
            <a:endParaRPr lang="en-GB" sz="1200" dirty="0" smtClean="0">
              <a:latin typeface="Arial" panose="020B0604020202020204" pitchFamily="34" charset="0"/>
              <a:cs typeface="Arial" panose="020B0604020202020204" pitchFamily="34" charset="0"/>
            </a:endParaRPr>
          </a:p>
          <a:p>
            <a:pPr lvl="1"/>
            <a:r>
              <a:rPr lang="en-GB" sz="1200" dirty="0" err="1" smtClean="0">
                <a:latin typeface="Arial" panose="020B0604020202020204" pitchFamily="34" charset="0"/>
                <a:cs typeface="Arial" panose="020B0604020202020204" pitchFamily="34" charset="0"/>
              </a:rPr>
              <a:t>Sxa</a:t>
            </a:r>
            <a:r>
              <a:rPr lang="en-GB" sz="1200" dirty="0" smtClean="0">
                <a:latin typeface="Arial" panose="020B0604020202020204" pitchFamily="34" charset="0"/>
                <a:cs typeface="Arial" panose="020B0604020202020204" pitchFamily="34" charset="0"/>
              </a:rPr>
              <a:t> and N4 interface are enhanced to support pause of charging in the UPF.</a:t>
            </a:r>
            <a:endParaRPr lang="de-DE"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GB" sz="1200" dirty="0" smtClean="0"/>
              <a:t> </a:t>
            </a:r>
            <a:r>
              <a:rPr lang="en-GB" sz="1200" dirty="0">
                <a:latin typeface="Arial" panose="020B0604020202020204" pitchFamily="34" charset="0"/>
                <a:cs typeface="Arial" panose="020B0604020202020204" pitchFamily="34" charset="0"/>
              </a:rPr>
              <a:t>feature negotiation between SGW-C and PGW-C, and between I/V-SMF and (H-)SMF</a:t>
            </a:r>
            <a:r>
              <a:rPr lang="de-DE" sz="1200" dirty="0">
                <a:latin typeface="Arial" panose="020B0604020202020204" pitchFamily="34" charset="0"/>
                <a:cs typeface="Arial" panose="020B0604020202020204" pitchFamily="34" charset="0"/>
              </a:rPr>
              <a:t>. </a:t>
            </a: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85%</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8736141"/>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322512" y="1973263"/>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a:t>
            </a:r>
            <a:r>
              <a:rPr lang="fr-FR" altLang="en-US" sz="1800" dirty="0" smtClean="0"/>
              <a:t>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peter.schmitt@huawei.com</a:t>
            </a:r>
          </a:p>
          <a:p>
            <a:pPr>
              <a:lnSpc>
                <a:spcPct val="100000"/>
              </a:lnSpc>
              <a:spcBef>
                <a:spcPct val="0"/>
              </a:spcBef>
              <a:buFontTx/>
              <a:buNone/>
            </a:pPr>
            <a:r>
              <a:rPr lang="de-DE" altLang="en-US" sz="1800" dirty="0">
                <a:solidFill>
                  <a:srgbClr val="FF0000"/>
                </a:solidFill>
              </a:rPr>
              <a:t>Term ends in </a:t>
            </a:r>
            <a:r>
              <a:rPr lang="de-DE" altLang="en-US" sz="1800" dirty="0" smtClean="0">
                <a:solidFill>
                  <a:srgbClr val="FF0000"/>
                </a:solidFill>
              </a:rPr>
              <a:t>Q2 2021</a:t>
            </a: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CCSA</a:t>
            </a:r>
            <a:br>
              <a:rPr lang="fr-FR" altLang="en-US" sz="1800" dirty="0"/>
            </a:br>
            <a:r>
              <a:rPr lang="en-US" sz="1800" dirty="0" smtClean="0">
                <a:hlinkClick r:id="rId4"/>
              </a:rPr>
              <a:t>songyue@chinamobile.com</a:t>
            </a:r>
            <a:endParaRPr lang="en-US" sz="1800" dirty="0" smtClean="0"/>
          </a:p>
          <a:p>
            <a:pPr>
              <a:lnSpc>
                <a:spcPct val="100000"/>
              </a:lnSpc>
              <a:spcBef>
                <a:spcPct val="0"/>
              </a:spcBef>
              <a:buFontTx/>
              <a:buNone/>
            </a:pPr>
            <a:r>
              <a:rPr lang="de-DE" altLang="en-US" sz="1800" dirty="0" smtClean="0">
                <a:solidFill>
                  <a:srgbClr val="FF0000"/>
                </a:solidFill>
              </a:rPr>
              <a:t>Term ends in Q4 2020</a:t>
            </a:r>
            <a:endParaRPr lang="fr-FR" altLang="en-US" sz="1800" dirty="0">
              <a:solidFill>
                <a:srgbClr val="FF0000"/>
              </a:solidFill>
            </a:endParaRPr>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402856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kimmo.kymalainen@3gpp.org</a:t>
            </a:r>
          </a:p>
        </p:txBody>
      </p:sp>
      <p:pic>
        <p:nvPicPr>
          <p:cNvPr id="4106" name="Picture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8395" y="2010167"/>
            <a:ext cx="1243584" cy="1682496"/>
          </a:xfrm>
          <a:prstGeom prst="rect">
            <a:avLst/>
          </a:prstGeom>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Authentication and key management for applications based on 3GPP credential in 5G </a:t>
            </a:r>
            <a:r>
              <a:rPr lang="en-GB" sz="1200" dirty="0" smtClean="0">
                <a:latin typeface="Arial" panose="020B0604020202020204" pitchFamily="34" charset="0"/>
                <a:cs typeface="Arial" panose="020B0604020202020204" pitchFamily="34" charset="0"/>
              </a:rPr>
              <a:t> [AKMA</a:t>
            </a:r>
            <a:r>
              <a:rPr lang="en-GB" sz="1200" dirty="0" smtClean="0">
                <a:latin typeface="Calibri" panose="020F0502020204030204" pitchFamily="34" charset="0"/>
                <a:cs typeface="Calibri" panose="020F0502020204030204" pitchFamily="34" charset="0"/>
              </a:rPr>
              <a:t>-CT</a:t>
            </a:r>
            <a:r>
              <a:rPr lang="en-GB" sz="1200" dirty="0" smtClean="0">
                <a:latin typeface="Arial" panose="020B0604020202020204" pitchFamily="34" charset="0"/>
                <a:cs typeface="Arial" panose="020B0604020202020204" pitchFamily="34" charset="0"/>
              </a:rPr>
              <a:t>]</a:t>
            </a:r>
            <a:r>
              <a:rPr lang="en-US" sz="1200" dirty="0" smtClean="0">
                <a:latin typeface="Arial" panose="020B0604020202020204" pitchFamily="34" charset="0"/>
                <a:cs typeface="Arial" panose="020B0604020202020204" pitchFamily="34" charset="0"/>
              </a:rPr>
              <a:t> (CT3)</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and then specify the 5GC aspects to support Authentication and key management for applications based on 3GPP credential in </a:t>
            </a:r>
            <a:r>
              <a:rPr lang="en-GB" sz="1200" dirty="0" smtClean="0">
                <a:latin typeface="Arial" panose="020B0604020202020204" pitchFamily="34" charset="0"/>
                <a:cs typeface="Arial" panose="020B0604020202020204" pitchFamily="34" charset="0"/>
              </a:rPr>
              <a:t>5G</a:t>
            </a:r>
          </a:p>
          <a:p>
            <a:pPr marL="914400" lvl="2" indent="0">
              <a:buNone/>
            </a:pPr>
            <a:r>
              <a:rPr lang="en-GB" sz="1000" dirty="0" smtClean="0">
                <a:latin typeface="Arial" panose="020B0604020202020204" pitchFamily="34" charset="0"/>
                <a:cs typeface="Arial" panose="020B0604020202020204" pitchFamily="34" charset="0"/>
              </a:rPr>
              <a:t>- Impacts </a:t>
            </a:r>
            <a:r>
              <a:rPr lang="en-GB" sz="1000" dirty="0">
                <a:latin typeface="Arial" panose="020B0604020202020204" pitchFamily="34" charset="0"/>
                <a:cs typeface="Arial" panose="020B0604020202020204" pitchFamily="34" charset="0"/>
              </a:rPr>
              <a:t>on AUSF to provide AKMA key </a:t>
            </a:r>
            <a:r>
              <a:rPr lang="en-GB" sz="1000" dirty="0" smtClean="0">
                <a:latin typeface="Arial" panose="020B0604020202020204" pitchFamily="34" charset="0"/>
                <a:cs typeface="Arial" panose="020B0604020202020204" pitchFamily="34" charset="0"/>
              </a:rPr>
              <a:t>material</a:t>
            </a:r>
          </a:p>
          <a:p>
            <a:pPr marL="914400" lvl="2" indent="0">
              <a:buNone/>
            </a:pPr>
            <a:r>
              <a:rPr lang="en-GB" sz="1000" dirty="0" smtClean="0">
                <a:latin typeface="Arial" panose="020B0604020202020204" pitchFamily="34" charset="0"/>
                <a:cs typeface="Arial" panose="020B0604020202020204" pitchFamily="34" charset="0"/>
              </a:rPr>
              <a:t>- Impacts </a:t>
            </a:r>
            <a:r>
              <a:rPr lang="en-GB" sz="1000" dirty="0">
                <a:latin typeface="Arial" panose="020B0604020202020204" pitchFamily="34" charset="0"/>
                <a:cs typeface="Arial" panose="020B0604020202020204" pitchFamily="34" charset="0"/>
              </a:rPr>
              <a:t>on UDM to provide the AKMA indicator</a:t>
            </a:r>
            <a:r>
              <a:rPr lang="en-GB" sz="1000" dirty="0" smtClean="0">
                <a:latin typeface="Arial" panose="020B0604020202020204" pitchFamily="34" charset="0"/>
                <a:cs typeface="Arial" panose="020B0604020202020204" pitchFamily="34" charset="0"/>
              </a:rPr>
              <a:t>.</a:t>
            </a:r>
            <a:br>
              <a:rPr lang="en-GB" sz="1000" dirty="0" smtClean="0">
                <a:latin typeface="Arial" panose="020B0604020202020204" pitchFamily="34" charset="0"/>
                <a:cs typeface="Arial" panose="020B0604020202020204" pitchFamily="34" charset="0"/>
              </a:rPr>
            </a:br>
            <a:endParaRPr lang="en-US" sz="10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Status:</a:t>
            </a:r>
          </a:p>
          <a:p>
            <a:pPr lvl="1"/>
            <a:r>
              <a:rPr lang="en-GB" sz="1200" dirty="0" err="1" smtClean="0">
                <a:latin typeface="Arial" panose="020B0604020202020204" pitchFamily="34" charset="0"/>
                <a:cs typeface="Arial" panose="020B0604020202020204" pitchFamily="34" charset="0"/>
              </a:rPr>
              <a:t>AAnF</a:t>
            </a:r>
            <a:r>
              <a:rPr lang="en-GB" sz="1200" dirty="0" smtClean="0">
                <a:latin typeface="Arial" panose="020B0604020202020204" pitchFamily="34" charset="0"/>
                <a:cs typeface="Arial" panose="020B0604020202020204" pitchFamily="34" charset="0"/>
              </a:rPr>
              <a:t> discovery selection of the </a:t>
            </a:r>
            <a:r>
              <a:rPr lang="en-GB" sz="1200" dirty="0" err="1" smtClean="0">
                <a:latin typeface="Arial" panose="020B0604020202020204" pitchFamily="34" charset="0"/>
                <a:cs typeface="Arial" panose="020B0604020202020204" pitchFamily="34" charset="0"/>
              </a:rPr>
              <a:t>AAnF</a:t>
            </a:r>
            <a:r>
              <a:rPr lang="en-GB" sz="1200" dirty="0" smtClean="0">
                <a:latin typeface="Arial" panose="020B0604020202020204" pitchFamily="34" charset="0"/>
                <a:cs typeface="Arial" panose="020B0604020202020204" pitchFamily="34" charset="0"/>
              </a:rPr>
              <a:t> via NRF.</a:t>
            </a:r>
          </a:p>
          <a:p>
            <a:pPr lvl="1"/>
            <a:r>
              <a:rPr lang="en-GB" sz="1200" dirty="0">
                <a:latin typeface="Arial" panose="020B0604020202020204" pitchFamily="34" charset="0"/>
                <a:cs typeface="Arial" panose="020B0604020202020204" pitchFamily="34" charset="0"/>
              </a:rPr>
              <a:t>the authentication subscription data is enhanced with a new attribute </a:t>
            </a:r>
            <a:r>
              <a:rPr lang="en-GB" sz="1200" dirty="0" err="1">
                <a:latin typeface="Arial" panose="020B0604020202020204" pitchFamily="34" charset="0"/>
                <a:cs typeface="Arial" panose="020B0604020202020204" pitchFamily="34" charset="0"/>
              </a:rPr>
              <a:t>akmaAllowed</a:t>
            </a:r>
            <a:r>
              <a:rPr lang="en-GB" sz="1200" dirty="0">
                <a:latin typeface="Arial" panose="020B0604020202020204" pitchFamily="34" charset="0"/>
                <a:cs typeface="Arial" panose="020B0604020202020204" pitchFamily="34" charset="0"/>
              </a:rPr>
              <a:t> to indicate whether AKMA is allowed for the subscriber</a:t>
            </a:r>
            <a:r>
              <a:rPr lang="en-GB" sz="1200" dirty="0" smtClean="0">
                <a:latin typeface="Arial" panose="020B0604020202020204" pitchFamily="34" charset="0"/>
                <a:cs typeface="Arial" panose="020B0604020202020204" pitchFamily="34" charset="0"/>
              </a:rPr>
              <a:t/>
            </a:r>
            <a:br>
              <a:rPr lang="en-GB" sz="1200" dirty="0" smtClean="0">
                <a:latin typeface="Arial" panose="020B0604020202020204" pitchFamily="34" charset="0"/>
                <a:cs typeface="Arial" panose="020B0604020202020204" pitchFamily="34" charset="0"/>
              </a:rPr>
            </a:br>
            <a:endParaRPr lang="de-DE"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Next steps:</a:t>
            </a:r>
          </a:p>
          <a:p>
            <a:pPr lvl="1"/>
            <a:r>
              <a:rPr lang="de-DE" sz="1200" dirty="0" smtClean="0">
                <a:latin typeface="Arial" panose="020B0604020202020204" pitchFamily="34" charset="0"/>
                <a:cs typeface="Arial" panose="020B0604020202020204" pitchFamily="34" charset="0"/>
              </a:rPr>
              <a:t>Dependecies with SA3 discussion in the area of </a:t>
            </a:r>
            <a:r>
              <a:rPr lang="en-GB" sz="1200" dirty="0" smtClean="0"/>
              <a:t>UE-Purge mechanism, AKMA-Subscription-Withdrawal notifications initiation of primary Authentication</a:t>
            </a:r>
            <a:r>
              <a:rPr lang="de-DE" sz="1200" dirty="0" smtClean="0">
                <a:latin typeface="Arial" panose="020B0604020202020204" pitchFamily="34" charset="0"/>
                <a:cs typeface="Arial" panose="020B0604020202020204" pitchFamily="34" charset="0"/>
              </a:rPr>
              <a:t>.</a:t>
            </a:r>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WID completion:  </a:t>
            </a:r>
            <a:r>
              <a:rPr lang="de-DE" sz="1600" dirty="0" smtClean="0">
                <a:latin typeface="Arial" panose="020B0604020202020204" pitchFamily="34" charset="0"/>
                <a:cs typeface="Arial" panose="020B0604020202020204" pitchFamily="34" charset="0"/>
              </a:rPr>
              <a:t>95%</a:t>
            </a:r>
            <a:endParaRPr lang="de-DE" sz="16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4192744"/>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Study on restoration of profiles related to </a:t>
            </a:r>
            <a:r>
              <a:rPr lang="en-GB" sz="1200" dirty="0" smtClean="0">
                <a:latin typeface="Arial" panose="020B0604020202020204" pitchFamily="34" charset="0"/>
                <a:cs typeface="Arial" panose="020B0604020202020204" pitchFamily="34" charset="0"/>
              </a:rPr>
              <a:t>UDR </a:t>
            </a:r>
            <a:r>
              <a:rPr lang="en-US" sz="1200" i="1" dirty="0" smtClean="0">
                <a:latin typeface="Arial" panose="020B0604020202020204" pitchFamily="34" charset="0"/>
                <a:cs typeface="Arial" panose="020B0604020202020204" pitchFamily="34" charset="0"/>
              </a:rPr>
              <a:t>(CT4 </a:t>
            </a:r>
            <a:r>
              <a:rPr lang="en-US" sz="1200" i="1" dirty="0">
                <a:latin typeface="Arial" panose="020B0604020202020204" pitchFamily="34" charset="0"/>
                <a:cs typeface="Arial" panose="020B0604020202020204" pitchFamily="34" charset="0"/>
              </a:rPr>
              <a:t>Lead</a:t>
            </a:r>
            <a:r>
              <a:rPr lang="en-US" sz="1200" i="1" dirty="0" smtClean="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a:t>
            </a:r>
            <a:r>
              <a:rPr lang="en-US" sz="1200" dirty="0" err="1" smtClean="0">
                <a:latin typeface="Arial" panose="020B0604020202020204" pitchFamily="34" charset="0"/>
                <a:cs typeface="Arial" panose="020B0604020202020204" pitchFamily="34" charset="0"/>
              </a:rPr>
              <a:t>FS_ReP_UDR</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study the </a:t>
            </a:r>
            <a:r>
              <a:rPr lang="en-GB" sz="1200" dirty="0" smtClean="0">
                <a:latin typeface="Arial" panose="020B0604020202020204" pitchFamily="34" charset="0"/>
                <a:cs typeface="Arial" panose="020B0604020202020204" pitchFamily="34" charset="0"/>
              </a:rPr>
              <a:t>issues that data stored in the UDR are not aligned  and analyse if a </a:t>
            </a:r>
            <a:r>
              <a:rPr lang="en-GB" sz="1200" dirty="0" err="1" smtClean="0">
                <a:latin typeface="Arial" panose="020B0604020202020204" pitchFamily="34" charset="0"/>
                <a:cs typeface="Arial" panose="020B0604020202020204" pitchFamily="34" charset="0"/>
              </a:rPr>
              <a:t>simular</a:t>
            </a:r>
            <a:r>
              <a:rPr lang="en-GB" sz="1200" dirty="0" smtClean="0">
                <a:latin typeface="Arial" panose="020B0604020202020204" pitchFamily="34" charset="0"/>
                <a:cs typeface="Arial" panose="020B0604020202020204" pitchFamily="34" charset="0"/>
              </a:rPr>
              <a:t> procedure like the reset procedure defined  for EPC is needed in 5GC. The analysis is documented in TR29.821</a:t>
            </a:r>
            <a:endParaRPr lang="en-GB" sz="1200" dirty="0">
              <a:latin typeface="Arial" panose="020B0604020202020204" pitchFamily="34" charset="0"/>
              <a:cs typeface="Arial" panose="020B0604020202020204" pitchFamily="34" charset="0"/>
            </a:endParaRPr>
          </a:p>
          <a:p>
            <a:pPr lvl="1"/>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en-GB" sz="1200" dirty="0" smtClean="0">
                <a:latin typeface="Arial" panose="020B0604020202020204" pitchFamily="34" charset="0"/>
                <a:cs typeface="Arial" panose="020B0604020202020204" pitchFamily="34" charset="0"/>
              </a:rPr>
              <a:t> The key issue  on restoration </a:t>
            </a:r>
            <a:r>
              <a:rPr lang="en-GB" sz="1200" dirty="0">
                <a:latin typeface="Arial" panose="020B0604020202020204" pitchFamily="34" charset="0"/>
                <a:cs typeface="Arial" panose="020B0604020202020204" pitchFamily="34" charset="0"/>
              </a:rPr>
              <a:t>of profile with AMF, SMF, and </a:t>
            </a:r>
            <a:r>
              <a:rPr lang="en-GB" sz="1200" dirty="0" smtClean="0">
                <a:latin typeface="Arial" panose="020B0604020202020204" pitchFamily="34" charset="0"/>
                <a:cs typeface="Arial" panose="020B0604020202020204" pitchFamily="34" charset="0"/>
              </a:rPr>
              <a:t>SMSF is defined </a:t>
            </a:r>
            <a:endParaRPr lang="en-GB" sz="12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 key issue on  granularity of data, e.g. how to identify parts of impacted  data and how can the restoration </a:t>
            </a:r>
            <a:r>
              <a:rPr lang="en-GB" sz="1200" dirty="0" err="1" smtClean="0">
                <a:latin typeface="Arial" panose="020B0604020202020204" pitchFamily="34" charset="0"/>
                <a:cs typeface="Arial" panose="020B0604020202020204" pitchFamily="34" charset="0"/>
              </a:rPr>
              <a:t>orocedures</a:t>
            </a:r>
            <a:r>
              <a:rPr lang="en-GB" sz="1200" dirty="0" smtClean="0">
                <a:latin typeface="Arial" panose="020B0604020202020204" pitchFamily="34" charset="0"/>
                <a:cs typeface="Arial" panose="020B0604020202020204" pitchFamily="34" charset="0"/>
              </a:rPr>
              <a:t> be limited to parts of the data</a:t>
            </a:r>
          </a:p>
          <a:p>
            <a:pPr lvl="1"/>
            <a:r>
              <a:rPr lang="en-GB" sz="1200" dirty="0">
                <a:latin typeface="Arial" panose="020B0604020202020204" pitchFamily="34" charset="0"/>
                <a:cs typeface="Arial" panose="020B0604020202020204" pitchFamily="34" charset="0"/>
              </a:rPr>
              <a:t>Solutions restoration for AMF, Restoration for AMF and SMF with event exposure and Restoration for AMF and SMSF with event exposure are </a:t>
            </a:r>
            <a:r>
              <a:rPr lang="en-GB" sz="1200" dirty="0" smtClean="0">
                <a:latin typeface="Arial" panose="020B0604020202020204" pitchFamily="34" charset="0"/>
                <a:cs typeface="Arial" panose="020B0604020202020204" pitchFamily="34" charset="0"/>
              </a:rPr>
              <a:t>described</a:t>
            </a:r>
            <a:endParaRPr lang="en-GB"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The definition of the Key issues for </a:t>
            </a:r>
            <a:r>
              <a:rPr lang="en-GB" sz="1200" dirty="0"/>
              <a:t>Restoration of profile with </a:t>
            </a:r>
            <a:r>
              <a:rPr lang="en-GB" sz="1200" dirty="0" smtClean="0"/>
              <a:t>PCF and NEF</a:t>
            </a:r>
            <a:r>
              <a:rPr lang="de-DE" sz="1200" dirty="0" smtClean="0">
                <a:latin typeface="Arial" panose="020B0604020202020204" pitchFamily="34" charset="0"/>
                <a:cs typeface="Arial" panose="020B0604020202020204" pitchFamily="34" charset="0"/>
              </a:rPr>
              <a:t>.</a:t>
            </a:r>
          </a:p>
          <a:p>
            <a:pPr lvl="1"/>
            <a:r>
              <a:rPr lang="de-DE" sz="1200" dirty="0" smtClean="0">
                <a:latin typeface="Arial" panose="020B0604020202020204" pitchFamily="34" charset="0"/>
                <a:cs typeface="Arial" panose="020B0604020202020204" pitchFamily="34" charset="0"/>
              </a:rPr>
              <a:t>Continue working on solutions</a:t>
            </a:r>
            <a:endParaRPr lang="de-DE"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20%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9727048"/>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smtClean="0">
                <a:latin typeface="Arial" panose="020B0604020202020204" pitchFamily="34" charset="0"/>
                <a:cs typeface="Arial" panose="020B0604020202020204" pitchFamily="34" charset="0"/>
              </a:rPr>
              <a:t>Service </a:t>
            </a:r>
            <a:r>
              <a:rPr lang="en-GB" sz="1200" dirty="0">
                <a:latin typeface="Arial" panose="020B0604020202020204" pitchFamily="34" charset="0"/>
                <a:cs typeface="Arial" panose="020B0604020202020204" pitchFamily="34" charset="0"/>
              </a:rPr>
              <a:t>based Interface protocol improvements  [</a:t>
            </a:r>
            <a:r>
              <a:rPr lang="en-GB" sz="1200" dirty="0" smtClean="0">
                <a:latin typeface="Arial" panose="020B0604020202020204" pitchFamily="34" charset="0"/>
                <a:cs typeface="Arial" panose="020B0604020202020204" pitchFamily="34" charset="0"/>
              </a:rPr>
              <a:t>SBIProtoc17]</a:t>
            </a:r>
            <a:r>
              <a:rPr lang="en-US" sz="1200" dirty="0" smtClean="0">
                <a:latin typeface="Arial" panose="020B0604020202020204" pitchFamily="34" charset="0"/>
                <a:cs typeface="Arial" panose="020B0604020202020204" pitchFamily="34" charset="0"/>
              </a:rPr>
              <a:t> (CT4)</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Introduction  of optimisations and improvements on SBI </a:t>
            </a:r>
            <a:r>
              <a:rPr lang="en-GB" sz="1200" dirty="0" smtClean="0">
                <a:latin typeface="Arial" panose="020B0604020202020204" pitchFamily="34" charset="0"/>
                <a:cs typeface="Arial" panose="020B0604020202020204" pitchFamily="34" charset="0"/>
              </a:rPr>
              <a:t>services.</a:t>
            </a:r>
            <a:endParaRPr lang="en-US" sz="1200" dirty="0" smtClean="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Status:</a:t>
            </a:r>
          </a:p>
          <a:p>
            <a:pPr lvl="1"/>
            <a:r>
              <a:rPr lang="de-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Identification of source PLMN-ID in </a:t>
            </a:r>
            <a:r>
              <a:rPr lang="en-GB" sz="1200" dirty="0" smtClean="0">
                <a:latin typeface="Arial" panose="020B0604020202020204" pitchFamily="34" charset="0"/>
                <a:cs typeface="Arial" panose="020B0604020202020204" pitchFamily="34" charset="0"/>
              </a:rPr>
              <a:t>SBA discussion continued. An LS is send to </a:t>
            </a:r>
            <a:r>
              <a:rPr lang="en-GB" sz="1200" dirty="0">
                <a:latin typeface="Arial" panose="020B0604020202020204" pitchFamily="34" charset="0"/>
                <a:cs typeface="Arial" panose="020B0604020202020204" pitchFamily="34" charset="0"/>
              </a:rPr>
              <a:t>SA3 and </a:t>
            </a:r>
            <a:r>
              <a:rPr lang="fr-FR" sz="1200" dirty="0">
                <a:latin typeface="Arial" panose="020B0604020202020204" pitchFamily="34" charset="0"/>
                <a:cs typeface="Arial" panose="020B0604020202020204" pitchFamily="34" charset="0"/>
              </a:rPr>
              <a:t>GSMA 5GJA to </a:t>
            </a:r>
            <a:r>
              <a:rPr lang="fr-FR" sz="1200" dirty="0" err="1">
                <a:latin typeface="Arial" panose="020B0604020202020204" pitchFamily="34" charset="0"/>
                <a:cs typeface="Arial" panose="020B0604020202020204" pitchFamily="34" charset="0"/>
              </a:rPr>
              <a:t>clarify</a:t>
            </a:r>
            <a:r>
              <a:rPr lang="fr-FR" sz="1200" dirty="0">
                <a:latin typeface="Arial" panose="020B0604020202020204" pitchFamily="34" charset="0"/>
                <a:cs typeface="Arial" panose="020B0604020202020204" pitchFamily="34" charset="0"/>
              </a:rPr>
              <a:t> the scenarios </a:t>
            </a:r>
            <a:r>
              <a:rPr lang="fr-FR" sz="1200" dirty="0" err="1">
                <a:latin typeface="Arial" panose="020B0604020202020204" pitchFamily="34" charset="0"/>
                <a:cs typeface="Arial" panose="020B0604020202020204" pitchFamily="34" charset="0"/>
              </a:rPr>
              <a:t>with</a:t>
            </a:r>
            <a:r>
              <a:rPr lang="fr-FR" sz="1200" dirty="0">
                <a:latin typeface="Arial" panose="020B0604020202020204" pitchFamily="34" charset="0"/>
                <a:cs typeface="Arial" panose="020B0604020202020204" pitchFamily="34" charset="0"/>
              </a:rPr>
              <a:t> multiple PLMN ID </a:t>
            </a:r>
            <a:r>
              <a:rPr lang="fr-FR" sz="1200" dirty="0" err="1">
                <a:latin typeface="Arial" panose="020B0604020202020204" pitchFamily="34" charset="0"/>
                <a:cs typeface="Arial" panose="020B0604020202020204" pitchFamily="34" charset="0"/>
              </a:rPr>
              <a:t>within</a:t>
            </a:r>
            <a:r>
              <a:rPr lang="fr-FR" sz="1200" dirty="0">
                <a:latin typeface="Arial" panose="020B0604020202020204" pitchFamily="34" charset="0"/>
                <a:cs typeface="Arial" panose="020B0604020202020204" pitchFamily="34" charset="0"/>
              </a:rPr>
              <a:t> a network and  if </a:t>
            </a:r>
            <a:r>
              <a:rPr lang="en-US" sz="1200" dirty="0">
                <a:latin typeface="Arial" panose="020B0604020202020204" pitchFamily="34" charset="0"/>
                <a:cs typeface="Arial" panose="020B0604020202020204" pitchFamily="34" charset="0"/>
              </a:rPr>
              <a:t>there</a:t>
            </a:r>
            <a:r>
              <a:rPr lang="fr-FR" sz="1200" dirty="0">
                <a:latin typeface="Arial" panose="020B0604020202020204" pitchFamily="34" charset="0"/>
                <a:cs typeface="Arial" panose="020B0604020202020204" pitchFamily="34" charset="0"/>
              </a:rPr>
              <a:t> are  </a:t>
            </a:r>
            <a:r>
              <a:rPr lang="en-US" sz="1200" dirty="0">
                <a:latin typeface="Arial" panose="020B0604020202020204" pitchFamily="34" charset="0"/>
                <a:cs typeface="Arial" panose="020B0604020202020204" pitchFamily="34" charset="0"/>
              </a:rPr>
              <a:t>scenarios</a:t>
            </a:r>
            <a:r>
              <a:rPr lang="fr-FR" sz="1200" dirty="0">
                <a:latin typeface="Arial" panose="020B0604020202020204" pitchFamily="34" charset="0"/>
                <a:cs typeface="Arial" panose="020B0604020202020204" pitchFamily="34" charset="0"/>
              </a:rPr>
              <a:t> </a:t>
            </a:r>
            <a:r>
              <a:rPr lang="fr-FR" sz="1200" dirty="0" err="1">
                <a:latin typeface="Arial" panose="020B0604020202020204" pitchFamily="34" charset="0"/>
                <a:cs typeface="Arial" panose="020B0604020202020204" pitchFamily="34" charset="0"/>
              </a:rPr>
              <a:t>with</a:t>
            </a:r>
            <a:r>
              <a:rPr lang="fr-FR" sz="1200" dirty="0">
                <a:latin typeface="Arial" panose="020B0604020202020204" pitchFamily="34" charset="0"/>
                <a:cs typeface="Arial" panose="020B0604020202020204" pitchFamily="34" charset="0"/>
              </a:rPr>
              <a:t> </a:t>
            </a:r>
            <a:r>
              <a:rPr lang="fr-FR" sz="1200" dirty="0" err="1">
                <a:latin typeface="Arial" panose="020B0604020202020204" pitchFamily="34" charset="0"/>
                <a:cs typeface="Arial" panose="020B0604020202020204" pitchFamily="34" charset="0"/>
              </a:rPr>
              <a:t>further</a:t>
            </a:r>
            <a:r>
              <a:rPr lang="fr-FR" sz="1200" dirty="0">
                <a:latin typeface="Arial" panose="020B0604020202020204" pitchFamily="34" charset="0"/>
                <a:cs typeface="Arial" panose="020B0604020202020204" pitchFamily="34" charset="0"/>
              </a:rPr>
              <a:t> </a:t>
            </a:r>
            <a:r>
              <a:rPr lang="fr-FR" sz="1200" dirty="0" err="1">
                <a:latin typeface="Arial" panose="020B0604020202020204" pitchFamily="34" charset="0"/>
                <a:cs typeface="Arial" panose="020B0604020202020204" pitchFamily="34" charset="0"/>
              </a:rPr>
              <a:t>SEPPs</a:t>
            </a:r>
            <a:r>
              <a:rPr lang="fr-FR" sz="1200" dirty="0">
                <a:latin typeface="Arial" panose="020B0604020202020204" pitchFamily="34" charset="0"/>
                <a:cs typeface="Arial" panose="020B0604020202020204" pitchFamily="34" charset="0"/>
              </a:rPr>
              <a:t> </a:t>
            </a:r>
            <a:r>
              <a:rPr lang="fr-FR" sz="1200" dirty="0" err="1">
                <a:latin typeface="Arial" panose="020B0604020202020204" pitchFamily="34" charset="0"/>
                <a:cs typeface="Arial" panose="020B0604020202020204" pitchFamily="34" charset="0"/>
              </a:rPr>
              <a:t>than</a:t>
            </a:r>
            <a:r>
              <a:rPr lang="fr-FR" sz="1200" dirty="0">
                <a:latin typeface="Arial" panose="020B0604020202020204" pitchFamily="34" charset="0"/>
                <a:cs typeface="Arial" panose="020B0604020202020204" pitchFamily="34" charset="0"/>
              </a:rPr>
              <a:t> </a:t>
            </a:r>
            <a:r>
              <a:rPr lang="fr-FR" sz="1200" dirty="0" err="1">
                <a:latin typeface="Arial" panose="020B0604020202020204" pitchFamily="34" charset="0"/>
                <a:cs typeface="Arial" panose="020B0604020202020204" pitchFamily="34" charset="0"/>
              </a:rPr>
              <a:t>pSEPP</a:t>
            </a:r>
            <a:r>
              <a:rPr lang="fr-FR" sz="1200" dirty="0">
                <a:latin typeface="Arial" panose="020B0604020202020204" pitchFamily="34" charset="0"/>
                <a:cs typeface="Arial" panose="020B0604020202020204" pitchFamily="34" charset="0"/>
              </a:rPr>
              <a:t> and </a:t>
            </a:r>
            <a:r>
              <a:rPr lang="fr-FR" sz="1200" dirty="0" err="1">
                <a:latin typeface="Arial" panose="020B0604020202020204" pitchFamily="34" charset="0"/>
                <a:cs typeface="Arial" panose="020B0604020202020204" pitchFamily="34" charset="0"/>
              </a:rPr>
              <a:t>cSEPP</a:t>
            </a:r>
            <a:r>
              <a:rPr lang="fr-FR" sz="1200" dirty="0">
                <a:latin typeface="Arial" panose="020B0604020202020204" pitchFamily="34" charset="0"/>
                <a:cs typeface="Arial" panose="020B0604020202020204" pitchFamily="34" charset="0"/>
              </a:rPr>
              <a:t> </a:t>
            </a:r>
            <a:r>
              <a:rPr lang="fr-FR" sz="1200" dirty="0" err="1">
                <a:latin typeface="Arial" panose="020B0604020202020204" pitchFamily="34" charset="0"/>
                <a:cs typeface="Arial" panose="020B0604020202020204" pitchFamily="34" charset="0"/>
              </a:rPr>
              <a:t>called</a:t>
            </a:r>
            <a:r>
              <a:rPr lang="fr-FR" sz="1200" dirty="0">
                <a:latin typeface="Arial" panose="020B0604020202020204" pitchFamily="34" charset="0"/>
                <a:cs typeface="Arial" panose="020B0604020202020204" pitchFamily="34" charset="0"/>
              </a:rPr>
              <a:t> « </a:t>
            </a:r>
            <a:r>
              <a:rPr lang="fr-FR" sz="1200" dirty="0" err="1">
                <a:latin typeface="Arial" panose="020B0604020202020204" pitchFamily="34" charset="0"/>
                <a:cs typeface="Arial" panose="020B0604020202020204" pitchFamily="34" charset="0"/>
              </a:rPr>
              <a:t>chained</a:t>
            </a:r>
            <a:r>
              <a:rPr lang="fr-FR" sz="1200" dirty="0">
                <a:latin typeface="Arial" panose="020B0604020202020204" pitchFamily="34" charset="0"/>
                <a:cs typeface="Arial" panose="020B0604020202020204" pitchFamily="34" charset="0"/>
              </a:rPr>
              <a:t> » </a:t>
            </a:r>
            <a:r>
              <a:rPr lang="fr-FR" sz="1200" dirty="0" err="1">
                <a:latin typeface="Arial" panose="020B0604020202020204" pitchFamily="34" charset="0"/>
                <a:cs typeface="Arial" panose="020B0604020202020204" pitchFamily="34" charset="0"/>
              </a:rPr>
              <a:t>SEPPs</a:t>
            </a:r>
            <a:r>
              <a:rPr lang="fr-FR" sz="1200" dirty="0">
                <a:latin typeface="Arial" panose="020B0604020202020204" pitchFamily="34" charset="0"/>
                <a:cs typeface="Arial" panose="020B0604020202020204" pitchFamily="34" charset="0"/>
              </a:rPr>
              <a:t>.</a:t>
            </a:r>
            <a:endParaRPr lang="en-GB" sz="12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Routing Indicator in SUCI is not enough in </a:t>
            </a:r>
            <a:r>
              <a:rPr lang="en-GB" sz="1200" dirty="0" smtClean="0">
                <a:latin typeface="Arial" panose="020B0604020202020204" pitchFamily="34" charset="0"/>
                <a:cs typeface="Arial" panose="020B0604020202020204" pitchFamily="34" charset="0"/>
              </a:rPr>
              <a:t>some deployment scenarios so </a:t>
            </a:r>
            <a:r>
              <a:rPr lang="en-GB" sz="1200" dirty="0">
                <a:latin typeface="Arial" panose="020B0604020202020204" pitchFamily="34" charset="0"/>
                <a:cs typeface="Arial" panose="020B0604020202020204" pitchFamily="34" charset="0"/>
              </a:rPr>
              <a:t>home network public key id as query parameter </a:t>
            </a:r>
            <a:r>
              <a:rPr lang="en-GB" sz="1200" dirty="0" smtClean="0">
                <a:latin typeface="Arial" panose="020B0604020202020204" pitchFamily="34" charset="0"/>
                <a:cs typeface="Arial" panose="020B0604020202020204" pitchFamily="34" charset="0"/>
              </a:rPr>
              <a:t>is added in </a:t>
            </a:r>
            <a:r>
              <a:rPr lang="en-GB" sz="1200" dirty="0">
                <a:latin typeface="Arial" panose="020B0604020202020204" pitchFamily="34" charset="0"/>
                <a:cs typeface="Arial" panose="020B0604020202020204" pitchFamily="34" charset="0"/>
              </a:rPr>
              <a:t>NF </a:t>
            </a:r>
            <a:r>
              <a:rPr lang="en-GB" sz="1200" dirty="0" smtClean="0">
                <a:latin typeface="Arial" panose="020B0604020202020204" pitchFamily="34" charset="0"/>
                <a:cs typeface="Arial" panose="020B0604020202020204" pitchFamily="34" charset="0"/>
              </a:rPr>
              <a:t>discovery request</a:t>
            </a:r>
            <a:r>
              <a:rPr lang="en-GB" sz="1200" dirty="0">
                <a:latin typeface="Arial" panose="020B0604020202020204" pitchFamily="34" charset="0"/>
                <a:cs typeface="Arial" panose="020B0604020202020204" pitchFamily="34" charset="0"/>
              </a:rPr>
              <a:t>.</a:t>
            </a: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Take the responses from </a:t>
            </a:r>
            <a:r>
              <a:rPr lang="en-GB" sz="1200" dirty="0">
                <a:latin typeface="Arial" panose="020B0604020202020204" pitchFamily="34" charset="0"/>
                <a:cs typeface="Arial" panose="020B0604020202020204" pitchFamily="34" charset="0"/>
              </a:rPr>
              <a:t>SA3 and </a:t>
            </a:r>
            <a:r>
              <a:rPr lang="fr-FR" sz="1200" dirty="0"/>
              <a:t>GSMA 5GJA </a:t>
            </a:r>
            <a:r>
              <a:rPr lang="en-US" sz="1200" dirty="0" smtClean="0"/>
              <a:t>when</a:t>
            </a:r>
            <a:r>
              <a:rPr lang="fr-FR" sz="1200" dirty="0" smtClean="0"/>
              <a:t> </a:t>
            </a:r>
            <a:r>
              <a:rPr lang="en-US" sz="1200" dirty="0" smtClean="0"/>
              <a:t>continuing</a:t>
            </a:r>
            <a:r>
              <a:rPr lang="fr-FR" sz="1200" dirty="0" smtClean="0"/>
              <a:t> the discussion on PLMN-ID</a:t>
            </a:r>
            <a:r>
              <a:rPr lang="de-DE" sz="1200" dirty="0" smtClean="0">
                <a:latin typeface="Arial" panose="020B0604020202020204" pitchFamily="34" charset="0"/>
                <a:cs typeface="Arial" panose="020B0604020202020204" pitchFamily="34" charset="0"/>
              </a:rPr>
              <a:t>.</a:t>
            </a:r>
          </a:p>
          <a:p>
            <a:pPr lvl="1"/>
            <a:r>
              <a:rPr lang="de-DE" sz="1200" dirty="0" smtClean="0">
                <a:latin typeface="Arial" panose="020B0604020202020204" pitchFamily="34" charset="0"/>
                <a:cs typeface="Arial" panose="020B0604020202020204" pitchFamily="34" charset="0"/>
              </a:rPr>
              <a:t>Indication from subscribing entity to receive updates on NFProfile and extension  in notification from NRF to transport NF Profile  data</a:t>
            </a:r>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WID completion:  </a:t>
            </a:r>
            <a:r>
              <a:rPr lang="de-DE" sz="1600" dirty="0" smtClean="0">
                <a:latin typeface="Arial" panose="020B0604020202020204" pitchFamily="34" charset="0"/>
                <a:cs typeface="Arial" panose="020B0604020202020204" pitchFamily="34" charset="0"/>
              </a:rPr>
              <a:t>25%</a:t>
            </a:r>
            <a:endParaRPr lang="de-DE" sz="16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9113329"/>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panose="020B0604020202020204" pitchFamily="34" charset="0"/>
                <a:cs typeface="Arial" panose="020B0604020202020204" pitchFamily="34" charset="0"/>
              </a:rPr>
              <a:t>Service-based support for SMS in 5GC</a:t>
            </a:r>
            <a:r>
              <a:rPr lang="en-US" sz="1200" i="1" dirty="0">
                <a:latin typeface="Arial" panose="020B0604020202020204" pitchFamily="34" charset="0"/>
                <a:cs typeface="Arial" panose="020B0604020202020204" pitchFamily="34" charset="0"/>
              </a:rPr>
              <a:t>(CT4 Lead</a:t>
            </a:r>
            <a:r>
              <a:rPr lang="en-US" sz="1200" i="1" dirty="0" smtClean="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[SMS_SBI]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is to specify service-based interfaces which allow SMSF and UDM to only make use of SBA services in 5GC and avoid resorting to legacy MAP and Diameter interfaces within the PLMN and in roaming scenarios</a:t>
            </a:r>
            <a:endParaRPr lang="en-GB" sz="1200" dirty="0">
              <a:latin typeface="Arial" panose="020B0604020202020204" pitchFamily="34" charset="0"/>
              <a:cs typeface="Arial" panose="020B0604020202020204" pitchFamily="34" charset="0"/>
            </a:endParaRPr>
          </a:p>
          <a:p>
            <a:pPr lvl="1"/>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en-GB" sz="1200" dirty="0" smtClean="0">
                <a:latin typeface="Arial" panose="020B0604020202020204" pitchFamily="34" charset="0"/>
                <a:cs typeface="Arial" panose="020B0604020202020204" pitchFamily="34" charset="0"/>
              </a:rPr>
              <a:t>further key issues are identified, like </a:t>
            </a:r>
            <a:r>
              <a:rPr lang="en-GB" sz="1200" dirty="0"/>
              <a:t>Usage of N32 for PLMN Interconnect </a:t>
            </a:r>
            <a:r>
              <a:rPr lang="en-GB" sz="1200" dirty="0" smtClean="0"/>
              <a:t>Scenarios and</a:t>
            </a:r>
            <a:r>
              <a:rPr lang="en-GB" sz="1200" dirty="0" smtClean="0">
                <a:latin typeface="Arial" panose="020B0604020202020204" pitchFamily="34" charset="0"/>
                <a:cs typeface="Arial" panose="020B0604020202020204" pitchFamily="34" charset="0"/>
              </a:rPr>
              <a:t> </a:t>
            </a:r>
            <a:r>
              <a:rPr lang="en-GB" sz="1200" dirty="0"/>
              <a:t>Mechanism for protocol </a:t>
            </a:r>
            <a:r>
              <a:rPr lang="en-GB" sz="1200" dirty="0" smtClean="0"/>
              <a:t>selection (MAP, Diameter, SBA Protocols.</a:t>
            </a:r>
            <a:endParaRPr lang="en-GB" sz="12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Several Solutions are added e.g. for </a:t>
            </a:r>
            <a:r>
              <a:rPr lang="en-GB" sz="1200" dirty="0" smtClean="0"/>
              <a:t>MT </a:t>
            </a:r>
            <a:r>
              <a:rPr lang="en-GB" sz="1200" dirty="0"/>
              <a:t>SM </a:t>
            </a:r>
            <a:r>
              <a:rPr lang="en-GB" sz="1200" dirty="0" smtClean="0"/>
              <a:t>transfer, MO </a:t>
            </a:r>
            <a:r>
              <a:rPr lang="en-GB" sz="1200" dirty="0"/>
              <a:t>SM </a:t>
            </a:r>
            <a:r>
              <a:rPr lang="en-GB" sz="1200" dirty="0" smtClean="0"/>
              <a:t>transfer, MT SM transfer via SMS Router/IP-SM-GW</a:t>
            </a:r>
            <a:endParaRPr lang="en-GB" sz="1200" dirty="0" smtClean="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The submission  of the TR for information is postponed by 3 month</a:t>
            </a:r>
            <a:endParaRPr lang="de-DE"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Continue the work on the solution and on </a:t>
            </a:r>
            <a:r>
              <a:rPr lang="de-DE" sz="1200" dirty="0">
                <a:latin typeface="Arial" panose="020B0604020202020204" pitchFamily="34" charset="0"/>
                <a:cs typeface="Arial" panose="020B0604020202020204" pitchFamily="34" charset="0"/>
              </a:rPr>
              <a:t>the conclusion </a:t>
            </a:r>
            <a:r>
              <a:rPr lang="de-DE" sz="1200" dirty="0" smtClean="0">
                <a:latin typeface="Arial" panose="020B0604020202020204" pitchFamily="34" charset="0"/>
                <a:cs typeface="Arial" panose="020B0604020202020204" pitchFamily="34" charset="0"/>
              </a:rPr>
              <a:t>section and sending the TR for information to plenary.</a:t>
            </a:r>
            <a:endParaRPr lang="de-DE"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25%</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1490705"/>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xmlns="" val="20000"/>
                    </a:ext>
                  </a:extLst>
                </a:gridCol>
                <a:gridCol w="3705214">
                  <a:extLst>
                    <a:ext uri="{9D8B030D-6E8A-4147-A177-3AD203B41FA5}">
                      <a16:colId xmlns:a16="http://schemas.microsoft.com/office/drawing/2014/main" xmlns="" val="20001"/>
                    </a:ext>
                  </a:extLst>
                </a:gridCol>
                <a:gridCol w="1735176">
                  <a:extLst>
                    <a:ext uri="{9D8B030D-6E8A-4147-A177-3AD203B41FA5}">
                      <a16:colId xmlns:a16="http://schemas.microsoft.com/office/drawing/2014/main" xmlns="" val="20002"/>
                    </a:ext>
                  </a:extLst>
                </a:gridCol>
                <a:gridCol w="1735176">
                  <a:extLst>
                    <a:ext uri="{9D8B030D-6E8A-4147-A177-3AD203B41FA5}">
                      <a16:colId xmlns:a16="http://schemas.microsoft.com/office/drawing/2014/main" xmlns="" val="20003"/>
                    </a:ext>
                  </a:extLst>
                </a:gridCol>
                <a:gridCol w="3454375">
                  <a:extLst>
                    <a:ext uri="{9D8B030D-6E8A-4147-A177-3AD203B41FA5}">
                      <a16:colId xmlns:a16="http://schemas.microsoft.com/office/drawing/2014/main" xmlns=""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dirty="0" smtClean="0">
                <a:ea typeface="MS PGothic" panose="020B0600070205080204" pitchFamily="34" charset="-128"/>
                <a:cs typeface="Arial" panose="020B0604020202020204" pitchFamily="34" charset="0"/>
              </a:rPr>
              <a:t>E-meeting in CT4.</a:t>
            </a:r>
          </a:p>
          <a:p>
            <a:pPr lvl="1">
              <a:lnSpc>
                <a:spcPct val="80000"/>
              </a:lnSpc>
              <a:defRPr/>
            </a:pPr>
            <a:r>
              <a:rPr lang="de-DE" altLang="zh-CN" sz="1600" dirty="0" smtClean="0">
                <a:ea typeface="MS PGothic" panose="020B0600070205080204" pitchFamily="34" charset="-128"/>
                <a:cs typeface="Arial" panose="020B0604020202020204" pitchFamily="34" charset="0"/>
              </a:rPr>
              <a:t>CT4#101bis-e and CT4#102e was held taking the feedback  form  previous e-meetings into account</a:t>
            </a:r>
            <a:endParaRPr lang="de-DE" altLang="zh-CN" sz="1600" dirty="0">
              <a:ea typeface="MS PGothic" panose="020B0600070205080204" pitchFamily="34" charset="-128"/>
              <a:cs typeface="Arial" panose="020B0604020202020204" pitchFamily="34" charset="0"/>
            </a:endParaRPr>
          </a:p>
          <a:p>
            <a:pPr lvl="1">
              <a:lnSpc>
                <a:spcPct val="80000"/>
              </a:lnSpc>
              <a:defRPr/>
            </a:pPr>
            <a:r>
              <a:rPr lang="de-DE" altLang="zh-CN" sz="1600" dirty="0" smtClean="0">
                <a:ea typeface="MS PGothic" panose="020B0600070205080204" pitchFamily="34" charset="-128"/>
                <a:cs typeface="Arial" panose="020B0604020202020204" pitchFamily="34" charset="0"/>
              </a:rPr>
              <a:t>First half of the meeting dedicated topics per day</a:t>
            </a:r>
          </a:p>
          <a:p>
            <a:pPr lvl="1">
              <a:lnSpc>
                <a:spcPct val="80000"/>
              </a:lnSpc>
              <a:defRPr/>
            </a:pPr>
            <a:r>
              <a:rPr lang="de-DE" altLang="zh-CN" sz="1600" dirty="0" smtClean="0">
                <a:ea typeface="MS PGothic" panose="020B0600070205080204" pitchFamily="34" charset="-128"/>
                <a:cs typeface="Arial" panose="020B0604020202020204" pitchFamily="34" charset="0"/>
              </a:rPr>
              <a:t>Deadline for technical comments on Thursday (~24hours before close of the meeting) </a:t>
            </a:r>
            <a:r>
              <a:rPr lang="de-DE" altLang="zh-CN" sz="1600" dirty="0">
                <a:ea typeface="MS PGothic" panose="020B0600070205080204" pitchFamily="34" charset="-128"/>
                <a:cs typeface="Arial" panose="020B0604020202020204" pitchFamily="34" charset="0"/>
              </a:rPr>
              <a:t>provision </a:t>
            </a:r>
            <a:r>
              <a:rPr lang="de-DE" altLang="zh-CN" sz="1600" dirty="0" smtClean="0">
                <a:ea typeface="MS PGothic" panose="020B0600070205080204" pitchFamily="34" charset="-128"/>
                <a:cs typeface="Arial" panose="020B0604020202020204" pitchFamily="34" charset="0"/>
              </a:rPr>
              <a:t>of final versions of contributions by Friday to  avoid  last minute comments and to avoid that delegates  have to work over the weekend.</a:t>
            </a:r>
            <a:endParaRPr lang="en-US" altLang="zh-CN" sz="1600" dirty="0">
              <a:ea typeface="MS PGothic" panose="020B0600070205080204" pitchFamily="34" charset="-128"/>
              <a:cs typeface="Arial" panose="020B0604020202020204" pitchFamily="34" charset="0"/>
            </a:endParaRPr>
          </a:p>
          <a:p>
            <a:pPr lvl="1">
              <a:lnSpc>
                <a:spcPct val="80000"/>
              </a:lnSpc>
              <a:defRPr/>
            </a:pPr>
            <a:r>
              <a:rPr lang="de-DE" sz="1600" dirty="0" smtClean="0">
                <a:ea typeface="MS PGothic" panose="020B0600070205080204" pitchFamily="34" charset="-128"/>
                <a:cs typeface="Arial" panose="020B0604020202020204" pitchFamily="34" charset="0"/>
              </a:rPr>
              <a:t>A conference call per day was seen as a good practice  to  discuss topics  which were identified as controversial/tricky/ping pong of emails.</a:t>
            </a:r>
          </a:p>
          <a:p>
            <a:pPr lvl="1">
              <a:lnSpc>
                <a:spcPct val="80000"/>
              </a:lnSpc>
              <a:defRPr/>
            </a:pPr>
            <a:r>
              <a:rPr lang="de-DE" sz="1600" dirty="0" smtClean="0">
                <a:ea typeface="MS PGothic" panose="020B0600070205080204" pitchFamily="34" charset="-128"/>
                <a:cs typeface="Arial" panose="020B0604020202020204" pitchFamily="34" charset="0"/>
              </a:rPr>
              <a:t>Microsoft teams works well for the conference calls.</a:t>
            </a:r>
          </a:p>
          <a:p>
            <a:pPr lvl="1">
              <a:lnSpc>
                <a:spcPct val="80000"/>
              </a:lnSpc>
              <a:defRPr/>
            </a:pPr>
            <a:r>
              <a:rPr lang="de-DE" sz="1600" dirty="0">
                <a:ea typeface="MS PGothic" panose="020B0600070205080204" pitchFamily="34" charset="-128"/>
                <a:cs typeface="Arial" panose="020B0604020202020204" pitchFamily="34" charset="0"/>
              </a:rPr>
              <a:t>Conference </a:t>
            </a:r>
            <a:r>
              <a:rPr lang="de-DE" sz="1600" dirty="0" smtClean="0">
                <a:ea typeface="MS PGothic" panose="020B0600070205080204" pitchFamily="34" charset="-128"/>
                <a:cs typeface="Arial" panose="020B0604020202020204" pitchFamily="34" charset="0"/>
              </a:rPr>
              <a:t>calls </a:t>
            </a:r>
            <a:r>
              <a:rPr lang="de-DE" sz="1600" dirty="0">
                <a:ea typeface="MS PGothic" panose="020B0600070205080204" pitchFamily="34" charset="-128"/>
                <a:cs typeface="Arial" panose="020B0604020202020204" pitchFamily="34" charset="0"/>
              </a:rPr>
              <a:t>time  from </a:t>
            </a:r>
            <a:r>
              <a:rPr lang="de-DE" sz="1600" dirty="0" smtClean="0">
                <a:ea typeface="MS PGothic" panose="020B0600070205080204" pitchFamily="34" charset="-128"/>
                <a:cs typeface="Arial" panose="020B0604020202020204" pitchFamily="34" charset="0"/>
              </a:rPr>
              <a:t>13:00 UTC </a:t>
            </a:r>
            <a:r>
              <a:rPr lang="de-DE" sz="1600" dirty="0">
                <a:ea typeface="MS PGothic" panose="020B0600070205080204" pitchFamily="34" charset="-128"/>
                <a:cs typeface="Arial" panose="020B0604020202020204" pitchFamily="34" charset="0"/>
              </a:rPr>
              <a:t>to </a:t>
            </a:r>
            <a:r>
              <a:rPr lang="de-DE" sz="1600" dirty="0" smtClean="0">
                <a:ea typeface="MS PGothic" panose="020B0600070205080204" pitchFamily="34" charset="-128"/>
                <a:cs typeface="Arial" panose="020B0604020202020204" pitchFamily="34" charset="0"/>
              </a:rPr>
              <a:t>15:00 UTC were </a:t>
            </a:r>
            <a:r>
              <a:rPr lang="de-DE" sz="1600" dirty="0">
                <a:ea typeface="MS PGothic" panose="020B0600070205080204" pitchFamily="34" charset="-128"/>
                <a:cs typeface="Arial" panose="020B0604020202020204" pitchFamily="34" charset="0"/>
              </a:rPr>
              <a:t>seen as the best compromise (</a:t>
            </a:r>
            <a:r>
              <a:rPr lang="de-DE" sz="1600" dirty="0" smtClean="0">
                <a:ea typeface="MS PGothic" panose="020B0600070205080204" pitchFamily="34" charset="-128"/>
                <a:cs typeface="Arial" panose="020B0604020202020204" pitchFamily="34" charset="0"/>
              </a:rPr>
              <a:t>late </a:t>
            </a:r>
            <a:r>
              <a:rPr lang="de-DE" sz="1600" dirty="0">
                <a:ea typeface="MS PGothic" panose="020B0600070205080204" pitchFamily="34" charset="-128"/>
                <a:cs typeface="Arial" panose="020B0604020202020204" pitchFamily="34" charset="0"/>
              </a:rPr>
              <a:t>for </a:t>
            </a:r>
            <a:r>
              <a:rPr lang="de-DE" sz="1600" dirty="0" smtClean="0">
                <a:ea typeface="MS PGothic" panose="020B0600070205080204" pitchFamily="34" charset="-128"/>
                <a:cs typeface="Arial" panose="020B0604020202020204" pitchFamily="34" charset="0"/>
              </a:rPr>
              <a:t>delegates from Japan </a:t>
            </a:r>
            <a:r>
              <a:rPr lang="de-DE" sz="1600" dirty="0">
                <a:ea typeface="MS PGothic" panose="020B0600070205080204" pitchFamily="34" charset="-128"/>
                <a:cs typeface="Arial" panose="020B0604020202020204" pitchFamily="34" charset="0"/>
              </a:rPr>
              <a:t>very </a:t>
            </a:r>
            <a:r>
              <a:rPr lang="de-DE" sz="1600" dirty="0" smtClean="0">
                <a:ea typeface="MS PGothic" panose="020B0600070205080204" pitchFamily="34" charset="-128"/>
                <a:cs typeface="Arial" panose="020B0604020202020204" pitchFamily="34" charset="0"/>
              </a:rPr>
              <a:t>early </a:t>
            </a:r>
            <a:r>
              <a:rPr lang="de-DE" sz="1600" dirty="0">
                <a:ea typeface="MS PGothic" panose="020B0600070205080204" pitchFamily="34" charset="-128"/>
                <a:cs typeface="Arial" panose="020B0604020202020204" pitchFamily="34" charset="0"/>
              </a:rPr>
              <a:t>for </a:t>
            </a:r>
            <a:r>
              <a:rPr lang="de-DE" sz="1600" dirty="0" smtClean="0">
                <a:ea typeface="MS PGothic" panose="020B0600070205080204" pitchFamily="34" charset="-128"/>
                <a:cs typeface="Arial" panose="020B0604020202020204" pitchFamily="34" charset="0"/>
              </a:rPr>
              <a:t>delegates from US </a:t>
            </a:r>
            <a:r>
              <a:rPr lang="de-DE" sz="1600" dirty="0">
                <a:ea typeface="MS PGothic" panose="020B0600070205080204" pitchFamily="34" charset="-128"/>
                <a:cs typeface="Arial" panose="020B0604020202020204" pitchFamily="34" charset="0"/>
              </a:rPr>
              <a:t>pacific </a:t>
            </a:r>
            <a:r>
              <a:rPr lang="de-DE" sz="1600" dirty="0" smtClean="0">
                <a:ea typeface="MS PGothic" panose="020B0600070205080204" pitchFamily="34" charset="-128"/>
                <a:cs typeface="Arial" panose="020B0604020202020204" pitchFamily="34" charset="0"/>
              </a:rPr>
              <a:t>coast).</a:t>
            </a:r>
          </a:p>
          <a:p>
            <a:pPr marL="228600" lvl="1">
              <a:lnSpc>
                <a:spcPct val="80000"/>
              </a:lnSpc>
              <a:spcBef>
                <a:spcPts val="1000"/>
              </a:spcBef>
              <a:buBlip>
                <a:blip r:embed="rId2"/>
              </a:buBlip>
              <a:defRPr/>
            </a:pPr>
            <a:r>
              <a:rPr lang="de-DE" dirty="0" smtClean="0">
                <a:ea typeface="MS PGothic" panose="020B0600070205080204" pitchFamily="34" charset="-128"/>
                <a:cs typeface="Arial" panose="020B0604020202020204" pitchFamily="34" charset="0"/>
              </a:rPr>
              <a:t>Meeting participation</a:t>
            </a:r>
          </a:p>
          <a:p>
            <a:pPr lvl="1">
              <a:lnSpc>
                <a:spcPct val="80000"/>
              </a:lnSpc>
              <a:defRPr/>
            </a:pPr>
            <a:r>
              <a:rPr lang="de-DE" sz="1600" dirty="0" smtClean="0">
                <a:ea typeface="MS PGothic" panose="020B0600070205080204" pitchFamily="34" charset="-128"/>
                <a:cs typeface="Arial" panose="020B0604020202020204" pitchFamily="34" charset="0"/>
              </a:rPr>
              <a:t>Number of registered  delegates were similar  as for F2F meetings.</a:t>
            </a:r>
          </a:p>
          <a:p>
            <a:pPr lvl="1">
              <a:lnSpc>
                <a:spcPct val="80000"/>
              </a:lnSpc>
              <a:defRPr/>
            </a:pPr>
            <a:r>
              <a:rPr lang="de-DE" sz="1600" dirty="0" smtClean="0">
                <a:ea typeface="MS PGothic" panose="020B0600070205080204" pitchFamily="34" charset="-128"/>
                <a:cs typeface="Arial" panose="020B0604020202020204" pitchFamily="34" charset="0"/>
              </a:rPr>
              <a:t>Number of active delegates was similar to F2F</a:t>
            </a:r>
          </a:p>
          <a:p>
            <a:pPr lvl="1">
              <a:lnSpc>
                <a:spcPct val="80000"/>
              </a:lnSpc>
              <a:defRPr/>
            </a:pPr>
            <a:r>
              <a:rPr lang="de-DE" sz="1600" dirty="0" smtClean="0">
                <a:ea typeface="MS PGothic" panose="020B0600070205080204" pitchFamily="34" charset="-128"/>
                <a:cs typeface="Arial" panose="020B0604020202020204" pitchFamily="34" charset="0"/>
              </a:rPr>
              <a:t>E-mail exchanges between small number of delegates on specila topics is increasing</a:t>
            </a:r>
          </a:p>
          <a:p>
            <a:pPr marL="228600" lvl="1">
              <a:lnSpc>
                <a:spcPct val="80000"/>
              </a:lnSpc>
              <a:spcBef>
                <a:spcPts val="1000"/>
              </a:spcBef>
              <a:buBlip>
                <a:blip r:embed="rId2"/>
              </a:buBlip>
              <a:defRPr/>
            </a:pPr>
            <a:r>
              <a:rPr lang="de-DE" dirty="0" smtClean="0">
                <a:ea typeface="MS PGothic" panose="020B0600070205080204" pitchFamily="34" charset="-128"/>
                <a:cs typeface="Arial" panose="020B0604020202020204" pitchFamily="34" charset="0"/>
              </a:rPr>
              <a:t>Rel-16 correction</a:t>
            </a:r>
          </a:p>
          <a:p>
            <a:pPr lvl="1">
              <a:lnSpc>
                <a:spcPct val="80000"/>
              </a:lnSpc>
              <a:defRPr/>
            </a:pPr>
            <a:r>
              <a:rPr lang="de-DE" sz="1600" dirty="0" smtClean="0">
                <a:ea typeface="MS PGothic" panose="020B0600070205080204" pitchFamily="34" charset="-128"/>
                <a:cs typeface="Arial" panose="020B0604020202020204" pitchFamily="34" charset="0"/>
              </a:rPr>
              <a:t>All Rel-16 corrections are seen as essential corrections.</a:t>
            </a: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90974178"/>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dirty="0" smtClean="0"/>
              <a:t> </a:t>
            </a:r>
            <a:r>
              <a:rPr lang="de-DE" dirty="0" smtClean="0"/>
              <a:t>In last plenary #90 it was agreed  to move from ETSI Forge to 3GPP Forge but TR 21.900 was forgotten to be updated. CT4 has send an LS </a:t>
            </a:r>
            <a:r>
              <a:rPr lang="en-GB" dirty="0"/>
              <a:t>C4-211513</a:t>
            </a:r>
            <a:r>
              <a:rPr lang="de-DE" dirty="0" smtClean="0"/>
              <a:t> to SA and all working groups within 3GPP handling OpenAPI files. Asking SA to Update TR 21.900 and  the other WGs (</a:t>
            </a:r>
            <a:r>
              <a:rPr lang="en-GB" dirty="0"/>
              <a:t>SA5, SA4, SA6, CT3</a:t>
            </a:r>
            <a:r>
              <a:rPr lang="de-DE" dirty="0" smtClean="0"/>
              <a:t>) to check if they are ok with the change. CT should check that the update is performed at SA.</a:t>
            </a:r>
            <a:endParaRPr lang="en-US" sz="2000" dirty="0" smtClean="0"/>
          </a:p>
          <a:p>
            <a:pPr marL="0" indent="0">
              <a:spcAft>
                <a:spcPts val="0"/>
              </a:spcAft>
              <a:buNone/>
            </a:pPr>
            <a:endParaRPr lang="en-GB" sz="2000" dirty="0">
              <a:latin typeface="Arial "/>
            </a:endParaRPr>
          </a:p>
          <a:p>
            <a:pPr marL="0" indent="0">
              <a:spcAft>
                <a:spcPts val="0"/>
              </a:spcAft>
              <a:buNone/>
            </a:pPr>
            <a:endParaRPr lang="en-GB" sz="2000" dirty="0">
              <a:latin typeface="Arial "/>
            </a:endParaRPr>
          </a:p>
          <a:p>
            <a:pPr marL="0" indent="0">
              <a:spcAft>
                <a:spcPts val="0"/>
              </a:spcAft>
              <a:buNone/>
            </a:pP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3200" dirty="0">
                <a:ea typeface="MS PGothic" pitchFamily="34" charset="-128"/>
                <a:cs typeface="Arial" pitchFamily="34" charset="0"/>
              </a:rPr>
              <a:t>The Chairman wants to:</a:t>
            </a:r>
          </a:p>
          <a:p>
            <a:pPr lvl="1"/>
            <a:r>
              <a:rPr lang="en-GB" altLang="ja-JP" sz="2000" dirty="0">
                <a:latin typeface="Arial "/>
                <a:ea typeface="MS PGothic" pitchFamily="34" charset="-128"/>
                <a:cs typeface="Arial" pitchFamily="34" charset="0"/>
              </a:rPr>
              <a:t>Thank CT4 delegates for their dedication and their excellent team spirit on the 5GS related </a:t>
            </a:r>
            <a:r>
              <a:rPr lang="en-GB" altLang="ja-JP" sz="2000" dirty="0" smtClean="0">
                <a:latin typeface="Arial "/>
                <a:ea typeface="MS PGothic" pitchFamily="34" charset="-128"/>
                <a:cs typeface="Arial" pitchFamily="34" charset="0"/>
              </a:rPr>
              <a:t>specifications</a:t>
            </a:r>
          </a:p>
          <a:p>
            <a:pPr lvl="1"/>
            <a:r>
              <a:rPr lang="en-GB" altLang="ja-JP" sz="2000" dirty="0" smtClean="0">
                <a:latin typeface="Arial "/>
                <a:ea typeface="MS PGothic" pitchFamily="34" charset="-128"/>
                <a:cs typeface="Arial" pitchFamily="34" charset="0"/>
              </a:rPr>
              <a:t>Thanks the CT4 vice chair for his support  before and during the meetings. </a:t>
            </a:r>
          </a:p>
          <a:p>
            <a:pPr lvl="1"/>
            <a:r>
              <a:rPr lang="en-GB" altLang="ja-JP" sz="2000" dirty="0" smtClean="0">
                <a:latin typeface="Arial "/>
                <a:ea typeface="MS PGothic" pitchFamily="34" charset="-128"/>
                <a:cs typeface="Arial" pitchFamily="34" charset="0"/>
              </a:rPr>
              <a:t>Thank the WI </a:t>
            </a:r>
            <a:r>
              <a:rPr lang="en-GB" altLang="ja-JP" sz="2000" dirty="0">
                <a:latin typeface="Arial "/>
                <a:ea typeface="MS PGothic" pitchFamily="34" charset="-128"/>
                <a:cs typeface="Arial" pitchFamily="34" charset="0"/>
              </a:rPr>
              <a:t>and spec rapporteurs for their priceless coordination work and the pre-editing work of the 5GC specifications and check of the Open API files</a:t>
            </a:r>
          </a:p>
          <a:p>
            <a:pPr lvl="1"/>
            <a:r>
              <a:rPr lang="en-GB" altLang="ja-JP" sz="2000" dirty="0" smtClean="0">
                <a:latin typeface="Arial "/>
                <a:ea typeface="MS PGothic" pitchFamily="34" charset="-128"/>
                <a:cs typeface="Arial" pitchFamily="34" charset="0"/>
              </a:rPr>
              <a:t>Thank </a:t>
            </a:r>
            <a:r>
              <a:rPr lang="en-GB" altLang="ja-JP" sz="2000" dirty="0">
                <a:latin typeface="Arial "/>
                <a:ea typeface="MS PGothic" pitchFamily="34" charset="-128"/>
                <a:cs typeface="Arial" pitchFamily="34" charset="0"/>
              </a:rPr>
              <a:t>Kimmo for his hard work as MCC (and his guidelines)</a:t>
            </a:r>
          </a:p>
          <a:p>
            <a:pPr lvl="1"/>
            <a:r>
              <a:rPr lang="en-GB" altLang="ja-JP" sz="2000" dirty="0">
                <a:latin typeface="Arial "/>
                <a:ea typeface="MS PGothic" pitchFamily="34" charset="-128"/>
                <a:cs typeface="Arial" pitchFamily="34" charset="0"/>
              </a:rPr>
              <a:t>Thanks to ETSI support and providing </a:t>
            </a:r>
            <a:r>
              <a:rPr lang="en-GB" altLang="ja-JP" sz="2000" dirty="0" smtClean="0">
                <a:latin typeface="Arial "/>
                <a:ea typeface="MS PGothic" pitchFamily="34" charset="-128"/>
                <a:cs typeface="Arial" pitchFamily="34" charset="0"/>
              </a:rPr>
              <a:t>the IT </a:t>
            </a:r>
            <a:r>
              <a:rPr lang="en-GB" altLang="ja-JP" sz="2000" dirty="0">
                <a:latin typeface="Arial "/>
                <a:ea typeface="MS PGothic" pitchFamily="34" charset="-128"/>
                <a:cs typeface="Arial" pitchFamily="34" charset="0"/>
              </a:rPr>
              <a:t>facilities.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460149751"/>
              </p:ext>
            </p:extLst>
          </p:nvPr>
        </p:nvGraphicFramePr>
        <p:xfrm>
          <a:off x="838200" y="2281286"/>
          <a:ext cx="10190712" cy="2950500"/>
        </p:xfrm>
        <a:graphic>
          <a:graphicData uri="http://schemas.openxmlformats.org/drawingml/2006/table">
            <a:tbl>
              <a:tblPr>
                <a:tableStyleId>{5C22544A-7EE6-4342-B048-85BDC9FD1C3A}</a:tableStyleId>
              </a:tblPr>
              <a:tblGrid>
                <a:gridCol w="896469"/>
                <a:gridCol w="687717"/>
                <a:gridCol w="542544"/>
                <a:gridCol w="872098"/>
                <a:gridCol w="2968098"/>
                <a:gridCol w="1031045"/>
                <a:gridCol w="1108399"/>
                <a:gridCol w="805338"/>
                <a:gridCol w="1279004"/>
              </a:tblGrid>
              <a:tr h="341412">
                <a:tc>
                  <a:txBody>
                    <a:bodyPr/>
                    <a:lstStyle/>
                    <a:p>
                      <a:pPr algn="ctr">
                        <a:lnSpc>
                          <a:spcPct val="107000"/>
                        </a:lnSpc>
                        <a:spcAft>
                          <a:spcPts val="800"/>
                        </a:spcAft>
                      </a:pPr>
                      <a:r>
                        <a:rPr lang="en-GB" sz="1000" b="1" dirty="0">
                          <a:effectLst/>
                        </a:rPr>
                        <a:t>TS</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CR</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Rev</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err="1">
                          <a:effectLst/>
                        </a:rPr>
                        <a:t>Rel</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Title</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Plenary TD#</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WG TD#</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Other </a:t>
                      </a:r>
                      <a:r>
                        <a:rPr lang="en-GB" sz="1000" b="1" dirty="0" err="1">
                          <a:effectLst/>
                        </a:rPr>
                        <a:t>Aff</a:t>
                      </a:r>
                      <a:r>
                        <a:rPr lang="en-GB" sz="1000" b="1" dirty="0">
                          <a:effectLst/>
                        </a:rPr>
                        <a:t> Specs</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Affected WG</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r>
              <a:tr h="305660">
                <a:tc>
                  <a:txBody>
                    <a:bodyPr/>
                    <a:lstStyle/>
                    <a:p>
                      <a:pPr>
                        <a:lnSpc>
                          <a:spcPct val="107000"/>
                        </a:lnSpc>
                        <a:spcAft>
                          <a:spcPts val="800"/>
                        </a:spcAft>
                      </a:pPr>
                      <a:r>
                        <a:rPr lang="en-GB" sz="1000" dirty="0">
                          <a:effectLst/>
                        </a:rPr>
                        <a:t>23.003</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0603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Correcting APN-OI replacement specification mismatch between stage 2 and stage 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C4-211126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23.401-3619</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SA2</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305660">
                <a:tc>
                  <a:txBody>
                    <a:bodyPr/>
                    <a:lstStyle/>
                    <a:p>
                      <a:pPr>
                        <a:lnSpc>
                          <a:spcPct val="107000"/>
                        </a:lnSpc>
                        <a:spcAft>
                          <a:spcPts val="800"/>
                        </a:spcAft>
                      </a:pPr>
                      <a:r>
                        <a:rPr lang="en-GB" sz="1000">
                          <a:effectLst/>
                        </a:rPr>
                        <a:t>23.003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0604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Correcting APN-OI replacement specification mismatch between stage 2 and stage 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C4-211127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23.401-3619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SA2</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98025">
                <a:tc>
                  <a:txBody>
                    <a:bodyPr/>
                    <a:lstStyle/>
                    <a:p>
                      <a:pPr>
                        <a:lnSpc>
                          <a:spcPct val="107000"/>
                        </a:lnSpc>
                        <a:spcAft>
                          <a:spcPts val="800"/>
                        </a:spcAft>
                      </a:pPr>
                      <a:r>
                        <a:rPr lang="en-GB" sz="1000">
                          <a:effectLst/>
                        </a:rPr>
                        <a:t>29.502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0404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Handover Failure during EPS to 5GS Handover with AMF Re-allocation</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C4-211723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23.502-2456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SA2</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98025">
                <a:tc>
                  <a:txBody>
                    <a:bodyPr/>
                    <a:lstStyle/>
                    <a:p>
                      <a:pPr>
                        <a:lnSpc>
                          <a:spcPct val="107000"/>
                        </a:lnSpc>
                        <a:spcAft>
                          <a:spcPts val="800"/>
                        </a:spcAft>
                      </a:pPr>
                      <a:r>
                        <a:rPr lang="en-GB" sz="1000">
                          <a:effectLst/>
                        </a:rPr>
                        <a:t>29.518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0445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Handover Reject during EPS to 5GS Handover with AMF Re-allocation</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C4-211716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23.502-2456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SA2</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98025">
                <a:tc>
                  <a:txBody>
                    <a:bodyPr/>
                    <a:lstStyle/>
                    <a:p>
                      <a:pPr>
                        <a:lnSpc>
                          <a:spcPct val="107000"/>
                        </a:lnSpc>
                        <a:spcAft>
                          <a:spcPts val="800"/>
                        </a:spcAft>
                      </a:pPr>
                      <a:r>
                        <a:rPr lang="en-GB" sz="1000">
                          <a:effectLst/>
                        </a:rPr>
                        <a:t>29.518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0446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Handover Reject during EPS to 5GS Handover with AMF Re-allocation</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C4-211717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23.502-2456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SA2</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98025">
                <a:tc>
                  <a:txBody>
                    <a:bodyPr/>
                    <a:lstStyle/>
                    <a:p>
                      <a:pPr>
                        <a:lnSpc>
                          <a:spcPct val="107000"/>
                        </a:lnSpc>
                        <a:spcAft>
                          <a:spcPts val="800"/>
                        </a:spcAft>
                      </a:pPr>
                      <a:r>
                        <a:rPr lang="en-GB" sz="1000">
                          <a:effectLst/>
                        </a:rPr>
                        <a:t>29.518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0447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Handover Cancel during EPS to 5GS Handover with AMF Re-allocation</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C4-211648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23.502-2456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SA2</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98025">
                <a:tc>
                  <a:txBody>
                    <a:bodyPr/>
                    <a:lstStyle/>
                    <a:p>
                      <a:pPr>
                        <a:lnSpc>
                          <a:spcPct val="107000"/>
                        </a:lnSpc>
                        <a:spcAft>
                          <a:spcPts val="800"/>
                        </a:spcAft>
                      </a:pPr>
                      <a:r>
                        <a:rPr lang="en-GB" sz="1000">
                          <a:effectLst/>
                        </a:rPr>
                        <a:t>29.518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0448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Handover Cancel during EPS to 5GS Handover with AMF Re-allocation</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C4-211649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23.502-2456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SA2</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305660">
                <a:tc>
                  <a:txBody>
                    <a:bodyPr/>
                    <a:lstStyle/>
                    <a:p>
                      <a:pPr>
                        <a:lnSpc>
                          <a:spcPct val="107000"/>
                        </a:lnSpc>
                        <a:spcAft>
                          <a:spcPts val="800"/>
                        </a:spcAft>
                      </a:pPr>
                      <a:r>
                        <a:rPr lang="en-GB" sz="1000">
                          <a:effectLst/>
                        </a:rPr>
                        <a:t>29.244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0508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Usage Reporting when using Redundant Transmission on N3/N9 interfaces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C4-211706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32.255-0276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SA5</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bl>
          </a:graphicData>
        </a:graphic>
      </p:graphicFrame>
    </p:spTree>
    <p:extLst>
      <p:ext uri="{BB962C8B-B14F-4D97-AF65-F5344CB8AC3E}">
        <p14:creationId xmlns:p14="http://schemas.microsoft.com/office/powerpoint/2010/main" val="841778267"/>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de-DE" altLang="fr-FR" dirty="0" smtClean="0"/>
              <a:t>none</a:t>
            </a:r>
            <a:endParaRPr lang="en-US" altLang="fr-FR" dirty="0"/>
          </a:p>
          <a:p>
            <a:pPr lvl="2"/>
            <a:endParaRPr lang="en-US" altLang="fr-FR" dirty="0"/>
          </a:p>
          <a:p>
            <a:pPr lvl="1"/>
            <a:r>
              <a:rPr lang="en-US" altLang="fr-FR" dirty="0" smtClean="0"/>
              <a:t>E-meetings replacing ordinary meetings:</a:t>
            </a:r>
            <a:endParaRPr lang="en-US" altLang="fr-FR" dirty="0"/>
          </a:p>
          <a:p>
            <a:pPr lvl="2"/>
            <a:r>
              <a:rPr lang="en-US" altLang="fr-FR" dirty="0"/>
              <a:t>CT4#101bisE (e</a:t>
            </a:r>
            <a:r>
              <a:rPr lang="de-DE" dirty="0"/>
              <a:t>lectronic meeting</a:t>
            </a:r>
            <a:r>
              <a:rPr lang="en-US" altLang="fr-FR" dirty="0" smtClean="0"/>
              <a:t>)</a:t>
            </a:r>
            <a:br>
              <a:rPr lang="en-US" altLang="fr-FR" dirty="0" smtClean="0"/>
            </a:br>
            <a:r>
              <a:rPr lang="en-US" altLang="fr-FR" dirty="0" smtClean="0"/>
              <a:t>with limited agenda</a:t>
            </a:r>
            <a:endParaRPr lang="en-US" altLang="fr-FR" dirty="0"/>
          </a:p>
          <a:p>
            <a:pPr lvl="2"/>
            <a:r>
              <a:rPr lang="en-US" altLang="fr-FR" dirty="0"/>
              <a:t>CT4#102E (e</a:t>
            </a:r>
            <a:r>
              <a:rPr lang="de-DE" dirty="0"/>
              <a:t>lectronic meeting</a:t>
            </a:r>
            <a:r>
              <a:rPr lang="en-US" altLang="fr-FR" dirty="0"/>
              <a:t>)</a:t>
            </a:r>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de-DE" altLang="fr-FR" dirty="0" smtClean="0"/>
              <a:t>none</a:t>
            </a:r>
            <a:endParaRPr lang="en-US" altLang="fr-FR" dirty="0" smtClean="0"/>
          </a:p>
          <a:p>
            <a:pPr marL="914400" lvl="2" indent="0">
              <a:buNone/>
            </a:pPr>
            <a:endParaRPr lang="en-US" altLang="fr-FR" dirty="0"/>
          </a:p>
          <a:p>
            <a:pPr lvl="1"/>
            <a:r>
              <a:rPr lang="en-US" altLang="fr-FR" dirty="0"/>
              <a:t>E-meetings replacing ordinary meetings :</a:t>
            </a:r>
          </a:p>
          <a:p>
            <a:pPr lvl="2"/>
            <a:r>
              <a:rPr lang="en-US" altLang="fr-FR" dirty="0" smtClean="0"/>
              <a:t>CT4#103E (e</a:t>
            </a:r>
            <a:r>
              <a:rPr lang="de-DE" dirty="0" smtClean="0"/>
              <a:t>lectronic meeting</a:t>
            </a:r>
            <a:r>
              <a:rPr lang="en-US" altLang="fr-FR" dirty="0" smtClean="0"/>
              <a:t>)</a:t>
            </a:r>
          </a:p>
          <a:p>
            <a:pPr lvl="2"/>
            <a:r>
              <a:rPr lang="en-US" altLang="fr-FR" dirty="0" smtClean="0"/>
              <a:t>CT4#104E </a:t>
            </a:r>
            <a:r>
              <a:rPr lang="en-US" altLang="fr-FR" dirty="0"/>
              <a:t>(e</a:t>
            </a:r>
            <a:r>
              <a:rPr lang="de-DE" dirty="0"/>
              <a:t>lectronic meeting</a:t>
            </a:r>
            <a:r>
              <a:rPr lang="en-US" altLang="fr-FR" dirty="0"/>
              <a:t>)</a:t>
            </a:r>
          </a:p>
          <a:p>
            <a:pPr lvl="2"/>
            <a:endParaRPr lang="en-US" altLang="fr-FR" dirty="0"/>
          </a:p>
          <a:p>
            <a:pPr marL="914400" lvl="2" indent="0">
              <a:buNone/>
            </a:pPr>
            <a:endParaRPr lang="en-US" altLang="fr-FR" dirty="0"/>
          </a:p>
          <a:p>
            <a:pPr marL="0" indent="0">
              <a:buNone/>
            </a:pPr>
            <a:endParaRPr lang="en-US" altLang="fr-FR" dirty="0"/>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125785574"/>
              </p:ext>
            </p:extLst>
          </p:nvPr>
        </p:nvGraphicFramePr>
        <p:xfrm>
          <a:off x="838200" y="2281286"/>
          <a:ext cx="10190712" cy="3516554"/>
        </p:xfrm>
        <a:graphic>
          <a:graphicData uri="http://schemas.openxmlformats.org/drawingml/2006/table">
            <a:tbl>
              <a:tblPr>
                <a:tableStyleId>{5C22544A-7EE6-4342-B048-85BDC9FD1C3A}</a:tableStyleId>
              </a:tblPr>
              <a:tblGrid>
                <a:gridCol w="896469"/>
                <a:gridCol w="687717"/>
                <a:gridCol w="542544"/>
                <a:gridCol w="872098"/>
                <a:gridCol w="2968098"/>
                <a:gridCol w="1031045"/>
                <a:gridCol w="1108399"/>
                <a:gridCol w="805338"/>
                <a:gridCol w="1279004"/>
              </a:tblGrid>
              <a:tr h="341412">
                <a:tc>
                  <a:txBody>
                    <a:bodyPr/>
                    <a:lstStyle/>
                    <a:p>
                      <a:pPr algn="ctr">
                        <a:lnSpc>
                          <a:spcPct val="107000"/>
                        </a:lnSpc>
                        <a:spcAft>
                          <a:spcPts val="800"/>
                        </a:spcAft>
                      </a:pPr>
                      <a:r>
                        <a:rPr lang="en-GB" sz="1000" b="1" dirty="0">
                          <a:effectLst/>
                        </a:rPr>
                        <a:t>TS</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CR</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Rev</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err="1">
                          <a:effectLst/>
                        </a:rPr>
                        <a:t>Rel</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Title</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Plenary TD#</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WG TD#</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Other </a:t>
                      </a:r>
                      <a:r>
                        <a:rPr lang="en-GB" sz="1000" b="1" dirty="0" err="1">
                          <a:effectLst/>
                        </a:rPr>
                        <a:t>Aff</a:t>
                      </a:r>
                      <a:r>
                        <a:rPr lang="en-GB" sz="1000" b="1" dirty="0">
                          <a:effectLst/>
                        </a:rPr>
                        <a:t> Specs</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Affected WG</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r>
              <a:tr h="202244">
                <a:tc>
                  <a:txBody>
                    <a:bodyPr/>
                    <a:lstStyle/>
                    <a:p>
                      <a:pPr>
                        <a:lnSpc>
                          <a:spcPct val="107000"/>
                        </a:lnSpc>
                        <a:spcAft>
                          <a:spcPts val="800"/>
                        </a:spcAft>
                      </a:pPr>
                      <a:r>
                        <a:rPr lang="en-GB" sz="1000">
                          <a:effectLst/>
                        </a:rPr>
                        <a:t>29.503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0578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0</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AF ID for ECR Control</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C4-211314</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29.122-0343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CT3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02244">
                <a:tc>
                  <a:txBody>
                    <a:bodyPr/>
                    <a:lstStyle/>
                    <a:p>
                      <a:pPr>
                        <a:lnSpc>
                          <a:spcPct val="107000"/>
                        </a:lnSpc>
                        <a:spcAft>
                          <a:spcPts val="800"/>
                        </a:spcAft>
                      </a:pPr>
                      <a:r>
                        <a:rPr lang="en-GB" sz="1000">
                          <a:effectLst/>
                        </a:rPr>
                        <a:t>29.503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0579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AF ID for ECR Control</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C4-211315</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29.122-0343</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CT3</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02244">
                <a:tc>
                  <a:txBody>
                    <a:bodyPr/>
                    <a:lstStyle/>
                    <a:p>
                      <a:pPr>
                        <a:lnSpc>
                          <a:spcPct val="107000"/>
                        </a:lnSpc>
                        <a:spcAft>
                          <a:spcPts val="800"/>
                        </a:spcAft>
                      </a:pPr>
                      <a:r>
                        <a:rPr lang="en-GB" sz="1000">
                          <a:effectLst/>
                        </a:rPr>
                        <a:t>29.504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0123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Add Feature for Session Management Policy Data per PLMN</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C4-211576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29.519-0234</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CT3</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490862">
                <a:tc>
                  <a:txBody>
                    <a:bodyPr/>
                    <a:lstStyle/>
                    <a:p>
                      <a:pPr>
                        <a:lnSpc>
                          <a:spcPct val="107000"/>
                        </a:lnSpc>
                        <a:spcAft>
                          <a:spcPts val="800"/>
                        </a:spcAft>
                      </a:pPr>
                      <a:r>
                        <a:rPr lang="en-GB" sz="1000">
                          <a:effectLst/>
                        </a:rPr>
                        <a:t>29.524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0023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ERROR CONFLICTING REQUEST</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C4-211818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29.512-0742</a:t>
                      </a:r>
                      <a:endParaRPr lang="en-US" sz="1000">
                        <a:effectLst/>
                      </a:endParaRPr>
                    </a:p>
                    <a:p>
                      <a:pPr>
                        <a:lnSpc>
                          <a:spcPct val="107000"/>
                        </a:lnSpc>
                        <a:spcAft>
                          <a:spcPts val="800"/>
                        </a:spcAft>
                      </a:pPr>
                      <a:r>
                        <a:rPr lang="en-GB"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CT3</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02244">
                <a:tc>
                  <a:txBody>
                    <a:bodyPr/>
                    <a:lstStyle/>
                    <a:p>
                      <a:pPr>
                        <a:lnSpc>
                          <a:spcPct val="107000"/>
                        </a:lnSpc>
                        <a:spcAft>
                          <a:spcPts val="800"/>
                        </a:spcAft>
                      </a:pPr>
                      <a:r>
                        <a:rPr lang="en-GB" sz="1000">
                          <a:effectLst/>
                        </a:rPr>
                        <a:t>29.060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1068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Reserve some IE types for GTP-U</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C4-211620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29.281-0111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CT4</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02244">
                <a:tc>
                  <a:txBody>
                    <a:bodyPr/>
                    <a:lstStyle/>
                    <a:p>
                      <a:pPr>
                        <a:lnSpc>
                          <a:spcPct val="107000"/>
                        </a:lnSpc>
                        <a:spcAft>
                          <a:spcPts val="800"/>
                        </a:spcAft>
                      </a:pPr>
                      <a:r>
                        <a:rPr lang="en-GB" sz="1000">
                          <a:effectLst/>
                        </a:rPr>
                        <a:t>29.230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0689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Default APN for Ethernet PDN types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C4-211234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29.272-0828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CT4</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02244">
                <a:tc>
                  <a:txBody>
                    <a:bodyPr/>
                    <a:lstStyle/>
                    <a:p>
                      <a:pPr>
                        <a:lnSpc>
                          <a:spcPct val="107000"/>
                        </a:lnSpc>
                        <a:spcAft>
                          <a:spcPts val="800"/>
                        </a:spcAft>
                      </a:pPr>
                      <a:r>
                        <a:rPr lang="en-GB" sz="1000">
                          <a:effectLst/>
                        </a:rPr>
                        <a:t>29.244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0510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Enhancement on the support of Pause of Charging</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C4-211708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29.281-0111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CT4</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02244">
                <a:tc>
                  <a:txBody>
                    <a:bodyPr/>
                    <a:lstStyle/>
                    <a:p>
                      <a:pPr>
                        <a:lnSpc>
                          <a:spcPct val="107000"/>
                        </a:lnSpc>
                        <a:spcAft>
                          <a:spcPts val="800"/>
                        </a:spcAft>
                      </a:pPr>
                      <a:r>
                        <a:rPr lang="en-GB" sz="1000">
                          <a:effectLst/>
                        </a:rPr>
                        <a:t>29.244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0521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Partial failure handling support over N4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C4-211595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23.527-0027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CT4</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537948">
                <a:tc>
                  <a:txBody>
                    <a:bodyPr/>
                    <a:lstStyle/>
                    <a:p>
                      <a:pPr>
                        <a:lnSpc>
                          <a:spcPct val="107000"/>
                        </a:lnSpc>
                        <a:spcAft>
                          <a:spcPts val="800"/>
                        </a:spcAft>
                      </a:pPr>
                      <a:r>
                        <a:rPr lang="en-GB" sz="1000">
                          <a:effectLst/>
                        </a:rPr>
                        <a:t>29.272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0829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Cancellation Type for UDICOM</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C4-211828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smtClean="0">
                          <a:effectLst/>
                        </a:rPr>
                        <a:t>23.632-0031</a:t>
                      </a:r>
                      <a:endParaRPr lang="en-US" sz="1000" dirty="0">
                        <a:effectLst/>
                      </a:endParaRPr>
                    </a:p>
                    <a:p>
                      <a:pPr>
                        <a:lnSpc>
                          <a:spcPct val="107000"/>
                        </a:lnSpc>
                        <a:spcAft>
                          <a:spcPts val="800"/>
                        </a:spcAft>
                      </a:pPr>
                      <a:r>
                        <a:rPr lang="en-GB" sz="1000" dirty="0" smtClean="0">
                          <a:effectLst/>
                        </a:rPr>
                        <a:t>29.563-0023</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CT4</a:t>
                      </a:r>
                      <a:endParaRPr lang="en-US" sz="1000">
                        <a:effectLst/>
                      </a:endParaRPr>
                    </a:p>
                    <a:p>
                      <a:pPr>
                        <a:lnSpc>
                          <a:spcPct val="107000"/>
                        </a:lnSpc>
                        <a:spcAft>
                          <a:spcPts val="800"/>
                        </a:spcAft>
                      </a:pPr>
                      <a:r>
                        <a:rPr lang="en-GB" sz="1000">
                          <a:effectLst/>
                        </a:rPr>
                        <a:t>CT4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02244">
                <a:tc>
                  <a:txBody>
                    <a:bodyPr/>
                    <a:lstStyle/>
                    <a:p>
                      <a:pPr>
                        <a:lnSpc>
                          <a:spcPct val="107000"/>
                        </a:lnSpc>
                        <a:spcAft>
                          <a:spcPts val="800"/>
                        </a:spcAft>
                      </a:pPr>
                      <a:r>
                        <a:rPr lang="en-GB" sz="1000">
                          <a:effectLst/>
                        </a:rPr>
                        <a:t>29.281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0111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Tunnel Status notifying Pause of Charging</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C4-211621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29.244-0510</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02244">
                <a:tc>
                  <a:txBody>
                    <a:bodyPr/>
                    <a:lstStyle/>
                    <a:p>
                      <a:pPr>
                        <a:lnSpc>
                          <a:spcPct val="107000"/>
                        </a:lnSpc>
                        <a:spcAft>
                          <a:spcPts val="800"/>
                        </a:spcAft>
                      </a:pPr>
                      <a:r>
                        <a:rPr lang="en-GB" sz="1000">
                          <a:effectLst/>
                        </a:rPr>
                        <a:t>29.504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0125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SMF Events Storage Resource Path</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C4-211496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29.505-0327</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02244">
                <a:tc>
                  <a:txBody>
                    <a:bodyPr/>
                    <a:lstStyle/>
                    <a:p>
                      <a:pPr>
                        <a:lnSpc>
                          <a:spcPct val="107000"/>
                        </a:lnSpc>
                        <a:spcAft>
                          <a:spcPts val="800"/>
                        </a:spcAft>
                      </a:pPr>
                      <a:r>
                        <a:rPr lang="en-GB" sz="1000">
                          <a:effectLst/>
                        </a:rPr>
                        <a:t>29.504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0126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SMF Events Storage Resource Path</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C4-211497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29.505-328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CT4</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bl>
          </a:graphicData>
        </a:graphic>
      </p:graphicFrame>
    </p:spTree>
    <p:extLst>
      <p:ext uri="{BB962C8B-B14F-4D97-AF65-F5344CB8AC3E}">
        <p14:creationId xmlns:p14="http://schemas.microsoft.com/office/powerpoint/2010/main" val="1560316085"/>
      </p:ext>
    </p:extLst>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a:t>
            </a:r>
            <a:r>
              <a:rPr lang="fi-FI" altLang="en-US" sz="1400" dirty="0" smtClean="0">
                <a:latin typeface="Arial" pitchFamily="34" charset="0"/>
                <a:cs typeface="Arial" pitchFamily="34" charset="0"/>
              </a:rPr>
              <a:t>Chair</a:t>
            </a:r>
            <a:endParaRPr lang="fi-FI" altLang="en-US" sz="1400" dirty="0">
              <a:latin typeface="Arial" pitchFamily="34" charset="0"/>
              <a:cs typeface="Arial" pitchFamily="34" charset="0"/>
            </a:endParaRP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838200" y="1822445"/>
            <a:ext cx="5257800" cy="4351338"/>
          </a:xfrm>
        </p:spPr>
        <p:txBody>
          <a:bodyPr/>
          <a:lstStyle/>
          <a:p>
            <a:r>
              <a:rPr lang="en-US" sz="2400" dirty="0"/>
              <a:t>Number of handled documents</a:t>
            </a:r>
          </a:p>
          <a:p>
            <a:pPr lvl="1"/>
            <a:r>
              <a:rPr lang="en-US" sz="1600" dirty="0" smtClean="0"/>
              <a:t>250 in CT4#101bisE*</a:t>
            </a:r>
          </a:p>
          <a:p>
            <a:pPr lvl="1"/>
            <a:r>
              <a:rPr lang="en-US" sz="1600" dirty="0" smtClean="0"/>
              <a:t>852 </a:t>
            </a:r>
            <a:r>
              <a:rPr lang="en-US" sz="1600" dirty="0"/>
              <a:t>in </a:t>
            </a:r>
            <a:r>
              <a:rPr lang="en-US" sz="1600" dirty="0" smtClean="0"/>
              <a:t>CT4#102E*</a:t>
            </a:r>
          </a:p>
          <a:p>
            <a:pPr marL="457200" lvl="1" indent="0">
              <a:buNone/>
            </a:pPr>
            <a:r>
              <a:rPr lang="de-DE" sz="1200" dirty="0" smtClean="0"/>
              <a:t>*Draft revisions are not counted</a:t>
            </a:r>
            <a:endParaRPr lang="en-US" sz="1200" dirty="0" smtClean="0"/>
          </a:p>
          <a:p>
            <a:r>
              <a:rPr lang="en-US" sz="2400" dirty="0" smtClean="0"/>
              <a:t>Agreed CRs </a:t>
            </a:r>
          </a:p>
          <a:p>
            <a:pPr lvl="1"/>
            <a:r>
              <a:rPr lang="en-US" sz="1600" dirty="0"/>
              <a:t>Cat </a:t>
            </a:r>
            <a:r>
              <a:rPr lang="en-US" sz="1600" dirty="0" smtClean="0"/>
              <a:t>B(1)/F(0)/D(9), CT4#101bisE</a:t>
            </a:r>
          </a:p>
          <a:p>
            <a:pPr lvl="1"/>
            <a:r>
              <a:rPr lang="en-US" sz="1600" dirty="0"/>
              <a:t>Cat </a:t>
            </a:r>
            <a:r>
              <a:rPr lang="en-US" sz="1600" dirty="0" smtClean="0"/>
              <a:t>B(28)/F(242)/C(1)/D(7), CT4#102E</a:t>
            </a:r>
          </a:p>
          <a:p>
            <a:r>
              <a:rPr lang="en-US" sz="2400" dirty="0" smtClean="0"/>
              <a:t>Agreed </a:t>
            </a:r>
            <a:r>
              <a:rPr lang="en-US" sz="2400" dirty="0"/>
              <a:t>pCRs</a:t>
            </a:r>
          </a:p>
          <a:p>
            <a:pPr lvl="1"/>
            <a:r>
              <a:rPr lang="en-US" sz="1600" dirty="0" smtClean="0"/>
              <a:t>42 </a:t>
            </a:r>
            <a:r>
              <a:rPr lang="de-DE" sz="1600" dirty="0" smtClean="0"/>
              <a:t>CT4#101bisE</a:t>
            </a:r>
          </a:p>
          <a:p>
            <a:pPr lvl="1"/>
            <a:r>
              <a:rPr lang="en-US" sz="1600" dirty="0" smtClean="0"/>
              <a:t>50 </a:t>
            </a:r>
            <a:r>
              <a:rPr lang="de-DE" sz="1600" dirty="0" smtClean="0"/>
              <a:t>CT4#102E</a:t>
            </a:r>
            <a:endParaRPr lang="en-US" sz="1600" dirty="0"/>
          </a:p>
          <a:p>
            <a:r>
              <a:rPr lang="en-US" sz="2400" dirty="0"/>
              <a:t>Attendances</a:t>
            </a:r>
          </a:p>
          <a:p>
            <a:pPr marL="630238" lvl="2"/>
            <a:r>
              <a:rPr lang="en-US" altLang="fr-FR" sz="1600" dirty="0" smtClean="0"/>
              <a:t>CT4#101bisE (</a:t>
            </a:r>
            <a:r>
              <a:rPr lang="de-DE" sz="1600" dirty="0" smtClean="0"/>
              <a:t>E-Meeting</a:t>
            </a:r>
            <a:r>
              <a:rPr lang="en-US" altLang="fr-FR" sz="1600" dirty="0" smtClean="0"/>
              <a:t>): 76 </a:t>
            </a:r>
            <a:r>
              <a:rPr lang="en-US" altLang="fr-FR" sz="1600" dirty="0"/>
              <a:t/>
            </a:r>
            <a:br>
              <a:rPr lang="en-US" altLang="fr-FR" sz="1600" dirty="0"/>
            </a:br>
            <a:r>
              <a:rPr lang="en-US" altLang="fr-FR" sz="1600" dirty="0" smtClean="0"/>
              <a:t>active on reflector and during conference calls: ~30</a:t>
            </a:r>
          </a:p>
          <a:p>
            <a:pPr marL="630238" lvl="2"/>
            <a:r>
              <a:rPr lang="en-US" altLang="fr-FR" sz="1600" dirty="0" smtClean="0"/>
              <a:t>CT4#102E </a:t>
            </a:r>
            <a:r>
              <a:rPr lang="en-US" altLang="fr-FR" sz="1600" dirty="0"/>
              <a:t>(</a:t>
            </a:r>
            <a:r>
              <a:rPr lang="de-DE" sz="1600" dirty="0"/>
              <a:t>E-Meeting</a:t>
            </a:r>
            <a:r>
              <a:rPr lang="en-US" altLang="fr-FR" sz="1600" dirty="0"/>
              <a:t>): </a:t>
            </a:r>
            <a:r>
              <a:rPr lang="en-US" altLang="fr-FR" sz="1600" dirty="0" smtClean="0"/>
              <a:t>100 </a:t>
            </a:r>
            <a:r>
              <a:rPr lang="en-US" altLang="fr-FR" sz="1600" dirty="0"/>
              <a:t/>
            </a:r>
            <a:br>
              <a:rPr lang="en-US" altLang="fr-FR" sz="1600" dirty="0"/>
            </a:br>
            <a:r>
              <a:rPr lang="en-US" altLang="fr-FR" sz="1600" dirty="0"/>
              <a:t>active on reflector and during conference calls: ~30</a:t>
            </a:r>
          </a:p>
          <a:p>
            <a:pPr lvl="2"/>
            <a:endParaRPr lang="en-US" altLang="fr-FR" sz="1600" dirty="0" smtClean="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smtClean="0"/>
              <a:t>some statistics</a:t>
            </a:r>
          </a:p>
          <a:p>
            <a:pPr lvl="1"/>
            <a:r>
              <a:rPr lang="de-DE" sz="2000" dirty="0" smtClean="0"/>
              <a:t>Exchange of ~784/1625 emails during the meetings on CT4 meeting reflector</a:t>
            </a:r>
          </a:p>
          <a:p>
            <a:pPr lvl="1"/>
            <a:r>
              <a:rPr lang="de-DE" sz="2000" dirty="0" smtClean="0"/>
              <a:t>Every day conference calls using Microsoft Teams, 5/8 Conference calls in total.</a:t>
            </a:r>
          </a:p>
          <a:p>
            <a:pPr lvl="1"/>
            <a:r>
              <a:rPr lang="de-DE" sz="2000" dirty="0" smtClean="0"/>
              <a:t>CT4#101bisE was  5 days long </a:t>
            </a:r>
          </a:p>
          <a:p>
            <a:pPr lvl="1"/>
            <a:r>
              <a:rPr lang="de-DE" sz="2000" dirty="0" smtClean="0"/>
              <a:t>CT4#102E was 9 days long</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913774754"/>
              </p:ext>
            </p:extLst>
          </p:nvPr>
        </p:nvGraphicFramePr>
        <p:xfrm>
          <a:off x="215900" y="1859492"/>
          <a:ext cx="11742738" cy="4478678"/>
        </p:xfrm>
        <a:graphic>
          <a:graphicData uri="http://schemas.openxmlformats.org/drawingml/2006/table">
            <a:tbl>
              <a:tblPr firstRow="1" firstCol="1" bandRow="1"/>
              <a:tblGrid>
                <a:gridCol w="1453022">
                  <a:extLst>
                    <a:ext uri="{9D8B030D-6E8A-4147-A177-3AD203B41FA5}">
                      <a16:colId xmlns:a16="http://schemas.microsoft.com/office/drawing/2014/main" xmlns="" val="20000"/>
                    </a:ext>
                  </a:extLst>
                </a:gridCol>
                <a:gridCol w="4200367">
                  <a:extLst>
                    <a:ext uri="{9D8B030D-6E8A-4147-A177-3AD203B41FA5}">
                      <a16:colId xmlns:a16="http://schemas.microsoft.com/office/drawing/2014/main" xmlns="" val="20001"/>
                    </a:ext>
                  </a:extLst>
                </a:gridCol>
                <a:gridCol w="1544625">
                  <a:extLst>
                    <a:ext uri="{9D8B030D-6E8A-4147-A177-3AD203B41FA5}">
                      <a16:colId xmlns:a16="http://schemas.microsoft.com/office/drawing/2014/main" xmlns="" val="20002"/>
                    </a:ext>
                  </a:extLst>
                </a:gridCol>
                <a:gridCol w="4544724">
                  <a:extLst>
                    <a:ext uri="{9D8B030D-6E8A-4147-A177-3AD203B41FA5}">
                      <a16:colId xmlns:a16="http://schemas.microsoft.com/office/drawing/2014/main" xmlns="" val="20003"/>
                    </a:ext>
                  </a:extLst>
                </a:gridCol>
              </a:tblGrid>
              <a:tr h="456623">
                <a:tc>
                  <a:txBody>
                    <a:bodyPr/>
                    <a:lstStyle/>
                    <a:p>
                      <a:pPr algn="ctr" fontAlgn="auto" hangingPunct="1">
                        <a:spcAft>
                          <a:spcPts val="0"/>
                        </a:spcAft>
                      </a:pPr>
                      <a:r>
                        <a:rPr lang="fr-FR" sz="1400" b="1" dirty="0" err="1" smtClean="0">
                          <a:solidFill>
                            <a:srgbClr val="FFFFFF"/>
                          </a:solidFill>
                          <a:effectLst/>
                          <a:latin typeface="Arial"/>
                          <a:ea typeface="Times New Roman"/>
                        </a:rPr>
                        <a:t>TDoc</a:t>
                      </a:r>
                      <a:r>
                        <a:rPr lang="fr-FR" sz="1400" b="1" dirty="0" smtClean="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smtClean="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smtClean="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smtClean="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51929">
                <a:tc>
                  <a:txBody>
                    <a:bodyPr/>
                    <a:lstStyle/>
                    <a:p>
                      <a:pPr>
                        <a:lnSpc>
                          <a:spcPct val="107000"/>
                        </a:lnSpc>
                        <a:spcAft>
                          <a:spcPts val="800"/>
                        </a:spcAft>
                      </a:pPr>
                      <a:r>
                        <a:rPr lang="de-DE" sz="1100" dirty="0">
                          <a:effectLst/>
                          <a:latin typeface="Calibri" panose="020F0502020204030204" pitchFamily="34" charset="0"/>
                          <a:ea typeface="SimSun" panose="02010600030101010101" pitchFamily="2" charset="-122"/>
                          <a:cs typeface="Calibri" panose="020F0502020204030204" pitchFamily="34" charset="0"/>
                        </a:rPr>
                        <a:t>CP-210069</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100" dirty="0">
                          <a:effectLst/>
                          <a:latin typeface="Calibri" panose="020F0502020204030204" pitchFamily="34" charset="0"/>
                          <a:ea typeface="SimSun" panose="02010600030101010101" pitchFamily="2" charset="-122"/>
                          <a:cs typeface="Calibri" panose="020F0502020204030204" pitchFamily="34" charset="0"/>
                        </a:rPr>
                        <a:t>revised SID: Study on restoration of profiles related to UDR</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1100" dirty="0">
                          <a:effectLst/>
                          <a:latin typeface="Calibri" panose="020F0502020204030204" pitchFamily="34" charset="0"/>
                          <a:ea typeface="SimSun" panose="02010600030101010101" pitchFamily="2" charset="-122"/>
                          <a:cs typeface="Calibri" panose="020F0502020204030204" pitchFamily="34" charset="0"/>
                        </a:rPr>
                        <a:t>NTTDOCOMO</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100" dirty="0">
                          <a:effectLst/>
                          <a:latin typeface="Calibri" panose="020F0502020204030204" pitchFamily="34" charset="0"/>
                          <a:ea typeface="SimSun" panose="02010600030101010101" pitchFamily="2" charset="-122"/>
                          <a:cs typeface="Calibri" panose="020F0502020204030204" pitchFamily="34" charset="0"/>
                        </a:rPr>
                        <a:t>The study is enhanced to cover also aspects on Interfaces in the remit of CT3.</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344466">
                <a:tc>
                  <a:txBody>
                    <a:bodyPr/>
                    <a:lstStyle/>
                    <a:p>
                      <a:pPr>
                        <a:lnSpc>
                          <a:spcPct val="107000"/>
                        </a:lnSpc>
                        <a:spcAft>
                          <a:spcPts val="800"/>
                        </a:spcAft>
                      </a:pPr>
                      <a:r>
                        <a:rPr lang="de-DE" sz="1100" dirty="0">
                          <a:effectLst/>
                          <a:latin typeface="Calibri" panose="020F0502020204030204" pitchFamily="34" charset="0"/>
                          <a:ea typeface="SimSun" panose="02010600030101010101" pitchFamily="2" charset="-122"/>
                          <a:cs typeface="Calibri" panose="020F0502020204030204" pitchFamily="34" charset="0"/>
                        </a:rPr>
                        <a:t>CP-210074</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Calibri" panose="020F0502020204030204" pitchFamily="34" charset="0"/>
                        </a:rPr>
                        <a:t>Revised WID on </a:t>
                      </a:r>
                      <a:r>
                        <a:rPr lang="en-US" sz="1100" dirty="0" err="1">
                          <a:effectLst/>
                          <a:latin typeface="Calibri" panose="020F0502020204030204" pitchFamily="34" charset="0"/>
                          <a:ea typeface="SimSun" panose="02010600030101010101" pitchFamily="2" charset="-122"/>
                          <a:cs typeface="Calibri" panose="020F0502020204030204" pitchFamily="34" charset="0"/>
                        </a:rPr>
                        <a:t>BEst</a:t>
                      </a:r>
                      <a:r>
                        <a:rPr lang="en-US" sz="1100" dirty="0">
                          <a:effectLst/>
                          <a:latin typeface="Calibri" panose="020F0502020204030204" pitchFamily="34" charset="0"/>
                          <a:ea typeface="SimSun" panose="02010600030101010101" pitchFamily="2" charset="-122"/>
                          <a:cs typeface="Calibri" panose="020F0502020204030204" pitchFamily="34" charset="0"/>
                        </a:rPr>
                        <a:t> Practice of PFCP</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1100" dirty="0">
                          <a:effectLst/>
                          <a:latin typeface="Calibri" panose="020F0502020204030204" pitchFamily="34" charset="0"/>
                          <a:ea typeface="SimSun" panose="02010600030101010101" pitchFamily="2" charset="-122"/>
                          <a:cs typeface="Calibri" panose="020F0502020204030204" pitchFamily="34" charset="0"/>
                        </a:rPr>
                        <a:t>China Mobile</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Calibri" panose="020F0502020204030204" pitchFamily="34" charset="0"/>
                        </a:rPr>
                        <a:t>CT3 part is added</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1100937">
                <a:tc>
                  <a:txBody>
                    <a:bodyPr/>
                    <a:lstStyle/>
                    <a:p>
                      <a:pPr>
                        <a:lnSpc>
                          <a:spcPct val="107000"/>
                        </a:lnSpc>
                        <a:spcAft>
                          <a:spcPts val="800"/>
                        </a:spcAft>
                      </a:pPr>
                      <a:r>
                        <a:rPr lang="de-DE" sz="1100">
                          <a:effectLst/>
                          <a:latin typeface="Calibri" panose="020F0502020204030204" pitchFamily="34" charset="0"/>
                          <a:ea typeface="SimSun" panose="02010600030101010101" pitchFamily="2" charset="-122"/>
                          <a:cs typeface="Calibri" panose="020F0502020204030204" pitchFamily="34" charset="0"/>
                        </a:rPr>
                        <a:t>CP-210070</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Calibri" panose="020F0502020204030204" pitchFamily="34" charset="0"/>
                        </a:rPr>
                        <a:t>New WID on Enhancement of Network Slicing Phase 2</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Calibri" panose="020F0502020204030204" pitchFamily="34" charset="0"/>
                        </a:rPr>
                        <a:t>ZTE</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0"/>
                        </a:spcAft>
                      </a:pPr>
                      <a:r>
                        <a:rPr lang="en-US" sz="1100">
                          <a:effectLst/>
                          <a:latin typeface="Calibri" panose="020F0502020204030204" pitchFamily="34" charset="0"/>
                          <a:ea typeface="SimSun" panose="02010600030101010101" pitchFamily="2" charset="-122"/>
                          <a:cs typeface="Calibri" panose="020F0502020204030204" pitchFamily="34" charset="0"/>
                        </a:rPr>
                        <a:t>The objective of the work is to enhance the necessary CT specifications to support the stage 2 requirements on enhancement of network slicing phase 2 as defined in TS 23.501 and TS 23.502. </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p>
                      <a:pPr marL="342900" lvl="0" indent="-342900" fontAlgn="base" hangingPunct="0">
                        <a:lnSpc>
                          <a:spcPct val="107000"/>
                        </a:lnSpc>
                        <a:spcAft>
                          <a:spcPts val="0"/>
                        </a:spcAft>
                        <a:buFont typeface="Times New Roman" panose="02020603050405020304" pitchFamily="18" charset="0"/>
                        <a:buChar char="-"/>
                      </a:pPr>
                      <a:r>
                        <a:rPr lang="en-US" sz="1100">
                          <a:effectLst/>
                          <a:latin typeface="Calibri" panose="020F0502020204030204" pitchFamily="34" charset="0"/>
                          <a:ea typeface="Times New Roman" panose="02020603050405020304" pitchFamily="18" charset="0"/>
                          <a:cs typeface="Calibri" panose="020F0502020204030204" pitchFamily="34" charset="0"/>
                        </a:rPr>
                        <a:t>Restriction on the maximum number of UEs per network slice with a proper cause and a backoff timer.</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fontAlgn="base" hangingPunct="0">
                        <a:lnSpc>
                          <a:spcPct val="107000"/>
                        </a:lnSpc>
                        <a:spcAft>
                          <a:spcPts val="0"/>
                        </a:spcAft>
                        <a:buFont typeface="Times New Roman" panose="02020603050405020304" pitchFamily="18" charset="0"/>
                        <a:buChar char="-"/>
                      </a:pPr>
                      <a:r>
                        <a:rPr lang="en-US" sz="1100">
                          <a:effectLst/>
                          <a:latin typeface="Calibri" panose="020F0502020204030204" pitchFamily="34" charset="0"/>
                          <a:ea typeface="Times New Roman" panose="02020603050405020304" pitchFamily="18" charset="0"/>
                          <a:cs typeface="Calibri" panose="020F0502020204030204" pitchFamily="34" charset="0"/>
                        </a:rPr>
                        <a:t>Restriction on the maximum number of PDU sessions per network slice with a proper cause and a backoff timer.</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p>
                      <a:pPr marL="450215" indent="-180340">
                        <a:lnSpc>
                          <a:spcPct val="107000"/>
                        </a:lnSpc>
                        <a:spcAft>
                          <a:spcPts val="0"/>
                        </a:spcAft>
                      </a:pPr>
                      <a:r>
                        <a:rPr lang="en-US" sz="1100">
                          <a:effectLst/>
                          <a:latin typeface="Calibri" panose="020F0502020204030204" pitchFamily="34" charset="0"/>
                          <a:ea typeface="SimSun" panose="02010600030101010101" pitchFamily="2" charset="-122"/>
                          <a:cs typeface="Calibri" panose="020F0502020204030204" pitchFamily="34" charset="0"/>
                        </a:rPr>
                        <a:t>-	Impacts on NEF to allow the AF to subscribe to event notifications regarding network slice information</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p>
                      <a:pPr marL="450215" indent="-180340">
                        <a:lnSpc>
                          <a:spcPct val="107000"/>
                        </a:lnSpc>
                        <a:spcAft>
                          <a:spcPts val="0"/>
                        </a:spcAft>
                      </a:pPr>
                      <a:r>
                        <a:rPr lang="en-US" sz="1100">
                          <a:effectLst/>
                          <a:latin typeface="Calibri" panose="020F0502020204030204" pitchFamily="34" charset="0"/>
                          <a:ea typeface="SimSun" panose="02010600030101010101" pitchFamily="2" charset="-122"/>
                          <a:cs typeface="Calibri" panose="020F0502020204030204" pitchFamily="34" charset="0"/>
                        </a:rPr>
                        <a:t>- 	Introduction of a new NF and related new services Discovery and selection of the new NF</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522417">
                <a:tc>
                  <a:txBody>
                    <a:bodyPr/>
                    <a:lstStyle/>
                    <a:p>
                      <a:pPr>
                        <a:lnSpc>
                          <a:spcPct val="107000"/>
                        </a:lnSpc>
                        <a:spcAft>
                          <a:spcPts val="800"/>
                        </a:spcAft>
                      </a:pPr>
                      <a:r>
                        <a:rPr lang="de-DE" sz="1100">
                          <a:effectLst/>
                          <a:latin typeface="Calibri" panose="020F0502020204030204" pitchFamily="34" charset="0"/>
                          <a:ea typeface="SimSun" panose="02010600030101010101" pitchFamily="2" charset="-122"/>
                          <a:cs typeface="Calibri" panose="020F0502020204030204" pitchFamily="34" charset="0"/>
                        </a:rPr>
                        <a:t>CP-210071</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Calibri" panose="020F0502020204030204" pitchFamily="34" charset="0"/>
                        </a:rPr>
                        <a:t>New WID on CT aspects on Same PCF Selection For AMF and SMF</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Calibri" panose="020F0502020204030204" pitchFamily="34" charset="0"/>
                        </a:rPr>
                        <a:t>China Telecom</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Calibri" panose="020F0502020204030204" pitchFamily="34" charset="0"/>
                        </a:rPr>
                        <a:t>The WID introduces the same PCF selection for AMF and SMF in the EPS to 5GS mobility scenarios</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820455">
                <a:tc>
                  <a:txBody>
                    <a:bodyPr/>
                    <a:lstStyle/>
                    <a:p>
                      <a:pPr>
                        <a:lnSpc>
                          <a:spcPct val="107000"/>
                        </a:lnSpc>
                        <a:spcAft>
                          <a:spcPts val="800"/>
                        </a:spcAft>
                      </a:pPr>
                      <a:r>
                        <a:rPr lang="de-DE" sz="1100">
                          <a:effectLst/>
                          <a:latin typeface="Calibri" panose="020F0502020204030204" pitchFamily="34" charset="0"/>
                          <a:ea typeface="SimSun" panose="02010600030101010101" pitchFamily="2" charset="-122"/>
                          <a:cs typeface="Calibri" panose="020F0502020204030204" pitchFamily="34" charset="0"/>
                        </a:rPr>
                        <a:t>CP-210072</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Calibri" panose="020F0502020204030204" pitchFamily="34" charset="0"/>
                        </a:rPr>
                        <a:t>CT aspects of Integration of GBA into SBA</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Calibri" panose="020F0502020204030204" pitchFamily="34" charset="0"/>
                        </a:rPr>
                        <a:t>Ericsson</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Calibri" panose="020F0502020204030204" pitchFamily="34" charset="0"/>
                        </a:rPr>
                        <a:t>The objective of the work is  to specify service-based versions of </a:t>
                      </a:r>
                      <a:r>
                        <a:rPr lang="en-US" sz="1100" dirty="0" err="1">
                          <a:effectLst/>
                          <a:latin typeface="Calibri" panose="020F0502020204030204" pitchFamily="34" charset="0"/>
                          <a:ea typeface="SimSun" panose="02010600030101010101" pitchFamily="2" charset="-122"/>
                          <a:cs typeface="Calibri" panose="020F0502020204030204" pitchFamily="34" charset="0"/>
                        </a:rPr>
                        <a:t>Zh</a:t>
                      </a:r>
                      <a:r>
                        <a:rPr lang="en-US" sz="1100" dirty="0">
                          <a:effectLst/>
                          <a:latin typeface="Calibri" panose="020F0502020204030204" pitchFamily="34" charset="0"/>
                          <a:ea typeface="SimSun" panose="02010600030101010101" pitchFamily="2" charset="-122"/>
                          <a:cs typeface="Calibri" panose="020F0502020204030204" pitchFamily="34" charset="0"/>
                        </a:rPr>
                        <a:t>, Zn and </a:t>
                      </a:r>
                      <a:r>
                        <a:rPr lang="en-US" sz="1100" dirty="0" err="1">
                          <a:effectLst/>
                          <a:latin typeface="Calibri" panose="020F0502020204030204" pitchFamily="34" charset="0"/>
                          <a:ea typeface="SimSun" panose="02010600030101010101" pitchFamily="2" charset="-122"/>
                          <a:cs typeface="Calibri" panose="020F0502020204030204" pitchFamily="34" charset="0"/>
                        </a:rPr>
                        <a:t>Zpn</a:t>
                      </a:r>
                      <a:r>
                        <a:rPr lang="en-US" sz="1100" dirty="0">
                          <a:effectLst/>
                          <a:latin typeface="Calibri" panose="020F0502020204030204" pitchFamily="34" charset="0"/>
                          <a:ea typeface="SimSun" panose="02010600030101010101" pitchFamily="2" charset="-122"/>
                          <a:cs typeface="Calibri" panose="020F0502020204030204" pitchFamily="34" charset="0"/>
                        </a:rPr>
                        <a:t> interfaces which are currently Diameter-based interfaces (specified in 3GPP TS 29.109) to allow the use of GBA and GBA Push with an SBA-capable BSF, an SBA-capable HSS or with UDM.</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22171535"/>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3161748322"/>
              </p:ext>
            </p:extLst>
          </p:nvPr>
        </p:nvGraphicFramePr>
        <p:xfrm>
          <a:off x="215900" y="1859492"/>
          <a:ext cx="11742738" cy="4173316"/>
        </p:xfrm>
        <a:graphic>
          <a:graphicData uri="http://schemas.openxmlformats.org/drawingml/2006/table">
            <a:tbl>
              <a:tblPr firstRow="1" firstCol="1" bandRow="1"/>
              <a:tblGrid>
                <a:gridCol w="1453022">
                  <a:extLst>
                    <a:ext uri="{9D8B030D-6E8A-4147-A177-3AD203B41FA5}">
                      <a16:colId xmlns:a16="http://schemas.microsoft.com/office/drawing/2014/main" xmlns="" val="20000"/>
                    </a:ext>
                  </a:extLst>
                </a:gridCol>
                <a:gridCol w="4200367">
                  <a:extLst>
                    <a:ext uri="{9D8B030D-6E8A-4147-A177-3AD203B41FA5}">
                      <a16:colId xmlns:a16="http://schemas.microsoft.com/office/drawing/2014/main" xmlns="" val="20001"/>
                    </a:ext>
                  </a:extLst>
                </a:gridCol>
                <a:gridCol w="1544625">
                  <a:extLst>
                    <a:ext uri="{9D8B030D-6E8A-4147-A177-3AD203B41FA5}">
                      <a16:colId xmlns:a16="http://schemas.microsoft.com/office/drawing/2014/main" xmlns="" val="20002"/>
                    </a:ext>
                  </a:extLst>
                </a:gridCol>
                <a:gridCol w="4544724">
                  <a:extLst>
                    <a:ext uri="{9D8B030D-6E8A-4147-A177-3AD203B41FA5}">
                      <a16:colId xmlns:a16="http://schemas.microsoft.com/office/drawing/2014/main" xmlns="" val="20003"/>
                    </a:ext>
                  </a:extLst>
                </a:gridCol>
              </a:tblGrid>
              <a:tr h="456623">
                <a:tc>
                  <a:txBody>
                    <a:bodyPr/>
                    <a:lstStyle/>
                    <a:p>
                      <a:pPr algn="ctr" fontAlgn="auto" hangingPunct="1">
                        <a:spcAft>
                          <a:spcPts val="0"/>
                        </a:spcAft>
                      </a:pPr>
                      <a:r>
                        <a:rPr lang="fr-FR" sz="1400" b="1" dirty="0" err="1" smtClean="0">
                          <a:solidFill>
                            <a:srgbClr val="FFFFFF"/>
                          </a:solidFill>
                          <a:effectLst/>
                          <a:latin typeface="Arial"/>
                          <a:ea typeface="Times New Roman"/>
                        </a:rPr>
                        <a:t>TDoc</a:t>
                      </a:r>
                      <a:r>
                        <a:rPr lang="fr-FR" sz="1400" b="1" dirty="0" smtClean="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smtClean="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smtClean="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smtClean="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1100937">
                <a:tc>
                  <a:txBody>
                    <a:bodyPr/>
                    <a:lstStyle/>
                    <a:p>
                      <a:pPr>
                        <a:lnSpc>
                          <a:spcPct val="107000"/>
                        </a:lnSpc>
                        <a:spcAft>
                          <a:spcPts val="800"/>
                        </a:spcAft>
                      </a:pPr>
                      <a:r>
                        <a:rPr lang="de-DE" sz="1100" dirty="0">
                          <a:effectLst/>
                          <a:latin typeface="Calibri" panose="020F0502020204030204" pitchFamily="34" charset="0"/>
                          <a:ea typeface="SimSun" panose="02010600030101010101" pitchFamily="2" charset="-122"/>
                          <a:cs typeface="Calibri" panose="020F0502020204030204" pitchFamily="34" charset="0"/>
                        </a:rPr>
                        <a:t>CP-210073</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Calibri" panose="020F0502020204030204" pitchFamily="34" charset="0"/>
                        </a:rPr>
                        <a:t>CT Aspects of 5G </a:t>
                      </a:r>
                      <a:r>
                        <a:rPr lang="en-US" sz="1100" dirty="0" err="1">
                          <a:effectLst/>
                          <a:latin typeface="Calibri" panose="020F0502020204030204" pitchFamily="34" charset="0"/>
                          <a:ea typeface="SimSun" panose="02010600030101010101" pitchFamily="2" charset="-122"/>
                          <a:cs typeface="Calibri" panose="020F0502020204030204" pitchFamily="34" charset="0"/>
                        </a:rPr>
                        <a:t>eEDGE</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Calibri" panose="020F0502020204030204" pitchFamily="34" charset="0"/>
                        </a:rPr>
                        <a:t>Huawei</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0"/>
                        </a:spcAft>
                      </a:pPr>
                      <a:r>
                        <a:rPr lang="en-US" sz="1100" dirty="0">
                          <a:effectLst/>
                          <a:latin typeface="Calibri" panose="020F0502020204030204" pitchFamily="34" charset="0"/>
                          <a:ea typeface="SimSun" panose="02010600030101010101" pitchFamily="2" charset="-122"/>
                          <a:cs typeface="Calibri" panose="020F0502020204030204" pitchFamily="34" charset="0"/>
                        </a:rPr>
                        <a:t>The objective of the work is  to </a:t>
                      </a:r>
                      <a:r>
                        <a:rPr lang="en-US" sz="1100" dirty="0" err="1">
                          <a:effectLst/>
                          <a:latin typeface="Calibri" panose="020F0502020204030204" pitchFamily="34" charset="0"/>
                          <a:ea typeface="SimSun" panose="02010600030101010101" pitchFamily="2" charset="-122"/>
                          <a:cs typeface="Calibri" panose="020F0502020204030204" pitchFamily="34" charset="0"/>
                        </a:rPr>
                        <a:t>realise</a:t>
                      </a:r>
                      <a:r>
                        <a:rPr lang="en-US" sz="1100" dirty="0">
                          <a:effectLst/>
                          <a:latin typeface="Calibri" panose="020F0502020204030204" pitchFamily="34" charset="0"/>
                          <a:ea typeface="SimSun" panose="02010600030101010101" pitchFamily="2" charset="-122"/>
                          <a:cs typeface="Calibri" panose="020F0502020204030204" pitchFamily="34" charset="0"/>
                        </a:rPr>
                        <a:t> the stage 3  part of the procedures on:</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p>
                      <a:pPr marL="360680" indent="-180340" hangingPunct="0">
                        <a:lnSpc>
                          <a:spcPct val="107000"/>
                        </a:lnSpc>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	The support of EAS discovery in different connectivity models</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60680" indent="-180340" hangingPunct="0">
                        <a:lnSpc>
                          <a:spcPct val="107000"/>
                        </a:lnSpc>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	The support of Edge relocation in different connectivity models</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60680" indent="-180340" hangingPunct="0">
                        <a:lnSpc>
                          <a:spcPct val="107000"/>
                        </a:lnSpc>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	The support of selecting SMF/I-SMF based on DNAI</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60680" indent="-180340" hangingPunct="0">
                        <a:lnSpc>
                          <a:spcPct val="107000"/>
                        </a:lnSpc>
                        <a:spcAft>
                          <a:spcPts val="0"/>
                        </a:spcAft>
                        <a:buFontTx/>
                        <a:buChar char="-"/>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The </a:t>
                      </a: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support of network information provisioning to local applications with low latency based on support of local </a:t>
                      </a: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NFs</a:t>
                      </a:r>
                    </a:p>
                    <a:p>
                      <a:pPr marL="0" indent="0" hangingPunct="0">
                        <a:lnSpc>
                          <a:spcPct val="107000"/>
                        </a:lnSpc>
                        <a:spcAft>
                          <a:spcPts val="0"/>
                        </a:spcAft>
                        <a:buFontTx/>
                        <a:buNone/>
                      </a:pPr>
                      <a:r>
                        <a:rPr lang="en-US" sz="1000" dirty="0" smtClean="0">
                          <a:effectLst/>
                          <a:latin typeface="Times New Roman" panose="02020603050405020304" pitchFamily="18" charset="0"/>
                          <a:ea typeface="Times New Roman" panose="02020603050405020304" pitchFamily="18" charset="0"/>
                          <a:cs typeface="Times New Roman" panose="02020603050405020304" pitchFamily="18" charset="0"/>
                        </a:rPr>
                        <a:t>It</a:t>
                      </a:r>
                      <a:r>
                        <a:rPr lang="en-US" sz="1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is open if a new </a:t>
                      </a:r>
                      <a:r>
                        <a:rPr lang="en-US" sz="1000" kern="120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node </a:t>
                      </a:r>
                      <a:r>
                        <a:rPr lang="en-GB" sz="1000" kern="120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LDNSR is introduced by SA2. </a:t>
                      </a: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762913">
                <a:tc>
                  <a:txBody>
                    <a:bodyPr/>
                    <a:lstStyle/>
                    <a:p>
                      <a:pPr>
                        <a:lnSpc>
                          <a:spcPct val="107000"/>
                        </a:lnSpc>
                        <a:spcAft>
                          <a:spcPts val="800"/>
                        </a:spcAft>
                      </a:pPr>
                      <a:r>
                        <a:rPr lang="de-DE" sz="1100">
                          <a:effectLst/>
                          <a:latin typeface="Calibri" panose="020F0502020204030204" pitchFamily="34" charset="0"/>
                          <a:ea typeface="SimSun" panose="02010600030101010101" pitchFamily="2" charset="-122"/>
                          <a:cs typeface="Calibri" panose="020F0502020204030204" pitchFamily="34" charset="0"/>
                        </a:rPr>
                        <a:t>CP-210075</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Calibri" panose="020F0502020204030204" pitchFamily="34" charset="0"/>
                        </a:rPr>
                        <a:t>Enhancement to the 5GC LoCation Services-Phase 2</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Calibri" panose="020F0502020204030204" pitchFamily="34" charset="0"/>
                        </a:rPr>
                        <a:t>CATT</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0"/>
                        </a:spcAft>
                      </a:pPr>
                      <a:r>
                        <a:rPr lang="en-US" sz="1100" dirty="0">
                          <a:effectLst/>
                          <a:latin typeface="Calibri" panose="020F0502020204030204" pitchFamily="34" charset="0"/>
                          <a:ea typeface="SimSun" panose="02010600030101010101" pitchFamily="2" charset="-122"/>
                          <a:cs typeface="Calibri" panose="020F0502020204030204" pitchFamily="34" charset="0"/>
                        </a:rPr>
                        <a:t>The </a:t>
                      </a:r>
                      <a:r>
                        <a:rPr lang="en-US" sz="1100" dirty="0" err="1">
                          <a:effectLst/>
                          <a:latin typeface="Calibri" panose="020F0502020204030204" pitchFamily="34" charset="0"/>
                          <a:ea typeface="SimSun" panose="02010600030101010101" pitchFamily="2" charset="-122"/>
                          <a:cs typeface="Calibri" panose="020F0502020204030204" pitchFamily="34" charset="0"/>
                        </a:rPr>
                        <a:t>Ojective</a:t>
                      </a:r>
                      <a:r>
                        <a:rPr lang="en-US" sz="1100" dirty="0">
                          <a:effectLst/>
                          <a:latin typeface="Calibri" panose="020F0502020204030204" pitchFamily="34" charset="0"/>
                          <a:ea typeface="SimSun" panose="02010600030101010101" pitchFamily="2" charset="-122"/>
                          <a:cs typeface="Calibri" panose="020F0502020204030204" pitchFamily="34" charset="0"/>
                        </a:rPr>
                        <a:t> of the work is to cover </a:t>
                      </a:r>
                      <a:r>
                        <a:rPr lang="en-US" sz="1100" dirty="0">
                          <a:effectLst/>
                          <a:latin typeface="Calibri" panose="020F0502020204030204" pitchFamily="34" charset="0"/>
                          <a:ea typeface="SimSun" panose="02010600030101010101" pitchFamily="2" charset="-122"/>
                          <a:cs typeface="Times New Roman" panose="02020603050405020304" pitchFamily="18" charset="0"/>
                        </a:rPr>
                        <a:t>CT aspects of protocol impacts for 5G_eLCS_ph2 such as:</a:t>
                      </a:r>
                    </a:p>
                    <a:p>
                      <a:pPr marL="309245" indent="-179705">
                        <a:lnSpc>
                          <a:spcPct val="107000"/>
                        </a:lnSpc>
                        <a:spcAft>
                          <a:spcPts val="800"/>
                        </a:spcAft>
                      </a:pPr>
                      <a:r>
                        <a:rPr lang="en-US" sz="1100" dirty="0" smtClean="0">
                          <a:effectLst/>
                          <a:latin typeface="Calibri" panose="020F0502020204030204" pitchFamily="34" charset="0"/>
                          <a:ea typeface="SimSun" panose="02010600030101010101" pitchFamily="2" charset="-122"/>
                          <a:cs typeface="Times New Roman" panose="02020603050405020304" pitchFamily="18" charset="0"/>
                        </a:rPr>
                        <a:t>-	impacts </a:t>
                      </a:r>
                      <a:r>
                        <a:rPr lang="en-US" sz="1100" dirty="0">
                          <a:effectLst/>
                          <a:latin typeface="Calibri" panose="020F0502020204030204" pitchFamily="34" charset="0"/>
                          <a:ea typeface="SimSun" panose="02010600030101010101" pitchFamily="2" charset="-122"/>
                          <a:cs typeface="Times New Roman" panose="02020603050405020304" pitchFamily="18" charset="0"/>
                        </a:rPr>
                        <a:t>on 5G-MT-LR, 5G-MO-LR as well as 5G-NI-LR procedures, such as new LCS parameters, LCS </a:t>
                      </a:r>
                      <a:r>
                        <a:rPr lang="en-US" sz="1100" dirty="0" err="1">
                          <a:effectLst/>
                          <a:latin typeface="Calibri" panose="020F0502020204030204" pitchFamily="34" charset="0"/>
                          <a:ea typeface="SimSun" panose="02010600030101010101" pitchFamily="2" charset="-122"/>
                          <a:cs typeface="Times New Roman" panose="02020603050405020304" pitchFamily="18" charset="0"/>
                        </a:rPr>
                        <a:t>QoS</a:t>
                      </a:r>
                      <a:r>
                        <a:rPr lang="en-US" sz="1100" dirty="0">
                          <a:effectLst/>
                          <a:latin typeface="Calibri" panose="020F0502020204030204" pitchFamily="34" charset="0"/>
                          <a:ea typeface="SimSun" panose="02010600030101010101" pitchFamily="2" charset="-122"/>
                          <a:cs typeface="Times New Roman" panose="02020603050405020304" pitchFamily="18" charset="0"/>
                        </a:rPr>
                        <a:t> metrics, to support very low latency and very high accuracy positioning, including horizontal and vertical positioning service levels, and 5G positioning service </a:t>
                      </a:r>
                      <a:r>
                        <a:rPr lang="en-US" sz="1100" dirty="0" smtClean="0">
                          <a:effectLst/>
                          <a:latin typeface="Calibri" panose="020F0502020204030204" pitchFamily="34" charset="0"/>
                          <a:ea typeface="SimSun" panose="02010600030101010101" pitchFamily="2" charset="-122"/>
                          <a:cs typeface="Times New Roman" panose="02020603050405020304" pitchFamily="18" charset="0"/>
                        </a:rPr>
                        <a:t>area</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p>
                      <a:pPr>
                        <a:lnSpc>
                          <a:spcPct val="107000"/>
                        </a:lnSpc>
                        <a:spcAft>
                          <a:spcPts val="800"/>
                        </a:spcAft>
                      </a:pPr>
                      <a:r>
                        <a:rPr lang="en-US" sz="1100" dirty="0">
                          <a:effectLst/>
                          <a:latin typeface="Calibri" panose="020F0502020204030204" pitchFamily="34" charset="0"/>
                          <a:ea typeface="SimSun" panose="02010600030101010101" pitchFamily="2" charset="-122"/>
                          <a:cs typeface="Calibri" panose="020F0502020204030204" pitchFamily="34" charset="0"/>
                        </a:rPr>
                        <a:t> </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1100937">
                <a:tc>
                  <a:txBody>
                    <a:bodyPr/>
                    <a:lstStyle/>
                    <a:p>
                      <a:pPr>
                        <a:lnSpc>
                          <a:spcPct val="107000"/>
                        </a:lnSpc>
                        <a:spcAft>
                          <a:spcPts val="800"/>
                        </a:spcAft>
                      </a:pPr>
                      <a:r>
                        <a:rPr lang="de-DE" sz="1100">
                          <a:effectLst/>
                          <a:latin typeface="Calibri" panose="020F0502020204030204" pitchFamily="34" charset="0"/>
                          <a:ea typeface="SimSun" panose="02010600030101010101" pitchFamily="2" charset="-122"/>
                          <a:cs typeface="Times New Roman" panose="02020603050405020304" pitchFamily="18" charset="0"/>
                        </a:rPr>
                        <a:t>CP-210076</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800">
                          <a:effectLst/>
                          <a:latin typeface="Arial" panose="020B0604020202020204" pitchFamily="34" charset="0"/>
                          <a:ea typeface="SimSun" panose="02010600030101010101" pitchFamily="2" charset="-122"/>
                          <a:cs typeface="Times New Roman" panose="02020603050405020304" pitchFamily="18" charset="0"/>
                        </a:rPr>
                        <a:t>Start of Pause of Charging via User Plane</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Ericsson</a:t>
                      </a: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Times New Roman" panose="02020603050405020304" pitchFamily="18" charset="0"/>
                          <a:ea typeface="SimSun" panose="02010600030101010101" pitchFamily="2" charset="-122"/>
                          <a:cs typeface="Times New Roman" panose="02020603050405020304" pitchFamily="18" charset="0"/>
                        </a:rPr>
                        <a:t>The objective of this work is to define a User Plane (GTP-U) based solution to start pause of charging for a PDN connection or a PDU session to reduce the Charging Data Record discrepancies between SGW or I/V-SMF and PGW or (h)SMF caused by the control plane </a:t>
                      </a:r>
                      <a:r>
                        <a:rPr lang="en-US" sz="1100" dirty="0" err="1">
                          <a:effectLst/>
                          <a:latin typeface="Times New Roman" panose="02020603050405020304" pitchFamily="18" charset="0"/>
                          <a:ea typeface="SimSun" panose="02010600030101010101" pitchFamily="2" charset="-122"/>
                          <a:cs typeface="Times New Roman" panose="02020603050405020304" pitchFamily="18" charset="0"/>
                        </a:rPr>
                        <a:t>signalling</a:t>
                      </a:r>
                      <a:r>
                        <a:rPr lang="en-US" sz="1100" dirty="0">
                          <a:effectLst/>
                          <a:latin typeface="Times New Roman" panose="02020603050405020304" pitchFamily="18" charset="0"/>
                          <a:ea typeface="SimSun" panose="02010600030101010101" pitchFamily="2" charset="-122"/>
                          <a:cs typeface="Times New Roman" panose="02020603050405020304" pitchFamily="18" charset="0"/>
                        </a:rPr>
                        <a:t> latency in existing solution.</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24068761"/>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endorsed  </a:t>
            </a:r>
            <a:r>
              <a:rPr lang="en-US" altLang="fr-FR" sz="3600" dirty="0"/>
              <a:t>Study/Work Items </a:t>
            </a:r>
            <a:r>
              <a:rPr lang="en-US" altLang="fr-FR" sz="3600" dirty="0" smtClean="0"/>
              <a:t>by </a:t>
            </a:r>
            <a:r>
              <a:rPr lang="en-US" altLang="fr-FR" sz="3600" dirty="0"/>
              <a:t>CT4</a:t>
            </a:r>
          </a:p>
        </p:txBody>
      </p:sp>
      <p:graphicFrame>
        <p:nvGraphicFramePr>
          <p:cNvPr id="4" name="Tableau 3"/>
          <p:cNvGraphicFramePr>
            <a:graphicFrameLocks noGrp="1"/>
          </p:cNvGraphicFramePr>
          <p:nvPr>
            <p:extLst>
              <p:ext uri="{D42A27DB-BD31-4B8C-83A1-F6EECF244321}">
                <p14:modId xmlns:p14="http://schemas.microsoft.com/office/powerpoint/2010/main" val="1058829310"/>
              </p:ext>
            </p:extLst>
          </p:nvPr>
        </p:nvGraphicFramePr>
        <p:xfrm>
          <a:off x="169701" y="1886870"/>
          <a:ext cx="11350643" cy="4124949"/>
        </p:xfrm>
        <a:graphic>
          <a:graphicData uri="http://schemas.openxmlformats.org/drawingml/2006/table">
            <a:tbl>
              <a:tblPr firstRow="1" firstCol="1" bandRow="1"/>
              <a:tblGrid>
                <a:gridCol w="1404505">
                  <a:extLst>
                    <a:ext uri="{9D8B030D-6E8A-4147-A177-3AD203B41FA5}">
                      <a16:colId xmlns:a16="http://schemas.microsoft.com/office/drawing/2014/main" xmlns="" val="20000"/>
                    </a:ext>
                  </a:extLst>
                </a:gridCol>
                <a:gridCol w="4415935">
                  <a:extLst>
                    <a:ext uri="{9D8B030D-6E8A-4147-A177-3AD203B41FA5}">
                      <a16:colId xmlns:a16="http://schemas.microsoft.com/office/drawing/2014/main" xmlns="" val="20001"/>
                    </a:ext>
                  </a:extLst>
                </a:gridCol>
                <a:gridCol w="1834276">
                  <a:extLst>
                    <a:ext uri="{9D8B030D-6E8A-4147-A177-3AD203B41FA5}">
                      <a16:colId xmlns:a16="http://schemas.microsoft.com/office/drawing/2014/main" xmlns="" val="20002"/>
                    </a:ext>
                  </a:extLst>
                </a:gridCol>
                <a:gridCol w="3695927">
                  <a:extLst>
                    <a:ext uri="{9D8B030D-6E8A-4147-A177-3AD203B41FA5}">
                      <a16:colId xmlns:a16="http://schemas.microsoft.com/office/drawing/2014/main" xmlns="" val="20003"/>
                    </a:ext>
                  </a:extLst>
                </a:gridCol>
              </a:tblGrid>
              <a:tr h="429245">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81482">
                <a:tc>
                  <a:txBody>
                    <a:bodyPr/>
                    <a:lstStyle/>
                    <a:p>
                      <a:pPr>
                        <a:lnSpc>
                          <a:spcPct val="107000"/>
                        </a:lnSpc>
                        <a:spcAft>
                          <a:spcPts val="800"/>
                        </a:spcAft>
                      </a:pPr>
                      <a:r>
                        <a:rPr lang="de-DE" sz="1100" dirty="0">
                          <a:effectLst/>
                          <a:latin typeface="Calibri" panose="020F0502020204030204" pitchFamily="34" charset="0"/>
                          <a:ea typeface="SimSun" panose="02010600030101010101" pitchFamily="2" charset="-122"/>
                          <a:cs typeface="Times New Roman" panose="02020603050405020304" pitchFamily="18" charset="0"/>
                        </a:rPr>
                        <a:t>CP-210136</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C4-210216</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SimSun" panose="02010600030101010101" pitchFamily="2" charset="-122"/>
                          <a:cs typeface="Times New Roman" panose="02020603050405020304" pitchFamily="18" charset="0"/>
                        </a:rPr>
                        <a:t>New WID on CT aspects of Access Traffic Steering, Switch and Splitting support in the 5G system architecture; Phase 2</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SimSun" panose="02010600030101010101" pitchFamily="2" charset="-122"/>
                          <a:cs typeface="Times New Roman" panose="02020603050405020304" pitchFamily="18" charset="0"/>
                        </a:rPr>
                        <a:t>ZTE, China Telecom</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marR="0" lvl="1" indent="0" algn="l" defTabSz="914400" rtl="0" eaLnBrk="1" fontAlgn="auto" latinLnBrk="0" hangingPunct="1">
                        <a:lnSpc>
                          <a:spcPct val="140000"/>
                        </a:lnSpc>
                        <a:spcBef>
                          <a:spcPct val="10000"/>
                        </a:spcBef>
                        <a:spcAft>
                          <a:spcPct val="0"/>
                        </a:spcAft>
                        <a:buClrTx/>
                        <a:buSzTx/>
                        <a:buFont typeface="Wingdings" pitchFamily="2" charset="2"/>
                        <a:buNone/>
                        <a:tabLst/>
                        <a:defRPr/>
                      </a:pPr>
                      <a:endParaRPr lang="en-US" sz="1200" kern="1200" noProof="0" dirty="0">
                        <a:solidFill>
                          <a:schemeClr val="tx1"/>
                        </a:solidFill>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5"/>
                  </a:ext>
                </a:extLst>
              </a:tr>
              <a:tr h="390556">
                <a:tc>
                  <a:txBody>
                    <a:bodyPr/>
                    <a:lstStyle/>
                    <a:p>
                      <a:pPr>
                        <a:lnSpc>
                          <a:spcPct val="107000"/>
                        </a:lnSpc>
                        <a:spcAft>
                          <a:spcPts val="800"/>
                        </a:spcAft>
                      </a:pPr>
                      <a:r>
                        <a:rPr lang="de-DE" sz="1100">
                          <a:effectLst/>
                          <a:latin typeface="Calibri" panose="020F0502020204030204" pitchFamily="34" charset="0"/>
                          <a:ea typeface="SimSun" panose="02010600030101010101" pitchFamily="2" charset="-122"/>
                          <a:cs typeface="Times New Roman" panose="02020603050405020304" pitchFamily="18" charset="0"/>
                        </a:rPr>
                        <a:t>CP-210137</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p>
                      <a:pPr>
                        <a:lnSpc>
                          <a:spcPct val="107000"/>
                        </a:lnSpc>
                        <a:spcAft>
                          <a:spcPts val="800"/>
                        </a:spcAft>
                      </a:pPr>
                      <a:r>
                        <a:rPr lang="de-DE" sz="1100">
                          <a:effectLst/>
                          <a:latin typeface="Calibri" panose="020F0502020204030204" pitchFamily="34" charset="0"/>
                          <a:ea typeface="SimSun" panose="02010600030101010101" pitchFamily="2" charset="-122"/>
                          <a:cs typeface="Times New Roman" panose="02020603050405020304" pitchFamily="18" charset="0"/>
                        </a:rPr>
                        <a:t>C4-210218</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CT aspects of enhanced support of industrial </a:t>
                      </a:r>
                      <a:r>
                        <a:rPr lang="en-US" sz="1100" dirty="0" err="1">
                          <a:effectLst/>
                          <a:latin typeface="Calibri" panose="020F0502020204030204" pitchFamily="34" charset="0"/>
                          <a:ea typeface="SimSun" panose="02010600030101010101" pitchFamily="2" charset="-122"/>
                          <a:cs typeface="Times New Roman" panose="02020603050405020304" pitchFamily="18" charset="0"/>
                        </a:rPr>
                        <a:t>IoT</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Nokia, Nokia Shanghai Bell</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marR="0" lvl="1" indent="0" algn="l" defTabSz="914400" rtl="0" eaLnBrk="1" fontAlgn="auto" latinLnBrk="0" hangingPunct="1">
                        <a:lnSpc>
                          <a:spcPct val="140000"/>
                        </a:lnSpc>
                        <a:spcBef>
                          <a:spcPct val="10000"/>
                        </a:spcBef>
                        <a:spcAft>
                          <a:spcPct val="0"/>
                        </a:spcAft>
                        <a:buClrTx/>
                        <a:buSzTx/>
                        <a:buFont typeface="Wingdings" pitchFamily="2" charset="2"/>
                        <a:buNone/>
                        <a:tabLst/>
                        <a:defRPr/>
                      </a:pPr>
                      <a:endParaRPr lang="en-US" sz="1200" kern="1200" noProof="0" dirty="0">
                        <a:solidFill>
                          <a:schemeClr val="tx1"/>
                        </a:solidFill>
                        <a:effectLst/>
                        <a:latin typeface="Times New Roman" panose="02020603050405020304" pitchFamily="18"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72194">
                <a:tc>
                  <a:txBody>
                    <a:bodyPr/>
                    <a:lstStyle/>
                    <a:p>
                      <a:pPr>
                        <a:lnSpc>
                          <a:spcPct val="107000"/>
                        </a:lnSpc>
                        <a:spcAft>
                          <a:spcPts val="800"/>
                        </a:spcAft>
                      </a:pPr>
                      <a:r>
                        <a:rPr lang="de-DE" sz="1100">
                          <a:effectLst/>
                          <a:latin typeface="Calibri" panose="020F0502020204030204" pitchFamily="34" charset="0"/>
                          <a:ea typeface="SimSun" panose="02010600030101010101" pitchFamily="2" charset="-122"/>
                          <a:cs typeface="Times New Roman" panose="02020603050405020304" pitchFamily="18" charset="0"/>
                        </a:rPr>
                        <a:t>CP-210138</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C4-211302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New WID on Enabling Multi-USIM devices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Intel</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7"/>
                  </a:ext>
                </a:extLst>
              </a:tr>
              <a:tr h="251643">
                <a:tc>
                  <a:txBody>
                    <a:bodyPr/>
                    <a:lstStyle/>
                    <a:p>
                      <a:pPr>
                        <a:lnSpc>
                          <a:spcPct val="107000"/>
                        </a:lnSpc>
                        <a:spcAft>
                          <a:spcPts val="800"/>
                        </a:spcAft>
                      </a:pPr>
                      <a:r>
                        <a:rPr lang="de-DE" sz="1100">
                          <a:effectLst/>
                          <a:latin typeface="Calibri" panose="020F0502020204030204" pitchFamily="34" charset="0"/>
                          <a:ea typeface="SimSun" panose="02010600030101010101" pitchFamily="2" charset="-122"/>
                          <a:cs typeface="Times New Roman" panose="02020603050405020304" pitchFamily="18" charset="0"/>
                        </a:rPr>
                        <a:t>CP-210139</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C4-210199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CT aspects of Enhanced support of Non-Public Networks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Ericsson</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51643">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CP-210140</a:t>
                      </a:r>
                    </a:p>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C4-211674</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New WID on CT aspects for Support of Unmanned Aerial Systems Connectivity, Identification, and Tracking</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Qualcomm Incorporated</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00895">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CP-210141</a:t>
                      </a:r>
                    </a:p>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C4-211673</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New WID on CT aspects of Enhancement for Proximity based Services in 5GS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CATT, OPPO</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51643">
                <a:tc>
                  <a:txBody>
                    <a:bodyPr/>
                    <a:lstStyle/>
                    <a:p>
                      <a:pPr>
                        <a:lnSpc>
                          <a:spcPct val="107000"/>
                        </a:lnSpc>
                        <a:spcAft>
                          <a:spcPts val="800"/>
                        </a:spcAft>
                      </a:pPr>
                      <a:r>
                        <a:rPr lang="de-DE" sz="1100">
                          <a:effectLst/>
                          <a:latin typeface="Calibri" panose="020F0502020204030204" pitchFamily="34" charset="0"/>
                          <a:ea typeface="SimSun" panose="02010600030101010101" pitchFamily="2" charset="-122"/>
                          <a:cs typeface="Times New Roman" panose="02020603050405020304" pitchFamily="18" charset="0"/>
                        </a:rPr>
                        <a:t>CP-210148</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p>
                      <a:pPr>
                        <a:lnSpc>
                          <a:spcPct val="107000"/>
                        </a:lnSpc>
                        <a:spcAft>
                          <a:spcPts val="800"/>
                        </a:spcAft>
                      </a:pPr>
                      <a:r>
                        <a:rPr lang="de-DE" sz="1100">
                          <a:effectLst/>
                          <a:latin typeface="Calibri" panose="020F0502020204030204" pitchFamily="34" charset="0"/>
                          <a:ea typeface="SimSun" panose="02010600030101010101" pitchFamily="2" charset="-122"/>
                          <a:cs typeface="Times New Roman" panose="02020603050405020304" pitchFamily="18" charset="0"/>
                        </a:rPr>
                        <a:t>C4-211698</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Revised WID on Enhancement for the 5G Control Plane Steering of Roaming for UE in CONNECTED mode</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1100">
                          <a:effectLst/>
                          <a:latin typeface="Calibri" panose="020F0502020204030204" pitchFamily="34" charset="0"/>
                          <a:ea typeface="SimSun" panose="02010600030101010101" pitchFamily="2" charset="-122"/>
                          <a:cs typeface="Times New Roman" panose="02020603050405020304" pitchFamily="18" charset="0"/>
                        </a:rPr>
                        <a:t>NTTDOCOMO</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r>
                        <a:rPr lang="de-DE" sz="1200" kern="1200" noProof="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No changes in CT4 area</a:t>
                      </a: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51643">
                <a:tc>
                  <a:txBody>
                    <a:bodyPr/>
                    <a:lstStyle/>
                    <a:p>
                      <a:pPr>
                        <a:lnSpc>
                          <a:spcPct val="107000"/>
                        </a:lnSpc>
                        <a:spcAft>
                          <a:spcPts val="800"/>
                        </a:spcAft>
                      </a:pPr>
                      <a:r>
                        <a:rPr lang="de-DE" sz="1100">
                          <a:effectLst/>
                          <a:latin typeface="Calibri" panose="020F0502020204030204" pitchFamily="34" charset="0"/>
                          <a:ea typeface="SimSun" panose="02010600030101010101" pitchFamily="2" charset="-122"/>
                          <a:cs typeface="Times New Roman" panose="02020603050405020304" pitchFamily="18" charset="0"/>
                        </a:rPr>
                        <a:t>CP-210149</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C4-211675</a:t>
                      </a: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Revised WID on CT aspects of 5GC architecture for satellite networks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1100">
                          <a:effectLst/>
                          <a:latin typeface="Calibri" panose="020F0502020204030204" pitchFamily="34" charset="0"/>
                          <a:ea typeface="SimSun" panose="02010600030101010101" pitchFamily="2" charset="-122"/>
                          <a:cs typeface="Times New Roman" panose="02020603050405020304" pitchFamily="18" charset="0"/>
                        </a:rPr>
                        <a:t>Qualcomm</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r>
                        <a:rPr lang="de-DE" sz="1200" kern="1200" noProof="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No changes in CT4 area</a:t>
                      </a: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3283093"/>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endorsed  </a:t>
            </a:r>
            <a:r>
              <a:rPr lang="en-US" altLang="fr-FR" sz="3600" dirty="0"/>
              <a:t>Study/Work Items </a:t>
            </a:r>
            <a:r>
              <a:rPr lang="en-US" altLang="fr-FR" sz="3600" dirty="0" smtClean="0"/>
              <a:t>by </a:t>
            </a:r>
            <a:r>
              <a:rPr lang="en-US" altLang="fr-FR" sz="3600" dirty="0"/>
              <a:t>CT4</a:t>
            </a:r>
          </a:p>
        </p:txBody>
      </p:sp>
      <p:graphicFrame>
        <p:nvGraphicFramePr>
          <p:cNvPr id="4" name="Tableau 3"/>
          <p:cNvGraphicFramePr>
            <a:graphicFrameLocks noGrp="1"/>
          </p:cNvGraphicFramePr>
          <p:nvPr>
            <p:extLst>
              <p:ext uri="{D42A27DB-BD31-4B8C-83A1-F6EECF244321}">
                <p14:modId xmlns:p14="http://schemas.microsoft.com/office/powerpoint/2010/main" val="311991243"/>
              </p:ext>
            </p:extLst>
          </p:nvPr>
        </p:nvGraphicFramePr>
        <p:xfrm>
          <a:off x="169701" y="1886870"/>
          <a:ext cx="11350643" cy="1815134"/>
        </p:xfrm>
        <a:graphic>
          <a:graphicData uri="http://schemas.openxmlformats.org/drawingml/2006/table">
            <a:tbl>
              <a:tblPr firstRow="1" firstCol="1" bandRow="1"/>
              <a:tblGrid>
                <a:gridCol w="1404505">
                  <a:extLst>
                    <a:ext uri="{9D8B030D-6E8A-4147-A177-3AD203B41FA5}">
                      <a16:colId xmlns:a16="http://schemas.microsoft.com/office/drawing/2014/main" xmlns="" val="20000"/>
                    </a:ext>
                  </a:extLst>
                </a:gridCol>
                <a:gridCol w="4415935">
                  <a:extLst>
                    <a:ext uri="{9D8B030D-6E8A-4147-A177-3AD203B41FA5}">
                      <a16:colId xmlns:a16="http://schemas.microsoft.com/office/drawing/2014/main" xmlns="" val="20001"/>
                    </a:ext>
                  </a:extLst>
                </a:gridCol>
                <a:gridCol w="1834276">
                  <a:extLst>
                    <a:ext uri="{9D8B030D-6E8A-4147-A177-3AD203B41FA5}">
                      <a16:colId xmlns:a16="http://schemas.microsoft.com/office/drawing/2014/main" xmlns="" val="20002"/>
                    </a:ext>
                  </a:extLst>
                </a:gridCol>
                <a:gridCol w="3695927">
                  <a:extLst>
                    <a:ext uri="{9D8B030D-6E8A-4147-A177-3AD203B41FA5}">
                      <a16:colId xmlns:a16="http://schemas.microsoft.com/office/drawing/2014/main" xmlns="" val="20003"/>
                    </a:ext>
                  </a:extLst>
                </a:gridCol>
              </a:tblGrid>
              <a:tr h="429245">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251643">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CP-210184</a:t>
                      </a:r>
                    </a:p>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C4-210201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CT aspects on Dynamically Changing AM Policies in the 5GC</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Ericsson</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51643">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CP-210185</a:t>
                      </a:r>
                    </a:p>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C4-210237</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CT aspects on Dynamic Management of Group-based Event Monitoring</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Ericsson</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51643">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CP-210187</a:t>
                      </a:r>
                    </a:p>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C4-211535</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New WID on Enablers for Network Automation for 5G - phase 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China Mobile, Huawei</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1/4)</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412857442"/>
              </p:ext>
            </p:extLst>
          </p:nvPr>
        </p:nvGraphicFramePr>
        <p:xfrm>
          <a:off x="715117" y="1819446"/>
          <a:ext cx="10153650" cy="3743426"/>
        </p:xfrm>
        <a:graphic>
          <a:graphicData uri="http://schemas.openxmlformats.org/drawingml/2006/table">
            <a:tbl>
              <a:tblPr firstRow="1" firstCol="1" bandRow="1"/>
              <a:tblGrid>
                <a:gridCol w="5858462">
                  <a:extLst>
                    <a:ext uri="{9D8B030D-6E8A-4147-A177-3AD203B41FA5}">
                      <a16:colId xmlns:a16="http://schemas.microsoft.com/office/drawing/2014/main" xmlns="" val="20000"/>
                    </a:ext>
                  </a:extLst>
                </a:gridCol>
                <a:gridCol w="910869">
                  <a:extLst>
                    <a:ext uri="{9D8B030D-6E8A-4147-A177-3AD203B41FA5}">
                      <a16:colId xmlns:a16="http://schemas.microsoft.com/office/drawing/2014/main" xmlns="" val="20001"/>
                    </a:ext>
                  </a:extLst>
                </a:gridCol>
                <a:gridCol w="857289">
                  <a:extLst>
                    <a:ext uri="{9D8B030D-6E8A-4147-A177-3AD203B41FA5}">
                      <a16:colId xmlns:a16="http://schemas.microsoft.com/office/drawing/2014/main" xmlns="" val="20002"/>
                    </a:ext>
                  </a:extLst>
                </a:gridCol>
                <a:gridCol w="857290">
                  <a:extLst>
                    <a:ext uri="{9D8B030D-6E8A-4147-A177-3AD203B41FA5}">
                      <a16:colId xmlns:a16="http://schemas.microsoft.com/office/drawing/2014/main" xmlns="" val="20003"/>
                    </a:ext>
                  </a:extLst>
                </a:gridCol>
                <a:gridCol w="522409">
                  <a:extLst>
                    <a:ext uri="{9D8B030D-6E8A-4147-A177-3AD203B41FA5}">
                      <a16:colId xmlns:a16="http://schemas.microsoft.com/office/drawing/2014/main" xmlns="" val="20004"/>
                    </a:ext>
                  </a:extLst>
                </a:gridCol>
                <a:gridCol w="1147331">
                  <a:extLst>
                    <a:ext uri="{9D8B030D-6E8A-4147-A177-3AD203B41FA5}">
                      <a16:colId xmlns:a16="http://schemas.microsoft.com/office/drawing/2014/main" xmlns="" val="20005"/>
                    </a:ext>
                  </a:extLst>
                </a:gridCol>
              </a:tblGrid>
              <a:tr h="343357">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214950">
                <a:tc>
                  <a:txBody>
                    <a:bodyPr/>
                    <a:lstStyle/>
                    <a:p>
                      <a:pPr algn="l" fontAlgn="t"/>
                      <a:r>
                        <a:rPr lang="en-US" sz="1100" b="0" i="0" u="none" strike="noStrike" dirty="0">
                          <a:solidFill>
                            <a:schemeClr val="tx1"/>
                          </a:solidFill>
                          <a:effectLst/>
                          <a:latin typeface="Times New Roman" panose="02020603050405020304" pitchFamily="18" charset="0"/>
                          <a:cs typeface="Times New Roman" panose="02020603050405020304" pitchFamily="18" charset="0"/>
                        </a:rPr>
                        <a:t>Best Practice of Packet Forwarding Control Protocol (PFCP) </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100" b="0" i="0" u="none" strike="noStrike" dirty="0" err="1">
                          <a:solidFill>
                            <a:schemeClr val="tx1"/>
                          </a:solidFill>
                          <a:effectLst/>
                          <a:latin typeface="Times New Roman" panose="02020603050405020304" pitchFamily="18" charset="0"/>
                          <a:cs typeface="Times New Roman" panose="02020603050405020304" pitchFamily="18" charset="0"/>
                        </a:rPr>
                        <a:t>BEPoP</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25/06/2020</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15/09/2021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100" b="0" i="0" u="none" strike="noStrike" dirty="0" smtClean="0">
                          <a:solidFill>
                            <a:srgbClr val="FF0000"/>
                          </a:solidFill>
                          <a:effectLst/>
                          <a:latin typeface="Times New Roman" panose="02020603050405020304" pitchFamily="18" charset="0"/>
                          <a:cs typeface="Times New Roman" panose="02020603050405020304" pitchFamily="18" charset="0"/>
                        </a:rPr>
                        <a:t>30% was</a:t>
                      </a:r>
                      <a:r>
                        <a:rPr lang="de-DE" sz="1100" b="0" i="0" u="none" strike="noStrike" dirty="0" smtClean="0">
                          <a:solidFill>
                            <a:schemeClr val="tx1"/>
                          </a:solidFill>
                          <a:effectLst/>
                          <a:latin typeface="Times New Roman" panose="02020603050405020304" pitchFamily="18" charset="0"/>
                          <a:cs typeface="Times New Roman" panose="02020603050405020304" pitchFamily="18" charset="0"/>
                        </a:rPr>
                        <a:t> 20%</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168331">
                <a:tc>
                  <a:txBody>
                    <a:bodyPr/>
                    <a:lstStyle/>
                    <a:p>
                      <a:pPr algn="l" fontAlgn="t"/>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CT4 </a:t>
                      </a:r>
                      <a:r>
                        <a:rPr lang="en-US" sz="1100" b="0" i="0" u="none" strike="noStrike" dirty="0">
                          <a:solidFill>
                            <a:schemeClr val="tx1"/>
                          </a:solidFill>
                          <a:effectLst/>
                          <a:latin typeface="Times New Roman" panose="02020603050405020304" pitchFamily="18" charset="0"/>
                          <a:cs typeface="Times New Roman" panose="02020603050405020304" pitchFamily="18" charset="0"/>
                        </a:rPr>
                        <a:t>aspects of </a:t>
                      </a:r>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SBIProtoc17 </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100" b="0" i="0" u="none" strike="noStrike" dirty="0">
                          <a:solidFill>
                            <a:schemeClr val="tx1"/>
                          </a:solidFill>
                          <a:effectLst/>
                          <a:latin typeface="Times New Roman" panose="02020603050405020304" pitchFamily="18" charset="0"/>
                          <a:cs typeface="Times New Roman" panose="02020603050405020304" pitchFamily="18" charset="0"/>
                        </a:rPr>
                        <a:t>SBIProtoc17</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25/06/2020</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20/09/2021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100" b="0" i="0" u="none" strike="noStrike" dirty="0" smtClean="0">
                          <a:solidFill>
                            <a:srgbClr val="FF0000"/>
                          </a:solidFill>
                          <a:effectLst/>
                          <a:latin typeface="Times New Roman" panose="02020603050405020304" pitchFamily="18" charset="0"/>
                          <a:cs typeface="Times New Roman" panose="02020603050405020304" pitchFamily="18" charset="0"/>
                        </a:rPr>
                        <a:t>30% was</a:t>
                      </a:r>
                      <a:r>
                        <a:rPr lang="de-DE" sz="1100" b="0" i="0" u="none" strike="noStrike" dirty="0" smtClean="0">
                          <a:solidFill>
                            <a:schemeClr val="tx1"/>
                          </a:solidFill>
                          <a:effectLst/>
                          <a:latin typeface="Times New Roman" panose="02020603050405020304" pitchFamily="18" charset="0"/>
                          <a:cs typeface="Times New Roman" panose="02020603050405020304" pitchFamily="18" charset="0"/>
                        </a:rPr>
                        <a:t> 20%</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gn="l" fontAlgn="t"/>
                      <a:r>
                        <a:rPr lang="en-US" sz="1100" b="0" i="0" u="none" strike="noStrike" dirty="0">
                          <a:solidFill>
                            <a:schemeClr val="tx1"/>
                          </a:solidFill>
                          <a:effectLst/>
                          <a:latin typeface="Times New Roman" panose="02020603050405020304" pitchFamily="18" charset="0"/>
                          <a:cs typeface="Times New Roman" panose="02020603050405020304" pitchFamily="18" charset="0"/>
                        </a:rPr>
                        <a:t>Study on IETF QUIC Transport for Service Based </a:t>
                      </a:r>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Interfaces </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100" b="0" i="0" u="none" strike="noStrike" dirty="0">
                          <a:solidFill>
                            <a:schemeClr val="tx1"/>
                          </a:solidFill>
                          <a:effectLst/>
                          <a:latin typeface="Times New Roman" panose="02020603050405020304" pitchFamily="18" charset="0"/>
                          <a:cs typeface="Times New Roman" panose="02020603050405020304" pitchFamily="18" charset="0"/>
                        </a:rPr>
                        <a:t>FS_QUIC</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06/06/2018</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smtClean="0">
                          <a:solidFill>
                            <a:schemeClr val="tx1"/>
                          </a:solidFill>
                          <a:effectLst/>
                          <a:latin typeface="Times New Roman" panose="02020603050405020304" pitchFamily="18" charset="0"/>
                          <a:cs typeface="Times New Roman" panose="02020603050405020304" pitchFamily="18" charset="0"/>
                        </a:rPr>
                        <a:t>20/09/2021</a:t>
                      </a:r>
                      <a:endParaRPr lang="en-US" sz="8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100" b="0" i="0" u="none" strike="noStrike" dirty="0" smtClean="0">
                          <a:solidFill>
                            <a:schemeClr val="tx1"/>
                          </a:solidFill>
                          <a:effectLst/>
                          <a:latin typeface="Times New Roman" panose="02020603050405020304" pitchFamily="18" charset="0"/>
                          <a:cs typeface="Times New Roman" panose="02020603050405020304" pitchFamily="18" charset="0"/>
                        </a:rPr>
                        <a:t>80%</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r h="317369">
                <a:tc>
                  <a:txBody>
                    <a:bodyPr/>
                    <a:lstStyle/>
                    <a:p>
                      <a:pPr algn="l" fontAlgn="b"/>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Service-based </a:t>
                      </a:r>
                      <a:r>
                        <a:rPr lang="en-US" sz="1100" b="0" i="0" u="none" strike="noStrike" dirty="0">
                          <a:solidFill>
                            <a:schemeClr val="tx1"/>
                          </a:solidFill>
                          <a:effectLst/>
                          <a:latin typeface="Times New Roman" panose="02020603050405020304" pitchFamily="18" charset="0"/>
                          <a:cs typeface="Times New Roman" panose="02020603050405020304" pitchFamily="18" charset="0"/>
                        </a:rPr>
                        <a:t>support for SMS in </a:t>
                      </a:r>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5GC</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100" b="0" i="0" u="none" strike="noStrike" dirty="0">
                          <a:solidFill>
                            <a:schemeClr val="tx1"/>
                          </a:solidFill>
                          <a:effectLst/>
                          <a:latin typeface="Times New Roman" panose="02020603050405020304" pitchFamily="18" charset="0"/>
                          <a:cs typeface="Times New Roman" panose="02020603050405020304" pitchFamily="18" charset="0"/>
                        </a:rPr>
                        <a:t>SMS_SBI </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8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15/092020</a:t>
                      </a:r>
                      <a:endParaRPr lang="en-US" sz="8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20/09/2021</a:t>
                      </a:r>
                    </a:p>
                    <a:p>
                      <a:pPr marL="0" algn="l" defTabSz="914400" rtl="0" eaLnBrk="1" fontAlgn="t" latinLnBrk="0" hangingPunct="1"/>
                      <a:endParaRPr lang="en-US" sz="8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100" b="0" i="0" u="none" strike="noStrike" dirty="0" smtClean="0">
                          <a:solidFill>
                            <a:srgbClr val="FF0000"/>
                          </a:solidFill>
                          <a:effectLst/>
                          <a:latin typeface="Times New Roman" panose="02020603050405020304" pitchFamily="18" charset="0"/>
                          <a:cs typeface="Times New Roman" panose="02020603050405020304" pitchFamily="18" charset="0"/>
                        </a:rPr>
                        <a:t>25% was </a:t>
                      </a:r>
                      <a:r>
                        <a:rPr lang="de-DE" sz="1100" b="0" i="0" u="none" strike="noStrike" dirty="0" smtClean="0">
                          <a:solidFill>
                            <a:schemeClr val="tx1"/>
                          </a:solidFill>
                          <a:effectLst/>
                          <a:latin typeface="Times New Roman" panose="02020603050405020304" pitchFamily="18" charset="0"/>
                          <a:cs typeface="Times New Roman" panose="02020603050405020304" pitchFamily="18" charset="0"/>
                        </a:rPr>
                        <a:t>15%</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3"/>
                  </a:ext>
                </a:extLst>
              </a:tr>
              <a:tr h="317369">
                <a:tc>
                  <a:txBody>
                    <a:bodyPr/>
                    <a:lstStyle/>
                    <a:p>
                      <a:pPr algn="l" fontAlgn="b"/>
                      <a:r>
                        <a:rPr lang="en-US" sz="1100" b="0" i="0" u="none" strike="noStrike" dirty="0">
                          <a:solidFill>
                            <a:schemeClr val="tx1"/>
                          </a:solidFill>
                          <a:effectLst/>
                          <a:latin typeface="Times New Roman" panose="02020603050405020304" pitchFamily="18" charset="0"/>
                          <a:cs typeface="Times New Roman" panose="02020603050405020304" pitchFamily="18" charset="0"/>
                        </a:rPr>
                        <a:t>Port Number Allocation Alternatives for New </a:t>
                      </a:r>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Interfaces </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100" b="0" i="0" u="none" strike="noStrike" dirty="0" err="1">
                          <a:solidFill>
                            <a:schemeClr val="tx1"/>
                          </a:solidFill>
                          <a:effectLst/>
                          <a:latin typeface="Times New Roman" panose="02020603050405020304" pitchFamily="18" charset="0"/>
                          <a:cs typeface="Times New Roman" panose="02020603050405020304" pitchFamily="18" charset="0"/>
                        </a:rPr>
                        <a:t>FS_PortAl</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8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15/092020</a:t>
                      </a:r>
                      <a:endParaRPr lang="en-US" sz="8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20/09/2021</a:t>
                      </a:r>
                    </a:p>
                    <a:p>
                      <a:pPr marL="0" algn="l" defTabSz="914400" rtl="0" eaLnBrk="1" fontAlgn="t" latinLnBrk="0" hangingPunct="1"/>
                      <a:endParaRPr lang="en-US" sz="8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100" b="0" i="0" u="none" strike="noStrike" dirty="0" smtClean="0">
                          <a:solidFill>
                            <a:srgbClr val="FF0000"/>
                          </a:solidFill>
                          <a:effectLst/>
                          <a:latin typeface="Times New Roman" panose="02020603050405020304" pitchFamily="18" charset="0"/>
                          <a:cs typeface="Times New Roman" panose="02020603050405020304" pitchFamily="18" charset="0"/>
                        </a:rPr>
                        <a:t>50% was</a:t>
                      </a:r>
                      <a:r>
                        <a:rPr lang="de-DE" sz="1100" b="0" i="0" u="none" strike="noStrike" dirty="0" smtClean="0">
                          <a:solidFill>
                            <a:schemeClr val="tx1"/>
                          </a:solidFill>
                          <a:effectLst/>
                          <a:latin typeface="Times New Roman" panose="02020603050405020304" pitchFamily="18" charset="0"/>
                          <a:cs typeface="Times New Roman" panose="02020603050405020304" pitchFamily="18" charset="0"/>
                        </a:rPr>
                        <a:t> 30%</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4"/>
                  </a:ext>
                </a:extLst>
              </a:tr>
              <a:tr h="3157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Enhancement of Inter-PLMN </a:t>
                      </a:r>
                      <a:r>
                        <a:rPr lang="en-US" sz="11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Roaming </a:t>
                      </a:r>
                      <a:r>
                        <a:rPr lang="en-GB" sz="1100" i="1"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(CT4 lead)</a:t>
                      </a:r>
                      <a:endParaRPr lang="en-US" sz="1100" i="1"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a:spcAft>
                          <a:spcPts val="0"/>
                        </a:spcAft>
                      </a:pPr>
                      <a:r>
                        <a:rPr lang="en-US" sz="1100" dirty="0" err="1">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EoIPR</a:t>
                      </a:r>
                      <a:endParaRPr lang="en-US"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12/12/2020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1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30 was </a:t>
                      </a:r>
                      <a:r>
                        <a:rPr lang="en-US" sz="11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0</a:t>
                      </a:r>
                      <a:r>
                        <a:rPr lang="en-US"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5"/>
                  </a:ext>
                </a:extLst>
              </a:tr>
              <a:tr h="35531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Study on restoration of profiles related to </a:t>
                      </a:r>
                      <a:r>
                        <a:rPr lang="en-US" sz="11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UDR </a:t>
                      </a:r>
                      <a:r>
                        <a:rPr lang="en-GB" sz="1100" i="1"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(CT4 lead)</a:t>
                      </a:r>
                      <a:endParaRPr lang="en-US" sz="1100" i="1"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a:spcAft>
                          <a:spcPts val="0"/>
                        </a:spcAft>
                      </a:pPr>
                      <a:r>
                        <a:rPr lang="en-US" sz="1100" dirty="0" err="1">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FS_ReP_UDR</a:t>
                      </a:r>
                      <a:endParaRPr lang="en-US"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25/06/2020</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11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 was </a:t>
                      </a:r>
                      <a:r>
                        <a:rPr lang="de-DE" sz="11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0</a:t>
                      </a:r>
                      <a:r>
                        <a:rPr lang="de-DE"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US"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6"/>
                  </a:ext>
                </a:extLst>
              </a:tr>
              <a:tr h="3173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Restoration of PDN Connections in PGW-C/SMF </a:t>
                      </a:r>
                      <a:r>
                        <a:rPr lang="en-US" sz="11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Set </a:t>
                      </a:r>
                      <a:r>
                        <a:rPr lang="en-GB" sz="1100" i="1"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(CT4 lead)</a:t>
                      </a:r>
                      <a:endParaRPr lang="en-US" sz="1100" i="1"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a:spcAft>
                          <a:spcPts val="0"/>
                        </a:spcAft>
                      </a:pPr>
                      <a:r>
                        <a:rPr lang="en-US"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RPCPSET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12/12/2020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12/12/2020</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100%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7"/>
                  </a:ext>
                </a:extLst>
              </a:tr>
              <a:tr h="34917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100"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Start of Pause of Charging via User Plane </a:t>
                      </a:r>
                      <a:r>
                        <a:rPr lang="en-GB" sz="1100" i="1"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(CT4 lead)</a:t>
                      </a:r>
                      <a:endParaRPr lang="en-US" sz="1100" i="1" kern="12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r>
                        <a:rPr lang="en-US" sz="1100"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SPOCUP</a:t>
                      </a:r>
                      <a:endParaRPr lang="en-US" sz="1100" kern="12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11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85%</a:t>
                      </a:r>
                      <a:endPar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8"/>
                  </a:ext>
                </a:extLst>
              </a:tr>
              <a:tr h="352697">
                <a:tc>
                  <a:txBody>
                    <a:bodyPr/>
                    <a:lstStyle/>
                    <a:p>
                      <a:pPr marL="0" marR="0" lvl="0" indent="0" algn="l" defTabSz="914400" rtl="0" eaLnBrk="1" fontAlgn="ctr" latinLnBrk="0" hangingPunct="1">
                        <a:lnSpc>
                          <a:spcPct val="100000"/>
                        </a:lnSpc>
                        <a:spcBef>
                          <a:spcPts val="0"/>
                        </a:spcBef>
                        <a:spcAft>
                          <a:spcPts val="0"/>
                        </a:spcAft>
                        <a:buClrTx/>
                        <a:buSzTx/>
                        <a:buFontTx/>
                        <a:buNone/>
                        <a:tabLst>
                          <a:tab pos="177800" algn="l"/>
                        </a:tabLst>
                        <a:defRPr/>
                      </a:pPr>
                      <a:r>
                        <a:rPr lang="en-US" sz="1100" b="0" i="0" u="none" strike="noStrike" kern="1200" dirty="0" smtClean="0">
                          <a:solidFill>
                            <a:srgbClr val="FF0000"/>
                          </a:solidFill>
                          <a:effectLst/>
                          <a:latin typeface="Times New Roman" panose="02020603050405020304" pitchFamily="18" charset="0"/>
                          <a:ea typeface="+mn-ea"/>
                          <a:cs typeface="Times New Roman" panose="02020603050405020304" pitchFamily="18" charset="0"/>
                        </a:rPr>
                        <a:t>Enhancement to the 5GC </a:t>
                      </a:r>
                      <a:r>
                        <a:rPr lang="en-US" sz="1100" b="0" i="0" u="none" strike="noStrike" kern="1200" dirty="0" err="1" smtClean="0">
                          <a:solidFill>
                            <a:srgbClr val="FF0000"/>
                          </a:solidFill>
                          <a:effectLst/>
                          <a:latin typeface="Times New Roman" panose="02020603050405020304" pitchFamily="18" charset="0"/>
                          <a:ea typeface="+mn-ea"/>
                          <a:cs typeface="Times New Roman" panose="02020603050405020304" pitchFamily="18" charset="0"/>
                        </a:rPr>
                        <a:t>LoCation</a:t>
                      </a:r>
                      <a:r>
                        <a:rPr lang="en-US" sz="1100" b="0" i="0" u="none" strike="noStrike" kern="1200" dirty="0" smtClean="0">
                          <a:solidFill>
                            <a:srgbClr val="FF0000"/>
                          </a:solidFill>
                          <a:effectLst/>
                          <a:latin typeface="Times New Roman" panose="02020603050405020304" pitchFamily="18" charset="0"/>
                          <a:ea typeface="+mn-ea"/>
                          <a:cs typeface="Times New Roman" panose="02020603050405020304" pitchFamily="18" charset="0"/>
                        </a:rPr>
                        <a:t> Services-Phase 2 </a:t>
                      </a:r>
                      <a:r>
                        <a:rPr lang="en-GB" sz="1100" i="1"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(CT4 lead)</a:t>
                      </a:r>
                      <a:endParaRPr lang="en-US" sz="1100" i="1"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p>
                      <a:pPr marL="0" algn="l" defTabSz="914400" rtl="0" eaLnBrk="1" fontAlgn="ctr" latinLnBrk="0" hangingPunct="1">
                        <a:tabLst>
                          <a:tab pos="177800" algn="l"/>
                        </a:tabLst>
                      </a:pPr>
                      <a:endParaRPr lang="en-US" sz="1100" b="0" i="0" u="none" strike="noStrike" kern="1200" dirty="0">
                        <a:solidFill>
                          <a:srgbClr val="FF0000"/>
                        </a:solidFill>
                        <a:effectLst/>
                        <a:latin typeface="Times New Roman" panose="02020603050405020304" pitchFamily="18" charset="0"/>
                        <a:ea typeface="+mn-ea"/>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l" fontAlgn="ctr"/>
                      <a:r>
                        <a:rPr lang="en-US" sz="1100" b="0" i="0" u="none" strike="noStrike" dirty="0" smtClean="0">
                          <a:solidFill>
                            <a:srgbClr val="FF0000"/>
                          </a:solidFill>
                          <a:effectLst/>
                          <a:latin typeface="Times New Roman" panose="02020603050405020304" pitchFamily="18" charset="0"/>
                          <a:cs typeface="Times New Roman" panose="02020603050405020304" pitchFamily="18" charset="0"/>
                        </a:rPr>
                        <a:t>5G_eLCS_ph2-CT </a:t>
                      </a:r>
                      <a:endParaRPr lang="en-US" sz="11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800" b="0" i="0" u="none" strike="noStrike" dirty="0" smtClean="0">
                          <a:solidFill>
                            <a:srgbClr val="FF0000"/>
                          </a:solidFill>
                          <a:effectLst/>
                          <a:latin typeface="Arial" panose="020B0604020202020204" pitchFamily="34" charset="0"/>
                        </a:rPr>
                        <a:t>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spTree>
    <p:extLst>
      <p:ext uri="{BB962C8B-B14F-4D97-AF65-F5344CB8AC3E}">
        <p14:creationId xmlns:p14="http://schemas.microsoft.com/office/powerpoint/2010/main" val="762263636"/>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68070</TotalTime>
  <Words>3293</Words>
  <Application>Microsoft Office PowerPoint</Application>
  <PresentationFormat>Widescreen</PresentationFormat>
  <Paragraphs>743</Paragraphs>
  <Slides>31</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31</vt:i4>
      </vt:variant>
    </vt:vector>
  </HeadingPairs>
  <TitlesOfParts>
    <vt:vector size="40" baseType="lpstr">
      <vt:lpstr>Arial </vt:lpstr>
      <vt:lpstr>MS PGothic</vt:lpstr>
      <vt:lpstr>SimSun</vt:lpstr>
      <vt:lpstr>Arial</vt:lpstr>
      <vt:lpstr>Calibri</vt:lpstr>
      <vt:lpstr>Calibri Light</vt:lpstr>
      <vt:lpstr>Times New Roman</vt:lpstr>
      <vt:lpstr>Wingdings</vt:lpstr>
      <vt:lpstr>Office Theme</vt:lpstr>
      <vt:lpstr>CT WG4 Status Report  to TSG CT#91e</vt:lpstr>
      <vt:lpstr>TSG CT4 Officials</vt:lpstr>
      <vt:lpstr>Meeting Calendar</vt:lpstr>
      <vt:lpstr>TSG WG CT4 Statistics</vt:lpstr>
      <vt:lpstr>New/revised agreed  Study/Work Items led by CT4</vt:lpstr>
      <vt:lpstr>New/revised agreed  Study/Work Items led by CT4</vt:lpstr>
      <vt:lpstr>New/revised endorsed  Study/Work Items by CT4</vt:lpstr>
      <vt:lpstr>New/revised endorsed  Study/Work Items by CT4</vt:lpstr>
      <vt:lpstr>Work Plan (1/4)</vt:lpstr>
      <vt:lpstr>Work Plan (2/4)</vt:lpstr>
      <vt:lpstr>Work Plan (3/3)</vt:lpstr>
      <vt:lpstr>Work Plan (4/4)</vt:lpstr>
      <vt:lpstr>TS/TR sent to CT plenary</vt:lpstr>
      <vt:lpstr>Exception sheets to CT plenary</vt:lpstr>
      <vt:lpstr>Release 15 Status</vt:lpstr>
      <vt:lpstr>Release 16 Status</vt:lpstr>
      <vt:lpstr>Release 17 Status</vt:lpstr>
      <vt:lpstr>Release 17 Status</vt:lpstr>
      <vt:lpstr>Release 17 Status</vt:lpstr>
      <vt:lpstr>Release 17 Status</vt:lpstr>
      <vt:lpstr>Release 17 Status</vt:lpstr>
      <vt:lpstr>Release 17 Status</vt:lpstr>
      <vt:lpstr>Release 17 Status</vt:lpstr>
      <vt:lpstr>Backward Incompatible Changes</vt:lpstr>
      <vt:lpstr>For Information to CT</vt:lpstr>
      <vt:lpstr>For Action to CT</vt:lpstr>
      <vt:lpstr>Acknowledgement</vt:lpstr>
      <vt:lpstr>Annex</vt:lpstr>
      <vt:lpstr>CRs for Conditional Approval</vt:lpstr>
      <vt:lpstr>CRs for Conditional Approval</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Peter</cp:lastModifiedBy>
  <cp:revision>1095</cp:revision>
  <cp:lastPrinted>2021-03-16T08:58:49Z</cp:lastPrinted>
  <dcterms:created xsi:type="dcterms:W3CDTF">2010-02-05T13:52:04Z</dcterms:created>
  <dcterms:modified xsi:type="dcterms:W3CDTF">2021-03-16T09:16:15Z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(2)fdrPH16VMvJGWQeA2ov7VDmrXTzNrml+aBbLsSAodjTMUTEKe6zeoQ80A5i53/0PHTxLZiq6
Bve2XZzSWVrGNZJTlHt8z/xpxaahfWfNE30biCtxIKBuETJdfBZdiLW0rnW9FJDCNcTV5fSl
B+tBtO9CUVzTIxJlugWsOfVwfDAbfRnDEHW6rOXf/C8My1wPaDOgaycK9q8PqgMc9idNjY5y
3WY3KIOMtjOLzUw105</vt:lpwstr>
  </property>
  <property fmtid="{D5CDD505-2E9C-101B-9397-08002B2CF9AE}" pid="3" name="_2015_ms_pID_7253431">
    <vt:lpwstr>i+fy90xD9xEtkrMRsx2Bk/+v7r9/VTzWgIdsdTiUWT4YvWP/GrkRns
PajY6q+E/GZc72G8FoVv4qVMqsDqXaAp2v4K8vnJ9Vxd4xDkJs9T1nleA9tHxKwKW8K43nw6
0gZB/E6hjb6cA0v0DedTDdjGNyCrt52Sr+DMeYBk1VypT0k5bpRVTk2kuTDvXcsySIHbSWmb
sY/TxdUkjOLrXUPO</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1615781929</vt:lpwstr>
  </property>
</Properties>
</file>