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  <p:sldMasterId id="2147485168" r:id="rId2"/>
  </p:sldMasterIdLst>
  <p:notesMasterIdLst>
    <p:notesMasterId r:id="rId29"/>
  </p:notesMasterIdLst>
  <p:handoutMasterIdLst>
    <p:handoutMasterId r:id="rId30"/>
  </p:handoutMasterIdLst>
  <p:sldIdLst>
    <p:sldId id="341" r:id="rId3"/>
    <p:sldId id="363" r:id="rId4"/>
    <p:sldId id="366" r:id="rId5"/>
    <p:sldId id="377" r:id="rId6"/>
    <p:sldId id="368" r:id="rId7"/>
    <p:sldId id="390" r:id="rId8"/>
    <p:sldId id="391" r:id="rId9"/>
    <p:sldId id="392" r:id="rId10"/>
    <p:sldId id="393" r:id="rId11"/>
    <p:sldId id="402" r:id="rId12"/>
    <p:sldId id="408" r:id="rId13"/>
    <p:sldId id="409" r:id="rId14"/>
    <p:sldId id="370" r:id="rId15"/>
    <p:sldId id="407" r:id="rId16"/>
    <p:sldId id="372" r:id="rId17"/>
    <p:sldId id="383" r:id="rId18"/>
    <p:sldId id="371" r:id="rId19"/>
    <p:sldId id="399" r:id="rId20"/>
    <p:sldId id="375" r:id="rId21"/>
    <p:sldId id="400" r:id="rId22"/>
    <p:sldId id="403" r:id="rId23"/>
    <p:sldId id="405" r:id="rId24"/>
    <p:sldId id="365" r:id="rId25"/>
    <p:sldId id="376" r:id="rId26"/>
    <p:sldId id="385" r:id="rId27"/>
    <p:sldId id="398" r:id="rId2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58EB35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294" autoAdjust="0"/>
    <p:restoredTop sz="99112" autoAdjust="0"/>
  </p:normalViewPr>
  <p:slideViewPr>
    <p:cSldViewPr snapToGrid="0">
      <p:cViewPr varScale="1">
        <p:scale>
          <a:sx n="67" d="100"/>
          <a:sy n="67" d="100"/>
        </p:scale>
        <p:origin x="55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6" d="100"/>
          <a:sy n="46" d="100"/>
        </p:scale>
        <p:origin x="2788" y="40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dems1ce9\Desktop\stats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Number of tdocs in CT1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noTDOC!$C$3</c:f>
              <c:strCache>
                <c:ptCount val="1"/>
                <c:pt idx="0">
                  <c:v>begin of meeting</c:v>
                </c:pt>
              </c:strCache>
            </c:strRef>
          </c:tx>
          <c:spPr>
            <a:ln w="1905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noTDOC!$B$4:$B$23</c:f>
              <c:strCache>
                <c:ptCount val="19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electronic</c:v>
                </c:pt>
                <c:pt idx="16">
                  <c:v>April 2020 electronic</c:v>
                </c:pt>
                <c:pt idx="17">
                  <c:v>June 2020 electronic</c:v>
                </c:pt>
                <c:pt idx="18">
                  <c:v>Aug 2020 electronic</c:v>
                </c:pt>
              </c:strCache>
            </c:strRef>
          </c:cat>
          <c:val>
            <c:numRef>
              <c:f>noTDOC!$C$4:$C$23</c:f>
              <c:numCache>
                <c:formatCode>General</c:formatCode>
                <c:ptCount val="19"/>
                <c:pt idx="0">
                  <c:v>377</c:v>
                </c:pt>
                <c:pt idx="1">
                  <c:v>400</c:v>
                </c:pt>
                <c:pt idx="2">
                  <c:v>422</c:v>
                </c:pt>
                <c:pt idx="3">
                  <c:v>472</c:v>
                </c:pt>
                <c:pt idx="4">
                  <c:v>531</c:v>
                </c:pt>
                <c:pt idx="5">
                  <c:v>404</c:v>
                </c:pt>
                <c:pt idx="6">
                  <c:v>548</c:v>
                </c:pt>
                <c:pt idx="7">
                  <c:v>479</c:v>
                </c:pt>
                <c:pt idx="8">
                  <c:v>350</c:v>
                </c:pt>
                <c:pt idx="9">
                  <c:v>376</c:v>
                </c:pt>
                <c:pt idx="10">
                  <c:v>438</c:v>
                </c:pt>
                <c:pt idx="11">
                  <c:v>450</c:v>
                </c:pt>
                <c:pt idx="12">
                  <c:v>720</c:v>
                </c:pt>
                <c:pt idx="13">
                  <c:v>535</c:v>
                </c:pt>
                <c:pt idx="14">
                  <c:v>525</c:v>
                </c:pt>
                <c:pt idx="15">
                  <c:v>571</c:v>
                </c:pt>
                <c:pt idx="16">
                  <c:v>562</c:v>
                </c:pt>
                <c:pt idx="17">
                  <c:v>765</c:v>
                </c:pt>
                <c:pt idx="18">
                  <c:v>632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C2EA-40C8-BFCE-16E3D83BBDEC}"/>
            </c:ext>
          </c:extLst>
        </c:ser>
        <c:ser>
          <c:idx val="1"/>
          <c:order val="1"/>
          <c:tx>
            <c:strRef>
              <c:f>noTDOC!$D$3</c:f>
              <c:strCache>
                <c:ptCount val="1"/>
                <c:pt idx="0">
                  <c:v>end of meeting</c:v>
                </c:pt>
              </c:strCache>
            </c:strRef>
          </c:tx>
          <c:spPr>
            <a:ln w="1905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noTDOC!$B$4:$B$23</c:f>
              <c:strCache>
                <c:ptCount val="19"/>
                <c:pt idx="0">
                  <c:v>Jan 2018</c:v>
                </c:pt>
                <c:pt idx="1">
                  <c:v>Feb 2018</c:v>
                </c:pt>
                <c:pt idx="2">
                  <c:v>Apr 2018</c:v>
                </c:pt>
                <c:pt idx="3">
                  <c:v>May 2018</c:v>
                </c:pt>
                <c:pt idx="4">
                  <c:v>Jul 2018</c:v>
                </c:pt>
                <c:pt idx="5">
                  <c:v>Aug 2018</c:v>
                </c:pt>
                <c:pt idx="6">
                  <c:v>Oct 2018</c:v>
                </c:pt>
                <c:pt idx="7">
                  <c:v>Nov 2018</c:v>
                </c:pt>
                <c:pt idx="8">
                  <c:v>Jan 2019</c:v>
                </c:pt>
                <c:pt idx="9">
                  <c:v>Feb 2019</c:v>
                </c:pt>
                <c:pt idx="10">
                  <c:v>Apr 2019</c:v>
                </c:pt>
                <c:pt idx="11">
                  <c:v>May 2019</c:v>
                </c:pt>
                <c:pt idx="12">
                  <c:v>Aug 2019</c:v>
                </c:pt>
                <c:pt idx="13">
                  <c:v>Oct 2019</c:v>
                </c:pt>
                <c:pt idx="14">
                  <c:v>Nov 2019</c:v>
                </c:pt>
                <c:pt idx="15">
                  <c:v>Feb 2020 electronic</c:v>
                </c:pt>
                <c:pt idx="16">
                  <c:v>April 2020 electronic</c:v>
                </c:pt>
                <c:pt idx="17">
                  <c:v>June 2020 electronic</c:v>
                </c:pt>
                <c:pt idx="18">
                  <c:v>Aug 2020 electronic</c:v>
                </c:pt>
              </c:strCache>
            </c:strRef>
          </c:cat>
          <c:val>
            <c:numRef>
              <c:f>noTDOC!$D$4:$D$23</c:f>
              <c:numCache>
                <c:formatCode>General</c:formatCode>
                <c:ptCount val="19"/>
                <c:pt idx="0">
                  <c:v>710</c:v>
                </c:pt>
                <c:pt idx="1">
                  <c:v>725</c:v>
                </c:pt>
                <c:pt idx="2">
                  <c:v>801</c:v>
                </c:pt>
                <c:pt idx="3">
                  <c:v>812</c:v>
                </c:pt>
                <c:pt idx="4">
                  <c:v>884</c:v>
                </c:pt>
                <c:pt idx="5">
                  <c:v>771</c:v>
                </c:pt>
                <c:pt idx="6">
                  <c:v>969</c:v>
                </c:pt>
                <c:pt idx="7">
                  <c:v>895</c:v>
                </c:pt>
                <c:pt idx="8">
                  <c:v>643</c:v>
                </c:pt>
                <c:pt idx="9">
                  <c:v>703</c:v>
                </c:pt>
                <c:pt idx="10">
                  <c:v>750</c:v>
                </c:pt>
                <c:pt idx="11">
                  <c:v>839</c:v>
                </c:pt>
                <c:pt idx="12">
                  <c:v>1135</c:v>
                </c:pt>
                <c:pt idx="13">
                  <c:v>920</c:v>
                </c:pt>
                <c:pt idx="14">
                  <c:v>940</c:v>
                </c:pt>
                <c:pt idx="15">
                  <c:v>840</c:v>
                </c:pt>
                <c:pt idx="16">
                  <c:v>895</c:v>
                </c:pt>
                <c:pt idx="17">
                  <c:v>1168</c:v>
                </c:pt>
                <c:pt idx="18">
                  <c:v>1006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C2EA-40C8-BFCE-16E3D83BB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800624832"/>
        <c:axId val="800625160"/>
      </c:lineChart>
      <c:catAx>
        <c:axId val="800624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5160"/>
        <c:crosses val="autoZero"/>
        <c:auto val="1"/>
        <c:lblAlgn val="ctr"/>
        <c:lblOffset val="100"/>
        <c:noMultiLvlLbl val="0"/>
      </c:catAx>
      <c:valAx>
        <c:axId val="800625160"/>
        <c:scaling>
          <c:orientation val="minMax"/>
          <c:min val="20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800624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solidFill>
      <a:schemeClr val="bg1"/>
    </a:solidFill>
    <a:ln w="6350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/>
              <a:t>CT1</a:t>
            </a:r>
            <a:r>
              <a:rPr lang="de-DE" baseline="0"/>
              <a:t> - agreed CR/pCR</a:t>
            </a:r>
            <a:endParaRPr lang="de-DE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CRs!$C$4</c:f>
              <c:strCache>
                <c:ptCount val="1"/>
                <c:pt idx="0">
                  <c:v>agreedCR</c:v>
                </c:pt>
              </c:strCache>
            </c:strRef>
          </c:tx>
          <c:spPr>
            <a:solidFill>
              <a:schemeClr val="accent1">
                <a:shade val="76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CRs!$E$3:$J$3</c:f>
              <c:strCache>
                <c:ptCount val="6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</c:v>
                </c:pt>
              </c:strCache>
            </c:strRef>
          </c:cat>
          <c:val>
            <c:numRef>
              <c:f>CRs!$E$4:$J$4</c:f>
              <c:numCache>
                <c:formatCode>General</c:formatCode>
                <c:ptCount val="6"/>
                <c:pt idx="0">
                  <c:v>207</c:v>
                </c:pt>
                <c:pt idx="1">
                  <c:v>213</c:v>
                </c:pt>
                <c:pt idx="2">
                  <c:v>194</c:v>
                </c:pt>
                <c:pt idx="3">
                  <c:v>304</c:v>
                </c:pt>
                <c:pt idx="4">
                  <c:v>394</c:v>
                </c:pt>
                <c:pt idx="5">
                  <c:v>325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6FC-40F2-BF32-85DDDE01F4A8}"/>
            </c:ext>
          </c:extLst>
        </c:ser>
        <c:ser>
          <c:idx val="1"/>
          <c:order val="1"/>
          <c:tx>
            <c:strRef>
              <c:f>CRs!$C$5</c:f>
              <c:strCache>
                <c:ptCount val="1"/>
                <c:pt idx="0">
                  <c:v>agreedpCR</c:v>
                </c:pt>
              </c:strCache>
            </c:strRef>
          </c:tx>
          <c:spPr>
            <a:solidFill>
              <a:schemeClr val="accent1">
                <a:tint val="77000"/>
              </a:schemeClr>
            </a:solidFill>
            <a:ln>
              <a:noFill/>
            </a:ln>
            <a:effectLst/>
          </c:spPr>
          <c:invertIfNegative val="0"/>
          <c:cat>
            <c:strRef>
              <c:f>CRs!$E$3:$J$3</c:f>
              <c:strCache>
                <c:ptCount val="6"/>
                <c:pt idx="0">
                  <c:v>Oct_2019</c:v>
                </c:pt>
                <c:pt idx="1">
                  <c:v>Nov_2019</c:v>
                </c:pt>
                <c:pt idx="2">
                  <c:v>Feb-e_2020</c:v>
                </c:pt>
                <c:pt idx="3">
                  <c:v>April-e_2020</c:v>
                </c:pt>
                <c:pt idx="4">
                  <c:v>June-e_2020</c:v>
                </c:pt>
                <c:pt idx="5">
                  <c:v>August-e</c:v>
                </c:pt>
              </c:strCache>
            </c:strRef>
          </c:cat>
          <c:val>
            <c:numRef>
              <c:f>CRs!$E$5:$J$5</c:f>
              <c:numCache>
                <c:formatCode>General</c:formatCode>
                <c:ptCount val="6"/>
                <c:pt idx="0">
                  <c:v>95</c:v>
                </c:pt>
                <c:pt idx="1">
                  <c:v>59</c:v>
                </c:pt>
                <c:pt idx="2">
                  <c:v>107</c:v>
                </c:pt>
                <c:pt idx="3">
                  <c:v>42</c:v>
                </c:pt>
                <c:pt idx="4">
                  <c:v>36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6FC-40F2-BF32-85DDDE01F4A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707297040"/>
        <c:axId val="707299008"/>
      </c:barChart>
      <c:catAx>
        <c:axId val="7072970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9008"/>
        <c:crosses val="autoZero"/>
        <c:auto val="1"/>
        <c:lblAlgn val="ctr"/>
        <c:lblOffset val="100"/>
        <c:noMultiLvlLbl val="0"/>
      </c:catAx>
      <c:valAx>
        <c:axId val="707299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7072970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&lt;</a:t>
            </a:r>
            <a:r>
              <a:rPr lang="sv-SE" altLang="en-US" sz="1200" b="1" i="1" dirty="0">
                <a:latin typeface="Arial "/>
              </a:rPr>
              <a:t>meeting</a:t>
            </a:r>
            <a:r>
              <a:rPr lang="sv-SE" altLang="en-US" sz="1200" b="1" dirty="0">
                <a:latin typeface="Arial "/>
              </a:rPr>
              <a:t>&gt;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&lt;</a:t>
            </a:r>
            <a:r>
              <a:rPr lang="sv-SE" altLang="en-US" sz="1200" b="1" i="1" dirty="0">
                <a:latin typeface="Arial "/>
              </a:rPr>
              <a:t>location</a:t>
            </a:r>
            <a:r>
              <a:rPr lang="sv-SE" altLang="en-US" sz="1200" b="1" dirty="0">
                <a:latin typeface="Arial "/>
              </a:rPr>
              <a:t>&gt; – &lt;</a:t>
            </a:r>
            <a:r>
              <a:rPr lang="sv-SE" altLang="en-US" sz="1200" b="1" i="1" dirty="0">
                <a:latin typeface="Arial "/>
              </a:rPr>
              <a:t>month</a:t>
            </a:r>
            <a:r>
              <a:rPr lang="sv-SE" altLang="en-US" sz="1200" b="1" dirty="0">
                <a:latin typeface="Arial "/>
              </a:rPr>
              <a:t>&gt; 2019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D3C4E5-0FCF-414C-8BB4-A370B86C4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BB5BF1-079A-48E1-9A72-654439752C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4108C4-57B5-4CFB-9586-E377762C53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086628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E32621-1763-4C52-A4A1-8AE25E7C02E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3006B-09A2-4112-AE34-E0B5A59FF4B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FB54E9-664C-4452-88E3-77657E2B96B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80BB4B1-D782-4482-94BF-B0D1DFE045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FD09DB-E216-4249-957A-2A00F6EAB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33F304-5289-48A3-AA62-F8AF771ED5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426183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603B31-F394-46FE-AC70-3942183196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F4E1585-E114-475F-9073-D59525BB21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D613A46-D472-4A41-8A0D-87D4013551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F555441-973F-4DBB-8226-75267DF99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9FAB53C-D530-4A27-952A-C0FD6BCD0B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56663D8-7A79-4507-9FEE-D830B21C03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941511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6F038-4B1D-41A8-9239-8643EB508C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7549C1-0C70-4DB4-813E-9B2DDA212B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DC61D-277A-4E77-803C-FC3E26E89B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385027A-7BFE-49E1-8C10-150BDA86CA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789002-5AE0-4E79-8F01-E290C5D72E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967083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1BBE784-6153-46A9-83D3-5D8DA41C95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A0A47D2-5766-4DEE-80E9-C7DBF2E8D6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AE1F70-F02C-4F5F-AAC6-36084D089A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53741B-E810-41A0-ABF2-14E3E02FA7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6D53A4-03C8-4A50-BF26-1FDFE8955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77029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2E9D77-DABF-4279-93C5-FC05DAF9586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842EA7-46CD-4FF8-B6BE-54CCCC06DCD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F846B1-817F-48F8-9C1C-1E84DEFD11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6A05E-20F6-479A-8877-C4D3E1CFC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C06E928-5680-477D-B337-77DA66A3BB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48121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5CAAFA-D5D7-4DA6-AA3F-64B7CBC88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40F6BC7-1092-4B34-99B4-DCDF64C506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D3BC4A-D4E4-4110-8A8B-A013D1097A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48A7E1-5D32-44CA-A457-6BC34A43E8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6951C4D-5F41-4364-854F-FD08CAAAA5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4234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DCD429-103D-420C-A6EB-8ACE8B140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41CC62F-0AA6-44B4-BAAF-20E3EC49F8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6DC919-275A-4B1B-842A-5741935D26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27350-FFEE-4599-A4DC-A825116EF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02F3B0-2460-40E5-A108-62D474C085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17861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5B722-01F0-426D-BA89-4B74D8D4C4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06F737-30AA-4331-A40E-70200AF6F90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92E7D82-A4BD-409C-AF1E-285430E9C67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2B0C43B-4B88-4E38-9463-55C731D04F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37ED391-75F0-418B-8B3F-AF76853727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0624399-E5C0-44EB-8E84-04E453544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40124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D4D92-DE59-4B2C-A2DB-D7881A6326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A870FC-63D7-416C-A76D-CD4A7D9AE5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62FC5E-837D-4301-9C77-DE62E0D153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66AD6F0-7A88-44A5-903F-955455EDD8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1FBB926-C48A-4832-BD5A-AF6354E837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F2E792-519B-494A-8B3C-A34B70E0BF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6913967-92F8-468C-A68F-2F4C16B5A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3B8B10-7D7D-4819-9FBB-016EEE2E10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814646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2A3766B-EAA4-4AD0-8720-8126425268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B250E32-6C86-437A-A183-136C88E77B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044655-9172-4583-88AF-A703ABC48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A149C9-8FF1-408D-8FFB-F5DAB0CC9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39967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31633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CT#89-e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Online – 14–16 September 2020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CP-202226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ED0C6A-C5CE-414C-9D0E-926612222C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5598BFB-41B6-4A45-9B91-708A4AB326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285BBD-4277-4496-9E57-FBFB67F233A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CBE11-6943-4A1D-B305-F1188E847ADD}" type="datetimeFigureOut">
              <a:rPr lang="de-DE" smtClean="0"/>
              <a:t>07.09.2020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E401688-4DC2-4BCF-A27F-1E1FCD5FFA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0D0E65-F68E-49A0-A553-E84B29D24AE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42F4E1-4459-45B2-A33F-F8C30DFD7150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6815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169" r:id="rId1"/>
    <p:sldLayoutId id="2147485170" r:id="rId2"/>
    <p:sldLayoutId id="2147485171" r:id="rId3"/>
    <p:sldLayoutId id="2147485172" r:id="rId4"/>
    <p:sldLayoutId id="2147485173" r:id="rId5"/>
    <p:sldLayoutId id="2147485174" r:id="rId6"/>
    <p:sldLayoutId id="2147485175" r:id="rId7"/>
    <p:sldLayoutId id="2147485176" r:id="rId8"/>
    <p:sldLayoutId id="2147485177" r:id="rId9"/>
    <p:sldLayoutId id="2147485178" r:id="rId10"/>
    <p:sldLayoutId id="21474851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3gpp.org/specifications-groups/working-agreements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US" altLang="en-US" dirty="0"/>
              <a:t>CT WG1 Status Report </a:t>
            </a:r>
            <a:br>
              <a:rPr lang="en-US" altLang="en-US" dirty="0"/>
            </a:br>
            <a:r>
              <a:rPr lang="en-US" altLang="en-US" dirty="0"/>
              <a:t>to TSG CT#89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Peter Leis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CT1 chairman, Nokia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695885"/>
              </p:ext>
            </p:extLst>
          </p:nvPr>
        </p:nvGraphicFramePr>
        <p:xfrm>
          <a:off x="784312" y="2126071"/>
          <a:ext cx="10188488" cy="2333857"/>
        </p:xfrm>
        <a:graphic>
          <a:graphicData uri="http://schemas.openxmlformats.org/drawingml/2006/table">
            <a:tbl>
              <a:tblPr firstRow="1" firstCol="1" bandRow="1"/>
              <a:tblGrid>
                <a:gridCol w="5673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05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792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049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 aspects of enh2MCPTT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enh2MCPTT-CT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06.12.2019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CP-193148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Video enhancement of IMS CAT/CRS/announcement services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eIMSVideo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CP-193149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292307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URLLC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5G_URLLC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CP-192022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742477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support for integrated access and backhaul (IAB)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IABARC-CT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29.06.2020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CP201074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466910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5GS Enhanced support of Over the air (OTA) mechanism for UICC configuration parameter update 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5GS_OTAF</a:t>
                      </a:r>
                    </a:p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CP-192257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32878128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163800990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91078"/>
              </p:ext>
            </p:extLst>
          </p:nvPr>
        </p:nvGraphicFramePr>
        <p:xfrm>
          <a:off x="784312" y="2126071"/>
          <a:ext cx="10188488" cy="293061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Protocol enhancements of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  <a:endParaRPr lang="de-DE" sz="1200" b="0" i="0" u="none" strike="noStrike" dirty="0">
                        <a:solidFill>
                          <a:schemeClr val="tx1"/>
                        </a:solidFill>
                        <a:effectLst/>
                        <a:highlight>
                          <a:srgbClr val="FF0000"/>
                        </a:highlight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CP-201164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Mission Critical system migration and interconnection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MCSMI_CT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CP-190143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MuDe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MuDe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</a:t>
                      </a:r>
                      <a:r>
                        <a:rPr lang="de-DE" sz="1200" b="0" i="1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CP-201162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MPS2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MPS2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15.03.2021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CP-201207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 3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eCPSOR_CON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eCPSOR_CON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20.06.2021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CP-201166</a:t>
                      </a:r>
                    </a:p>
                    <a:p>
                      <a:pPr algn="r" fontAlgn="ctr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protocol development 17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CP-201163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40128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Stage-3 SAE Protocol Development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CP-201165</a:t>
                      </a:r>
                    </a:p>
                    <a:p>
                      <a:pPr marL="0" algn="r" defTabSz="914400" rtl="0" eaLnBrk="1" fontAlgn="ctr" latinLnBrk="0" hangingPunct="1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273923811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Rel-17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1776229"/>
              </p:ext>
            </p:extLst>
          </p:nvPr>
        </p:nvGraphicFramePr>
        <p:xfrm>
          <a:off x="784312" y="2126071"/>
          <a:ext cx="10188488" cy="2817676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8258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12.09.2021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CP-201167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Study on enhanced IMS to 5GC Integration Phase 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FS_eIMS5G2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20.03.2021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highlight>
                            <a:srgbClr val="FFFFFF"/>
                          </a:highlight>
                          <a:latin typeface="Arial" panose="020B0604020202020204" pitchFamily="34" charset="0"/>
                        </a:rPr>
                        <a:t>5%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CP-201168</a:t>
                      </a:r>
                    </a:p>
                    <a:p>
                      <a:pPr algn="r" fontAlgn="t"/>
                      <a:endParaRPr lang="de-DE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 aspects of Enhancements to Mission Critical Data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25.06.2020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20.09.2021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CP-201177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endParaRPr lang="de-DE" sz="1200" b="0" i="1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endParaRPr lang="de-DE" sz="1200" b="0" i="1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endParaRPr lang="de-DE" sz="1200" b="0" i="1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3965256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012166742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440512"/>
              </p:ext>
            </p:extLst>
          </p:nvPr>
        </p:nvGraphicFramePr>
        <p:xfrm>
          <a:off x="838200" y="2056493"/>
          <a:ext cx="10411095" cy="2678616"/>
        </p:xfrm>
        <a:graphic>
          <a:graphicData uri="http://schemas.openxmlformats.org/drawingml/2006/table">
            <a:tbl>
              <a:tblPr firstRow="1" firstCol="1" bandRow="1"/>
              <a:tblGrid>
                <a:gridCol w="103264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848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+mn-ea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Version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Rapporteurs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Sent for 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b"/>
                      <a:r>
                        <a:rPr lang="de-DE" sz="12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7745890"/>
                  </a:ext>
                </a:extLst>
              </a:tr>
              <a:tr h="391817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9450819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de-DE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sz="1200" u="none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66675" marR="66675" marT="38100" marB="28575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84220"/>
                  </a:ext>
                </a:extLst>
              </a:tr>
              <a:tr h="297269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fontAlgn="auto" hangingPunct="1">
                        <a:spcAft>
                          <a:spcPts val="0"/>
                        </a:spcAft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66287125"/>
                  </a:ext>
                </a:extLst>
              </a:tr>
              <a:tr h="322773">
                <a:tc>
                  <a:txBody>
                    <a:bodyPr/>
                    <a:lstStyle/>
                    <a:p>
                      <a:pPr algn="l" fontAlgn="t"/>
                      <a:endParaRPr lang="de-DE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US" sz="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2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endParaRPr lang="fr-FR" sz="12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1668024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 sent to CT plenary</a:t>
            </a:r>
          </a:p>
        </p:txBody>
      </p:sp>
    </p:spTree>
    <p:extLst>
      <p:ext uri="{BB962C8B-B14F-4D97-AF65-F5344CB8AC3E}">
        <p14:creationId xmlns:p14="http://schemas.microsoft.com/office/powerpoint/2010/main" val="3808174252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Status of older releases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Rel-13: 3 CAT F CRs on Mission Critical work items were agreed</a:t>
            </a:r>
          </a:p>
          <a:p>
            <a:r>
              <a:rPr lang="en-US" sz="2400" dirty="0"/>
              <a:t> Rel-14: 2 CAT F CRs on Mission Critical work items were agreed</a:t>
            </a:r>
          </a:p>
        </p:txBody>
      </p:sp>
    </p:spTree>
    <p:extLst>
      <p:ext uri="{BB962C8B-B14F-4D97-AF65-F5344CB8AC3E}">
        <p14:creationId xmlns:p14="http://schemas.microsoft.com/office/powerpoint/2010/main" val="3883364298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 2 CRs under TEI15 were agreed (“PAP/CHAP Information over 5GC”, </a:t>
            </a:r>
            <a:r>
              <a:rPr lang="en-GB" sz="2400" dirty="0"/>
              <a:t>“</a:t>
            </a:r>
            <a:r>
              <a:rPr lang="en-US" sz="2400" dirty="0"/>
              <a:t>Support P-CSCF and DNS IPv4 Address in </a:t>
            </a:r>
            <a:r>
              <a:rPr lang="en-US" sz="2400" dirty="0" err="1"/>
              <a:t>ePCO</a:t>
            </a:r>
            <a:r>
              <a:rPr lang="en-US" sz="2400" dirty="0"/>
              <a:t> for N1 mode in Rel-15”), both CRs are backward compatible</a:t>
            </a:r>
          </a:p>
          <a:p>
            <a:r>
              <a:rPr lang="en-US" sz="2400" dirty="0"/>
              <a:t> No CR on Mission Critical work items was agreed</a:t>
            </a:r>
          </a:p>
          <a:p>
            <a:r>
              <a:rPr lang="en-US" sz="2400" dirty="0"/>
              <a:t> No CR on IMS work items was agreed</a:t>
            </a:r>
          </a:p>
          <a:p>
            <a:r>
              <a:rPr lang="en-US" sz="2400" dirty="0"/>
              <a:t> Overall Rel-15 is stable</a:t>
            </a:r>
          </a:p>
        </p:txBody>
      </p:sp>
    </p:spTree>
    <p:extLst>
      <p:ext uri="{BB962C8B-B14F-4D97-AF65-F5344CB8AC3E}">
        <p14:creationId xmlns:p14="http://schemas.microsoft.com/office/powerpoint/2010/main" val="3604788638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Backward Incompatible Changes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708569"/>
          </a:xfrm>
        </p:spPr>
        <p:txBody>
          <a:bodyPr/>
          <a:lstStyle/>
          <a:p>
            <a:r>
              <a:rPr lang="en-US" dirty="0"/>
              <a:t> In “Frozen” specification, with impact on other TSG WGs</a:t>
            </a:r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209550" y="2282825"/>
          <a:ext cx="11742738" cy="2273730"/>
        </p:xfrm>
        <a:graphic>
          <a:graphicData uri="http://schemas.openxmlformats.org/drawingml/2006/table">
            <a:tbl>
              <a:tblPr firstRow="1" firstCol="1" bandRow="1"/>
              <a:tblGrid>
                <a:gridCol w="111279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52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351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4543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 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Impacted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TSG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WG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800" b="1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n/a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 marL="43200" marR="4320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6415672"/>
      </p:ext>
    </p:extLst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>
                <a:cs typeface="Arial" panose="020B0604020202020204" pitchFamily="34" charset="0"/>
              </a:rPr>
              <a:t>Significant number of CRs against Rel-16 (completing open aspects, corrections) in the August meeting</a:t>
            </a:r>
          </a:p>
          <a:p>
            <a:r>
              <a:rPr lang="en-US" sz="2400" dirty="0">
                <a:cs typeface="Arial" panose="020B0604020202020204" pitchFamily="34" charset="0"/>
              </a:rPr>
              <a:t>All Rel-16 work items have been completed. </a:t>
            </a:r>
            <a:r>
              <a:rPr lang="en-US" altLang="de-DE" sz="2400" dirty="0">
                <a:cs typeface="Arial" panose="020B0604020202020204" pitchFamily="34" charset="0"/>
              </a:rPr>
              <a:t>CRs to fix issues and align with stage-2 and within the stage-3 specifications are still expected in Q4, particularly for </a:t>
            </a:r>
            <a:r>
              <a:rPr lang="en-US" altLang="de-DE" sz="2400" dirty="0" err="1">
                <a:cs typeface="Arial" panose="020B0604020202020204" pitchFamily="34" charset="0"/>
              </a:rPr>
              <a:t>eNS</a:t>
            </a:r>
            <a:r>
              <a:rPr lang="en-US" altLang="de-DE" sz="2400" dirty="0">
                <a:cs typeface="Arial" panose="020B0604020202020204" pitchFamily="34" charset="0"/>
              </a:rPr>
              <a:t>  </a:t>
            </a:r>
          </a:p>
          <a:p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3 CRs under work item eV2XARC were agreed as working agreement, see slide 19. The CRs define the usage of TCP transport for V2X services over LTE-</a:t>
            </a:r>
            <a:r>
              <a:rPr lang="en-US" altLang="ja-JP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Uu</a:t>
            </a:r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 and </a:t>
            </a:r>
            <a:r>
              <a:rPr lang="en-US" altLang="ja-JP" sz="2400" dirty="0" err="1">
                <a:ea typeface="MS PGothic" panose="020B0600070205080204" pitchFamily="34" charset="-128"/>
                <a:cs typeface="Arial" panose="020B0604020202020204" pitchFamily="34" charset="0"/>
              </a:rPr>
              <a:t>Uu</a:t>
            </a:r>
            <a:r>
              <a:rPr lang="en-US" altLang="ja-JP" sz="2400" dirty="0">
                <a:ea typeface="MS PGothic" panose="020B0600070205080204" pitchFamily="34" charset="-128"/>
                <a:cs typeface="Arial" panose="020B0604020202020204" pitchFamily="34" charset="0"/>
              </a:rPr>
              <a:t> interface.</a:t>
            </a:r>
            <a:endParaRPr lang="en-GB" altLang="ja-JP" sz="2400" dirty="0">
              <a:ea typeface="MS PGothic" panose="020B0600070205080204" pitchFamily="34" charset="-128"/>
              <a:cs typeface="Arial" panose="020B0604020202020204" pitchFamily="34" charset="0"/>
            </a:endParaRPr>
          </a:p>
          <a:p>
            <a:endParaRPr lang="en-US" sz="2400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Information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CT1 has scheduled two electronic meetings in Q4 2020 </a:t>
            </a:r>
          </a:p>
          <a:p>
            <a:pPr lvl="1"/>
            <a:r>
              <a:rPr lang="en-US" sz="2000" dirty="0"/>
              <a:t>CT1#126-e: </a:t>
            </a:r>
          </a:p>
          <a:p>
            <a:pPr lvl="3"/>
            <a:r>
              <a:rPr lang="en-US" altLang="fr-FR" dirty="0"/>
              <a:t>begin      October 15th  2020</a:t>
            </a:r>
          </a:p>
          <a:p>
            <a:pPr lvl="3"/>
            <a:r>
              <a:rPr lang="en-US" altLang="fr-FR" dirty="0"/>
              <a:t>end         October 23rd  2020</a:t>
            </a:r>
          </a:p>
          <a:p>
            <a:pPr lvl="1"/>
            <a:r>
              <a:rPr lang="en-US" sz="2000" dirty="0"/>
              <a:t> CT1#127e:</a:t>
            </a:r>
          </a:p>
          <a:p>
            <a:pPr lvl="3"/>
            <a:r>
              <a:rPr lang="en-US" altLang="fr-FR" dirty="0"/>
              <a:t>begin      November 13th  2020</a:t>
            </a:r>
          </a:p>
          <a:p>
            <a:pPr lvl="3"/>
            <a:r>
              <a:rPr lang="en-US" altLang="fr-FR" dirty="0"/>
              <a:t>end         November 20th  2020</a:t>
            </a:r>
          </a:p>
          <a:p>
            <a:r>
              <a:rPr lang="en-GB" sz="2400" dirty="0"/>
              <a:t> TR 24.980 will be withdrawn from R17 if the related WID that is sent to T#89e is approved</a:t>
            </a:r>
            <a:endParaRPr lang="de-DE" sz="2400" dirty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079446191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 Action to CT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sz="2400" dirty="0"/>
              <a:t>A working agreement was declared at CT1#125e to agree CRs in C1-205249, C1-205183, C1-205184</a:t>
            </a:r>
          </a:p>
          <a:p>
            <a:r>
              <a:rPr lang="en-US" sz="2400" dirty="0"/>
              <a:t> see </a:t>
            </a:r>
            <a:r>
              <a:rPr lang="de-DE" sz="2400" dirty="0">
                <a:hlinkClick r:id="rId2"/>
              </a:rPr>
              <a:t>https://www.3gpp.org/specifications-groups/working-agreements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84087205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DF97E6B-DDB8-4C46-9F27-A6CCE883E7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97AB2F7-E326-4837-B8ED-56680EDBB2C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45074"/>
            <a:ext cx="1349924" cy="152444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9BDDA321-F9F6-496C-B1F3-ECACBA6D5266}"/>
              </a:ext>
            </a:extLst>
          </p:cNvPr>
          <p:cNvSpPr/>
          <p:nvPr/>
        </p:nvSpPr>
        <p:spPr>
          <a:xfrm>
            <a:off x="7367169" y="3838575"/>
            <a:ext cx="185176" cy="21621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  <p:pic>
        <p:nvPicPr>
          <p:cNvPr id="12" name="Picture 11" descr="http://3gpp.org/local/cache-vignettes/L120xH150/Frederic-987eb-88854.jpg">
            <a:extLst>
              <a:ext uri="{FF2B5EF4-FFF2-40B4-BE49-F238E27FC236}">
                <a16:creationId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200" y="4045074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Experience </a:t>
            </a:r>
            <a:r>
              <a:rPr lang="de-DE" dirty="0" err="1"/>
              <a:t>with</a:t>
            </a:r>
            <a:r>
              <a:rPr lang="de-DE" dirty="0"/>
              <a:t> e-meeting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D65EBC-5EF6-444F-9CD6-5A81BF32804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sz="2400" dirty="0"/>
              <a:t>High </a:t>
            </a:r>
            <a:r>
              <a:rPr lang="en-GB" sz="2400" dirty="0"/>
              <a:t>number of emails resulted in very busy meetings:</a:t>
            </a:r>
          </a:p>
          <a:p>
            <a:pPr lvl="1"/>
            <a:r>
              <a:rPr lang="en-GB" sz="2000" dirty="0"/>
              <a:t>CT1#125-e roughly 4200 emails</a:t>
            </a:r>
          </a:p>
          <a:p>
            <a:r>
              <a:rPr lang="en-GB" sz="2400" dirty="0"/>
              <a:t> Conference calls </a:t>
            </a:r>
          </a:p>
          <a:p>
            <a:pPr lvl="1"/>
            <a:r>
              <a:rPr lang="en-GB" sz="2000" dirty="0"/>
              <a:t>Used </a:t>
            </a:r>
            <a:r>
              <a:rPr lang="en-GB" sz="2000" dirty="0" err="1"/>
              <a:t>GoTo</a:t>
            </a:r>
            <a:r>
              <a:rPr lang="en-GB" sz="2000" dirty="0"/>
              <a:t> Meeting, timeslot 13:00 UTC to 15:00 UTC</a:t>
            </a:r>
          </a:p>
          <a:p>
            <a:pPr lvl="1"/>
            <a:r>
              <a:rPr lang="en-GB" sz="2000" dirty="0"/>
              <a:t>Useful to find way forward </a:t>
            </a:r>
          </a:p>
          <a:p>
            <a:r>
              <a:rPr lang="en-GB" sz="2400" dirty="0"/>
              <a:t>Decision making over email not always </a:t>
            </a:r>
            <a:r>
              <a:rPr lang="de-DE" sz="2400" dirty="0"/>
              <a:t>easy</a:t>
            </a:r>
          </a:p>
          <a:p>
            <a:pPr lvl="1"/>
            <a:r>
              <a:rPr lang="en-GB" sz="2000" dirty="0"/>
              <a:t>sometimes slow (different </a:t>
            </a:r>
            <a:r>
              <a:rPr lang="en-GB" sz="2000" dirty="0" err="1"/>
              <a:t>timezones</a:t>
            </a:r>
            <a:r>
              <a:rPr lang="en-GB" sz="2000" dirty="0"/>
              <a:t>), no f2f offline discussion</a:t>
            </a:r>
          </a:p>
          <a:p>
            <a:pPr lvl="1"/>
            <a:r>
              <a:rPr lang="en-US" sz="2000" dirty="0"/>
              <a:t>as a consequence, complex topics are more easily shifted out of the meeting</a:t>
            </a:r>
            <a:endParaRPr lang="de-DE" sz="2000" dirty="0"/>
          </a:p>
        </p:txBody>
      </p:sp>
    </p:spTree>
    <p:extLst>
      <p:ext uri="{BB962C8B-B14F-4D97-AF65-F5344CB8AC3E}">
        <p14:creationId xmlns:p14="http://schemas.microsoft.com/office/powerpoint/2010/main" val="2366120575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number</a:t>
            </a:r>
            <a:r>
              <a:rPr lang="de-DE" dirty="0"/>
              <a:t>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tdocs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8829675" y="4972050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June </a:t>
            </a:r>
            <a:r>
              <a:rPr lang="de-DE" sz="1600" dirty="0" err="1"/>
              <a:t>had</a:t>
            </a:r>
            <a:r>
              <a:rPr lang="de-DE" sz="1600" dirty="0"/>
              <a:t> </a:t>
            </a:r>
            <a:r>
              <a:rPr lang="de-DE" sz="1600" dirty="0" err="1"/>
              <a:t>full</a:t>
            </a:r>
            <a:r>
              <a:rPr lang="de-DE" sz="1600" dirty="0"/>
              <a:t>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8D424D9E-6511-40DA-ACB9-4B136C82B916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87821028"/>
              </p:ext>
            </p:extLst>
          </p:nvPr>
        </p:nvGraphicFramePr>
        <p:xfrm>
          <a:off x="838200" y="1952625"/>
          <a:ext cx="816292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29795099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A8E9C8-C5FD-4EB0-B855-4BFF40410D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/>
              <a:t>Some</a:t>
            </a:r>
            <a:r>
              <a:rPr lang="de-DE" dirty="0"/>
              <a:t> </a:t>
            </a:r>
            <a:r>
              <a:rPr lang="de-DE" dirty="0" err="1"/>
              <a:t>stats</a:t>
            </a:r>
            <a:r>
              <a:rPr lang="de-DE" dirty="0"/>
              <a:t>, </a:t>
            </a:r>
            <a:r>
              <a:rPr lang="de-DE" dirty="0" err="1"/>
              <a:t>agreed</a:t>
            </a:r>
            <a:r>
              <a:rPr lang="de-DE" dirty="0"/>
              <a:t> CRs/</a:t>
            </a:r>
            <a:r>
              <a:rPr lang="de-DE" dirty="0" err="1"/>
              <a:t>pCRs</a:t>
            </a:r>
            <a:endParaRPr lang="de-DE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7DEDA0A1-7B78-4E72-9469-0595F17D68E7}"/>
              </a:ext>
            </a:extLst>
          </p:cNvPr>
          <p:cNvSpPr txBox="1">
            <a:spLocks/>
          </p:cNvSpPr>
          <p:nvPr/>
        </p:nvSpPr>
        <p:spPr bwMode="auto">
          <a:xfrm>
            <a:off x="6696075" y="2811461"/>
            <a:ext cx="4657725" cy="337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de-DE" sz="2000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A627830A-2E0C-4870-98F2-A1F2CB4715C3}"/>
              </a:ext>
            </a:extLst>
          </p:cNvPr>
          <p:cNvSpPr txBox="1">
            <a:spLocks/>
          </p:cNvSpPr>
          <p:nvPr/>
        </p:nvSpPr>
        <p:spPr bwMode="auto">
          <a:xfrm>
            <a:off x="8753475" y="4791073"/>
            <a:ext cx="2600325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</a:t>
            </a:r>
            <a:r>
              <a:rPr lang="de-DE" sz="1600" dirty="0" err="1"/>
              <a:t>February</a:t>
            </a:r>
            <a:r>
              <a:rPr lang="de-DE" sz="1600" dirty="0"/>
              <a:t> and April </a:t>
            </a:r>
            <a:r>
              <a:rPr lang="de-DE" sz="1600" dirty="0" err="1"/>
              <a:t>had</a:t>
            </a:r>
            <a:r>
              <a:rPr lang="de-DE" sz="1600" dirty="0"/>
              <a:t> limited </a:t>
            </a:r>
            <a:r>
              <a:rPr lang="de-DE" sz="1600" dirty="0" err="1"/>
              <a:t>scope</a:t>
            </a:r>
            <a:endParaRPr lang="de-DE" sz="1600" dirty="0"/>
          </a:p>
          <a:p>
            <a:pPr>
              <a:buFont typeface="Arial" panose="020B0604020202020204" pitchFamily="34" charset="0"/>
              <a:buChar char="•"/>
            </a:pPr>
            <a:r>
              <a:rPr lang="de-DE" sz="1600" dirty="0"/>
              <a:t>E-meeting in June </a:t>
            </a:r>
            <a:r>
              <a:rPr lang="de-DE" sz="1600" dirty="0" err="1"/>
              <a:t>had</a:t>
            </a:r>
            <a:r>
              <a:rPr lang="de-DE" sz="1600" dirty="0"/>
              <a:t> </a:t>
            </a:r>
            <a:r>
              <a:rPr lang="de-DE" sz="1600" dirty="0" err="1"/>
              <a:t>full</a:t>
            </a:r>
            <a:r>
              <a:rPr lang="de-DE" sz="1600" dirty="0"/>
              <a:t> </a:t>
            </a:r>
            <a:r>
              <a:rPr lang="de-DE" sz="1600" dirty="0" err="1"/>
              <a:t>scope</a:t>
            </a:r>
            <a:endParaRPr lang="de-DE" sz="1600" dirty="0"/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6FE72A25-FFB4-4676-8087-DD56B023B10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37979142"/>
              </p:ext>
            </p:extLst>
          </p:nvPr>
        </p:nvGraphicFramePr>
        <p:xfrm>
          <a:off x="838200" y="2057399"/>
          <a:ext cx="7543800" cy="37064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90780748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>
                <a:ea typeface="MS PGothic" panose="020B0600070205080204" pitchFamily="34" charset="-128"/>
              </a:rPr>
              <a:t>The CT1 Chairman wants to thank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Lena Chaponniere for chairing the breakout stream on “Services” topics</a:t>
            </a:r>
          </a:p>
          <a:p>
            <a:r>
              <a:rPr lang="en-US" altLang="en-US" sz="2600" dirty="0">
                <a:ea typeface="MS PGothic" panose="020B0600070205080204" pitchFamily="34" charset="-128"/>
              </a:rPr>
              <a:t> Jörgen Axell for chairing the breakout stream on “IMS and MC” topics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Frédéric Firmin for his excellent support before, during and after the meeting</a:t>
            </a:r>
          </a:p>
          <a:p>
            <a:r>
              <a:rPr lang="en-US" altLang="ja-JP" sz="2600" dirty="0">
                <a:ea typeface="MS PGothic" panose="020B0600070205080204" pitchFamily="34" charset="-128"/>
              </a:rPr>
              <a:t> Most important the CT1 delegates for their dedication and hard work during very busy and demanding electronic meetings</a:t>
            </a:r>
            <a:endParaRPr lang="en-US" altLang="en-US" sz="2600" dirty="0">
              <a:ea typeface="MS PGothic" panose="020B0600070205080204" pitchFamily="34" charset="-128"/>
            </a:endParaRPr>
          </a:p>
        </p:txBody>
      </p:sp>
    </p:spTree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17876741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au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80591027"/>
              </p:ext>
            </p:extLst>
          </p:nvPr>
        </p:nvGraphicFramePr>
        <p:xfrm>
          <a:off x="800100" y="1999343"/>
          <a:ext cx="10420893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80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498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91506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C1-205508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UE-24.301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... CR 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C1-205504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Provisioning of DNS server security information to the UE-25.401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2483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3419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C1-204589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IPv6 configuration for W-AGF acting on behalf of FN-RG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2220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23.316 CR 2046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C1-125e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EMM-CONNECTED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24.501 CR 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C1-205384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TA change during Authentication procedure in 5GMM-CONNECTED mode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2092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24.301 CR 3347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AMF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2441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23.502 CR 2363 (SA2), TS 29.518 CR 0400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C1-204661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 of Editor's note on inter PLMN mobility under same MME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24,301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3414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23.401 CR 3605 (SA2), TS 29.274 CR 1994 (CT4)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C1-205512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Geo-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id</a:t>
                      </a:r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05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correction</a:t>
                      </a:r>
                      <a:endParaRPr lang="de-DE" sz="105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24,486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23.286 CR 0019 (SA6)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C1-205255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Update PSFP stream identification parameters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24,519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23.501 CR 2403 (SA2)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C1-205347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Check for Preconfigured Group Use Only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24,379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626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fr-FR" sz="105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TS 24.481 CR 0044  TS 24.483 CR 0080</a:t>
                      </a:r>
                    </a:p>
                  </a:txBody>
                  <a:tcPr marL="6350" marR="6350" marT="635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4031545"/>
                  </a:ext>
                </a:extLst>
              </a:tr>
            </a:tbl>
          </a:graphicData>
        </a:graphic>
      </p:graphicFrame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I</a:t>
            </a:r>
          </a:p>
        </p:txBody>
      </p:sp>
    </p:spTree>
    <p:extLst>
      <p:ext uri="{BB962C8B-B14F-4D97-AF65-F5344CB8AC3E}">
        <p14:creationId xmlns:p14="http://schemas.microsoft.com/office/powerpoint/2010/main" val="3594295528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Peter Leis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WG1 </a:t>
            </a:r>
            <a:r>
              <a:rPr lang="fi-FI" altLang="en-US" sz="1400" dirty="0" err="1">
                <a:latin typeface="Arial" pitchFamily="34" charset="0"/>
                <a:cs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peter.leis@nokia.com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936289188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Meeting Calendar</a:t>
            </a:r>
          </a:p>
        </p:txBody>
      </p:sp>
      <p:sp>
        <p:nvSpPr>
          <p:cNvPr id="5123" name="Espace réservé du contenu 3"/>
          <p:cNvSpPr>
            <a:spLocks noGrp="1"/>
          </p:cNvSpPr>
          <p:nvPr>
            <p:ph idx="1"/>
          </p:nvPr>
        </p:nvSpPr>
        <p:spPr>
          <a:xfrm>
            <a:off x="838200" y="1825625"/>
            <a:ext cx="4987925" cy="4351338"/>
          </a:xfrm>
        </p:spPr>
        <p:txBody>
          <a:bodyPr/>
          <a:lstStyle/>
          <a:p>
            <a:r>
              <a:rPr lang="en-US" altLang="fr-FR" dirty="0"/>
              <a:t>Since the last CT plenary</a:t>
            </a:r>
          </a:p>
          <a:p>
            <a:pPr lvl="1"/>
            <a:r>
              <a:rPr lang="en-US" dirty="0"/>
              <a:t>CT1#125-e (electronic)</a:t>
            </a:r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5124" name="Espace réservé du contenu 3"/>
          <p:cNvSpPr txBox="1">
            <a:spLocks/>
          </p:cNvSpPr>
          <p:nvPr/>
        </p:nvSpPr>
        <p:spPr bwMode="auto">
          <a:xfrm>
            <a:off x="6215063" y="1833563"/>
            <a:ext cx="5238504" cy="4351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r>
              <a:rPr lang="en-US" altLang="fr-FR" dirty="0"/>
              <a:t>Upcoming Meetings</a:t>
            </a:r>
          </a:p>
          <a:p>
            <a:pPr lvl="1"/>
            <a:r>
              <a:rPr lang="en-US" altLang="fr-FR" dirty="0"/>
              <a:t>CT1-126e</a:t>
            </a:r>
          </a:p>
          <a:p>
            <a:pPr lvl="2"/>
            <a:r>
              <a:rPr lang="en-US" altLang="fr-FR" dirty="0"/>
              <a:t>begin      October 15th  2020</a:t>
            </a:r>
          </a:p>
          <a:p>
            <a:pPr lvl="2"/>
            <a:r>
              <a:rPr lang="en-US" altLang="fr-FR" dirty="0"/>
              <a:t>end         October 23 </a:t>
            </a:r>
            <a:r>
              <a:rPr lang="en-US" altLang="fr-FR" dirty="0" err="1"/>
              <a:t>th</a:t>
            </a:r>
            <a:r>
              <a:rPr lang="en-US" altLang="fr-FR" dirty="0"/>
              <a:t>  2020</a:t>
            </a:r>
          </a:p>
          <a:p>
            <a:pPr lvl="1"/>
            <a:r>
              <a:rPr lang="en-US" altLang="fr-FR" dirty="0"/>
              <a:t>CT1#127e</a:t>
            </a:r>
          </a:p>
          <a:p>
            <a:pPr lvl="2"/>
            <a:r>
              <a:rPr lang="en-US" altLang="fr-FR" dirty="0"/>
              <a:t>begin      November 13th  2020</a:t>
            </a:r>
          </a:p>
          <a:p>
            <a:pPr lvl="2"/>
            <a:r>
              <a:rPr lang="en-US" altLang="fr-FR" dirty="0"/>
              <a:t>end         November 20th  2020</a:t>
            </a:r>
          </a:p>
          <a:p>
            <a:pPr lvl="2"/>
            <a:endParaRPr lang="en-US" altLang="fr-FR" dirty="0"/>
          </a:p>
          <a:p>
            <a:pPr lvl="2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  <a:p>
            <a:endParaRPr lang="en-US" altLang="fr-FR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CT WG1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199" y="1825625"/>
            <a:ext cx="5392920" cy="4351338"/>
          </a:xfrm>
        </p:spPr>
        <p:txBody>
          <a:bodyPr/>
          <a:lstStyle/>
          <a:p>
            <a:r>
              <a:rPr lang="en-US" sz="2400" dirty="0"/>
              <a:t>Number of handled documents</a:t>
            </a:r>
          </a:p>
          <a:p>
            <a:pPr lvl="1"/>
            <a:r>
              <a:rPr lang="en-US" altLang="fr-FR" sz="1800" dirty="0"/>
              <a:t>CT1#125-e: 1072</a:t>
            </a:r>
            <a:endParaRPr lang="en-US" sz="1800" dirty="0"/>
          </a:p>
          <a:p>
            <a:r>
              <a:rPr lang="en-US" sz="2400" dirty="0"/>
              <a:t>Agreed CRs </a:t>
            </a:r>
          </a:p>
          <a:p>
            <a:pPr lvl="1"/>
            <a:r>
              <a:rPr lang="en-US" altLang="fr-FR" sz="1800" dirty="0"/>
              <a:t>CT1#125-e:</a:t>
            </a:r>
            <a:r>
              <a:rPr lang="en-US" sz="1800" dirty="0"/>
              <a:t> Cat B/C/F 325</a:t>
            </a:r>
          </a:p>
          <a:p>
            <a:r>
              <a:rPr lang="en-US" sz="2400" dirty="0"/>
              <a:t>Agreed </a:t>
            </a:r>
            <a:r>
              <a:rPr lang="en-US" sz="2400" dirty="0" err="1"/>
              <a:t>pCRs</a:t>
            </a:r>
            <a:endParaRPr lang="en-US" sz="2400" dirty="0"/>
          </a:p>
          <a:p>
            <a:pPr lvl="1"/>
            <a:r>
              <a:rPr lang="en-US" altLang="fr-FR" sz="1800" dirty="0"/>
              <a:t>CT1#125-e:</a:t>
            </a:r>
            <a:r>
              <a:rPr lang="en-US" sz="1800" dirty="0"/>
              <a:t> 1</a:t>
            </a:r>
          </a:p>
          <a:p>
            <a:r>
              <a:rPr lang="en-US" sz="2400" dirty="0"/>
              <a:t>Attendances</a:t>
            </a:r>
          </a:p>
          <a:p>
            <a:pPr lvl="1"/>
            <a:r>
              <a:rPr lang="en-US" altLang="fr-FR" sz="1800" dirty="0"/>
              <a:t>CT1#125-e: 138  registered</a:t>
            </a:r>
          </a:p>
          <a:p>
            <a:pPr lvl="1"/>
            <a:endParaRPr lang="en-US" altLang="fr-FR" sz="1800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fr-FR" sz="2400" dirty="0"/>
              <a:t>Other information</a:t>
            </a:r>
          </a:p>
          <a:p>
            <a:pPr lvl="1"/>
            <a:r>
              <a:rPr lang="en-US" altLang="fr-FR" sz="2000" dirty="0"/>
              <a:t>CT1#125-e had all releases in scope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agreed  Study/Work Items led by CT1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06823567"/>
              </p:ext>
            </p:extLst>
          </p:nvPr>
        </p:nvGraphicFramePr>
        <p:xfrm>
          <a:off x="209550" y="2282825"/>
          <a:ext cx="11742738" cy="327037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200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022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6791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Objectives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605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CP-202187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– Enhancements to LMR interworking (enh1MCCI-CT)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FirstNet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for LMR interworking capabilities based upon the normative stage 2 technical specifications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CP-202188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WID - CT aspects of Enhanced Mission Critical Push-to-talk architecture (enh3MCPTT-CT)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FirstNet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protocol aspects of the new features of Release 17 listed in clause 3 based on Stage 2 technical specifications developed by SA6. Create new configuration parameters for the support of the new features.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CP-202189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CT aspects of 5GC architecture for satellite networks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Qualcomm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study phase to study the issues and propose solutions related to PLMN selection for satellite access as mandated by SA1 requirements. Input from other WGs will be considered. </a:t>
                      </a:r>
                    </a:p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Normative phase to enhance CT1 specs to support stage-2 requirements for integration of satellite access in he 5G System  and support requirements from the study phase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80425026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CP-202190</a:t>
                      </a:r>
                    </a:p>
                    <a:p>
                      <a:pPr algn="l" fontAlgn="b"/>
                      <a:endParaRPr lang="de-DE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Stop to updating TR 24.980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Ericsson</a:t>
                      </a: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Stop updating 3GPP TR 24.980: "Minimum requirements for support of MCPTT service over the Gm reference point" to rel-17 and onwards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9112842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r>
                        <a:rPr lang="de-DE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CP-202191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New WID on Enhancements to Mobile Communication System for Railways (MONASTERY) Phase 2</a:t>
                      </a: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fr-FR" sz="1000" b="0" i="0" u="none" strike="noStrike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Nokia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define the stage 3 aspects for stage 2 technical specifications developed by SA6 under their work items eMONASTERY2 and MONASTERY2_ARCH</a:t>
                      </a: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307839"/>
                  </a:ext>
                </a:extLst>
              </a:tr>
              <a:tr h="374962">
                <a:tc>
                  <a:txBody>
                    <a:bodyPr/>
                    <a:lstStyle/>
                    <a:p>
                      <a:pPr algn="l" fontAlgn="b"/>
                      <a:endParaRPr lang="de-DE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 anchor="b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fr-FR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1840855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3996101"/>
              </p:ext>
            </p:extLst>
          </p:nvPr>
        </p:nvGraphicFramePr>
        <p:xfrm>
          <a:off x="784312" y="2126071"/>
          <a:ext cx="10188488" cy="2782348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0769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20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Vertical_LAN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Vertical_LAN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5G_CIoT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CP-190198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CT1 aspects of V2XAPP      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V2XAPP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eV2XARC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eV2XARC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CP-191154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5G_eLCS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RACS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r" defTabSz="914400" rtl="0" eaLnBrk="1" fontAlgn="ctr" latinLnBrk="0" hangingPunct="1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CP-191061</a:t>
                      </a:r>
                    </a:p>
                    <a:p>
                      <a:pPr algn="r" fontAlgn="t"/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5WWC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5" y="5116844"/>
            <a:ext cx="544476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611438490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184450"/>
              </p:ext>
            </p:extLst>
          </p:nvPr>
        </p:nvGraphicFramePr>
        <p:xfrm>
          <a:off x="784312" y="2126071"/>
          <a:ext cx="10188488" cy="2551571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3626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3347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eMCData2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CP-192081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Protocol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enhancements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for Mission Critical Services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MCProtoc16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20.12.2019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Stage 3 for MC Communication Interworking with Land Mobile Radio Systems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MCCI_CT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12.09.2019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Study on stages 2 and 3 of enhancements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</a:t>
                      </a:r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ePWS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ePWS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6218358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MONASTERY2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26369"/>
            <a:ext cx="535352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4203262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III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97722698"/>
              </p:ext>
            </p:extLst>
          </p:nvPr>
        </p:nvGraphicFramePr>
        <p:xfrm>
          <a:off x="784312" y="2126071"/>
          <a:ext cx="10188488" cy="2737172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17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5252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Multi-device and multi-identity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MuD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06.09.2018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CP-182227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eNS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58EB35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eNS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07.03.2019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05.12.2019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  <a:endParaRPr lang="de-DE" sz="12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PARLOS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CP-190197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ATSSS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CP-190201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 of 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5G_SRVCC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de-DE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CP-191062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Aspects of E2E_DELAY</a:t>
                      </a:r>
                      <a:endParaRPr lang="fr-FR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E2E_DELAY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14.03.2019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de-DE" sz="12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CP-190193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3374635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VBCLTE (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no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impact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on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anymore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)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>
                        <a:spcAft>
                          <a:spcPts val="1200"/>
                        </a:spcAft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VBCLTE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12466374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113826" y="5116844"/>
            <a:ext cx="4145353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397286310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Work Plan Rel-16 IV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8904858"/>
              </p:ext>
            </p:extLst>
          </p:nvPr>
        </p:nvGraphicFramePr>
        <p:xfrm>
          <a:off x="784312" y="2126071"/>
          <a:ext cx="10188488" cy="3157633"/>
        </p:xfrm>
        <a:graphic>
          <a:graphicData uri="http://schemas.openxmlformats.org/drawingml/2006/table">
            <a:tbl>
              <a:tblPr firstRow="1" firstCol="1" bandRow="1"/>
              <a:tblGrid>
                <a:gridCol w="58933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0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728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5729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2240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4733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30362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Name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Acronym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Start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End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%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WID</a:t>
                      </a:r>
                      <a:endParaRPr lang="fr-FR" sz="14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7369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Signalling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Improvements for Network Efficiency in 5GS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SINE_5G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CP-190142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ctr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CT1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aspects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xBDT</a:t>
                      </a:r>
                      <a:endParaRPr lang="de-DE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xBDT</a:t>
                      </a:r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CP-191113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IMS Stage-3 IETF Protocol Alignment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IMSProtoc16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CP-183084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5GS NAS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protocol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de-DE" sz="1600" kern="1200" dirty="0" err="1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development</a:t>
                      </a:r>
                      <a:r>
                        <a:rPr lang="de-DE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5GProtoc16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CP-183087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Stage-3 SAE Protocol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Development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for Rel16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SAES16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13.12.2018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19.12.2019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CP-183088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736290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</a:t>
                      </a:r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ea typeface="+mn-ea"/>
                          <a:cs typeface="+mn-cs"/>
                        </a:rPr>
                        <a:t>Withdrawal of TS 24.323 from Rel-11, Rel-12, Rel-13</a:t>
                      </a:r>
                      <a:endParaRPr lang="en-US" sz="1600" kern="1200" dirty="0">
                        <a:solidFill>
                          <a:srgbClr val="000000"/>
                        </a:solidFill>
                        <a:effectLst/>
                        <a:latin typeface="Arial"/>
                        <a:cs typeface="+mn-cs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2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ISAT-MO-WITHDRAW</a:t>
                      </a:r>
                      <a:endParaRPr lang="de-DE" sz="12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CP-191151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69923247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 CT1 aspects of SEAL 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SEAL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19.09.2019	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CP-192255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6003819"/>
                  </a:ext>
                </a:extLst>
              </a:tr>
              <a:tr h="352697">
                <a:tc>
                  <a:txBody>
                    <a:bodyPr/>
                    <a:lstStyle/>
                    <a:p>
                      <a:pPr algn="l" fontAlgn="t"/>
                      <a:r>
                        <a:rPr lang="en-US" sz="1600" kern="1200" dirty="0">
                          <a:solidFill>
                            <a:srgbClr val="000000"/>
                          </a:solidFill>
                          <a:effectLst/>
                          <a:latin typeface="Arial"/>
                          <a:cs typeface="+mn-cs"/>
                        </a:rPr>
                        <a:t>CT1 aspects of 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eIMS5G_SBA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06.06.2019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12.03.2020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de-DE" sz="1200" b="0" i="0" u="none" strike="noStrike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t"/>
                      <a:r>
                        <a:rPr lang="de-DE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CP-192023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56960137"/>
                  </a:ext>
                </a:extLst>
              </a:tr>
            </a:tbl>
          </a:graphicData>
        </a:graphic>
      </p:graphicFrame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77A3C99B-30CB-4F52-BAAD-E83536627EEA}"/>
              </a:ext>
            </a:extLst>
          </p:cNvPr>
          <p:cNvSpPr txBox="1">
            <a:spLocks/>
          </p:cNvSpPr>
          <p:nvPr/>
        </p:nvSpPr>
        <p:spPr bwMode="auto">
          <a:xfrm>
            <a:off x="0" y="5293190"/>
            <a:ext cx="4115274" cy="11272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00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Green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 Newly completed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highlight>
                  <a:srgbClr val="FFFF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Yellow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on time for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completion</a:t>
            </a:r>
            <a:b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i-FI" altLang="de-DE" sz="1000" dirty="0">
                <a:highlight>
                  <a:srgbClr val="FF0000"/>
                </a:highlight>
                <a:latin typeface="Arial" panose="020B0604020202020204" pitchFamily="34" charset="0"/>
                <a:cs typeface="Arial" panose="020B0604020202020204" pitchFamily="34" charset="0"/>
              </a:rPr>
              <a:t>Red  row 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– at risk for completion on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time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fi-FI" altLang="de-DE" sz="1000" dirty="0" err="1">
                <a:latin typeface="Arial" panose="020B0604020202020204" pitchFamily="34" charset="0"/>
                <a:cs typeface="Arial" panose="020B0604020202020204" pitchFamily="34" charset="0"/>
              </a:rPr>
              <a:t>below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70%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</a:rPr>
              <a:t>	98 – no progress since the last plenary</a:t>
            </a:r>
          </a:p>
          <a:p>
            <a:pPr>
              <a:lnSpc>
                <a:spcPct val="90000"/>
              </a:lnSpc>
              <a:spcBef>
                <a:spcPct val="0"/>
              </a:spcBef>
              <a:buFontTx/>
              <a:buNone/>
              <a:defRPr/>
            </a:pP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fi-FI" altLang="de-DE" sz="10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98</a:t>
            </a:r>
            <a:r>
              <a:rPr lang="fi-FI" altLang="de-DE" sz="1000" dirty="0">
                <a:latin typeface="Arial" panose="020B0604020202020204" pitchFamily="34" charset="0"/>
                <a:cs typeface="Arial" panose="020B0604020202020204" pitchFamily="34" charset="0"/>
              </a:rPr>
              <a:t> - Updated</a:t>
            </a:r>
          </a:p>
        </p:txBody>
      </p:sp>
    </p:spTree>
    <p:extLst>
      <p:ext uri="{BB962C8B-B14F-4D97-AF65-F5344CB8AC3E}">
        <p14:creationId xmlns:p14="http://schemas.microsoft.com/office/powerpoint/2010/main" val="18163714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2034</Words>
  <Application>Microsoft Office PowerPoint</Application>
  <PresentationFormat>Widescreen</PresentationFormat>
  <Paragraphs>527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26</vt:i4>
      </vt:variant>
    </vt:vector>
  </HeadingPairs>
  <TitlesOfParts>
    <vt:vector size="33" baseType="lpstr">
      <vt:lpstr>Arial</vt:lpstr>
      <vt:lpstr>Arial </vt:lpstr>
      <vt:lpstr>Calibri</vt:lpstr>
      <vt:lpstr>Calibri Light</vt:lpstr>
      <vt:lpstr>Times New Roman</vt:lpstr>
      <vt:lpstr>Office Theme</vt:lpstr>
      <vt:lpstr>Custom Design</vt:lpstr>
      <vt:lpstr>CT WG1 Status Report  to TSG CT#89</vt:lpstr>
      <vt:lpstr>TSG CT WG1 Officials</vt:lpstr>
      <vt:lpstr>Meeting Calendar</vt:lpstr>
      <vt:lpstr>TSG CT WG1 Statistics</vt:lpstr>
      <vt:lpstr>New agreed  Study/Work Items led by CT1</vt:lpstr>
      <vt:lpstr>Work Plan Rel-16 I</vt:lpstr>
      <vt:lpstr>Work Plan Rel-16 II</vt:lpstr>
      <vt:lpstr>Work Plan Rel-16 III</vt:lpstr>
      <vt:lpstr>Work Plan Rel-16 IV</vt:lpstr>
      <vt:lpstr>Work Plan Rel-16 V</vt:lpstr>
      <vt:lpstr>Work Plan Rel-17</vt:lpstr>
      <vt:lpstr>Work Plan Rel-17</vt:lpstr>
      <vt:lpstr>TS sent to CT plenary</vt:lpstr>
      <vt:lpstr>Status of older releases</vt:lpstr>
      <vt:lpstr>Release 15 Status</vt:lpstr>
      <vt:lpstr>Backward Incompatible Changes</vt:lpstr>
      <vt:lpstr>Release 16 Status</vt:lpstr>
      <vt:lpstr>For Information to CT</vt:lpstr>
      <vt:lpstr>For Action to CT</vt:lpstr>
      <vt:lpstr>Experience with e-meeting </vt:lpstr>
      <vt:lpstr>Some stats, number of tdocs</vt:lpstr>
      <vt:lpstr>Some stats, agreed CRs/pCRs</vt:lpstr>
      <vt:lpstr>Acknowledgement</vt:lpstr>
      <vt:lpstr>Annex</vt:lpstr>
      <vt:lpstr>CRs for conditional approval I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Nokia-pre125</cp:lastModifiedBy>
  <cp:revision>861</cp:revision>
  <dcterms:created xsi:type="dcterms:W3CDTF">2010-02-05T13:52:04Z</dcterms:created>
  <dcterms:modified xsi:type="dcterms:W3CDTF">2020-09-07T15:39:06Z</dcterms:modified>
  <cp:contentStatus>Template 2017</cp:contentStatus>
</cp:coreProperties>
</file>