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  <p:sldMasterId id="2147485168" r:id="rId2"/>
  </p:sldMasterIdLst>
  <p:notesMasterIdLst>
    <p:notesMasterId r:id="rId29"/>
  </p:notesMasterIdLst>
  <p:handoutMasterIdLst>
    <p:handoutMasterId r:id="rId30"/>
  </p:handoutMasterIdLst>
  <p:sldIdLst>
    <p:sldId id="341" r:id="rId3"/>
    <p:sldId id="363" r:id="rId4"/>
    <p:sldId id="366" r:id="rId5"/>
    <p:sldId id="377" r:id="rId6"/>
    <p:sldId id="368" r:id="rId7"/>
    <p:sldId id="390" r:id="rId8"/>
    <p:sldId id="391" r:id="rId9"/>
    <p:sldId id="392" r:id="rId10"/>
    <p:sldId id="393" r:id="rId11"/>
    <p:sldId id="402" r:id="rId12"/>
    <p:sldId id="408" r:id="rId13"/>
    <p:sldId id="409" r:id="rId14"/>
    <p:sldId id="370" r:id="rId15"/>
    <p:sldId id="407" r:id="rId16"/>
    <p:sldId id="372" r:id="rId17"/>
    <p:sldId id="383" r:id="rId18"/>
    <p:sldId id="371" r:id="rId19"/>
    <p:sldId id="399" r:id="rId20"/>
    <p:sldId id="375" r:id="rId21"/>
    <p:sldId id="400" r:id="rId22"/>
    <p:sldId id="403" r:id="rId23"/>
    <p:sldId id="405" r:id="rId24"/>
    <p:sldId id="365" r:id="rId25"/>
    <p:sldId id="376" r:id="rId26"/>
    <p:sldId id="385" r:id="rId27"/>
    <p:sldId id="398" r:id="rId2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58EB35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94" autoAdjust="0"/>
    <p:restoredTop sz="99112" autoAdjust="0"/>
  </p:normalViewPr>
  <p:slideViewPr>
    <p:cSldViewPr snapToGrid="0">
      <p:cViewPr varScale="1">
        <p:scale>
          <a:sx n="67" d="100"/>
          <a:sy n="67" d="100"/>
        </p:scale>
        <p:origin x="556" y="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6" d="100"/>
          <a:sy n="46" d="100"/>
        </p:scale>
        <p:origin x="2788" y="4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ms1ce9\Desktop\sta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ms1ce9\Desktop\stat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/>
              <a:t>Number of tdocs in CT1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noTDOC!$C$3</c:f>
              <c:strCache>
                <c:ptCount val="1"/>
                <c:pt idx="0">
                  <c:v>begin of meeting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noTDOC!$B$4:$B$23</c:f>
              <c:strCache>
                <c:ptCount val="19"/>
                <c:pt idx="0">
                  <c:v>Jan 2018</c:v>
                </c:pt>
                <c:pt idx="1">
                  <c:v>Feb 2018</c:v>
                </c:pt>
                <c:pt idx="2">
                  <c:v>Apr 2018</c:v>
                </c:pt>
                <c:pt idx="3">
                  <c:v>May 2018</c:v>
                </c:pt>
                <c:pt idx="4">
                  <c:v>Jul 2018</c:v>
                </c:pt>
                <c:pt idx="5">
                  <c:v>Aug 2018</c:v>
                </c:pt>
                <c:pt idx="6">
                  <c:v>Oct 2018</c:v>
                </c:pt>
                <c:pt idx="7">
                  <c:v>Nov 2018</c:v>
                </c:pt>
                <c:pt idx="8">
                  <c:v>Jan 2019</c:v>
                </c:pt>
                <c:pt idx="9">
                  <c:v>Feb 2019</c:v>
                </c:pt>
                <c:pt idx="10">
                  <c:v>Apr 2019</c:v>
                </c:pt>
                <c:pt idx="11">
                  <c:v>May 2019</c:v>
                </c:pt>
                <c:pt idx="12">
                  <c:v>Aug 2019</c:v>
                </c:pt>
                <c:pt idx="13">
                  <c:v>Oct 2019</c:v>
                </c:pt>
                <c:pt idx="14">
                  <c:v>Nov 2019</c:v>
                </c:pt>
                <c:pt idx="15">
                  <c:v>Feb 2020 electronic</c:v>
                </c:pt>
                <c:pt idx="16">
                  <c:v>April 2020 electronic</c:v>
                </c:pt>
                <c:pt idx="17">
                  <c:v>June 2020 electronic</c:v>
                </c:pt>
                <c:pt idx="18">
                  <c:v>Aug 2020 electronic</c:v>
                </c:pt>
              </c:strCache>
            </c:strRef>
          </c:cat>
          <c:val>
            <c:numRef>
              <c:f>noTDOC!$C$4:$C$23</c:f>
              <c:numCache>
                <c:formatCode>General</c:formatCode>
                <c:ptCount val="19"/>
                <c:pt idx="0">
                  <c:v>377</c:v>
                </c:pt>
                <c:pt idx="1">
                  <c:v>400</c:v>
                </c:pt>
                <c:pt idx="2">
                  <c:v>422</c:v>
                </c:pt>
                <c:pt idx="3">
                  <c:v>472</c:v>
                </c:pt>
                <c:pt idx="4">
                  <c:v>531</c:v>
                </c:pt>
                <c:pt idx="5">
                  <c:v>404</c:v>
                </c:pt>
                <c:pt idx="6">
                  <c:v>548</c:v>
                </c:pt>
                <c:pt idx="7">
                  <c:v>479</c:v>
                </c:pt>
                <c:pt idx="8">
                  <c:v>350</c:v>
                </c:pt>
                <c:pt idx="9">
                  <c:v>376</c:v>
                </c:pt>
                <c:pt idx="10">
                  <c:v>438</c:v>
                </c:pt>
                <c:pt idx="11">
                  <c:v>450</c:v>
                </c:pt>
                <c:pt idx="12">
                  <c:v>720</c:v>
                </c:pt>
                <c:pt idx="13">
                  <c:v>535</c:v>
                </c:pt>
                <c:pt idx="14">
                  <c:v>525</c:v>
                </c:pt>
                <c:pt idx="15">
                  <c:v>571</c:v>
                </c:pt>
                <c:pt idx="16">
                  <c:v>562</c:v>
                </c:pt>
                <c:pt idx="17">
                  <c:v>765</c:v>
                </c:pt>
                <c:pt idx="18">
                  <c:v>632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2EA-40C8-BFCE-16E3D83BBDEC}"/>
            </c:ext>
          </c:extLst>
        </c:ser>
        <c:ser>
          <c:idx val="1"/>
          <c:order val="1"/>
          <c:tx>
            <c:strRef>
              <c:f>noTDOC!$D$3</c:f>
              <c:strCache>
                <c:ptCount val="1"/>
                <c:pt idx="0">
                  <c:v>end of meeting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noTDOC!$B$4:$B$23</c:f>
              <c:strCache>
                <c:ptCount val="19"/>
                <c:pt idx="0">
                  <c:v>Jan 2018</c:v>
                </c:pt>
                <c:pt idx="1">
                  <c:v>Feb 2018</c:v>
                </c:pt>
                <c:pt idx="2">
                  <c:v>Apr 2018</c:v>
                </c:pt>
                <c:pt idx="3">
                  <c:v>May 2018</c:v>
                </c:pt>
                <c:pt idx="4">
                  <c:v>Jul 2018</c:v>
                </c:pt>
                <c:pt idx="5">
                  <c:v>Aug 2018</c:v>
                </c:pt>
                <c:pt idx="6">
                  <c:v>Oct 2018</c:v>
                </c:pt>
                <c:pt idx="7">
                  <c:v>Nov 2018</c:v>
                </c:pt>
                <c:pt idx="8">
                  <c:v>Jan 2019</c:v>
                </c:pt>
                <c:pt idx="9">
                  <c:v>Feb 2019</c:v>
                </c:pt>
                <c:pt idx="10">
                  <c:v>Apr 2019</c:v>
                </c:pt>
                <c:pt idx="11">
                  <c:v>May 2019</c:v>
                </c:pt>
                <c:pt idx="12">
                  <c:v>Aug 2019</c:v>
                </c:pt>
                <c:pt idx="13">
                  <c:v>Oct 2019</c:v>
                </c:pt>
                <c:pt idx="14">
                  <c:v>Nov 2019</c:v>
                </c:pt>
                <c:pt idx="15">
                  <c:v>Feb 2020 electronic</c:v>
                </c:pt>
                <c:pt idx="16">
                  <c:v>April 2020 electronic</c:v>
                </c:pt>
                <c:pt idx="17">
                  <c:v>June 2020 electronic</c:v>
                </c:pt>
                <c:pt idx="18">
                  <c:v>Aug 2020 electronic</c:v>
                </c:pt>
              </c:strCache>
            </c:strRef>
          </c:cat>
          <c:val>
            <c:numRef>
              <c:f>noTDOC!$D$4:$D$23</c:f>
              <c:numCache>
                <c:formatCode>General</c:formatCode>
                <c:ptCount val="19"/>
                <c:pt idx="0">
                  <c:v>710</c:v>
                </c:pt>
                <c:pt idx="1">
                  <c:v>725</c:v>
                </c:pt>
                <c:pt idx="2">
                  <c:v>801</c:v>
                </c:pt>
                <c:pt idx="3">
                  <c:v>812</c:v>
                </c:pt>
                <c:pt idx="4">
                  <c:v>884</c:v>
                </c:pt>
                <c:pt idx="5">
                  <c:v>771</c:v>
                </c:pt>
                <c:pt idx="6">
                  <c:v>969</c:v>
                </c:pt>
                <c:pt idx="7">
                  <c:v>895</c:v>
                </c:pt>
                <c:pt idx="8">
                  <c:v>643</c:v>
                </c:pt>
                <c:pt idx="9">
                  <c:v>703</c:v>
                </c:pt>
                <c:pt idx="10">
                  <c:v>750</c:v>
                </c:pt>
                <c:pt idx="11">
                  <c:v>839</c:v>
                </c:pt>
                <c:pt idx="12">
                  <c:v>1135</c:v>
                </c:pt>
                <c:pt idx="13">
                  <c:v>920</c:v>
                </c:pt>
                <c:pt idx="14">
                  <c:v>940</c:v>
                </c:pt>
                <c:pt idx="15">
                  <c:v>840</c:v>
                </c:pt>
                <c:pt idx="16">
                  <c:v>895</c:v>
                </c:pt>
                <c:pt idx="17">
                  <c:v>1168</c:v>
                </c:pt>
                <c:pt idx="18">
                  <c:v>1006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2EA-40C8-BFCE-16E3D83BBD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00624832"/>
        <c:axId val="800625160"/>
      </c:lineChart>
      <c:catAx>
        <c:axId val="800624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800625160"/>
        <c:crosses val="autoZero"/>
        <c:auto val="1"/>
        <c:lblAlgn val="ctr"/>
        <c:lblOffset val="100"/>
        <c:noMultiLvlLbl val="0"/>
      </c:catAx>
      <c:valAx>
        <c:axId val="800625160"/>
        <c:scaling>
          <c:orientation val="minMax"/>
          <c:min val="2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800624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solidFill>
      <a:schemeClr val="bg1"/>
    </a:solidFill>
    <a:ln w="6350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/>
              <a:t>CT1</a:t>
            </a:r>
            <a:r>
              <a:rPr lang="de-DE" baseline="0"/>
              <a:t> - agreed CR/pCR</a:t>
            </a:r>
            <a:endParaRPr lang="de-DE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CRs!$C$4</c:f>
              <c:strCache>
                <c:ptCount val="1"/>
                <c:pt idx="0">
                  <c:v>agreedCR</c:v>
                </c:pt>
              </c:strCache>
            </c:strRef>
          </c:tx>
          <c:spPr>
            <a:solidFill>
              <a:schemeClr val="accent1">
                <a:shade val="76000"/>
              </a:schemeClr>
            </a:solidFill>
            <a:ln>
              <a:noFill/>
            </a:ln>
            <a:effectLst/>
          </c:spPr>
          <c:invertIfNegative val="0"/>
          <c:cat>
            <c:strRef>
              <c:f>CRs!$E$3:$J$3</c:f>
              <c:strCache>
                <c:ptCount val="6"/>
                <c:pt idx="0">
                  <c:v>Oct_2019</c:v>
                </c:pt>
                <c:pt idx="1">
                  <c:v>Nov_2019</c:v>
                </c:pt>
                <c:pt idx="2">
                  <c:v>Feb-e_2020</c:v>
                </c:pt>
                <c:pt idx="3">
                  <c:v>April-e_2020</c:v>
                </c:pt>
                <c:pt idx="4">
                  <c:v>June-e_2020</c:v>
                </c:pt>
                <c:pt idx="5">
                  <c:v>August-e</c:v>
                </c:pt>
              </c:strCache>
            </c:strRef>
          </c:cat>
          <c:val>
            <c:numRef>
              <c:f>CRs!$E$4:$J$4</c:f>
              <c:numCache>
                <c:formatCode>General</c:formatCode>
                <c:ptCount val="6"/>
                <c:pt idx="0">
                  <c:v>207</c:v>
                </c:pt>
                <c:pt idx="1">
                  <c:v>213</c:v>
                </c:pt>
                <c:pt idx="2">
                  <c:v>194</c:v>
                </c:pt>
                <c:pt idx="3">
                  <c:v>304</c:v>
                </c:pt>
                <c:pt idx="4">
                  <c:v>394</c:v>
                </c:pt>
                <c:pt idx="5">
                  <c:v>325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6FC-40F2-BF32-85DDDE01F4A8}"/>
            </c:ext>
          </c:extLst>
        </c:ser>
        <c:ser>
          <c:idx val="1"/>
          <c:order val="1"/>
          <c:tx>
            <c:strRef>
              <c:f>CRs!$C$5</c:f>
              <c:strCache>
                <c:ptCount val="1"/>
                <c:pt idx="0">
                  <c:v>agreedpCR</c:v>
                </c:pt>
              </c:strCache>
            </c:strRef>
          </c:tx>
          <c:spPr>
            <a:solidFill>
              <a:schemeClr val="accent1">
                <a:tint val="77000"/>
              </a:schemeClr>
            </a:solidFill>
            <a:ln>
              <a:noFill/>
            </a:ln>
            <a:effectLst/>
          </c:spPr>
          <c:invertIfNegative val="0"/>
          <c:cat>
            <c:strRef>
              <c:f>CRs!$E$3:$J$3</c:f>
              <c:strCache>
                <c:ptCount val="6"/>
                <c:pt idx="0">
                  <c:v>Oct_2019</c:v>
                </c:pt>
                <c:pt idx="1">
                  <c:v>Nov_2019</c:v>
                </c:pt>
                <c:pt idx="2">
                  <c:v>Feb-e_2020</c:v>
                </c:pt>
                <c:pt idx="3">
                  <c:v>April-e_2020</c:v>
                </c:pt>
                <c:pt idx="4">
                  <c:v>June-e_2020</c:v>
                </c:pt>
                <c:pt idx="5">
                  <c:v>August-e</c:v>
                </c:pt>
              </c:strCache>
            </c:strRef>
          </c:cat>
          <c:val>
            <c:numRef>
              <c:f>CRs!$E$5:$J$5</c:f>
              <c:numCache>
                <c:formatCode>General</c:formatCode>
                <c:ptCount val="6"/>
                <c:pt idx="0">
                  <c:v>95</c:v>
                </c:pt>
                <c:pt idx="1">
                  <c:v>59</c:v>
                </c:pt>
                <c:pt idx="2">
                  <c:v>107</c:v>
                </c:pt>
                <c:pt idx="3">
                  <c:v>42</c:v>
                </c:pt>
                <c:pt idx="4">
                  <c:v>36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6FC-40F2-BF32-85DDDE01F4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07297040"/>
        <c:axId val="707299008"/>
      </c:barChart>
      <c:catAx>
        <c:axId val="707297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707299008"/>
        <c:crosses val="autoZero"/>
        <c:auto val="1"/>
        <c:lblAlgn val="ctr"/>
        <c:lblOffset val="100"/>
        <c:noMultiLvlLbl val="0"/>
      </c:catAx>
      <c:valAx>
        <c:axId val="707299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707297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D3C4E5-0FCF-414C-8BB4-A370B86C4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04.09.2020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BB5BF1-079A-48E1-9A72-654439752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4108C4-57B5-4CFB-9586-E377762C5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8662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32621-1763-4C52-A4A1-8AE25E7C0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3006B-09A2-4112-AE34-E0B5A59FF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FB54E9-664C-4452-88E3-77657E2B96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0BB4B1-D782-4482-94BF-B0D1DFE04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04.09.2020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FD09DB-E216-4249-957A-2A00F6EAB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33F304-5289-48A3-AA62-F8AF771ED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2618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03B31-F394-46FE-AC70-394218319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4E1585-E114-475F-9073-D59525BB21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613A46-D472-4A41-8A0D-87D4013551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555441-973F-4DBB-8226-75267DF99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04.09.2020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FAB53C-D530-4A27-952A-C0FD6BCD0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6663D8-7A79-4507-9FEE-D830B21C0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151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6F038-4B1D-41A8-9239-8643EB508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7549C1-0C70-4DB4-813E-9B2DDA212B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DC61D-277A-4E77-803C-FC3E26E89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04.09.2020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5027A-7BFE-49E1-8C10-150BDA86C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89002-5AE0-4E79-8F01-E290C5D72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67083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BBE784-6153-46A9-83D3-5D8DA41C95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0A47D2-5766-4DEE-80E9-C7DBF2E8D6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AE1F70-F02C-4F5F-AAC6-36084D089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04.09.2020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53741B-E810-41A0-ABF2-14E3E02FA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6D53A4-03C8-4A50-BF26-1FDFE8955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7702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E9D77-DABF-4279-93C5-FC05DAF958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842EA7-46CD-4FF8-B6BE-54CCCC06DC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F846B1-817F-48F8-9C1C-1E84DEFD1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04.09.2020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6A05E-20F6-479A-8877-C4D3E1CF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6E928-5680-477D-B337-77DA66A3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81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CAAFA-D5D7-4DA6-AA3F-64B7CBC88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0F6BC7-1092-4B34-99B4-DCDF64C506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D3BC4A-D4E4-4110-8A8B-A013D1097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04.09.2020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48A7E1-5D32-44CA-A457-6BC34A43E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951C4D-5F41-4364-854F-FD08CAAAA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5423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CD429-103D-420C-A6EB-8ACE8B140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CC62F-0AA6-44B4-BAAF-20E3EC49F8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6DC919-275A-4B1B-842A-5741935D2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04.09.2020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627350-FFEE-4599-A4DC-A825116EF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02F3B0-2460-40E5-A108-62D474C08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1786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5B722-01F0-426D-BA89-4B74D8D4C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6F737-30AA-4331-A40E-70200AF6F9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2E7D82-A4BD-409C-AF1E-285430E9C6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B0C43B-4B88-4E38-9463-55C731D04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04.09.2020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7ED391-75F0-418B-8B3F-AF7685372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624399-E5C0-44EB-8E84-04E453544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12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D4D92-DE59-4B2C-A2DB-D7881A632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870FC-63D7-416C-A76D-CD4A7D9AE5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62FC5E-837D-4301-9C77-DE62E0D153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6AD6F0-7A88-44A5-903F-955455EDD8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FBB926-C48A-4832-BD5A-AF6354E837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F2E792-519B-494A-8B3C-A34B70E0B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04.09.2020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913967-92F8-468C-A68F-2F4C16B5A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3B8B10-7D7D-4819-9FBB-016EEE2E1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1464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3766B-EAA4-4AD0-8720-812642526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250E32-6C86-437A-A183-136C88E77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04.09.2020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044655-9172-4583-88AF-A703ABC48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A149C9-8FF1-408D-8FFB-F5DAB0CC9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9967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1633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CT#89-e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Online – 14–16 September 2020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CP-202098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ED0C6A-C5CE-414C-9D0E-926612222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598BFB-41B6-4A45-9B91-708A4AB32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85BBD-4277-4496-9E57-FBFB67F233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CBE11-6943-4A1D-B305-F1188E847ADD}" type="datetimeFigureOut">
              <a:rPr lang="de-DE" smtClean="0"/>
              <a:t>04.09.2020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01688-4DC2-4BCF-A27F-1E1FCD5FFA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0D0E65-F68E-49A0-A553-E84B29D24A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8154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9" r:id="rId1"/>
    <p:sldLayoutId id="2147485170" r:id="rId2"/>
    <p:sldLayoutId id="2147485171" r:id="rId3"/>
    <p:sldLayoutId id="2147485172" r:id="rId4"/>
    <p:sldLayoutId id="2147485173" r:id="rId5"/>
    <p:sldLayoutId id="2147485174" r:id="rId6"/>
    <p:sldLayoutId id="2147485175" r:id="rId7"/>
    <p:sldLayoutId id="2147485176" r:id="rId8"/>
    <p:sldLayoutId id="2147485177" r:id="rId9"/>
    <p:sldLayoutId id="2147485178" r:id="rId10"/>
    <p:sldLayoutId id="21474851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specifications-groups/working-agreements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WG1 Status Report </a:t>
            </a:r>
            <a:br>
              <a:rPr lang="en-US" altLang="en-US" dirty="0"/>
            </a:br>
            <a:r>
              <a:rPr lang="en-US" altLang="en-US" dirty="0"/>
              <a:t>to TSG CT#89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Peter Leis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CT1 chairman, Nokia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Rel-16 V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9695885"/>
              </p:ext>
            </p:extLst>
          </p:nvPr>
        </p:nvGraphicFramePr>
        <p:xfrm>
          <a:off x="784312" y="2126071"/>
          <a:ext cx="10188488" cy="2333857"/>
        </p:xfrm>
        <a:graphic>
          <a:graphicData uri="http://schemas.openxmlformats.org/drawingml/2006/table">
            <a:tbl>
              <a:tblPr firstRow="1" firstCol="1" bandRow="1"/>
              <a:tblGrid>
                <a:gridCol w="5673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05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92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04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473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 aspects of enh2MCPTT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enh2MCPTT-CT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06.12.2019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12.03.2020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CP-193148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Video enhancement of IMS CAT/CRS/announcement services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eIMSVideo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CP-193149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9230747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CT1 aspects of URLLC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5G_URLLC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CP-192022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742477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CT1 aspects of support for integrated access and backhaul (IAB)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IABARC-CT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19.09.2019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29.06.2020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CP201074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66910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CT1 aspects 5GS Enhanced support of Over the air (OTA) mechanism for UICC configuration parameter update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5GS_OTAF</a:t>
                      </a:r>
                    </a:p>
                    <a:p>
                      <a:pPr algn="l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19.09.2019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CP-192257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2878128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0" y="5293190"/>
            <a:ext cx="411527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163800990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9068003"/>
              </p:ext>
            </p:extLst>
          </p:nvPr>
        </p:nvGraphicFramePr>
        <p:xfrm>
          <a:off x="784312" y="2126071"/>
          <a:ext cx="10188488" cy="2930616"/>
        </p:xfrm>
        <a:graphic>
          <a:graphicData uri="http://schemas.openxmlformats.org/drawingml/2006/table">
            <a:tbl>
              <a:tblPr firstRow="1" firstCol="1" bandRow="1"/>
              <a:tblGrid>
                <a:gridCol w="57212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29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Protocol enhancements of Mission Critical Services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MCProtoc17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20.09.2021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  <a:endParaRPr lang="de-DE" sz="1200" b="0" i="0" u="none" strike="noStrike" dirty="0">
                        <a:solidFill>
                          <a:schemeClr val="tx1"/>
                        </a:solidFill>
                        <a:effectLst/>
                        <a:highlight>
                          <a:srgbClr val="FF00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CP-201164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Mission Critical system migration and interconnection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MCSMI_CT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13.12.2018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CP-190143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Stage-3 of </a:t>
                      </a:r>
                      <a:r>
                        <a:rPr lang="en-U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MuDe</a:t>
                      </a:r>
                      <a:endParaRPr lang="en-US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MuDe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</a:t>
                      </a:r>
                      <a:r>
                        <a:rPr lang="de-DE" sz="1200" b="0" i="1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CP-201162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MPS2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15.03.2021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CP-201207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Stage 3 of </a:t>
                      </a:r>
                      <a:r>
                        <a:rPr lang="en-U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eCPSOR_CON</a:t>
                      </a:r>
                      <a:endParaRPr lang="en-US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eCPSOR_CON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20.06.2021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CP-201166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Stage-3 5GS NAS protocol development 17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5GProtoc17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20.09.2021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CP-201163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40128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Stage-3 SAE Protocol Development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SAES17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20.09.2021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CP-201165</a:t>
                      </a:r>
                    </a:p>
                    <a:p>
                      <a:pPr marL="0" algn="r" defTabSz="914400" rtl="0" eaLnBrk="1" fontAlgn="ctr" latinLnBrk="0" hangingPunct="1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374635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2739238114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1776229"/>
              </p:ext>
            </p:extLst>
          </p:nvPr>
        </p:nvGraphicFramePr>
        <p:xfrm>
          <a:off x="784312" y="2126071"/>
          <a:ext cx="10188488" cy="2817676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258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IMS Stage-3 IETF Protocol Alignment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IMSProtoc17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12.09.2021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CP-201167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Study on enhanced IMS to 5GC Integration Phase 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FS_eIMS5G2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20.03.2021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CP-201168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 aspects of Enhancements to Mission Critical Data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eMCData3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20.09.2021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CP-201177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endParaRPr lang="en-US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1200" b="0" i="1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de-DE" sz="1200" b="0" i="1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endParaRPr lang="en-US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1200" b="0" i="1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endParaRPr lang="de-DE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1200" b="0" i="1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endParaRPr lang="de-DE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1200" b="0" i="1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012166742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7440512"/>
              </p:ext>
            </p:extLst>
          </p:nvPr>
        </p:nvGraphicFramePr>
        <p:xfrm>
          <a:off x="838200" y="2056493"/>
          <a:ext cx="10411095" cy="2678616"/>
        </p:xfrm>
        <a:graphic>
          <a:graphicData uri="http://schemas.openxmlformats.org/drawingml/2006/table">
            <a:tbl>
              <a:tblPr firstRow="1" firstCol="1" bandRow="1"/>
              <a:tblGrid>
                <a:gridCol w="1032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4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t"/>
                      <a:endParaRPr lang="de-DE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endParaRPr lang="de-DE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7745890"/>
                  </a:ext>
                </a:extLst>
              </a:tr>
              <a:tr h="391817">
                <a:tc>
                  <a:txBody>
                    <a:bodyPr/>
                    <a:lstStyle/>
                    <a:p>
                      <a:pPr algn="l" fontAlgn="t"/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450819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200" u="none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66675" marR="66675" marT="38100" marB="2857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78422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6287125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1668024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Status of older releases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 Rel-13: 3 CAT F CRs on Mission Critical work items were agreed</a:t>
            </a:r>
          </a:p>
          <a:p>
            <a:r>
              <a:rPr lang="en-US" sz="2400" dirty="0"/>
              <a:t> Rel-14: 2 CAT F CRs on Mission Critical work items were agreed</a:t>
            </a:r>
          </a:p>
        </p:txBody>
      </p:sp>
    </p:spTree>
    <p:extLst>
      <p:ext uri="{BB962C8B-B14F-4D97-AF65-F5344CB8AC3E}">
        <p14:creationId xmlns:p14="http://schemas.microsoft.com/office/powerpoint/2010/main" val="3883364298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 1 CR on 5GS_Ph1-CT was agreed, CR is backward compatible</a:t>
            </a:r>
          </a:p>
          <a:p>
            <a:r>
              <a:rPr lang="en-US" sz="2400" dirty="0"/>
              <a:t> No CR on Mission Critical work items was agreed</a:t>
            </a:r>
          </a:p>
          <a:p>
            <a:r>
              <a:rPr lang="en-US" sz="2400" dirty="0"/>
              <a:t> No CR on IMS work items was agreed</a:t>
            </a:r>
          </a:p>
          <a:p>
            <a:r>
              <a:rPr lang="en-US" sz="2400" dirty="0"/>
              <a:t> Overall Rel-15 is stable</a:t>
            </a:r>
          </a:p>
        </p:txBody>
      </p:sp>
    </p:spTree>
    <p:extLst>
      <p:ext uri="{BB962C8B-B14F-4D97-AF65-F5344CB8AC3E}">
        <p14:creationId xmlns:p14="http://schemas.microsoft.com/office/powerpoint/2010/main" val="3604788638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6415672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cs typeface="Arial" panose="020B0604020202020204" pitchFamily="34" charset="0"/>
              </a:rPr>
              <a:t>Significant number of CRs against Rel-16 (completing open aspects, corrections) in the August meeting</a:t>
            </a:r>
          </a:p>
          <a:p>
            <a:r>
              <a:rPr lang="en-US" sz="2400" dirty="0">
                <a:cs typeface="Arial" panose="020B0604020202020204" pitchFamily="34" charset="0"/>
              </a:rPr>
              <a:t>All Rel-16 work items have been completed. </a:t>
            </a:r>
            <a:r>
              <a:rPr lang="en-US" altLang="de-DE" sz="2400" dirty="0">
                <a:cs typeface="Arial" panose="020B0604020202020204" pitchFamily="34" charset="0"/>
              </a:rPr>
              <a:t>CRs to fix issues and align with stage-2 and within the stage-3 specifications are still expected in Q4, particularly for </a:t>
            </a:r>
            <a:r>
              <a:rPr lang="en-US" altLang="de-DE" sz="2400" dirty="0" err="1">
                <a:cs typeface="Arial" panose="020B0604020202020204" pitchFamily="34" charset="0"/>
              </a:rPr>
              <a:t>eNS</a:t>
            </a:r>
            <a:r>
              <a:rPr lang="en-US" altLang="de-DE" sz="2400" dirty="0">
                <a:cs typeface="Arial" panose="020B0604020202020204" pitchFamily="34" charset="0"/>
              </a:rPr>
              <a:t>  </a:t>
            </a:r>
          </a:p>
          <a:p>
            <a:r>
              <a:rPr lang="en-US" altLang="ja-JP" sz="2400" dirty="0">
                <a:ea typeface="MS PGothic" panose="020B0600070205080204" pitchFamily="34" charset="-128"/>
                <a:cs typeface="Arial" panose="020B0604020202020204" pitchFamily="34" charset="0"/>
              </a:rPr>
              <a:t>3 CRs under work item eV2XARC were agreed as working agreement, see slide 19. The CRs define the usage of TCP transport for V2X services over LTE-</a:t>
            </a:r>
            <a:r>
              <a:rPr lang="en-US" altLang="ja-JP" sz="2400" dirty="0" err="1">
                <a:ea typeface="MS PGothic" panose="020B0600070205080204" pitchFamily="34" charset="-128"/>
                <a:cs typeface="Arial" panose="020B0604020202020204" pitchFamily="34" charset="0"/>
              </a:rPr>
              <a:t>Uu</a:t>
            </a:r>
            <a:r>
              <a:rPr lang="en-US" altLang="ja-JP" sz="2400" dirty="0">
                <a:ea typeface="MS PGothic" panose="020B0600070205080204" pitchFamily="34" charset="-128"/>
                <a:cs typeface="Arial" panose="020B0604020202020204" pitchFamily="34" charset="0"/>
              </a:rPr>
              <a:t> and </a:t>
            </a:r>
            <a:r>
              <a:rPr lang="en-US" altLang="ja-JP" sz="2400" dirty="0" err="1">
                <a:ea typeface="MS PGothic" panose="020B0600070205080204" pitchFamily="34" charset="-128"/>
                <a:cs typeface="Arial" panose="020B0604020202020204" pitchFamily="34" charset="0"/>
              </a:rPr>
              <a:t>Uu</a:t>
            </a:r>
            <a:r>
              <a:rPr lang="en-US" altLang="ja-JP" sz="2400" dirty="0">
                <a:ea typeface="MS PGothic" panose="020B0600070205080204" pitchFamily="34" charset="-128"/>
                <a:cs typeface="Arial" panose="020B0604020202020204" pitchFamily="34" charset="0"/>
              </a:rPr>
              <a:t> interface.</a:t>
            </a:r>
            <a:endParaRPr lang="en-GB" altLang="ja-JP" sz="24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endParaRPr lang="en-US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CT1 has scheduled two electronic meetings in Q4 2020 </a:t>
            </a:r>
          </a:p>
          <a:p>
            <a:pPr lvl="1"/>
            <a:r>
              <a:rPr lang="en-US" sz="2000" dirty="0"/>
              <a:t>CT1#126-e: </a:t>
            </a:r>
          </a:p>
          <a:p>
            <a:pPr lvl="3"/>
            <a:r>
              <a:rPr lang="en-US" altLang="fr-FR" dirty="0"/>
              <a:t>begin      October 15th  2020</a:t>
            </a:r>
          </a:p>
          <a:p>
            <a:pPr lvl="3"/>
            <a:r>
              <a:rPr lang="en-US" altLang="fr-FR" dirty="0"/>
              <a:t>end         October 23rd  2020</a:t>
            </a:r>
          </a:p>
          <a:p>
            <a:pPr lvl="1"/>
            <a:r>
              <a:rPr lang="en-US" sz="2000" dirty="0"/>
              <a:t> CT1#127e:</a:t>
            </a:r>
          </a:p>
          <a:p>
            <a:pPr lvl="3"/>
            <a:r>
              <a:rPr lang="en-US" altLang="fr-FR" dirty="0"/>
              <a:t>begin      November 13th  2020</a:t>
            </a:r>
          </a:p>
          <a:p>
            <a:pPr lvl="3"/>
            <a:r>
              <a:rPr lang="en-US" altLang="fr-FR" dirty="0"/>
              <a:t>end         November 20th  2020</a:t>
            </a:r>
          </a:p>
          <a:p>
            <a:r>
              <a:rPr lang="en-GB" sz="2400" dirty="0"/>
              <a:t> TR 24.980 will be withdrawn from R17 if the related WID that is sent to T#89e is approved</a:t>
            </a:r>
            <a:endParaRPr lang="de-DE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79446191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2400" dirty="0"/>
              <a:t>A working agreement was declared at CT1#125e to agree CRs in C1-205249, C1-205183, C1-205184</a:t>
            </a:r>
          </a:p>
          <a:p>
            <a:r>
              <a:rPr lang="en-US" sz="2400" dirty="0"/>
              <a:t> see </a:t>
            </a:r>
            <a:r>
              <a:rPr lang="de-DE" sz="2400" dirty="0">
                <a:hlinkClick r:id="rId2"/>
              </a:rPr>
              <a:t>https://www.3gpp.org/specifications-groups/working-agreements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peter.leis@nokia.com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lguellec@QTI.QUALCOMM.COM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52345" y="423919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Jörgen</a:t>
            </a:r>
            <a:r>
              <a:rPr lang="fr-FR" altLang="en-US" sz="18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jorgen.axell@ericsson.com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24049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Frederic Firmin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frederic.firmin@etsi.org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F97E6B-DDB8-4C46-9F27-A6CCE883E7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034641"/>
            <a:ext cx="1244600" cy="169531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7AB2F7-E326-4837-B8ED-56680EDBB2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045074"/>
            <a:ext cx="1349924" cy="152444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BDDA321-F9F6-496C-B1F3-ECACBA6D5266}"/>
              </a:ext>
            </a:extLst>
          </p:cNvPr>
          <p:cNvSpPr/>
          <p:nvPr/>
        </p:nvSpPr>
        <p:spPr>
          <a:xfrm>
            <a:off x="7367169" y="3838575"/>
            <a:ext cx="185176" cy="216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2034641"/>
            <a:ext cx="1268078" cy="1268078"/>
          </a:xfrm>
          <a:prstGeom prst="rect">
            <a:avLst/>
          </a:prstGeom>
        </p:spPr>
      </p:pic>
      <p:pic>
        <p:nvPicPr>
          <p:cNvPr id="12" name="Picture 11" descr="http://3gpp.org/local/cache-vignettes/L120xH150/Frederic-987eb-88854.jpg">
            <a:extLst>
              <a:ext uri="{FF2B5EF4-FFF2-40B4-BE49-F238E27FC236}">
                <a16:creationId xmlns:a16="http://schemas.microsoft.com/office/drawing/2014/main" id="{CDCA7CF8-2B1E-48E2-9231-4228ACED0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200" y="4045074"/>
            <a:ext cx="1219554" cy="1524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Experience </a:t>
            </a:r>
            <a:r>
              <a:rPr lang="de-DE" dirty="0" err="1"/>
              <a:t>with</a:t>
            </a:r>
            <a:r>
              <a:rPr lang="de-DE" dirty="0"/>
              <a:t> e-meeting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D65EBC-5EF6-444F-9CD6-5A81BF3280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2400" dirty="0"/>
              <a:t>High </a:t>
            </a:r>
            <a:r>
              <a:rPr lang="en-GB" sz="2400" dirty="0"/>
              <a:t>number of emails resulted in very busy meetings:</a:t>
            </a:r>
          </a:p>
          <a:p>
            <a:pPr lvl="1"/>
            <a:r>
              <a:rPr lang="en-GB" sz="2000" dirty="0"/>
              <a:t>CT1#125-e roughly 4200 emails</a:t>
            </a:r>
          </a:p>
          <a:p>
            <a:r>
              <a:rPr lang="en-GB" sz="2400" dirty="0"/>
              <a:t> Conference calls </a:t>
            </a:r>
          </a:p>
          <a:p>
            <a:pPr lvl="1"/>
            <a:r>
              <a:rPr lang="en-GB" sz="2000" dirty="0"/>
              <a:t>Used </a:t>
            </a:r>
            <a:r>
              <a:rPr lang="en-GB" sz="2000" dirty="0" err="1"/>
              <a:t>GoTo</a:t>
            </a:r>
            <a:r>
              <a:rPr lang="en-GB" sz="2000" dirty="0"/>
              <a:t> Meeting, timeslot 13:00 UTC to 15:00 UTC</a:t>
            </a:r>
          </a:p>
          <a:p>
            <a:pPr lvl="1"/>
            <a:r>
              <a:rPr lang="en-GB" sz="2000" dirty="0"/>
              <a:t>Useful to find way forward </a:t>
            </a:r>
          </a:p>
          <a:p>
            <a:r>
              <a:rPr lang="en-GB" sz="2400" dirty="0"/>
              <a:t>Decision making over email not always </a:t>
            </a:r>
            <a:r>
              <a:rPr lang="de-DE" sz="2400" dirty="0"/>
              <a:t>easy</a:t>
            </a:r>
          </a:p>
          <a:p>
            <a:pPr lvl="1"/>
            <a:r>
              <a:rPr lang="en-GB" sz="2000" dirty="0"/>
              <a:t>sometimes slow (different </a:t>
            </a:r>
            <a:r>
              <a:rPr lang="en-GB" sz="2000" dirty="0" err="1"/>
              <a:t>timezones</a:t>
            </a:r>
            <a:r>
              <a:rPr lang="en-GB" sz="2000" dirty="0"/>
              <a:t>), no f2f offline discussion</a:t>
            </a:r>
          </a:p>
          <a:p>
            <a:pPr lvl="1"/>
            <a:r>
              <a:rPr lang="en-US" sz="2000" dirty="0"/>
              <a:t>as a consequence, complex topics are more easily shifted out of the meeting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2366120575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Some</a:t>
            </a:r>
            <a:r>
              <a:rPr lang="de-DE" dirty="0"/>
              <a:t> </a:t>
            </a:r>
            <a:r>
              <a:rPr lang="de-DE" dirty="0" err="1"/>
              <a:t>stats</a:t>
            </a:r>
            <a:r>
              <a:rPr lang="de-DE" dirty="0"/>
              <a:t>, </a:t>
            </a:r>
            <a:r>
              <a:rPr lang="de-DE" dirty="0" err="1"/>
              <a:t>number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tdocs</a:t>
            </a:r>
            <a:endParaRPr lang="de-DE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DEDA0A1-7B78-4E72-9469-0595F17D68E7}"/>
              </a:ext>
            </a:extLst>
          </p:cNvPr>
          <p:cNvSpPr txBox="1">
            <a:spLocks/>
          </p:cNvSpPr>
          <p:nvPr/>
        </p:nvSpPr>
        <p:spPr bwMode="auto">
          <a:xfrm>
            <a:off x="8829675" y="4972050"/>
            <a:ext cx="260032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de-DE" sz="1600" dirty="0"/>
              <a:t>E-meeting in </a:t>
            </a:r>
            <a:r>
              <a:rPr lang="de-DE" sz="1600" dirty="0" err="1"/>
              <a:t>February</a:t>
            </a:r>
            <a:r>
              <a:rPr lang="de-DE" sz="1600" dirty="0"/>
              <a:t> and April </a:t>
            </a:r>
            <a:r>
              <a:rPr lang="de-DE" sz="1600" dirty="0" err="1"/>
              <a:t>had</a:t>
            </a:r>
            <a:r>
              <a:rPr lang="de-DE" sz="1600" dirty="0"/>
              <a:t> limited </a:t>
            </a:r>
            <a:r>
              <a:rPr lang="de-DE" sz="1600" dirty="0" err="1"/>
              <a:t>scope</a:t>
            </a:r>
            <a:endParaRPr lang="de-DE" sz="1600" dirty="0"/>
          </a:p>
          <a:p>
            <a:pPr>
              <a:buFont typeface="Arial" panose="020B0604020202020204" pitchFamily="34" charset="0"/>
              <a:buChar char="•"/>
            </a:pPr>
            <a:r>
              <a:rPr lang="de-DE" sz="1600" dirty="0"/>
              <a:t>E-meeting in June </a:t>
            </a:r>
            <a:r>
              <a:rPr lang="de-DE" sz="1600" dirty="0" err="1"/>
              <a:t>had</a:t>
            </a:r>
            <a:r>
              <a:rPr lang="de-DE" sz="1600" dirty="0"/>
              <a:t> </a:t>
            </a:r>
            <a:r>
              <a:rPr lang="de-DE" sz="1600" dirty="0" err="1"/>
              <a:t>full</a:t>
            </a:r>
            <a:r>
              <a:rPr lang="de-DE" sz="1600" dirty="0"/>
              <a:t> </a:t>
            </a:r>
            <a:r>
              <a:rPr lang="de-DE" sz="1600" dirty="0" err="1"/>
              <a:t>scope</a:t>
            </a:r>
            <a:endParaRPr lang="de-DE" sz="1600" dirty="0"/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8D424D9E-6511-40DA-ACB9-4B136C82B91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7821028"/>
              </p:ext>
            </p:extLst>
          </p:nvPr>
        </p:nvGraphicFramePr>
        <p:xfrm>
          <a:off x="838200" y="1952625"/>
          <a:ext cx="8162925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9795099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Some</a:t>
            </a:r>
            <a:r>
              <a:rPr lang="de-DE" dirty="0"/>
              <a:t> </a:t>
            </a:r>
            <a:r>
              <a:rPr lang="de-DE" dirty="0" err="1"/>
              <a:t>stats</a:t>
            </a:r>
            <a:r>
              <a:rPr lang="de-DE" dirty="0"/>
              <a:t>, </a:t>
            </a:r>
            <a:r>
              <a:rPr lang="de-DE" dirty="0" err="1"/>
              <a:t>agreed</a:t>
            </a:r>
            <a:r>
              <a:rPr lang="de-DE" dirty="0"/>
              <a:t> CRs/</a:t>
            </a:r>
            <a:r>
              <a:rPr lang="de-DE" dirty="0" err="1"/>
              <a:t>pCRs</a:t>
            </a:r>
            <a:endParaRPr lang="de-DE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DEDA0A1-7B78-4E72-9469-0595F17D68E7}"/>
              </a:ext>
            </a:extLst>
          </p:cNvPr>
          <p:cNvSpPr txBox="1">
            <a:spLocks/>
          </p:cNvSpPr>
          <p:nvPr/>
        </p:nvSpPr>
        <p:spPr bwMode="auto">
          <a:xfrm>
            <a:off x="6696075" y="2811461"/>
            <a:ext cx="4657725" cy="33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de-DE" sz="20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627830A-2E0C-4870-98F2-A1F2CB4715C3}"/>
              </a:ext>
            </a:extLst>
          </p:cNvPr>
          <p:cNvSpPr txBox="1">
            <a:spLocks/>
          </p:cNvSpPr>
          <p:nvPr/>
        </p:nvSpPr>
        <p:spPr bwMode="auto">
          <a:xfrm>
            <a:off x="8753475" y="4791073"/>
            <a:ext cx="260032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de-DE" sz="1600" dirty="0"/>
              <a:t>E-meeting in </a:t>
            </a:r>
            <a:r>
              <a:rPr lang="de-DE" sz="1600" dirty="0" err="1"/>
              <a:t>February</a:t>
            </a:r>
            <a:r>
              <a:rPr lang="de-DE" sz="1600" dirty="0"/>
              <a:t> and April </a:t>
            </a:r>
            <a:r>
              <a:rPr lang="de-DE" sz="1600" dirty="0" err="1"/>
              <a:t>had</a:t>
            </a:r>
            <a:r>
              <a:rPr lang="de-DE" sz="1600" dirty="0"/>
              <a:t> limited </a:t>
            </a:r>
            <a:r>
              <a:rPr lang="de-DE" sz="1600" dirty="0" err="1"/>
              <a:t>scope</a:t>
            </a:r>
            <a:endParaRPr lang="de-DE" sz="1600" dirty="0"/>
          </a:p>
          <a:p>
            <a:pPr>
              <a:buFont typeface="Arial" panose="020B0604020202020204" pitchFamily="34" charset="0"/>
              <a:buChar char="•"/>
            </a:pPr>
            <a:r>
              <a:rPr lang="de-DE" sz="1600" dirty="0"/>
              <a:t>E-meeting in June </a:t>
            </a:r>
            <a:r>
              <a:rPr lang="de-DE" sz="1600" dirty="0" err="1"/>
              <a:t>had</a:t>
            </a:r>
            <a:r>
              <a:rPr lang="de-DE" sz="1600" dirty="0"/>
              <a:t> </a:t>
            </a:r>
            <a:r>
              <a:rPr lang="de-DE" sz="1600" dirty="0" err="1"/>
              <a:t>full</a:t>
            </a:r>
            <a:r>
              <a:rPr lang="de-DE" sz="1600" dirty="0"/>
              <a:t> </a:t>
            </a:r>
            <a:r>
              <a:rPr lang="de-DE" sz="1600" dirty="0" err="1"/>
              <a:t>scope</a:t>
            </a:r>
            <a:endParaRPr lang="de-DE" sz="1600" dirty="0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6FE72A25-FFB4-4676-8087-DD56B023B10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7979142"/>
              </p:ext>
            </p:extLst>
          </p:nvPr>
        </p:nvGraphicFramePr>
        <p:xfrm>
          <a:off x="838200" y="2057399"/>
          <a:ext cx="7543800" cy="37064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90780748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ea typeface="MS PGothic" panose="020B0600070205080204" pitchFamily="34" charset="-128"/>
              </a:rPr>
              <a:t>The CT1 Chairman wants to thank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Lena Chaponniere for chairing the breakout stream on “Services”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Jörgen Axell for chairing the breakout stream on “IMS and MC” topics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 Frédéric Firmin for his excellent support before, during and after the meeting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 Most important the CT1 delegates for their dedication and hard work during very busy and demanding electronic meetings</a:t>
            </a:r>
            <a:endParaRPr lang="en-US" altLang="en-US" sz="2600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591027"/>
              </p:ext>
            </p:extLst>
          </p:nvPr>
        </p:nvGraphicFramePr>
        <p:xfrm>
          <a:off x="800100" y="1999343"/>
          <a:ext cx="10420893" cy="3976555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49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150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C1-205508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Provisioning of DNS server security information to the UE-24.301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24,301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3419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24.501 ... CR 2483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C1-205504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Provisioning of DNS server security information to the UE-25.401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24,501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2483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24.301 CR 3419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C1-204589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IPv6 configuration for W-AGF acting on behalf of FN-RG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24,501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2220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23.316 CR 2046 (SA2)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C1-125e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TA change during Authentication procedure in EMM-CONNECTED mode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24,301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3347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24.501 CR 2092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C1-205384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TA change during Authentication procedure in 5GMM-CONNECTED mode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24,501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2092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24.301 CR 3347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C1-204660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Removal of Editor's note on inter PLMN mobility under same AMF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24,501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2441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23.502 CR 2363 (SA2), TS 29.518 CR 0400 (CT4)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C1-204661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Removal of Editor's note on inter PLMN mobility under same MME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24,301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3414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23.401 CR 3605 (SA2), TS 29.274 CR 1994 (CT4)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C1-205512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Geo-</a:t>
                      </a:r>
                      <a:r>
                        <a:rPr lang="de-DE" sz="105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id</a:t>
                      </a:r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5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correction</a:t>
                      </a:r>
                      <a:endParaRPr lang="de-D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24,486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23.286 CR 0019 (SA6)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C1-205255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Update PSFP stream identification parameters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24,519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23.501 CR 2403 (SA2)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C1-205347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Check for Preconfigured Group Use Only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24,379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626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24.481 CR 0044  TS 24.483 CR 0080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I</a:t>
            </a:r>
          </a:p>
        </p:txBody>
      </p:sp>
    </p:spTree>
    <p:extLst>
      <p:ext uri="{BB962C8B-B14F-4D97-AF65-F5344CB8AC3E}">
        <p14:creationId xmlns:p14="http://schemas.microsoft.com/office/powerpoint/2010/main" val="3594295528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Peter Leis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WG1 </a:t>
            </a:r>
            <a:r>
              <a:rPr lang="fi-FI" altLang="en-US" sz="1400" dirty="0" err="1">
                <a:latin typeface="Arial" pitchFamily="34" charset="0"/>
                <a:cs typeface="Arial" pitchFamily="34" charset="0"/>
              </a:rPr>
              <a:t>Chairman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peter.leis@nokia.com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93628918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dirty="0"/>
              <a:t>CT1#125-e (electronic)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5238504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CT1-126e</a:t>
            </a:r>
          </a:p>
          <a:p>
            <a:pPr lvl="2"/>
            <a:r>
              <a:rPr lang="en-US" altLang="fr-FR" dirty="0"/>
              <a:t>begin      October 15th  2020</a:t>
            </a:r>
          </a:p>
          <a:p>
            <a:pPr lvl="2"/>
            <a:r>
              <a:rPr lang="en-US" altLang="fr-FR" dirty="0"/>
              <a:t>end         October 23rd  2020</a:t>
            </a:r>
          </a:p>
          <a:p>
            <a:pPr lvl="1"/>
            <a:r>
              <a:rPr lang="en-US" altLang="fr-FR" dirty="0"/>
              <a:t>CT1#127e</a:t>
            </a:r>
          </a:p>
          <a:p>
            <a:pPr lvl="2"/>
            <a:r>
              <a:rPr lang="en-US" altLang="fr-FR" dirty="0"/>
              <a:t>begin      November 13th  2020</a:t>
            </a:r>
          </a:p>
          <a:p>
            <a:pPr lvl="2"/>
            <a:r>
              <a:rPr lang="en-US" altLang="fr-FR" dirty="0"/>
              <a:t>end         November 20th  2020</a:t>
            </a:r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CT WG1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5392920" cy="4351338"/>
          </a:xfrm>
        </p:spPr>
        <p:txBody>
          <a:bodyPr/>
          <a:lstStyle/>
          <a:p>
            <a:r>
              <a:rPr lang="en-US" sz="2400" dirty="0"/>
              <a:t>Number of handled documents</a:t>
            </a:r>
          </a:p>
          <a:p>
            <a:pPr lvl="1"/>
            <a:r>
              <a:rPr lang="en-US" altLang="fr-FR" sz="1800" dirty="0"/>
              <a:t>CT1#125-e: 1072</a:t>
            </a:r>
            <a:endParaRPr lang="en-US" sz="1800" dirty="0"/>
          </a:p>
          <a:p>
            <a:r>
              <a:rPr lang="en-US" sz="2400" dirty="0"/>
              <a:t>Agreed CRs </a:t>
            </a:r>
          </a:p>
          <a:p>
            <a:pPr lvl="1"/>
            <a:r>
              <a:rPr lang="en-US" altLang="fr-FR" sz="1800" dirty="0"/>
              <a:t>CT1#125-e:</a:t>
            </a:r>
            <a:r>
              <a:rPr lang="en-US" sz="1800" dirty="0"/>
              <a:t> Cat B/C/F 325</a:t>
            </a:r>
          </a:p>
          <a:p>
            <a:r>
              <a:rPr lang="en-US" sz="2400" dirty="0"/>
              <a:t>Agreed </a:t>
            </a:r>
            <a:r>
              <a:rPr lang="en-US" sz="2400" dirty="0" err="1"/>
              <a:t>pCRs</a:t>
            </a:r>
            <a:endParaRPr lang="en-US" sz="2400" dirty="0"/>
          </a:p>
          <a:p>
            <a:pPr lvl="1"/>
            <a:r>
              <a:rPr lang="en-US" altLang="fr-FR" sz="1800" dirty="0"/>
              <a:t>CT1#125-e:</a:t>
            </a:r>
            <a:r>
              <a:rPr lang="en-US" sz="1800" dirty="0"/>
              <a:t> 1</a:t>
            </a:r>
          </a:p>
          <a:p>
            <a:r>
              <a:rPr lang="en-US" sz="2400" dirty="0"/>
              <a:t>Attendances</a:t>
            </a:r>
          </a:p>
          <a:p>
            <a:pPr lvl="1"/>
            <a:r>
              <a:rPr lang="en-US" altLang="fr-FR" sz="1800" dirty="0"/>
              <a:t>CT1#125-e: 138  registered</a:t>
            </a:r>
          </a:p>
          <a:p>
            <a:pPr lvl="1"/>
            <a:endParaRPr lang="en-US" altLang="fr-FR" sz="1800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sz="2400" dirty="0"/>
              <a:t>Other information</a:t>
            </a:r>
          </a:p>
          <a:p>
            <a:pPr lvl="1"/>
            <a:r>
              <a:rPr lang="en-US" altLang="fr-FR" sz="2000" dirty="0"/>
              <a:t>CT1#125-e had all releases in scope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agreed  Study/Work Items led by CT1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6823567"/>
              </p:ext>
            </p:extLst>
          </p:nvPr>
        </p:nvGraphicFramePr>
        <p:xfrm>
          <a:off x="209550" y="2282825"/>
          <a:ext cx="11742738" cy="327037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02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79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CP-202187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 – Enhancements to LMR interworking (enh1MCCI-CT)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FirstNet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Define the protocol aspects for LMR interworking capabilities based upon the normative stage 2 technical specifications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CP-202188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 - CT aspects of Enhanced Mission Critical Push-to-talk architecture (enh3MCPTT-CT)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FirstNet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Define the protocol aspects of the new features of Release 17 listed in clause 3 based on Stage 2 technical specifications developed by SA6. Create new configuration parameters for the support of the new features.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CP-202189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of 5GC architecture for satellite networks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Qualcomm</a:t>
                      </a:r>
                    </a:p>
                  </a:txBody>
                  <a:tcPr marL="44447" marR="44447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phase to study the issues and propose solutions related to PLMN selection for satellite access as mandated by SA1 requirements. Input from other WGs will be considered. 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Normative phase to enhance CT1 specs to support stage-2 requirements for integration of satellite access in he 5G System  and support requirements from the study phase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425026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CP-202190</a:t>
                      </a:r>
                    </a:p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Stop to updating TR 24.980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44447" marR="44447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Stop updating 3GPP TR 24.980: "Minimum requirements for support of MCPTT service over the Gm reference point" to rel-17 and onwards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9112842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CP-202191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Enhancements to Mobile Communication System for Railways (MONASTERY) Phase 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define the stage 3 aspects for stage 2 technical specifications developed by SA6 under their work items eMONASTERY2 and MONASTERY2_ARCH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307839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840855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Rel-16 I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3996101"/>
              </p:ext>
            </p:extLst>
          </p:nvPr>
        </p:nvGraphicFramePr>
        <p:xfrm>
          <a:off x="784312" y="2126071"/>
          <a:ext cx="10188488" cy="2782348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</a:t>
                      </a:r>
                      <a:r>
                        <a:rPr lang="en-U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Vertical_LAN</a:t>
                      </a:r>
                      <a:endParaRPr lang="en-US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Vertical_LAN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CP-190195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5G_CIoT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5G_CIoT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CP-190198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CT1 aspects of V2XAPP      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V2XAPP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CP-191153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eV2XARC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eV2XARC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CP-191154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5G_eLCS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5G_eLCS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05.12.2019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CP-190190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CT1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RACS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RACS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CP-191061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aspects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of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5WWC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5WWC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CP-190200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374635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61143849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Rel-16 II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8545424"/>
              </p:ext>
            </p:extLst>
          </p:nvPr>
        </p:nvGraphicFramePr>
        <p:xfrm>
          <a:off x="784312" y="2126071"/>
          <a:ext cx="10188488" cy="2528983"/>
        </p:xfrm>
        <a:graphic>
          <a:graphicData uri="http://schemas.openxmlformats.org/drawingml/2006/table">
            <a:tbl>
              <a:tblPr firstRow="1" firstCol="1" bandRow="1"/>
              <a:tblGrid>
                <a:gridCol w="56260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81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62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34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aspects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of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eMCData2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eMCData2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CP-192081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Protocol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enhancements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for Mission Critical Services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MCProtoc16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06.09.2018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</a:t>
                      </a: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CP-182110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Stage 3 for MC Communication Interworking with Land Mobile Radio Systems</a:t>
                      </a:r>
                      <a:endParaRPr lang="de-DE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MCCI_CT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12.09.2019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</a:t>
                      </a: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CP-190203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Study on stages 2 and 3 of enhancements of </a:t>
                      </a:r>
                      <a:r>
                        <a:rPr lang="en-U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ePWS</a:t>
                      </a:r>
                      <a:endParaRPr lang="en-US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ePWS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10.09.2018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</a:t>
                      </a: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CP-182228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CT1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ePWS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ePWS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06.09.2018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CP-182228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CT1 aspects of MONASTERY2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MONASTERY2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CP-191152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374635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126369"/>
            <a:ext cx="535352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420326282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Rel-16 III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7722698"/>
              </p:ext>
            </p:extLst>
          </p:nvPr>
        </p:nvGraphicFramePr>
        <p:xfrm>
          <a:off x="784312" y="2126071"/>
          <a:ext cx="10188488" cy="2737172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72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25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Multi-device and multi-identity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MuD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06.09.2018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CP-182227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</a:t>
                      </a:r>
                      <a:r>
                        <a:rPr lang="en-U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eNS</a:t>
                      </a:r>
                      <a:endParaRPr lang="en-US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eNS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05.12.2019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endParaRPr lang="de-DE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CP-190196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PARLOS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PARLOS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CP-190197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aspects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of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ATSSS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ATSSS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CP-190201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 of 5G_SRVCC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5G_SRVCC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CP-191062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CT1 Aspects of E2E_DELAY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E2E_DELAY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CP-190193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374635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ctr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 CT1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VBCLTE (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no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impact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on CT1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anymore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Aft>
                          <a:spcPts val="1200"/>
                        </a:spcAft>
                      </a:pPr>
                      <a:r>
                        <a:rPr lang="fr-FR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VBCLTE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CP-191110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2466374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116844"/>
            <a:ext cx="414535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397286310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Rel-16 IV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7734750"/>
              </p:ext>
            </p:extLst>
          </p:nvPr>
        </p:nvGraphicFramePr>
        <p:xfrm>
          <a:off x="784312" y="2135596"/>
          <a:ext cx="10188488" cy="3135045"/>
        </p:xfrm>
        <a:graphic>
          <a:graphicData uri="http://schemas.openxmlformats.org/drawingml/2006/table">
            <a:tbl>
              <a:tblPr firstRow="1" firstCol="1" bandRow="1"/>
              <a:tblGrid>
                <a:gridCol w="57212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29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24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473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Signalling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Improvements for Network Efficiency in 5GS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SINE_5G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13.12.2018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CP-190142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ctr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CT1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xBDT</a:t>
                      </a:r>
                      <a:endParaRPr lang="de-DE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xBDT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CP-191113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IMS Stage-3 IETF Protocol Alignment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IMSProtoc16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13.12.2018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CP-183084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Stage-3 5GS NAS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protocol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development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5GProtoc16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13.12.2018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CP-183087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Stage-3 SAE Protocol 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Development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for Rel16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SAES16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13.12.2018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CP-183088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Withdrawal of TS 24.323 from Rel-11, Rel-12, Rel-13</a:t>
                      </a:r>
                      <a:endParaRPr lang="en-US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ISAT-MO-WITHDRAW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CP-191151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9923247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SEAL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SEAL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19.09.2019	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CP-192255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6003819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CT1 aspects of eIMS5G_SBA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eIMS5G_SBA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CP-192023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6960137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0" y="5293190"/>
            <a:ext cx="411527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8163714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2012</Words>
  <Application>Microsoft Office PowerPoint</Application>
  <PresentationFormat>Widescreen</PresentationFormat>
  <Paragraphs>527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CT WG1 Status Report  to TSG CT#89</vt:lpstr>
      <vt:lpstr>TSG CT WG1 Officials</vt:lpstr>
      <vt:lpstr>Meeting Calendar</vt:lpstr>
      <vt:lpstr>TSG CT WG1 Statistics</vt:lpstr>
      <vt:lpstr>New agreed  Study/Work Items led by CT1</vt:lpstr>
      <vt:lpstr>Work Plan Rel-16 I</vt:lpstr>
      <vt:lpstr>Work Plan Rel-16 II</vt:lpstr>
      <vt:lpstr>Work Plan Rel-16 III</vt:lpstr>
      <vt:lpstr>Work Plan Rel-16 IV</vt:lpstr>
      <vt:lpstr>Work Plan Rel-16 V</vt:lpstr>
      <vt:lpstr>Work Plan Rel-17</vt:lpstr>
      <vt:lpstr>Work Plan Rel-17</vt:lpstr>
      <vt:lpstr>TS sent to CT plenary</vt:lpstr>
      <vt:lpstr>Status of older releases</vt:lpstr>
      <vt:lpstr>Release 15 Status</vt:lpstr>
      <vt:lpstr>Backward Incompatible Changes</vt:lpstr>
      <vt:lpstr>Release 16 Status</vt:lpstr>
      <vt:lpstr>For Information to CT</vt:lpstr>
      <vt:lpstr>For Action to CT</vt:lpstr>
      <vt:lpstr>Experience with e-meeting </vt:lpstr>
      <vt:lpstr>Some stats, number of tdocs</vt:lpstr>
      <vt:lpstr>Some stats, agreed CRs/pCRs</vt:lpstr>
      <vt:lpstr>Acknowledgement</vt:lpstr>
      <vt:lpstr>Annex</vt:lpstr>
      <vt:lpstr>CRs for conditional approval I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Nokia-pre125</cp:lastModifiedBy>
  <cp:revision>860</cp:revision>
  <dcterms:created xsi:type="dcterms:W3CDTF">2010-02-05T13:52:04Z</dcterms:created>
  <dcterms:modified xsi:type="dcterms:W3CDTF">2020-09-04T15:21:25Z</dcterms:modified>
  <cp:contentStatus>Template 2017</cp:contentStatus>
</cp:coreProperties>
</file>