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5"/>
  </p:notesMasterIdLst>
  <p:handoutMasterIdLst>
    <p:handoutMasterId r:id="rId26"/>
  </p:handoutMasterIdLst>
  <p:sldIdLst>
    <p:sldId id="341" r:id="rId2"/>
    <p:sldId id="396" r:id="rId3"/>
    <p:sldId id="412" r:id="rId4"/>
    <p:sldId id="380" r:id="rId5"/>
    <p:sldId id="411" r:id="rId6"/>
    <p:sldId id="397" r:id="rId7"/>
    <p:sldId id="398" r:id="rId8"/>
    <p:sldId id="399" r:id="rId9"/>
    <p:sldId id="400" r:id="rId10"/>
    <p:sldId id="401" r:id="rId11"/>
    <p:sldId id="402" r:id="rId12"/>
    <p:sldId id="403" r:id="rId13"/>
    <p:sldId id="404" r:id="rId14"/>
    <p:sldId id="405" r:id="rId15"/>
    <p:sldId id="406" r:id="rId16"/>
    <p:sldId id="407" r:id="rId17"/>
    <p:sldId id="408" r:id="rId18"/>
    <p:sldId id="414" r:id="rId19"/>
    <p:sldId id="409" r:id="rId20"/>
    <p:sldId id="415" r:id="rId21"/>
    <p:sldId id="413" r:id="rId22"/>
    <p:sldId id="410" r:id="rId23"/>
    <p:sldId id="416" r:id="rId24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9112" autoAdjust="0"/>
  </p:normalViewPr>
  <p:slideViewPr>
    <p:cSldViewPr snapToGrid="0">
      <p:cViewPr varScale="1">
        <p:scale>
          <a:sx n="70" d="100"/>
          <a:sy n="70" d="100"/>
        </p:scale>
        <p:origin x="-552" y="-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 smtClean="0">
              <a:latin typeface="Calibri" pitchFamily="34" charset="0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CP-201007	</a:t>
            </a: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4197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3GPP TSG CT/SA#88e</a:t>
            </a:r>
          </a:p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E-Meeting– June 2020</a:t>
            </a:r>
            <a:endParaRPr lang="sv-SE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IETF Status Report </a:t>
            </a:r>
            <a:r>
              <a:rPr lang="en-US" altLang="en-US" dirty="0"/>
              <a:t/>
            </a:r>
            <a:br>
              <a:rPr lang="en-US" altLang="en-US" dirty="0"/>
            </a:br>
            <a:r>
              <a:rPr lang="en-US" altLang="en-US" dirty="0"/>
              <a:t>to TSG </a:t>
            </a:r>
            <a:r>
              <a:rPr lang="en-US" altLang="en-US" dirty="0" smtClean="0"/>
              <a:t>CT/SA#88</a:t>
            </a:r>
            <a:endParaRPr lang="en-GB" altLang="en-US" dirty="0" smtClean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Lionel Morand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3GPP TSG CT chair, Orange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queue (clue)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-clue-</a:t>
            </a:r>
            <a:r>
              <a:rPr lang="en-US" dirty="0" err="1"/>
              <a:t>rtp</a:t>
            </a:r>
            <a:r>
              <a:rPr lang="en-US" dirty="0"/>
              <a:t>-mapping</a:t>
            </a:r>
          </a:p>
          <a:p>
            <a:pPr lvl="1"/>
            <a:r>
              <a:rPr lang="en-US" dirty="0"/>
              <a:t>Title: Mapping RTP streams to CLUE Media Captures</a:t>
            </a:r>
          </a:p>
          <a:p>
            <a:r>
              <a:rPr lang="fr-FR" dirty="0" err="1"/>
              <a:t>draft</a:t>
            </a:r>
            <a:r>
              <a:rPr lang="fr-FR" dirty="0"/>
              <a:t>-</a:t>
            </a:r>
            <a:r>
              <a:rPr lang="fr-FR" dirty="0" err="1"/>
              <a:t>ietf</a:t>
            </a:r>
            <a:r>
              <a:rPr lang="fr-FR" dirty="0"/>
              <a:t>-clue-</a:t>
            </a:r>
            <a:r>
              <a:rPr lang="fr-FR" dirty="0" err="1"/>
              <a:t>protocol</a:t>
            </a:r>
            <a:r>
              <a:rPr lang="fr-FR" dirty="0"/>
              <a:t> (</a:t>
            </a:r>
            <a:r>
              <a:rPr lang="fr-FR" dirty="0">
                <a:solidFill>
                  <a:srgbClr val="FF0000"/>
                </a:solidFill>
              </a:rPr>
              <a:t>NEW</a:t>
            </a:r>
            <a:r>
              <a:rPr lang="fr-FR" dirty="0"/>
              <a:t>)</a:t>
            </a:r>
          </a:p>
          <a:p>
            <a:pPr lvl="1"/>
            <a:r>
              <a:rPr lang="fr-FR" dirty="0" err="1"/>
              <a:t>Title</a:t>
            </a:r>
            <a:r>
              <a:rPr lang="fr-FR" dirty="0"/>
              <a:t>: Protocol for </a:t>
            </a:r>
            <a:r>
              <a:rPr lang="fr-FR" dirty="0" err="1"/>
              <a:t>Controlling</a:t>
            </a:r>
            <a:r>
              <a:rPr lang="fr-FR" dirty="0"/>
              <a:t> Multiple </a:t>
            </a:r>
            <a:r>
              <a:rPr lang="fr-FR" dirty="0" err="1"/>
              <a:t>Streams</a:t>
            </a:r>
            <a:r>
              <a:rPr lang="fr-FR" dirty="0"/>
              <a:t> for </a:t>
            </a:r>
            <a:r>
              <a:rPr lang="fr-FR" dirty="0" err="1"/>
              <a:t>Telepresence</a:t>
            </a:r>
            <a:r>
              <a:rPr lang="fr-FR" dirty="0"/>
              <a:t> (CLUE)</a:t>
            </a:r>
          </a:p>
        </p:txBody>
      </p:sp>
    </p:spTree>
    <p:extLst>
      <p:ext uri="{BB962C8B-B14F-4D97-AF65-F5344CB8AC3E}">
        <p14:creationId xmlns:p14="http://schemas.microsoft.com/office/powerpoint/2010/main" val="2165267164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</a:t>
            </a:r>
            <a:r>
              <a:rPr lang="fr-FR" dirty="0" smtClean="0"/>
              <a:t>queue (</a:t>
            </a:r>
            <a:r>
              <a:rPr lang="fr-FR" dirty="0" err="1" smtClean="0"/>
              <a:t>mmusic</a:t>
            </a:r>
            <a:r>
              <a:rPr lang="fr-FR" dirty="0" smtClean="0"/>
              <a:t>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/>
              <a:t>draft-ietf-mmusic-sctp-sdp</a:t>
            </a:r>
            <a:r>
              <a:rPr lang="fr-FR" dirty="0"/>
              <a:t> </a:t>
            </a:r>
          </a:p>
          <a:p>
            <a:pPr lvl="1"/>
            <a:r>
              <a:rPr lang="fr-FR" dirty="0" err="1"/>
              <a:t>Title</a:t>
            </a:r>
            <a:r>
              <a:rPr lang="fr-FR" dirty="0"/>
              <a:t>: SDP </a:t>
            </a:r>
            <a:r>
              <a:rPr lang="fr-FR" dirty="0" err="1"/>
              <a:t>Offer</a:t>
            </a:r>
            <a:r>
              <a:rPr lang="fr-FR" dirty="0"/>
              <a:t>/</a:t>
            </a:r>
            <a:r>
              <a:rPr lang="fr-FR" dirty="0" err="1"/>
              <a:t>Answer</a:t>
            </a:r>
            <a:r>
              <a:rPr lang="fr-FR" dirty="0"/>
              <a:t> </a:t>
            </a:r>
            <a:r>
              <a:rPr lang="fr-FR" dirty="0" err="1"/>
              <a:t>Procedures</a:t>
            </a:r>
            <a:r>
              <a:rPr lang="fr-FR" dirty="0"/>
              <a:t> For SCTP over DTLS Transport.</a:t>
            </a:r>
          </a:p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</a:t>
            </a:r>
            <a:r>
              <a:rPr lang="en-US" dirty="0" err="1" smtClean="0"/>
              <a:t>mmusic</a:t>
            </a:r>
            <a:r>
              <a:rPr lang="en-US" dirty="0" smtClean="0"/>
              <a:t>-</a:t>
            </a:r>
            <a:r>
              <a:rPr lang="en-US" dirty="0" err="1" smtClean="0"/>
              <a:t>sdp</a:t>
            </a:r>
            <a:r>
              <a:rPr lang="en-US" dirty="0" smtClean="0"/>
              <a:t>-simulcast</a:t>
            </a:r>
          </a:p>
          <a:p>
            <a:pPr lvl="1"/>
            <a:r>
              <a:rPr lang="en-US" dirty="0" smtClean="0"/>
              <a:t>Title: Using </a:t>
            </a:r>
            <a:r>
              <a:rPr lang="en-US" dirty="0"/>
              <a:t>Simulcast in SDP and RTP </a:t>
            </a:r>
            <a:r>
              <a:rPr lang="en-US" dirty="0" smtClean="0"/>
              <a:t>Sessions</a:t>
            </a:r>
          </a:p>
          <a:p>
            <a:r>
              <a:rPr lang="fr-FR" dirty="0" err="1" smtClean="0"/>
              <a:t>draft</a:t>
            </a:r>
            <a:r>
              <a:rPr lang="fr-FR" dirty="0" smtClean="0"/>
              <a:t>-</a:t>
            </a:r>
            <a:r>
              <a:rPr lang="fr-FR" dirty="0" err="1" smtClean="0"/>
              <a:t>ietf</a:t>
            </a:r>
            <a:r>
              <a:rPr lang="fr-FR" dirty="0" smtClean="0"/>
              <a:t>-</a:t>
            </a:r>
            <a:r>
              <a:rPr lang="fr-FR" dirty="0" err="1" smtClean="0"/>
              <a:t>mmusic</a:t>
            </a:r>
            <a:r>
              <a:rPr lang="fr-FR" dirty="0" smtClean="0"/>
              <a:t>-data-</a:t>
            </a:r>
            <a:r>
              <a:rPr lang="fr-FR" dirty="0" err="1" smtClean="0"/>
              <a:t>channel</a:t>
            </a:r>
            <a:r>
              <a:rPr lang="fr-FR" dirty="0" smtClean="0"/>
              <a:t>-</a:t>
            </a:r>
            <a:r>
              <a:rPr lang="fr-FR" dirty="0" err="1" smtClean="0"/>
              <a:t>sdpneg</a:t>
            </a:r>
            <a:endParaRPr lang="fr-FR" dirty="0" smtClean="0"/>
          </a:p>
          <a:p>
            <a:pPr lvl="1"/>
            <a:r>
              <a:rPr lang="fr-FR" dirty="0" err="1" smtClean="0"/>
              <a:t>Title</a:t>
            </a:r>
            <a:r>
              <a:rPr lang="fr-FR" dirty="0" smtClean="0"/>
              <a:t>: SDP-</a:t>
            </a:r>
            <a:r>
              <a:rPr lang="fr-FR" dirty="0" err="1" smtClean="0"/>
              <a:t>based</a:t>
            </a:r>
            <a:r>
              <a:rPr lang="fr-FR" dirty="0" smtClean="0"/>
              <a:t> </a:t>
            </a:r>
            <a:r>
              <a:rPr lang="fr-FR" dirty="0"/>
              <a:t>Data Channel </a:t>
            </a:r>
            <a:r>
              <a:rPr lang="fr-FR" dirty="0" err="1" smtClean="0"/>
              <a:t>Negotiation</a:t>
            </a:r>
            <a:endParaRPr lang="fr-FR" dirty="0" smtClean="0"/>
          </a:p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mmusic</a:t>
            </a:r>
            <a:r>
              <a:rPr lang="en-US" dirty="0"/>
              <a:t>-rid</a:t>
            </a:r>
          </a:p>
          <a:p>
            <a:pPr lvl="1"/>
            <a:r>
              <a:rPr lang="en-US" dirty="0"/>
              <a:t>Title: RTP Payload Format Restrictions</a:t>
            </a:r>
          </a:p>
          <a:p>
            <a:r>
              <a:rPr lang="fr-FR" dirty="0" err="1"/>
              <a:t>draft-ietf-mmusic-dtls-sdp</a:t>
            </a:r>
            <a:endParaRPr lang="fr-FR" dirty="0"/>
          </a:p>
          <a:p>
            <a:pPr lvl="1"/>
            <a:r>
              <a:rPr lang="fr-FR" dirty="0" err="1"/>
              <a:t>Title</a:t>
            </a:r>
            <a:r>
              <a:rPr lang="fr-FR" dirty="0"/>
              <a:t>: SDP </a:t>
            </a:r>
            <a:r>
              <a:rPr lang="fr-FR" dirty="0" err="1"/>
              <a:t>Offer</a:t>
            </a:r>
            <a:r>
              <a:rPr lang="fr-FR" dirty="0"/>
              <a:t>/</a:t>
            </a:r>
            <a:r>
              <a:rPr lang="fr-FR" dirty="0" err="1"/>
              <a:t>Answer</a:t>
            </a:r>
            <a:r>
              <a:rPr lang="fr-FR" dirty="0"/>
              <a:t> </a:t>
            </a:r>
            <a:r>
              <a:rPr lang="fr-FR" dirty="0" err="1"/>
              <a:t>Considerations</a:t>
            </a:r>
            <a:r>
              <a:rPr lang="fr-FR" dirty="0"/>
              <a:t> for DTLS and TLS</a:t>
            </a:r>
          </a:p>
        </p:txBody>
      </p:sp>
    </p:spTree>
    <p:extLst>
      <p:ext uri="{BB962C8B-B14F-4D97-AF65-F5344CB8AC3E}">
        <p14:creationId xmlns:p14="http://schemas.microsoft.com/office/powerpoint/2010/main" val="1330063106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queue (</a:t>
            </a:r>
            <a:r>
              <a:rPr lang="fr-FR" dirty="0" err="1"/>
              <a:t>mmusic</a:t>
            </a:r>
            <a:r>
              <a:rPr lang="fr-FR" dirty="0"/>
              <a:t>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draft-ietf-mmusic-t140-usage-data-channel 	(</a:t>
            </a:r>
            <a:r>
              <a:rPr lang="en-US" dirty="0">
                <a:solidFill>
                  <a:srgbClr val="FF0000"/>
                </a:solidFill>
              </a:rPr>
              <a:t>NEW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Title: T.140 Real-time Text Conversation over </a:t>
            </a:r>
            <a:r>
              <a:rPr lang="en-US" dirty="0" err="1"/>
              <a:t>WebRTC</a:t>
            </a:r>
            <a:r>
              <a:rPr lang="en-US" dirty="0"/>
              <a:t> Data Channels</a:t>
            </a:r>
          </a:p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mmusic</a:t>
            </a:r>
            <a:r>
              <a:rPr lang="en-US" dirty="0"/>
              <a:t>-mux-exclusive</a:t>
            </a:r>
          </a:p>
          <a:p>
            <a:pPr lvl="1"/>
            <a:r>
              <a:rPr lang="en-US" dirty="0"/>
              <a:t>Indicating Exclusive Support of RTP/RTCP Multiplexing using SDP</a:t>
            </a:r>
          </a:p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mmusic</a:t>
            </a:r>
            <a:r>
              <a:rPr lang="en-US" dirty="0"/>
              <a:t>-</a:t>
            </a:r>
            <a:r>
              <a:rPr lang="en-US" dirty="0" err="1"/>
              <a:t>sdp</a:t>
            </a:r>
            <a:r>
              <a:rPr lang="en-US" dirty="0"/>
              <a:t>-bundle-negotiation</a:t>
            </a:r>
          </a:p>
          <a:p>
            <a:pPr lvl="1"/>
            <a:r>
              <a:rPr lang="en-US" dirty="0"/>
              <a:t>Title: Negotiating Media Multiplexing Using the SDP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7626163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</a:t>
            </a:r>
            <a:r>
              <a:rPr lang="fr-FR" dirty="0" smtClean="0"/>
              <a:t>queue (</a:t>
            </a:r>
            <a:r>
              <a:rPr lang="fr-FR" dirty="0" err="1" smtClean="0"/>
              <a:t>other</a:t>
            </a:r>
            <a:r>
              <a:rPr lang="fr-FR" dirty="0" smtClean="0"/>
              <a:t>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 smtClean="0"/>
              <a:t>draft-ietf-tcpm-converters</a:t>
            </a:r>
            <a:r>
              <a:rPr lang="fr-FR" dirty="0" smtClean="0"/>
              <a:t> (</a:t>
            </a:r>
            <a:r>
              <a:rPr lang="fr-FR" dirty="0" smtClean="0">
                <a:solidFill>
                  <a:srgbClr val="FF0000"/>
                </a:solidFill>
              </a:rPr>
              <a:t>NEW</a:t>
            </a:r>
            <a:r>
              <a:rPr lang="fr-FR" dirty="0" smtClean="0"/>
              <a:t>)</a:t>
            </a:r>
          </a:p>
          <a:p>
            <a:pPr lvl="1"/>
            <a:r>
              <a:rPr lang="fr-FR" dirty="0" err="1" smtClean="0"/>
              <a:t>Title</a:t>
            </a:r>
            <a:r>
              <a:rPr lang="fr-FR" dirty="0" smtClean="0"/>
              <a:t>: 0-RTT </a:t>
            </a:r>
            <a:r>
              <a:rPr lang="fr-FR" dirty="0"/>
              <a:t>TCP </a:t>
            </a:r>
            <a:r>
              <a:rPr lang="fr-FR" dirty="0" err="1"/>
              <a:t>Convert</a:t>
            </a:r>
            <a:r>
              <a:rPr lang="fr-FR" dirty="0"/>
              <a:t> </a:t>
            </a:r>
            <a:r>
              <a:rPr lang="fr-FR" dirty="0" smtClean="0"/>
              <a:t>Protocol</a:t>
            </a:r>
          </a:p>
          <a:p>
            <a:pPr lvl="1"/>
            <a:endParaRPr lang="fr-FR" dirty="0"/>
          </a:p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sipcore</a:t>
            </a:r>
            <a:r>
              <a:rPr lang="en-US" dirty="0"/>
              <a:t>-sip-token-</a:t>
            </a:r>
            <a:r>
              <a:rPr lang="en-US" dirty="0" err="1"/>
              <a:t>authnz</a:t>
            </a:r>
            <a:r>
              <a:rPr lang="en-US" dirty="0"/>
              <a:t> (</a:t>
            </a:r>
            <a:r>
              <a:rPr lang="en-US" dirty="0">
                <a:solidFill>
                  <a:srgbClr val="FF0000"/>
                </a:solidFill>
              </a:rPr>
              <a:t>NEW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Title: Third-Party Token-based Authentication and Authorization for Session Initiation Protocol (SIP</a:t>
            </a:r>
            <a:r>
              <a:rPr lang="en-US" dirty="0" smtClean="0"/>
              <a:t>)</a:t>
            </a:r>
          </a:p>
          <a:p>
            <a:pPr lvl="1"/>
            <a:endParaRPr lang="en-US" dirty="0"/>
          </a:p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-ice-trickle </a:t>
            </a:r>
            <a:r>
              <a:rPr lang="en-US" dirty="0"/>
              <a:t>(</a:t>
            </a:r>
            <a:r>
              <a:rPr lang="en-US" dirty="0">
                <a:solidFill>
                  <a:srgbClr val="FF0000"/>
                </a:solidFill>
              </a:rPr>
              <a:t>NEW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Title: Trickle ICE: Incremental Provisioning of Candidates for the Interactive Connectivity Establishment (ICE) Protocol</a:t>
            </a:r>
          </a:p>
          <a:p>
            <a:pPr lvl="1"/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182359809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Drafts under IESG review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205990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Drafts </a:t>
            </a:r>
            <a:r>
              <a:rPr lang="en-US" dirty="0"/>
              <a:t>under IESG review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ym typeface="Wingdings" panose="05000000000000000000" pitchFamily="2" charset="2"/>
              </a:rPr>
              <a:t>draft-ietf-emu-rfc5448bis</a:t>
            </a:r>
            <a:r>
              <a:rPr lang="en-US" dirty="0">
                <a:sym typeface="Wingdings" panose="05000000000000000000" pitchFamily="2" charset="2"/>
              </a:rPr>
              <a:t>	</a:t>
            </a:r>
          </a:p>
          <a:p>
            <a:pPr lvl="1"/>
            <a:r>
              <a:rPr lang="en-US" dirty="0">
                <a:sym typeface="Wingdings" panose="05000000000000000000" pitchFamily="2" charset="2"/>
              </a:rPr>
              <a:t>Title: Improved Extensible Authentication Protocol Method for 3GPP Mobile Network Authentication and Key Agreement (EAP-AKA</a:t>
            </a:r>
            <a:r>
              <a:rPr lang="en-US" dirty="0" smtClean="0">
                <a:sym typeface="Wingdings" panose="05000000000000000000" pitchFamily="2" charset="2"/>
              </a:rPr>
              <a:t>')</a:t>
            </a:r>
          </a:p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-stir-passport-divert	</a:t>
            </a:r>
          </a:p>
          <a:p>
            <a:pPr lvl="1"/>
            <a:r>
              <a:rPr lang="en-US" dirty="0"/>
              <a:t>Title: </a:t>
            </a:r>
            <a:r>
              <a:rPr lang="en-US" dirty="0" err="1"/>
              <a:t>PASSporT</a:t>
            </a:r>
            <a:r>
              <a:rPr lang="en-US" dirty="0"/>
              <a:t> Extension for Diverted </a:t>
            </a:r>
            <a:r>
              <a:rPr lang="en-US" dirty="0" smtClean="0"/>
              <a:t>Calls</a:t>
            </a:r>
            <a:endParaRPr lang="en-US" dirty="0"/>
          </a:p>
          <a:p>
            <a:endParaRPr lang="en-US" dirty="0">
              <a:sym typeface="Wingdings" panose="05000000000000000000" pitchFamily="2" charset="2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41526773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Active WG document</a:t>
            </a:r>
          </a:p>
        </p:txBody>
      </p:sp>
    </p:spTree>
    <p:extLst>
      <p:ext uri="{BB962C8B-B14F-4D97-AF65-F5344CB8AC3E}">
        <p14:creationId xmlns:p14="http://schemas.microsoft.com/office/powerpoint/2010/main" val="33598270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Active WG document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 smtClean="0"/>
              <a:t>draft</a:t>
            </a:r>
            <a:r>
              <a:rPr lang="fr-FR" dirty="0" smtClean="0"/>
              <a:t>-</a:t>
            </a:r>
            <a:r>
              <a:rPr lang="fr-FR" dirty="0" err="1" smtClean="0"/>
              <a:t>ietf</a:t>
            </a:r>
            <a:r>
              <a:rPr lang="fr-FR" dirty="0" smtClean="0"/>
              <a:t>-</a:t>
            </a:r>
            <a:r>
              <a:rPr lang="fr-FR" dirty="0" err="1" smtClean="0"/>
              <a:t>mmusic</a:t>
            </a:r>
            <a:r>
              <a:rPr lang="fr-FR" dirty="0" smtClean="0"/>
              <a:t>-</a:t>
            </a:r>
            <a:r>
              <a:rPr lang="fr-FR" dirty="0" err="1" smtClean="0"/>
              <a:t>msrp</a:t>
            </a:r>
            <a:r>
              <a:rPr lang="fr-FR" dirty="0" smtClean="0"/>
              <a:t>-usage-data-</a:t>
            </a:r>
            <a:r>
              <a:rPr lang="fr-FR" dirty="0" err="1" smtClean="0"/>
              <a:t>channel</a:t>
            </a:r>
            <a:endParaRPr lang="fr-FR" dirty="0" smtClean="0"/>
          </a:p>
          <a:p>
            <a:pPr lvl="1"/>
            <a:r>
              <a:rPr lang="fr-FR" dirty="0" err="1"/>
              <a:t>Title</a:t>
            </a:r>
            <a:r>
              <a:rPr lang="fr-FR" dirty="0"/>
              <a:t>: MSRP over Data </a:t>
            </a:r>
            <a:r>
              <a:rPr lang="fr-FR" dirty="0" err="1" smtClean="0"/>
              <a:t>Channels</a:t>
            </a:r>
            <a:endParaRPr lang="fr-FR" dirty="0" smtClean="0"/>
          </a:p>
          <a:p>
            <a:pPr lvl="1"/>
            <a:r>
              <a:rPr lang="fr-FR" dirty="0" smtClean="0"/>
              <a:t>WG </a:t>
            </a:r>
            <a:r>
              <a:rPr lang="fr-FR" dirty="0" err="1"/>
              <a:t>milestone</a:t>
            </a:r>
            <a:r>
              <a:rPr lang="fr-FR" dirty="0"/>
              <a:t>: </a:t>
            </a:r>
            <a:r>
              <a:rPr lang="fr-FR" dirty="0" err="1"/>
              <a:t>Jul</a:t>
            </a:r>
            <a:r>
              <a:rPr lang="fr-FR" dirty="0"/>
              <a:t> </a:t>
            </a:r>
            <a:r>
              <a:rPr lang="fr-FR" dirty="0" smtClean="0"/>
              <a:t>2020</a:t>
            </a:r>
          </a:p>
          <a:p>
            <a:pPr lvl="1"/>
            <a:r>
              <a:rPr lang="fr-FR" dirty="0" err="1" smtClean="0"/>
              <a:t>Status</a:t>
            </a:r>
            <a:r>
              <a:rPr lang="fr-FR" dirty="0" smtClean="0"/>
              <a:t>: WG Last Call. To </a:t>
            </a:r>
            <a:r>
              <a:rPr lang="fr-FR" dirty="0" err="1" smtClean="0"/>
              <a:t>be</a:t>
            </a:r>
            <a:r>
              <a:rPr lang="fr-FR" dirty="0" smtClean="0"/>
              <a:t> sent for IESG </a:t>
            </a:r>
            <a:r>
              <a:rPr lang="fr-FR" dirty="0" err="1" smtClean="0"/>
              <a:t>review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48970026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Individual</a:t>
            </a:r>
            <a:r>
              <a:rPr lang="fr-FR" dirty="0"/>
              <a:t> </a:t>
            </a:r>
            <a:r>
              <a:rPr lang="fr-FR" dirty="0" err="1"/>
              <a:t>submission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859479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Individual</a:t>
            </a:r>
            <a:r>
              <a:rPr lang="fr-FR" dirty="0" smtClean="0"/>
              <a:t> </a:t>
            </a:r>
            <a:r>
              <a:rPr lang="fr-FR" dirty="0" err="1" smtClean="0"/>
              <a:t>submission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750420" cy="4351338"/>
          </a:xfrm>
        </p:spPr>
        <p:txBody>
          <a:bodyPr/>
          <a:lstStyle/>
          <a:p>
            <a:r>
              <a:rPr lang="fr-FR" dirty="0" smtClean="0"/>
              <a:t>None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3626322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Summary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1 </a:t>
            </a:r>
            <a:r>
              <a:rPr lang="en-US" dirty="0"/>
              <a:t>ongoing request for IANA port number assignment</a:t>
            </a:r>
          </a:p>
          <a:p>
            <a:r>
              <a:rPr lang="en-US" dirty="0" smtClean="0"/>
              <a:t> </a:t>
            </a:r>
            <a:r>
              <a:rPr lang="en-US" dirty="0" smtClean="0"/>
              <a:t>15 </a:t>
            </a:r>
            <a:r>
              <a:rPr lang="en-US" dirty="0" smtClean="0"/>
              <a:t>drafts have </a:t>
            </a:r>
            <a:r>
              <a:rPr lang="en-US" dirty="0"/>
              <a:t>become RFC </a:t>
            </a:r>
            <a:r>
              <a:rPr lang="en-US" dirty="0" smtClean="0"/>
              <a:t>already, including 3 new ones</a:t>
            </a:r>
            <a:endParaRPr lang="en-US" dirty="0" smtClean="0"/>
          </a:p>
          <a:p>
            <a:pPr lvl="1"/>
            <a:r>
              <a:rPr lang="en-US" dirty="0" smtClean="0"/>
              <a:t>final </a:t>
            </a:r>
            <a:r>
              <a:rPr lang="en-US" dirty="0"/>
              <a:t>CR in 3GPP still needed</a:t>
            </a:r>
            <a:r>
              <a:rPr lang="en-US" dirty="0" smtClean="0"/>
              <a:t>, for some of them</a:t>
            </a:r>
            <a:endParaRPr lang="en-US" dirty="0"/>
          </a:p>
          <a:p>
            <a:r>
              <a:rPr lang="en-US" dirty="0"/>
              <a:t> </a:t>
            </a:r>
            <a:r>
              <a:rPr lang="en-US" dirty="0" smtClean="0"/>
              <a:t>21 </a:t>
            </a:r>
            <a:r>
              <a:rPr lang="en-US" dirty="0" smtClean="0"/>
              <a:t>drafts are </a:t>
            </a:r>
            <a:r>
              <a:rPr lang="en-US" dirty="0"/>
              <a:t>in the RFC Editors </a:t>
            </a:r>
            <a:r>
              <a:rPr lang="en-US" dirty="0" smtClean="0"/>
              <a:t>Queue</a:t>
            </a:r>
            <a:endParaRPr lang="en-US" dirty="0"/>
          </a:p>
          <a:p>
            <a:r>
              <a:rPr lang="en-US" dirty="0"/>
              <a:t> </a:t>
            </a:r>
            <a:r>
              <a:rPr lang="en-US" dirty="0" smtClean="0"/>
              <a:t> </a:t>
            </a:r>
            <a:r>
              <a:rPr lang="en-US" dirty="0" smtClean="0"/>
              <a:t>2 </a:t>
            </a:r>
            <a:r>
              <a:rPr lang="en-US" dirty="0" smtClean="0"/>
              <a:t>drafts still under IESG </a:t>
            </a:r>
            <a:r>
              <a:rPr lang="en-US" dirty="0" smtClean="0"/>
              <a:t>review</a:t>
            </a:r>
            <a:endParaRPr lang="en-US" dirty="0"/>
          </a:p>
          <a:p>
            <a:r>
              <a:rPr lang="en-US" dirty="0"/>
              <a:t>   </a:t>
            </a:r>
            <a:r>
              <a:rPr lang="en-US" dirty="0" smtClean="0"/>
              <a:t>no </a:t>
            </a:r>
            <a:r>
              <a:rPr lang="en-US" dirty="0"/>
              <a:t>individual </a:t>
            </a:r>
            <a:r>
              <a:rPr lang="en-US" dirty="0" smtClean="0"/>
              <a:t>draft</a:t>
            </a:r>
            <a:endParaRPr lang="en-US" dirty="0"/>
          </a:p>
          <a:p>
            <a:r>
              <a:rPr lang="en-US"/>
              <a:t>   </a:t>
            </a:r>
            <a:r>
              <a:rPr lang="en-US" smtClean="0"/>
              <a:t>7 </a:t>
            </a:r>
            <a:r>
              <a:rPr lang="en-US" dirty="0" smtClean="0"/>
              <a:t>drafts that </a:t>
            </a:r>
            <a:r>
              <a:rPr lang="en-US"/>
              <a:t>have </a:t>
            </a:r>
            <a:r>
              <a:rPr lang="en-US" smtClean="0"/>
              <a:t>expired</a:t>
            </a:r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749967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Expired Drafts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544581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Expired </a:t>
            </a:r>
            <a:r>
              <a:rPr lang="en-US" dirty="0" smtClean="0"/>
              <a:t>Drafts: </a:t>
            </a:r>
            <a:r>
              <a:rPr lang="en-US" dirty="0" err="1" smtClean="0"/>
              <a:t>Json</a:t>
            </a:r>
            <a:r>
              <a:rPr lang="en-US" dirty="0" smtClean="0"/>
              <a:t>-schema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750420" cy="4351338"/>
          </a:xfrm>
        </p:spPr>
        <p:txBody>
          <a:bodyPr/>
          <a:lstStyle/>
          <a:p>
            <a:r>
              <a:rPr lang="en-US" dirty="0" err="1" smtClean="0"/>
              <a:t>Json</a:t>
            </a:r>
            <a:r>
              <a:rPr lang="en-US" dirty="0" smtClean="0"/>
              <a:t>-schema managed </a:t>
            </a:r>
            <a:r>
              <a:rPr lang="en-US" dirty="0"/>
              <a:t>by https://json-schema.org/</a:t>
            </a:r>
          </a:p>
          <a:p>
            <a:pPr lvl="1"/>
            <a:r>
              <a:rPr lang="fr-FR" dirty="0" err="1" smtClean="0"/>
              <a:t>draft-handrews-json-schema</a:t>
            </a:r>
            <a:r>
              <a:rPr lang="fr-FR" dirty="0" smtClean="0"/>
              <a:t> 			[REST_SS]</a:t>
            </a:r>
          </a:p>
          <a:p>
            <a:pPr lvl="1"/>
            <a:r>
              <a:rPr lang="fr-FR" dirty="0" err="1" smtClean="0"/>
              <a:t>draft</a:t>
            </a:r>
            <a:r>
              <a:rPr lang="fr-FR" dirty="0" smtClean="0"/>
              <a:t>-</a:t>
            </a:r>
            <a:r>
              <a:rPr lang="fr-FR" dirty="0" err="1" smtClean="0"/>
              <a:t>handrews</a:t>
            </a:r>
            <a:r>
              <a:rPr lang="fr-FR" dirty="0" smtClean="0"/>
              <a:t>-</a:t>
            </a:r>
            <a:r>
              <a:rPr lang="fr-FR" dirty="0" err="1" smtClean="0"/>
              <a:t>json</a:t>
            </a:r>
            <a:r>
              <a:rPr lang="fr-FR" dirty="0" smtClean="0"/>
              <a:t>-</a:t>
            </a:r>
            <a:r>
              <a:rPr lang="fr-FR" dirty="0" err="1" smtClean="0"/>
              <a:t>schema</a:t>
            </a:r>
            <a:r>
              <a:rPr lang="fr-FR" dirty="0" smtClean="0"/>
              <a:t>-validation	[REST_SS]</a:t>
            </a:r>
          </a:p>
          <a:p>
            <a:pPr lvl="1"/>
            <a:r>
              <a:rPr lang="fr-FR" dirty="0" err="1" smtClean="0"/>
              <a:t>draft-handrews-json-schema-hyperschema</a:t>
            </a:r>
            <a:r>
              <a:rPr lang="fr-FR" dirty="0" smtClean="0"/>
              <a:t>	[REST_SS]</a:t>
            </a:r>
          </a:p>
          <a:p>
            <a:r>
              <a:rPr lang="fr-FR" dirty="0" err="1" smtClean="0"/>
              <a:t>Referenced</a:t>
            </a:r>
            <a:r>
              <a:rPr lang="fr-FR" dirty="0" smtClean="0"/>
              <a:t> in</a:t>
            </a:r>
          </a:p>
          <a:p>
            <a:pPr lvl="1"/>
            <a:r>
              <a:rPr lang="fr-FR" dirty="0" smtClean="0"/>
              <a:t>CT3/CT4 TR 29.890/891 and SA5 guideline </a:t>
            </a:r>
            <a:r>
              <a:rPr lang="fr-FR" dirty="0" err="1" smtClean="0"/>
              <a:t>TSs</a:t>
            </a:r>
            <a:r>
              <a:rPr lang="fr-FR" dirty="0" smtClean="0"/>
              <a:t> 32.158/160</a:t>
            </a:r>
          </a:p>
          <a:p>
            <a:r>
              <a:rPr lang="en-US" dirty="0" smtClean="0"/>
              <a:t>Status:</a:t>
            </a:r>
          </a:p>
          <a:p>
            <a:pPr lvl="1"/>
            <a:r>
              <a:rPr lang="en-US" dirty="0" smtClean="0"/>
              <a:t>controversial </a:t>
            </a:r>
            <a:r>
              <a:rPr lang="en-US" dirty="0"/>
              <a:t>topic in IETF. Not sure one of them get </a:t>
            </a:r>
            <a:r>
              <a:rPr lang="en-US" dirty="0" err="1" smtClean="0"/>
              <a:t>RFCized</a:t>
            </a:r>
            <a:endParaRPr lang="en-US" dirty="0" smtClean="0"/>
          </a:p>
          <a:p>
            <a:pPr lvl="1"/>
            <a:r>
              <a:rPr lang="en-US" dirty="0" smtClean="0"/>
              <a:t>Might not be required to maintain the dependency</a:t>
            </a:r>
          </a:p>
          <a:p>
            <a:pPr lvl="2"/>
            <a:r>
              <a:rPr lang="en-US" dirty="0" smtClean="0"/>
              <a:t>The main normative reference is the </a:t>
            </a:r>
            <a:r>
              <a:rPr lang="en-US" dirty="0" err="1" smtClean="0"/>
              <a:t>OpenAPI</a:t>
            </a:r>
            <a:r>
              <a:rPr lang="en-US" dirty="0" smtClean="0"/>
              <a:t> specification (which use the </a:t>
            </a:r>
            <a:r>
              <a:rPr lang="en-US" dirty="0" err="1" smtClean="0"/>
              <a:t>Json</a:t>
            </a:r>
            <a:r>
              <a:rPr lang="en-US" dirty="0" smtClean="0"/>
              <a:t> Schema)</a:t>
            </a:r>
          </a:p>
          <a:p>
            <a:pPr lvl="1"/>
            <a:r>
              <a:rPr lang="en-US" dirty="0" smtClean="0"/>
              <a:t>To investigate: remove these references in SA5 specs (not needed </a:t>
            </a:r>
            <a:r>
              <a:rPr lang="en-US" dirty="0" err="1" smtClean="0"/>
              <a:t>ni</a:t>
            </a:r>
            <a:r>
              <a:rPr lang="en-US" dirty="0" smtClean="0"/>
              <a:t> CT TRs)</a:t>
            </a:r>
            <a:endParaRPr lang="en-US" dirty="0"/>
          </a:p>
          <a:p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2599153819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Expired Drafts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10910455" cy="4351338"/>
          </a:xfrm>
        </p:spPr>
        <p:txBody>
          <a:bodyPr/>
          <a:lstStyle/>
          <a:p>
            <a:r>
              <a:rPr lang="en-US" dirty="0" smtClean="0"/>
              <a:t>draft-</a:t>
            </a:r>
            <a:r>
              <a:rPr lang="en-US" dirty="0" err="1" smtClean="0"/>
              <a:t>schwarz</a:t>
            </a:r>
            <a:r>
              <a:rPr lang="en-US" dirty="0" smtClean="0"/>
              <a:t>-</a:t>
            </a:r>
            <a:r>
              <a:rPr lang="en-US" dirty="0" err="1" smtClean="0"/>
              <a:t>mmusic</a:t>
            </a:r>
            <a:r>
              <a:rPr lang="en-US" dirty="0" smtClean="0"/>
              <a:t>-</a:t>
            </a:r>
            <a:r>
              <a:rPr lang="en-US" dirty="0" err="1" smtClean="0"/>
              <a:t>sdp</a:t>
            </a:r>
            <a:r>
              <a:rPr lang="en-US" dirty="0" smtClean="0"/>
              <a:t>-for-</a:t>
            </a:r>
            <a:r>
              <a:rPr lang="en-US" dirty="0" err="1" smtClean="0"/>
              <a:t>gw</a:t>
            </a:r>
            <a:endParaRPr lang="en-US" dirty="0" smtClean="0"/>
          </a:p>
          <a:p>
            <a:pPr lvl="1"/>
            <a:r>
              <a:rPr lang="en-US" dirty="0" smtClean="0"/>
              <a:t>Still to be done </a:t>
            </a:r>
            <a:r>
              <a:rPr lang="en-US" dirty="0" smtClean="0">
                <a:solidFill>
                  <a:srgbClr val="FF0000"/>
                </a:solidFill>
              </a:rPr>
              <a:t>(AP: Lionel/CT)</a:t>
            </a:r>
          </a:p>
          <a:p>
            <a:r>
              <a:rPr lang="en-US" dirty="0" smtClean="0"/>
              <a:t>draft-</a:t>
            </a:r>
            <a:r>
              <a:rPr lang="en-US" dirty="0" err="1" smtClean="0"/>
              <a:t>jesske</a:t>
            </a:r>
            <a:r>
              <a:rPr lang="en-US" dirty="0" smtClean="0"/>
              <a:t>-</a:t>
            </a:r>
            <a:r>
              <a:rPr lang="en-US" dirty="0" err="1" smtClean="0"/>
              <a:t>sipcore</a:t>
            </a:r>
            <a:r>
              <a:rPr lang="en-US" dirty="0" smtClean="0"/>
              <a:t>-sip-tree-cap-indicators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A CR is needed to remove the dependency (AP: </a:t>
            </a:r>
            <a:r>
              <a:rPr lang="en-US" dirty="0" err="1" smtClean="0">
                <a:solidFill>
                  <a:srgbClr val="FF0000"/>
                </a:solidFill>
              </a:rPr>
              <a:t>Mickael</a:t>
            </a:r>
            <a:r>
              <a:rPr lang="en-US" dirty="0" smtClean="0">
                <a:solidFill>
                  <a:srgbClr val="FF0000"/>
                </a:solidFill>
              </a:rPr>
              <a:t>/CT1)</a:t>
            </a:r>
          </a:p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</a:t>
            </a:r>
            <a:r>
              <a:rPr lang="en-US" dirty="0" err="1" smtClean="0"/>
              <a:t>oauth</a:t>
            </a:r>
            <a:r>
              <a:rPr lang="en-US" dirty="0" smtClean="0"/>
              <a:t>-pop-architecture</a:t>
            </a:r>
          </a:p>
          <a:p>
            <a:pPr lvl="1"/>
            <a:r>
              <a:rPr lang="en-US" dirty="0" smtClean="0"/>
              <a:t>Title: OAuth </a:t>
            </a:r>
            <a:r>
              <a:rPr lang="en-US" dirty="0"/>
              <a:t>2.0 Proof-of-Possession (</a:t>
            </a:r>
            <a:r>
              <a:rPr lang="en-US" dirty="0" err="1"/>
              <a:t>PoP</a:t>
            </a:r>
            <a:r>
              <a:rPr lang="en-US" dirty="0"/>
              <a:t>) Security </a:t>
            </a:r>
            <a:r>
              <a:rPr lang="en-US" dirty="0" smtClean="0"/>
              <a:t>Architecture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Seems not required anymore as we could refer to RFC 7800 (AP: Noamen/SA3)</a:t>
            </a:r>
          </a:p>
          <a:p>
            <a:r>
              <a:rPr lang="en-US" dirty="0" smtClean="0"/>
              <a:t>draft-</a:t>
            </a:r>
            <a:r>
              <a:rPr lang="en-US" dirty="0" err="1" smtClean="0"/>
              <a:t>jesske</a:t>
            </a:r>
            <a:r>
              <a:rPr lang="en-US" dirty="0" smtClean="0"/>
              <a:t>-update-p-visited-network</a:t>
            </a:r>
            <a:r>
              <a:rPr lang="en-US" dirty="0"/>
              <a:t>		</a:t>
            </a:r>
            <a:endParaRPr lang="en-US" dirty="0" smtClean="0"/>
          </a:p>
          <a:p>
            <a:pPr lvl="1"/>
            <a:r>
              <a:rPr lang="en-US" dirty="0" smtClean="0"/>
              <a:t>Title</a:t>
            </a:r>
            <a:r>
              <a:rPr lang="en-US" dirty="0"/>
              <a:t>: Update to P-Visited-Network-ID in SIP Requests and Responses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To be </a:t>
            </a:r>
            <a:r>
              <a:rPr lang="en-US" dirty="0" err="1" smtClean="0">
                <a:solidFill>
                  <a:srgbClr val="FF0000"/>
                </a:solidFill>
              </a:rPr>
              <a:t>reactived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(</a:t>
            </a:r>
            <a:r>
              <a:rPr lang="en-US" dirty="0">
                <a:solidFill>
                  <a:srgbClr val="FF0000"/>
                </a:solidFill>
              </a:rPr>
              <a:t>AP: </a:t>
            </a:r>
            <a:r>
              <a:rPr lang="en-US" dirty="0" err="1">
                <a:solidFill>
                  <a:srgbClr val="FF0000"/>
                </a:solidFill>
              </a:rPr>
              <a:t>Mickael</a:t>
            </a:r>
            <a:r>
              <a:rPr lang="en-US" dirty="0">
                <a:solidFill>
                  <a:srgbClr val="FF0000"/>
                </a:solidFill>
              </a:rPr>
              <a:t>/CT1</a:t>
            </a:r>
            <a:r>
              <a:rPr lang="en-US" dirty="0" smtClean="0">
                <a:solidFill>
                  <a:srgbClr val="FF0000"/>
                </a:solidFill>
              </a:rPr>
              <a:t>)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7341823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Thank</a:t>
            </a:r>
            <a:r>
              <a:rPr lang="fr-FR" dirty="0" smtClean="0"/>
              <a:t> You!</a:t>
            </a:r>
            <a:endParaRPr lang="fr-FR" dirty="0"/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787496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IANA </a:t>
            </a:r>
            <a:r>
              <a:rPr lang="fr-FR" dirty="0" err="1" smtClean="0"/>
              <a:t>Number</a:t>
            </a:r>
            <a:r>
              <a:rPr lang="fr-FR" dirty="0" smtClean="0"/>
              <a:t> </a:t>
            </a:r>
            <a:r>
              <a:rPr lang="fr-FR" dirty="0" err="1" smtClean="0"/>
              <a:t>Assignment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661874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IANA number Assignment</a:t>
            </a:r>
            <a:endParaRPr lang="en-US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Updated request: </a:t>
            </a:r>
            <a:r>
              <a:rPr lang="fr-FR" dirty="0"/>
              <a:t>IANA #1149711</a:t>
            </a:r>
            <a:endParaRPr lang="en-US" dirty="0" smtClean="0"/>
          </a:p>
          <a:p>
            <a:pPr lvl="1"/>
            <a:r>
              <a:rPr lang="en-US" dirty="0" smtClean="0"/>
              <a:t>Transport Protocols:	SCTP</a:t>
            </a:r>
          </a:p>
          <a:p>
            <a:pPr lvl="1"/>
            <a:r>
              <a:rPr lang="en-US" dirty="0" smtClean="0"/>
              <a:t>Service </a:t>
            </a:r>
            <a:r>
              <a:rPr lang="en-US" dirty="0"/>
              <a:t>Name:        	W1 interface</a:t>
            </a:r>
          </a:p>
          <a:p>
            <a:pPr lvl="1"/>
            <a:r>
              <a:rPr lang="en-US" dirty="0"/>
              <a:t>Desired Port Number: 	37472</a:t>
            </a:r>
          </a:p>
          <a:p>
            <a:pPr lvl="1"/>
            <a:r>
              <a:rPr lang="en-US" dirty="0"/>
              <a:t>Description:          	W1 </a:t>
            </a:r>
            <a:r>
              <a:rPr lang="en-US" dirty="0" err="1"/>
              <a:t>signalling</a:t>
            </a:r>
            <a:r>
              <a:rPr lang="en-US" dirty="0"/>
              <a:t> </a:t>
            </a:r>
            <a:r>
              <a:rPr lang="en-US" dirty="0" smtClean="0"/>
              <a:t>transport</a:t>
            </a:r>
          </a:p>
          <a:p>
            <a:pPr lvl="1"/>
            <a:endParaRPr lang="en-US" dirty="0"/>
          </a:p>
          <a:p>
            <a:r>
              <a:rPr lang="en-US" dirty="0" smtClean="0"/>
              <a:t>3GPP coordination in place (CT chair as IETF liaison person)</a:t>
            </a:r>
          </a:p>
          <a:p>
            <a:pPr lvl="1"/>
            <a:r>
              <a:rPr lang="en-US" dirty="0" smtClean="0"/>
              <a:t>Discussions in RAN3 and CT4 and addressed at TSG#88 (CT/SA/RAN)</a:t>
            </a:r>
          </a:p>
          <a:p>
            <a:pPr lvl="1"/>
            <a:r>
              <a:rPr lang="en-US" dirty="0" smtClean="0"/>
              <a:t>Specific request to IESG for IANA port assignment (LS sent by CT4 and CT)</a:t>
            </a:r>
          </a:p>
          <a:p>
            <a:pPr lvl="1"/>
            <a:r>
              <a:rPr lang="en-US" dirty="0" smtClean="0"/>
              <a:t>CT#89: Submit a Work Item for Rel-17 to specify alternative mechanisms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9504407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New </a:t>
            </a:r>
            <a:r>
              <a:rPr lang="fr-FR" dirty="0" err="1" smtClean="0"/>
              <a:t>Published</a:t>
            </a:r>
            <a:r>
              <a:rPr lang="fr-FR" dirty="0" smtClean="0"/>
              <a:t> </a:t>
            </a:r>
            <a:r>
              <a:rPr lang="fr-FR" dirty="0" err="1" smtClean="0"/>
              <a:t>RFCs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466747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New published RFCs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 numCol="2"/>
          <a:lstStyle/>
          <a:p>
            <a:r>
              <a:rPr lang="en-US" dirty="0" smtClean="0"/>
              <a:t>RFC 8684</a:t>
            </a:r>
          </a:p>
          <a:p>
            <a:pPr lvl="1"/>
            <a:r>
              <a:rPr lang="en-US" dirty="0" smtClean="0"/>
              <a:t>Title: </a:t>
            </a:r>
            <a:r>
              <a:rPr lang="en-US" dirty="0"/>
              <a:t>TCP Extensions for Multipath Operation with Multiple Addresses</a:t>
            </a:r>
            <a:endParaRPr lang="en-US" dirty="0" smtClean="0"/>
          </a:p>
          <a:p>
            <a:pPr lvl="1"/>
            <a:r>
              <a:rPr lang="en-US" dirty="0" smtClean="0"/>
              <a:t>Was: draft-ietf-mptcp-rfc6824bis</a:t>
            </a:r>
          </a:p>
          <a:p>
            <a:pPr lvl="1"/>
            <a:r>
              <a:rPr lang="en-US" dirty="0" smtClean="0"/>
              <a:t>To be updated: TS 23.501 Rel-16</a:t>
            </a:r>
            <a:endParaRPr lang="en-US" dirty="0"/>
          </a:p>
          <a:p>
            <a:r>
              <a:rPr lang="en-US" dirty="0"/>
              <a:t>RFC 8693</a:t>
            </a:r>
            <a:endParaRPr lang="fr-FR" dirty="0"/>
          </a:p>
          <a:p>
            <a:pPr lvl="1"/>
            <a:r>
              <a:rPr lang="en-US" dirty="0" smtClean="0"/>
              <a:t>Title: OAuth </a:t>
            </a:r>
            <a:r>
              <a:rPr lang="en-US" dirty="0"/>
              <a:t>2.0 Token </a:t>
            </a:r>
            <a:r>
              <a:rPr lang="en-US" dirty="0" smtClean="0"/>
              <a:t>Exchange</a:t>
            </a:r>
          </a:p>
          <a:p>
            <a:pPr lvl="1"/>
            <a:r>
              <a:rPr lang="en-US" dirty="0"/>
              <a:t>Was: 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oauth</a:t>
            </a:r>
            <a:r>
              <a:rPr lang="en-US" dirty="0"/>
              <a:t>-token-exchange</a:t>
            </a:r>
          </a:p>
          <a:p>
            <a:pPr lvl="1"/>
            <a:r>
              <a:rPr lang="en-US" dirty="0" smtClean="0"/>
              <a:t>To be updated: TS 24.482 (since rel-14)</a:t>
            </a:r>
            <a:endParaRPr lang="en-US" dirty="0"/>
          </a:p>
          <a:p>
            <a:r>
              <a:rPr lang="fr-FR" dirty="0" smtClean="0"/>
              <a:t>RFC 8787 </a:t>
            </a:r>
            <a:r>
              <a:rPr lang="fr-FR" dirty="0"/>
              <a:t>(</a:t>
            </a:r>
            <a:r>
              <a:rPr lang="fr-FR" dirty="0">
                <a:solidFill>
                  <a:srgbClr val="FF0000"/>
                </a:solidFill>
              </a:rPr>
              <a:t>NEW</a:t>
            </a:r>
            <a:r>
              <a:rPr lang="fr-FR" dirty="0"/>
              <a:t>)</a:t>
            </a:r>
          </a:p>
          <a:p>
            <a:pPr lvl="1"/>
            <a:r>
              <a:rPr lang="fr-FR" dirty="0" err="1"/>
              <a:t>Title</a:t>
            </a:r>
            <a:r>
              <a:rPr lang="fr-FR" dirty="0"/>
              <a:t>: </a:t>
            </a:r>
            <a:r>
              <a:rPr lang="en-US" dirty="0"/>
              <a:t>Location Source Parameter for the SIP Geolocation Header Field</a:t>
            </a:r>
          </a:p>
          <a:p>
            <a:pPr lvl="1"/>
            <a:r>
              <a:rPr lang="en-US" dirty="0"/>
              <a:t>Was: </a:t>
            </a:r>
            <a:r>
              <a:rPr lang="fr-FR" dirty="0" err="1"/>
              <a:t>draft-ietf-sipcore-locparam</a:t>
            </a:r>
            <a:r>
              <a:rPr lang="fr-FR" dirty="0"/>
              <a:t> </a:t>
            </a:r>
            <a:endParaRPr lang="fr-FR" dirty="0" smtClean="0"/>
          </a:p>
          <a:p>
            <a:pPr lvl="1"/>
            <a:r>
              <a:rPr lang="en-US" dirty="0" smtClean="0"/>
              <a:t>To </a:t>
            </a:r>
            <a:r>
              <a:rPr lang="en-US" dirty="0"/>
              <a:t>be updated: TS </a:t>
            </a:r>
            <a:r>
              <a:rPr lang="en-US" dirty="0" smtClean="0"/>
              <a:t>24.229 </a:t>
            </a:r>
            <a:r>
              <a:rPr lang="en-US" dirty="0"/>
              <a:t>Rel-16</a:t>
            </a:r>
          </a:p>
          <a:p>
            <a:pPr lvl="1"/>
            <a:endParaRPr lang="fr-FR" dirty="0"/>
          </a:p>
          <a:p>
            <a:pPr lvl="1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96537548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queue</a:t>
            </a:r>
          </a:p>
        </p:txBody>
      </p:sp>
    </p:spTree>
    <p:extLst>
      <p:ext uri="{BB962C8B-B14F-4D97-AF65-F5344CB8AC3E}">
        <p14:creationId xmlns:p14="http://schemas.microsoft.com/office/powerpoint/2010/main" val="38351629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Drafts</a:t>
            </a:r>
            <a:r>
              <a:rPr lang="fr-FR" dirty="0"/>
              <a:t> in RFC Editor </a:t>
            </a:r>
            <a:r>
              <a:rPr lang="fr-FR" dirty="0" smtClean="0"/>
              <a:t>queue (</a:t>
            </a:r>
            <a:r>
              <a:rPr lang="fr-FR" dirty="0" err="1" smtClean="0"/>
              <a:t>rtcweb</a:t>
            </a:r>
            <a:r>
              <a:rPr lang="fr-FR" dirty="0" smtClean="0"/>
              <a:t>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rtcweb</a:t>
            </a:r>
            <a:r>
              <a:rPr lang="en-US" dirty="0"/>
              <a:t>-overview</a:t>
            </a:r>
          </a:p>
          <a:p>
            <a:pPr lvl="1"/>
            <a:r>
              <a:rPr lang="en-US" dirty="0"/>
              <a:t>Title: Overview: Real Time Protocols for Browser-based Applications</a:t>
            </a:r>
          </a:p>
          <a:p>
            <a:r>
              <a:rPr lang="fr-FR" dirty="0" err="1"/>
              <a:t>draft</a:t>
            </a:r>
            <a:r>
              <a:rPr lang="fr-FR" dirty="0"/>
              <a:t>-</a:t>
            </a:r>
            <a:r>
              <a:rPr lang="fr-FR" dirty="0" err="1"/>
              <a:t>ietf</a:t>
            </a:r>
            <a:r>
              <a:rPr lang="fr-FR" dirty="0"/>
              <a:t>-</a:t>
            </a:r>
            <a:r>
              <a:rPr lang="fr-FR" dirty="0" err="1"/>
              <a:t>rtcweb</a:t>
            </a:r>
            <a:r>
              <a:rPr lang="fr-FR" dirty="0"/>
              <a:t>-data-</a:t>
            </a:r>
            <a:r>
              <a:rPr lang="fr-FR" dirty="0" err="1"/>
              <a:t>channel</a:t>
            </a:r>
            <a:r>
              <a:rPr lang="fr-FR" dirty="0"/>
              <a:t> </a:t>
            </a:r>
          </a:p>
          <a:p>
            <a:pPr lvl="1"/>
            <a:r>
              <a:rPr lang="fr-FR" dirty="0" err="1"/>
              <a:t>Title</a:t>
            </a:r>
            <a:r>
              <a:rPr lang="fr-FR" dirty="0"/>
              <a:t>: </a:t>
            </a:r>
            <a:r>
              <a:rPr lang="fr-FR" dirty="0" err="1"/>
              <a:t>WebRTC</a:t>
            </a:r>
            <a:r>
              <a:rPr lang="fr-FR" dirty="0"/>
              <a:t> Data </a:t>
            </a:r>
            <a:r>
              <a:rPr lang="fr-FR" dirty="0" err="1" smtClean="0"/>
              <a:t>Channels</a:t>
            </a:r>
            <a:endParaRPr lang="fr-FR" dirty="0" smtClean="0"/>
          </a:p>
          <a:p>
            <a:r>
              <a:rPr lang="fr-FR" dirty="0" err="1"/>
              <a:t>draft</a:t>
            </a:r>
            <a:r>
              <a:rPr lang="fr-FR" dirty="0"/>
              <a:t>-</a:t>
            </a:r>
            <a:r>
              <a:rPr lang="fr-FR" dirty="0" err="1"/>
              <a:t>ietf</a:t>
            </a:r>
            <a:r>
              <a:rPr lang="fr-FR" dirty="0"/>
              <a:t>-</a:t>
            </a:r>
            <a:r>
              <a:rPr lang="fr-FR" dirty="0" err="1"/>
              <a:t>rtcweb</a:t>
            </a:r>
            <a:r>
              <a:rPr lang="fr-FR" dirty="0"/>
              <a:t>-data-</a:t>
            </a:r>
            <a:r>
              <a:rPr lang="fr-FR" dirty="0" err="1"/>
              <a:t>protocol</a:t>
            </a:r>
            <a:endParaRPr lang="fr-FR" dirty="0"/>
          </a:p>
          <a:p>
            <a:pPr lvl="1"/>
            <a:r>
              <a:rPr lang="fr-FR" dirty="0" err="1"/>
              <a:t>WebRTC</a:t>
            </a:r>
            <a:r>
              <a:rPr lang="fr-FR" dirty="0"/>
              <a:t> Data Channel Establishment Protocol</a:t>
            </a:r>
          </a:p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</a:t>
            </a:r>
            <a:r>
              <a:rPr lang="en-US" dirty="0" err="1"/>
              <a:t>rtcweb</a:t>
            </a:r>
            <a:r>
              <a:rPr lang="en-US" dirty="0"/>
              <a:t>-security</a:t>
            </a:r>
          </a:p>
          <a:p>
            <a:pPr lvl="1"/>
            <a:r>
              <a:rPr lang="en-US" dirty="0"/>
              <a:t>Title: Security Considerations for </a:t>
            </a:r>
            <a:r>
              <a:rPr lang="en-US" dirty="0" err="1" smtClean="0"/>
              <a:t>WebRTC</a:t>
            </a:r>
            <a:endParaRPr lang="en-US" dirty="0" smtClean="0"/>
          </a:p>
          <a:p>
            <a:pPr marL="457200" lvl="1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591653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Drafts</a:t>
            </a:r>
            <a:r>
              <a:rPr lang="fr-FR" dirty="0" smtClean="0"/>
              <a:t> in RFC Editor queue (clue)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draft-</a:t>
            </a:r>
            <a:r>
              <a:rPr lang="en-US" dirty="0" err="1" smtClean="0"/>
              <a:t>ietf</a:t>
            </a:r>
            <a:r>
              <a:rPr lang="en-US" dirty="0" smtClean="0"/>
              <a:t>-clue-framework</a:t>
            </a:r>
            <a:endParaRPr lang="en-US" dirty="0"/>
          </a:p>
          <a:p>
            <a:pPr lvl="1"/>
            <a:r>
              <a:rPr lang="en-US" dirty="0"/>
              <a:t>Title: Framework for Telepresence Multi-Streams</a:t>
            </a:r>
          </a:p>
          <a:p>
            <a:r>
              <a:rPr lang="en-US" dirty="0"/>
              <a:t>draft-</a:t>
            </a:r>
            <a:r>
              <a:rPr lang="en-US" dirty="0" err="1"/>
              <a:t>ietf</a:t>
            </a:r>
            <a:r>
              <a:rPr lang="en-US" dirty="0"/>
              <a:t>-clue-signaling</a:t>
            </a:r>
          </a:p>
          <a:p>
            <a:pPr lvl="1"/>
            <a:r>
              <a:rPr lang="en-US" dirty="0"/>
              <a:t>Title: Session Signaling for Controlling Multiple Streams for Telepresence (CLUE) </a:t>
            </a:r>
            <a:endParaRPr lang="en-US" dirty="0" smtClean="0"/>
          </a:p>
          <a:p>
            <a:r>
              <a:rPr lang="fr-FR" dirty="0" err="1" smtClean="0"/>
              <a:t>draft</a:t>
            </a:r>
            <a:r>
              <a:rPr lang="fr-FR" dirty="0" smtClean="0"/>
              <a:t>-</a:t>
            </a:r>
            <a:r>
              <a:rPr lang="fr-FR" dirty="0" err="1" smtClean="0"/>
              <a:t>ietf</a:t>
            </a:r>
            <a:r>
              <a:rPr lang="fr-FR" dirty="0" smtClean="0"/>
              <a:t>-clue-</a:t>
            </a:r>
            <a:r>
              <a:rPr lang="fr-FR" dirty="0" err="1" smtClean="0"/>
              <a:t>datachannel</a:t>
            </a:r>
            <a:r>
              <a:rPr lang="fr-FR" dirty="0" smtClean="0"/>
              <a:t> (</a:t>
            </a:r>
            <a:r>
              <a:rPr lang="fr-FR" dirty="0" smtClean="0">
                <a:solidFill>
                  <a:srgbClr val="FF0000"/>
                </a:solidFill>
              </a:rPr>
              <a:t>NEW</a:t>
            </a:r>
            <a:r>
              <a:rPr lang="fr-FR" dirty="0" smtClean="0"/>
              <a:t>) </a:t>
            </a:r>
          </a:p>
          <a:p>
            <a:pPr lvl="1"/>
            <a:r>
              <a:rPr lang="fr-FR" dirty="0" err="1" smtClean="0"/>
              <a:t>Title</a:t>
            </a:r>
            <a:r>
              <a:rPr lang="fr-FR" dirty="0" smtClean="0"/>
              <a:t>: CLUE Protocol data </a:t>
            </a:r>
            <a:r>
              <a:rPr lang="fr-FR" dirty="0" err="1" smtClean="0"/>
              <a:t>channel</a:t>
            </a:r>
            <a:endParaRPr lang="fr-FR" dirty="0" smtClean="0"/>
          </a:p>
          <a:p>
            <a:r>
              <a:rPr lang="fr-FR" dirty="0" err="1" smtClean="0"/>
              <a:t>draft</a:t>
            </a:r>
            <a:r>
              <a:rPr lang="fr-FR" dirty="0" smtClean="0"/>
              <a:t>-</a:t>
            </a:r>
            <a:r>
              <a:rPr lang="fr-FR" dirty="0" err="1" smtClean="0"/>
              <a:t>ietf</a:t>
            </a:r>
            <a:r>
              <a:rPr lang="fr-FR" dirty="0" smtClean="0"/>
              <a:t>-clue-data-model-</a:t>
            </a:r>
            <a:r>
              <a:rPr lang="fr-FR" dirty="0" err="1" smtClean="0"/>
              <a:t>schema</a:t>
            </a:r>
            <a:r>
              <a:rPr lang="fr-FR" dirty="0" smtClean="0"/>
              <a:t> </a:t>
            </a:r>
          </a:p>
          <a:p>
            <a:pPr lvl="1"/>
            <a:r>
              <a:rPr lang="fr-FR" dirty="0" err="1" smtClean="0"/>
              <a:t>Title</a:t>
            </a:r>
            <a:r>
              <a:rPr lang="fr-FR" dirty="0" smtClean="0"/>
              <a:t>: </a:t>
            </a:r>
            <a:r>
              <a:rPr lang="en-US" dirty="0"/>
              <a:t>An XML Schema for the CLUE data model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8762789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16203</TotalTime>
  <Words>530</Words>
  <Application>Microsoft Office PowerPoint</Application>
  <PresentationFormat>Personnalisé</PresentationFormat>
  <Paragraphs>132</Paragraphs>
  <Slides>23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23</vt:i4>
      </vt:variant>
    </vt:vector>
  </HeadingPairs>
  <TitlesOfParts>
    <vt:vector size="24" baseType="lpstr">
      <vt:lpstr>Office Theme</vt:lpstr>
      <vt:lpstr>IETF Status Report  to TSG CT/SA#88</vt:lpstr>
      <vt:lpstr>Summary</vt:lpstr>
      <vt:lpstr>IANA Number Assignment</vt:lpstr>
      <vt:lpstr>IANA number Assignment</vt:lpstr>
      <vt:lpstr>New Published RFCs</vt:lpstr>
      <vt:lpstr>New published RFCs</vt:lpstr>
      <vt:lpstr>Drafts in RFC Editor queue</vt:lpstr>
      <vt:lpstr>Drafts in RFC Editor queue (rtcweb)</vt:lpstr>
      <vt:lpstr>Drafts in RFC Editor queue (clue)</vt:lpstr>
      <vt:lpstr>Drafts in RFC Editor queue (clue)</vt:lpstr>
      <vt:lpstr>Drafts in RFC Editor queue (mmusic)</vt:lpstr>
      <vt:lpstr>Drafts in RFC Editor queue (mmusic)</vt:lpstr>
      <vt:lpstr>Drafts in RFC Editor queue (other)</vt:lpstr>
      <vt:lpstr>Drafts under IESG review</vt:lpstr>
      <vt:lpstr>Drafts under IESG review</vt:lpstr>
      <vt:lpstr>Active WG document</vt:lpstr>
      <vt:lpstr>Active WG document</vt:lpstr>
      <vt:lpstr>Individual submission</vt:lpstr>
      <vt:lpstr>Individual submission</vt:lpstr>
      <vt:lpstr>Expired Drafts</vt:lpstr>
      <vt:lpstr>Expired Drafts: Json-schema</vt:lpstr>
      <vt:lpstr>Expired Drafts</vt:lpstr>
      <vt:lpstr>Thank You!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CT chair</cp:lastModifiedBy>
  <cp:revision>698</cp:revision>
  <dcterms:created xsi:type="dcterms:W3CDTF">2010-02-05T13:52:04Z</dcterms:created>
  <dcterms:modified xsi:type="dcterms:W3CDTF">2020-06-25T09:14:33Z</dcterms:modified>
  <cp:contentStatus>Template 2017</cp:contentStatus>
</cp:coreProperties>
</file>