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8"/>
  </p:notesMasterIdLst>
  <p:handoutMasterIdLst>
    <p:handoutMasterId r:id="rId29"/>
  </p:handoutMasterIdLst>
  <p:sldIdLst>
    <p:sldId id="341" r:id="rId3"/>
    <p:sldId id="363" r:id="rId4"/>
    <p:sldId id="366" r:id="rId5"/>
    <p:sldId id="377" r:id="rId6"/>
    <p:sldId id="368" r:id="rId7"/>
    <p:sldId id="390" r:id="rId8"/>
    <p:sldId id="391" r:id="rId9"/>
    <p:sldId id="392" r:id="rId10"/>
    <p:sldId id="393" r:id="rId11"/>
    <p:sldId id="402" r:id="rId12"/>
    <p:sldId id="370" r:id="rId13"/>
    <p:sldId id="397" r:id="rId14"/>
    <p:sldId id="371" r:id="rId15"/>
    <p:sldId id="401" r:id="rId16"/>
    <p:sldId id="372" r:id="rId17"/>
    <p:sldId id="383" r:id="rId18"/>
    <p:sldId id="399" r:id="rId19"/>
    <p:sldId id="375" r:id="rId20"/>
    <p:sldId id="400" r:id="rId21"/>
    <p:sldId id="403" r:id="rId22"/>
    <p:sldId id="365" r:id="rId23"/>
    <p:sldId id="376" r:id="rId24"/>
    <p:sldId id="385" r:id="rId25"/>
    <p:sldId id="395" r:id="rId26"/>
    <p:sldId id="398" r:id="rId2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9112" autoAdjust="0"/>
  </p:normalViewPr>
  <p:slideViewPr>
    <p:cSldViewPr snapToGrid="0">
      <p:cViewPr varScale="1">
        <p:scale>
          <a:sx n="67" d="100"/>
          <a:sy n="67" d="100"/>
        </p:scale>
        <p:origin x="54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CRs in recent meetings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Sheet1!$C$3</c:f>
              <c:strCache>
                <c:ptCount val="1"/>
                <c:pt idx="0">
                  <c:v>agreed CRs Rel16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Sheet1!$B$4:$B$7</c:f>
              <c:strCache>
                <c:ptCount val="4"/>
                <c:pt idx="0">
                  <c:v>Wroclaw</c:v>
                </c:pt>
                <c:pt idx="1">
                  <c:v>Portoroz</c:v>
                </c:pt>
                <c:pt idx="2">
                  <c:v>Reno</c:v>
                </c:pt>
                <c:pt idx="3">
                  <c:v>Feb e-meeting</c:v>
                </c:pt>
              </c:strCache>
            </c:strRef>
          </c:cat>
          <c:val>
            <c:numRef>
              <c:f>Sheet1!$C$4:$C$7</c:f>
              <c:numCache>
                <c:formatCode>General</c:formatCode>
                <c:ptCount val="4"/>
                <c:pt idx="0">
                  <c:v>223</c:v>
                </c:pt>
                <c:pt idx="1">
                  <c:v>206</c:v>
                </c:pt>
                <c:pt idx="2">
                  <c:v>210</c:v>
                </c:pt>
                <c:pt idx="3">
                  <c:v>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8A-47A1-A5FD-ACED4F1AB622}"/>
            </c:ext>
          </c:extLst>
        </c:ser>
        <c:ser>
          <c:idx val="1"/>
          <c:order val="1"/>
          <c:tx>
            <c:strRef>
              <c:f>Sheet1!$D$3</c:f>
              <c:strCache>
                <c:ptCount val="1"/>
                <c:pt idx="0">
                  <c:v>postponed/rejected CRs Rel-16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Sheet1!$B$4:$B$7</c:f>
              <c:strCache>
                <c:ptCount val="4"/>
                <c:pt idx="0">
                  <c:v>Wroclaw</c:v>
                </c:pt>
                <c:pt idx="1">
                  <c:v>Portoroz</c:v>
                </c:pt>
                <c:pt idx="2">
                  <c:v>Reno</c:v>
                </c:pt>
                <c:pt idx="3">
                  <c:v>Feb e-meeting</c:v>
                </c:pt>
              </c:strCache>
            </c:strRef>
          </c:cat>
          <c:val>
            <c:numRef>
              <c:f>Sheet1!$D$4:$D$7</c:f>
              <c:numCache>
                <c:formatCode>General</c:formatCode>
                <c:ptCount val="4"/>
                <c:pt idx="0">
                  <c:v>124</c:v>
                </c:pt>
                <c:pt idx="1">
                  <c:v>100</c:v>
                </c:pt>
                <c:pt idx="2">
                  <c:v>66</c:v>
                </c:pt>
                <c:pt idx="3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8A-47A1-A5FD-ACED4F1AB622}"/>
            </c:ext>
          </c:extLst>
        </c:ser>
        <c:ser>
          <c:idx val="2"/>
          <c:order val="2"/>
          <c:tx>
            <c:strRef>
              <c:f>Sheet1!$E$3</c:f>
              <c:strCache>
                <c:ptCount val="1"/>
                <c:pt idx="0">
                  <c:v>agreed CRs - preREl16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Sheet1!$B$4:$B$7</c:f>
              <c:strCache>
                <c:ptCount val="4"/>
                <c:pt idx="0">
                  <c:v>Wroclaw</c:v>
                </c:pt>
                <c:pt idx="1">
                  <c:v>Portoroz</c:v>
                </c:pt>
                <c:pt idx="2">
                  <c:v>Reno</c:v>
                </c:pt>
                <c:pt idx="3">
                  <c:v>Feb e-meeting</c:v>
                </c:pt>
              </c:strCache>
            </c:strRef>
          </c:cat>
          <c:val>
            <c:numRef>
              <c:f>Sheet1!$E$4:$E$7</c:f>
              <c:numCache>
                <c:formatCode>General</c:formatCode>
                <c:ptCount val="4"/>
                <c:pt idx="0">
                  <c:v>24</c:v>
                </c:pt>
                <c:pt idx="1">
                  <c:v>2</c:v>
                </c:pt>
                <c:pt idx="2">
                  <c:v>9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8A-47A1-A5FD-ACED4F1AB6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4057712"/>
        <c:axId val="204051480"/>
      </c:barChart>
      <c:catAx>
        <c:axId val="20405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04051480"/>
        <c:crosses val="autoZero"/>
        <c:auto val="1"/>
        <c:lblAlgn val="ctr"/>
        <c:lblOffset val="100"/>
        <c:noMultiLvlLbl val="0"/>
      </c:catAx>
      <c:valAx>
        <c:axId val="204051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04057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>
                <a:latin typeface="Arial "/>
              </a:rPr>
              <a:t>CT#87-e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16-18 </a:t>
            </a:r>
            <a:r>
              <a:rPr lang="sv-SE" altLang="en-US" sz="1200" b="1" dirty="0" err="1">
                <a:latin typeface="Arial "/>
              </a:rPr>
              <a:t>March</a:t>
            </a:r>
            <a:r>
              <a:rPr lang="sv-SE" altLang="en-US" sz="1200" b="1" dirty="0">
                <a:latin typeface="Arial "/>
              </a:rPr>
              <a:t> 2020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CP-200100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06.03.2020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</a:t>
            </a:r>
            <a:r>
              <a:rPr lang="en-US" altLang="en-US"/>
              <a:t>#87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chairman,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V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878442"/>
              </p:ext>
            </p:extLst>
          </p:nvPr>
        </p:nvGraphicFramePr>
        <p:xfrm>
          <a:off x="784312" y="2126071"/>
          <a:ext cx="10188488" cy="1326384"/>
        </p:xfrm>
        <a:graphic>
          <a:graphicData uri="http://schemas.openxmlformats.org/drawingml/2006/table">
            <a:tbl>
              <a:tblPr firstRow="1" firstCol="1" bandRow="1"/>
              <a:tblGrid>
                <a:gridCol w="5673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0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92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0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of enh2MCPTT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enh2MCPTT-CT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06.12.2019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12.03.2020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CP-193148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eIMS5G_SB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eIMS5G_SBA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CP-192023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96013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Video enhancement of IMS CAT/CRS/announcement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eIMSVideo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06:12.2019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33%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CP-193149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23074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0" y="5293190"/>
            <a:ext cx="411527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16380099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76854"/>
              </p:ext>
            </p:extLst>
          </p:nvPr>
        </p:nvGraphicFramePr>
        <p:xfrm>
          <a:off x="838200" y="2056493"/>
          <a:ext cx="10411095" cy="3770055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CP-200163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24.174 v2.0.0 on Support of multi-device and multi-identity in the IP Multimedia Subsystem (IMS);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Jörgen Axell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CP-200164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24.175 v2.0.0 on Multi-device and multi-Identity in the IP Multimedia Subsystem (IMS); Management Object (MO)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Jörgen Axell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CP-200165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24.486 v1.0.0 on Vehicle-to-Everything (V2X) Application Enabler (VAE) layer;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Christian Herrero-Veron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24.519 v2.0.0 on 5G System; Time-Sensitive Networking (TSN) Application Function (AF) to Device-side TSN Translator (DS-TT) and Network-side TSN Translator (NW-TT)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Sung Hwan Won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CP-200167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24.535 v2.0.0 on Device-side Time-Sensitive Networking (TSN) Translator (DS-TT) to network-side TSN Translator (NW-TT)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u="non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Sung Hwan Won</a:t>
                      </a: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CP-200168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24.544 v2.0.0 on Group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Sapan Shah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72388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24.545 v1.0.0 on Location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Christian Herrero-Veron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10929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CP-200170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24.546 v2.0.0 on Configuration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Sapan Shah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088551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24.547 v2.0.0 on Identity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Vivek Gupta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CP-200172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24.548 v1.0.0 on Network Resource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Christian Herrero-Veron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679060"/>
              </p:ext>
            </p:extLst>
          </p:nvPr>
        </p:nvGraphicFramePr>
        <p:xfrm>
          <a:off x="809898" y="1999343"/>
          <a:ext cx="10411095" cy="1462053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24.587 v2.0.0 on Vehicle-to-Everything (V2X) services in 5G System (5GS);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Christian Herrero-Veron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24.588 v2.0.0 on Vehicle-to-Everything (V2X) services in 5G System (5GS); User Equipment (UE) policies;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Sang Min Park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CP-200175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29.582 v2.0.0 on Mission Critical Data (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MCData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 interworking with Land Mobile Radio (LMR) systems;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Kit Kilgour (Peter Monnes)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903767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284122470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de-DE" sz="2400" dirty="0">
                <a:cs typeface="Arial" panose="020B0604020202020204" pitchFamily="34" charset="0"/>
              </a:rPr>
              <a:t> 3 revised work items were agreed</a:t>
            </a:r>
          </a:p>
          <a:p>
            <a:r>
              <a:rPr lang="en-US" altLang="de-DE" sz="2400" dirty="0">
                <a:cs typeface="Arial" panose="020B0604020202020204" pitchFamily="34" charset="0"/>
              </a:rPr>
              <a:t> 1 revised work item was endorsed</a:t>
            </a:r>
          </a:p>
          <a:p>
            <a:r>
              <a:rPr lang="en-US" sz="2400" dirty="0">
                <a:cs typeface="Arial" panose="020B0604020202020204" pitchFamily="34" charset="0"/>
              </a:rPr>
              <a:t>Rel-16 progress in the two electronic meetings better than expected</a:t>
            </a:r>
          </a:p>
          <a:p>
            <a:r>
              <a:rPr lang="en-US" sz="2400" dirty="0">
                <a:cs typeface="Arial" panose="020B0604020202020204" pitchFamily="34" charset="0"/>
              </a:rPr>
              <a:t> still significant number of exception sheets -&gt; 14 exception sheets are provided to CT#87-e</a:t>
            </a:r>
          </a:p>
          <a:p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– Topics requiring attention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de-DE" sz="2400" dirty="0">
                <a:cs typeface="Arial" panose="020B0604020202020204" pitchFamily="34" charset="0"/>
              </a:rPr>
              <a:t> </a:t>
            </a:r>
            <a:r>
              <a:rPr lang="en-US" sz="2400" dirty="0"/>
              <a:t>ATSSS </a:t>
            </a:r>
          </a:p>
          <a:p>
            <a:pPr lvl="1"/>
            <a:r>
              <a:rPr lang="en-US" sz="2000" dirty="0"/>
              <a:t>the decision on protocol for Performance Management Function Protocol” is still pending</a:t>
            </a:r>
          </a:p>
          <a:p>
            <a:pPr lvl="1"/>
            <a:r>
              <a:rPr lang="en-US" sz="2000" dirty="0"/>
              <a:t>had planned a technical voting for February meeting which was not possible in e-meeting</a:t>
            </a:r>
          </a:p>
          <a:p>
            <a:pPr lvl="1"/>
            <a:r>
              <a:rPr lang="en-US" sz="2000" dirty="0"/>
              <a:t>with April meetings being an e-meeting and unclear situation with May meeting </a:t>
            </a:r>
            <a:r>
              <a:rPr lang="en-US" sz="2000" b="1" u="sng" dirty="0"/>
              <a:t>this becomes URGENT</a:t>
            </a:r>
          </a:p>
          <a:p>
            <a:r>
              <a:rPr lang="en-US" sz="2400" dirty="0"/>
              <a:t>CT1 plans work on UE specific DRX in NB-S1 in Q2 under work item TEI16</a:t>
            </a:r>
          </a:p>
          <a:p>
            <a:r>
              <a:rPr lang="en-US" sz="2400" dirty="0"/>
              <a:t>Mission Critical Interconnection work item MSCMI_CT </a:t>
            </a:r>
          </a:p>
          <a:p>
            <a:pPr lvl="1"/>
            <a:r>
              <a:rPr lang="en-US" sz="2000" dirty="0"/>
              <a:t>Work is only 5% complete, no exception sheet is provided to CT#87-e. </a:t>
            </a:r>
          </a:p>
          <a:p>
            <a:pPr lvl="1"/>
            <a:r>
              <a:rPr lang="en-US" sz="2000" dirty="0"/>
              <a:t>It is planned to shift this work to Rel-17 (no CR has so far been agreed)</a:t>
            </a:r>
          </a:p>
          <a:p>
            <a:r>
              <a:rPr lang="en-US" sz="2400" dirty="0"/>
              <a:t>VBCLTE</a:t>
            </a:r>
          </a:p>
          <a:p>
            <a:pPr lvl="1"/>
            <a:r>
              <a:rPr lang="en-US" sz="2000" dirty="0"/>
              <a:t>Work is 0% complete</a:t>
            </a:r>
          </a:p>
          <a:p>
            <a:pPr lvl="1"/>
            <a:r>
              <a:rPr lang="en-US" sz="2000" dirty="0"/>
              <a:t>However, WID rapporteur confirmed no impact on CT1, WID will be updated in next quarter</a:t>
            </a:r>
          </a:p>
          <a:p>
            <a:pPr marL="0" indent="0">
              <a:buNone/>
            </a:pPr>
            <a:r>
              <a:rPr lang="en-US" sz="2400" dirty="0">
                <a:cs typeface="Arial" panose="020B0604020202020204" pitchFamily="34" charset="0"/>
              </a:rPr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5463298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Rel-15 was not in scope of any of the two electronic meetings in Q1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110138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52229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CT1 shifted the decision on the need for the July ad-hoc to the CT1 meeting in April (July ad-hoc meeting is currently shown on the 3GPP web page as tbc)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44619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400" dirty="0"/>
              <a:t>CT plenary is asked to reject the CR in C1-200398. CR is written against 23.122, however, the CR number was requested against 24.501</a:t>
            </a:r>
          </a:p>
          <a:p>
            <a:r>
              <a:rPr lang="en-US" sz="2400" dirty="0"/>
              <a:t> CT plenary is asked to reject the CR in C1ah-200145. The CR is covered by CR in C1-200791 and its revision (</a:t>
            </a:r>
            <a:r>
              <a:rPr lang="en-GB" sz="2400" dirty="0"/>
              <a:t>CP-200139) </a:t>
            </a:r>
            <a:r>
              <a:rPr lang="en-US" sz="2400" dirty="0"/>
              <a:t>to plenary.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Experience </a:t>
            </a:r>
            <a:r>
              <a:rPr lang="de-DE" dirty="0" err="1"/>
              <a:t>with</a:t>
            </a:r>
            <a:r>
              <a:rPr lang="de-DE" dirty="0"/>
              <a:t> e-meeting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 </a:t>
            </a:r>
            <a:r>
              <a:rPr lang="de-DE" sz="2400" dirty="0" err="1"/>
              <a:t>number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agreed</a:t>
            </a:r>
            <a:r>
              <a:rPr lang="de-DE" sz="2400" dirty="0"/>
              <a:t> Rel-16 CRs </a:t>
            </a:r>
            <a:r>
              <a:rPr lang="de-DE" sz="2400" dirty="0" err="1"/>
              <a:t>better</a:t>
            </a:r>
            <a:r>
              <a:rPr lang="de-DE" sz="2400" dirty="0"/>
              <a:t> </a:t>
            </a:r>
            <a:r>
              <a:rPr lang="de-DE" sz="2400" dirty="0" err="1"/>
              <a:t>than</a:t>
            </a:r>
            <a:r>
              <a:rPr lang="de-DE" sz="2400" dirty="0"/>
              <a:t> </a:t>
            </a:r>
            <a:r>
              <a:rPr lang="de-DE" sz="2400" dirty="0" err="1"/>
              <a:t>expected</a:t>
            </a:r>
            <a:r>
              <a:rPr lang="de-DE" sz="2400" dirty="0"/>
              <a:t>, a </a:t>
            </a:r>
            <a:r>
              <a:rPr lang="de-DE" sz="2400" dirty="0" err="1"/>
              <a:t>bit</a:t>
            </a:r>
            <a:r>
              <a:rPr lang="de-DE" sz="2400" dirty="0"/>
              <a:t> </a:t>
            </a:r>
            <a:r>
              <a:rPr lang="de-DE" sz="2400" dirty="0" err="1"/>
              <a:t>lower</a:t>
            </a:r>
            <a:r>
              <a:rPr lang="de-DE" sz="2400" dirty="0"/>
              <a:t> </a:t>
            </a:r>
            <a:r>
              <a:rPr lang="de-DE" sz="2400" dirty="0" err="1"/>
              <a:t>than</a:t>
            </a:r>
            <a:r>
              <a:rPr lang="de-DE" sz="2400" dirty="0"/>
              <a:t> in a </a:t>
            </a:r>
            <a:r>
              <a:rPr lang="de-DE" sz="2400" dirty="0" err="1"/>
              <a:t>regular</a:t>
            </a:r>
            <a:r>
              <a:rPr lang="de-DE" sz="2400" dirty="0"/>
              <a:t> </a:t>
            </a:r>
            <a:r>
              <a:rPr lang="de-DE" sz="2400" dirty="0" err="1"/>
              <a:t>meeting</a:t>
            </a:r>
            <a:r>
              <a:rPr lang="de-DE" sz="2400" dirty="0"/>
              <a:t>  </a:t>
            </a:r>
          </a:p>
          <a:p>
            <a:r>
              <a:rPr lang="de-DE" sz="2400" dirty="0"/>
              <a:t>  </a:t>
            </a:r>
            <a:r>
              <a:rPr lang="de-DE" sz="2400" dirty="0" err="1"/>
              <a:t>very</a:t>
            </a:r>
            <a:r>
              <a:rPr lang="de-DE" sz="2400" dirty="0"/>
              <a:t> </a:t>
            </a:r>
            <a:r>
              <a:rPr lang="de-DE" sz="2400" dirty="0" err="1"/>
              <a:t>busy</a:t>
            </a:r>
            <a:r>
              <a:rPr lang="de-DE" sz="2400" dirty="0"/>
              <a:t>, </a:t>
            </a:r>
            <a:r>
              <a:rPr lang="de-DE" sz="2400" dirty="0" err="1"/>
              <a:t>huge</a:t>
            </a:r>
            <a:r>
              <a:rPr lang="de-DE" sz="2400" dirty="0"/>
              <a:t> </a:t>
            </a:r>
            <a:r>
              <a:rPr lang="de-DE" sz="2400" dirty="0" err="1"/>
              <a:t>amount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emails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process</a:t>
            </a:r>
            <a:r>
              <a:rPr lang="de-DE" sz="2400" dirty="0"/>
              <a:t>, </a:t>
            </a:r>
            <a:r>
              <a:rPr lang="de-DE" sz="2400" dirty="0" err="1"/>
              <a:t>meeting</a:t>
            </a:r>
            <a:r>
              <a:rPr lang="de-DE" sz="2400" dirty="0"/>
              <a:t> </a:t>
            </a:r>
            <a:r>
              <a:rPr lang="de-DE" sz="2400" dirty="0" err="1"/>
              <a:t>lasted</a:t>
            </a:r>
            <a:r>
              <a:rPr lang="de-DE" sz="2400" dirty="0"/>
              <a:t> </a:t>
            </a:r>
            <a:r>
              <a:rPr lang="de-DE" sz="2400" dirty="0" err="1"/>
              <a:t>from</a:t>
            </a:r>
            <a:r>
              <a:rPr lang="de-DE" sz="2400" dirty="0"/>
              <a:t> </a:t>
            </a:r>
            <a:r>
              <a:rPr lang="de-DE" sz="2400" dirty="0" err="1"/>
              <a:t>Thursday</a:t>
            </a:r>
            <a:r>
              <a:rPr lang="de-DE" sz="2400" dirty="0"/>
              <a:t> </a:t>
            </a:r>
            <a:r>
              <a:rPr lang="de-DE" sz="2400" dirty="0" err="1"/>
              <a:t>over</a:t>
            </a:r>
            <a:r>
              <a:rPr lang="de-DE" sz="2400" dirty="0"/>
              <a:t> </a:t>
            </a:r>
            <a:r>
              <a:rPr lang="de-DE" sz="2400" dirty="0" err="1"/>
              <a:t>weekend</a:t>
            </a:r>
            <a:r>
              <a:rPr lang="de-DE" sz="2400" dirty="0"/>
              <a:t> </a:t>
            </a:r>
            <a:r>
              <a:rPr lang="de-DE" sz="2400" dirty="0" err="1"/>
              <a:t>till</a:t>
            </a:r>
            <a:r>
              <a:rPr lang="de-DE" sz="2400" dirty="0"/>
              <a:t> </a:t>
            </a:r>
            <a:r>
              <a:rPr lang="de-DE" sz="2400" dirty="0" err="1"/>
              <a:t>Friday</a:t>
            </a:r>
            <a:r>
              <a:rPr lang="de-DE" sz="2400" dirty="0"/>
              <a:t>, </a:t>
            </a:r>
            <a:r>
              <a:rPr lang="de-DE" sz="2400" dirty="0" err="1"/>
              <a:t>effectively</a:t>
            </a:r>
            <a:r>
              <a:rPr lang="de-DE" sz="2400" dirty="0"/>
              <a:t> 9 </a:t>
            </a:r>
            <a:r>
              <a:rPr lang="de-DE" sz="2400" dirty="0" err="1"/>
              <a:t>days</a:t>
            </a:r>
            <a:r>
              <a:rPr lang="de-DE" sz="2400" dirty="0"/>
              <a:t>, </a:t>
            </a:r>
            <a:r>
              <a:rPr lang="de-DE" sz="2400" dirty="0" err="1"/>
              <a:t>many</a:t>
            </a:r>
            <a:r>
              <a:rPr lang="de-DE" sz="2400" dirty="0"/>
              <a:t> parallel </a:t>
            </a:r>
            <a:r>
              <a:rPr lang="de-DE" sz="2400" dirty="0" err="1"/>
              <a:t>discussions</a:t>
            </a:r>
            <a:endParaRPr lang="de-DE" sz="2400" dirty="0"/>
          </a:p>
          <a:p>
            <a:r>
              <a:rPr lang="de-DE" dirty="0"/>
              <a:t> </a:t>
            </a:r>
            <a:r>
              <a:rPr lang="de-DE" sz="2400" dirty="0" err="1"/>
              <a:t>conference</a:t>
            </a:r>
            <a:r>
              <a:rPr lang="de-DE" sz="2400" dirty="0"/>
              <a:t> </a:t>
            </a:r>
            <a:r>
              <a:rPr lang="de-DE" sz="2400" dirty="0" err="1"/>
              <a:t>calls</a:t>
            </a:r>
            <a:r>
              <a:rPr lang="de-DE" sz="2400" dirty="0"/>
              <a:t> </a:t>
            </a:r>
          </a:p>
          <a:p>
            <a:pPr lvl="1"/>
            <a:r>
              <a:rPr lang="de-DE" sz="2000" dirty="0" err="1"/>
              <a:t>timing</a:t>
            </a:r>
            <a:r>
              <a:rPr lang="de-DE" sz="2000" dirty="0"/>
              <a:t> </a:t>
            </a:r>
            <a:r>
              <a:rPr lang="de-DE" sz="2000" dirty="0" err="1"/>
              <a:t>very</a:t>
            </a:r>
            <a:r>
              <a:rPr lang="de-DE" sz="2000" dirty="0"/>
              <a:t> </a:t>
            </a:r>
            <a:r>
              <a:rPr lang="de-DE" sz="2000" dirty="0" err="1"/>
              <a:t>hard</a:t>
            </a:r>
            <a:r>
              <a:rPr lang="de-DE" sz="2000" dirty="0"/>
              <a:t>, </a:t>
            </a:r>
            <a:r>
              <a:rPr lang="de-DE" sz="2000" dirty="0" err="1"/>
              <a:t>given</a:t>
            </a:r>
            <a:r>
              <a:rPr lang="de-DE" sz="2000" dirty="0"/>
              <a:t> </a:t>
            </a:r>
            <a:r>
              <a:rPr lang="de-DE" sz="2000" dirty="0" err="1"/>
              <a:t>that</a:t>
            </a:r>
            <a:r>
              <a:rPr lang="de-DE" sz="2000" dirty="0"/>
              <a:t> CT1 </a:t>
            </a:r>
            <a:r>
              <a:rPr lang="de-DE" sz="2000" dirty="0" err="1"/>
              <a:t>delegates</a:t>
            </a:r>
            <a:r>
              <a:rPr lang="de-DE" sz="2000" dirty="0"/>
              <a:t> span 18 </a:t>
            </a:r>
            <a:r>
              <a:rPr lang="de-DE" sz="2000" dirty="0" err="1"/>
              <a:t>timezones</a:t>
            </a:r>
            <a:endParaRPr lang="de-DE" sz="2000" dirty="0"/>
          </a:p>
          <a:p>
            <a:pPr lvl="1"/>
            <a:r>
              <a:rPr lang="de-DE" sz="2000" dirty="0" err="1"/>
              <a:t>can</a:t>
            </a:r>
            <a:r>
              <a:rPr lang="de-DE" sz="2000" dirty="0"/>
              <a:t> </a:t>
            </a:r>
            <a:r>
              <a:rPr lang="de-DE" sz="2000" dirty="0" err="1"/>
              <a:t>help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find </a:t>
            </a:r>
            <a:r>
              <a:rPr lang="de-DE" sz="2000" dirty="0" err="1"/>
              <a:t>way</a:t>
            </a:r>
            <a:r>
              <a:rPr lang="de-DE" sz="2000" dirty="0"/>
              <a:t> </a:t>
            </a:r>
            <a:r>
              <a:rPr lang="de-DE" sz="2000" dirty="0" err="1"/>
              <a:t>forward</a:t>
            </a:r>
            <a:r>
              <a:rPr lang="de-DE" sz="2000" dirty="0"/>
              <a:t> </a:t>
            </a:r>
          </a:p>
          <a:p>
            <a:r>
              <a:rPr lang="de-DE" sz="2400" dirty="0" err="1"/>
              <a:t>decision</a:t>
            </a:r>
            <a:r>
              <a:rPr lang="de-DE" sz="2400" dirty="0"/>
              <a:t> </a:t>
            </a:r>
            <a:r>
              <a:rPr lang="de-DE" sz="2400" dirty="0" err="1"/>
              <a:t>making</a:t>
            </a:r>
            <a:r>
              <a:rPr lang="de-DE" sz="2400" dirty="0"/>
              <a:t> </a:t>
            </a:r>
            <a:r>
              <a:rPr lang="de-DE" sz="2400" dirty="0" err="1"/>
              <a:t>over</a:t>
            </a:r>
            <a:r>
              <a:rPr lang="de-DE" sz="2400" dirty="0"/>
              <a:t> email not </a:t>
            </a:r>
            <a:r>
              <a:rPr lang="de-DE" sz="2400" dirty="0" err="1"/>
              <a:t>always</a:t>
            </a:r>
            <a:r>
              <a:rPr lang="de-DE" sz="2400" dirty="0"/>
              <a:t> easy</a:t>
            </a:r>
          </a:p>
          <a:p>
            <a:pPr lvl="1"/>
            <a:r>
              <a:rPr lang="de-DE" sz="2000" dirty="0" err="1"/>
              <a:t>sometimes</a:t>
            </a:r>
            <a:r>
              <a:rPr lang="de-DE" sz="2000" dirty="0"/>
              <a:t> </a:t>
            </a:r>
            <a:r>
              <a:rPr lang="de-DE" sz="2000" dirty="0" err="1"/>
              <a:t>slow</a:t>
            </a:r>
            <a:r>
              <a:rPr lang="de-DE" sz="2000" dirty="0"/>
              <a:t> (different </a:t>
            </a:r>
            <a:r>
              <a:rPr lang="de-DE" sz="2000" dirty="0" err="1"/>
              <a:t>timezones</a:t>
            </a:r>
            <a:r>
              <a:rPr lang="de-DE" sz="2000" dirty="0"/>
              <a:t>), </a:t>
            </a:r>
            <a:r>
              <a:rPr lang="de-DE" sz="2000" dirty="0" err="1"/>
              <a:t>no</a:t>
            </a:r>
            <a:r>
              <a:rPr lang="de-DE" sz="2000" dirty="0"/>
              <a:t> f2f offline </a:t>
            </a:r>
            <a:r>
              <a:rPr lang="de-DE" sz="2000" dirty="0" err="1"/>
              <a:t>discussion</a:t>
            </a:r>
            <a:r>
              <a:rPr lang="de-DE" sz="2000" dirty="0"/>
              <a:t>, </a:t>
            </a:r>
            <a:r>
              <a:rPr lang="de-DE" sz="2000" dirty="0" err="1"/>
              <a:t>no</a:t>
            </a:r>
            <a:r>
              <a:rPr lang="de-DE" sz="2000" dirty="0"/>
              <a:t> </a:t>
            </a:r>
            <a:r>
              <a:rPr lang="de-DE" sz="2000" dirty="0" err="1"/>
              <a:t>show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hands</a:t>
            </a:r>
            <a:endParaRPr lang="de-DE" sz="2000" dirty="0"/>
          </a:p>
          <a:p>
            <a:pPr lvl="1"/>
            <a:r>
              <a:rPr lang="de-DE" sz="2000" dirty="0" err="1"/>
              <a:t>as</a:t>
            </a:r>
            <a:r>
              <a:rPr lang="de-DE" sz="2000" dirty="0"/>
              <a:t> </a:t>
            </a:r>
            <a:r>
              <a:rPr lang="de-DE" sz="2000" dirty="0" err="1"/>
              <a:t>consequence</a:t>
            </a:r>
            <a:r>
              <a:rPr lang="de-DE" sz="2000" dirty="0"/>
              <a:t>, </a:t>
            </a:r>
            <a:r>
              <a:rPr lang="de-DE" sz="2000" dirty="0" err="1"/>
              <a:t>complex</a:t>
            </a:r>
            <a:r>
              <a:rPr lang="de-DE" sz="2000" dirty="0"/>
              <a:t> </a:t>
            </a:r>
            <a:r>
              <a:rPr lang="de-DE" sz="2000" dirty="0" err="1"/>
              <a:t>topics</a:t>
            </a:r>
            <a:r>
              <a:rPr lang="de-DE" sz="2000" dirty="0"/>
              <a:t> </a:t>
            </a:r>
            <a:r>
              <a:rPr lang="de-DE" sz="2000" dirty="0" err="1"/>
              <a:t>easier</a:t>
            </a:r>
            <a:r>
              <a:rPr lang="de-DE" sz="2000" dirty="0"/>
              <a:t> </a:t>
            </a:r>
            <a:r>
              <a:rPr lang="de-DE" sz="2000" dirty="0" err="1"/>
              <a:t>get</a:t>
            </a:r>
            <a:r>
              <a:rPr lang="de-DE" sz="2000" dirty="0"/>
              <a:t> </a:t>
            </a:r>
            <a:r>
              <a:rPr lang="de-DE" sz="2000" dirty="0" err="1"/>
              <a:t>shifted</a:t>
            </a:r>
            <a:r>
              <a:rPr lang="de-DE" sz="2000" dirty="0"/>
              <a:t> out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meeting</a:t>
            </a:r>
            <a:r>
              <a:rPr lang="de-DE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45074"/>
            <a:ext cx="1349924" cy="152444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2" name="Picture 11" descr="http://3gpp.org/local/cache-vignettes/L120xH150/Frederic-987eb-88854.jpg">
            <a:extLst>
              <a:ext uri="{FF2B5EF4-FFF2-40B4-BE49-F238E27FC236}">
                <a16:creationId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00" y="4045074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Experience </a:t>
            </a:r>
            <a:r>
              <a:rPr lang="de-DE" dirty="0" err="1"/>
              <a:t>with</a:t>
            </a:r>
            <a:r>
              <a:rPr lang="de-DE" dirty="0"/>
              <a:t> e-meeting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1325563"/>
          </a:xfrm>
        </p:spPr>
        <p:txBody>
          <a:bodyPr/>
          <a:lstStyle/>
          <a:p>
            <a:r>
              <a:rPr lang="de-DE" sz="2400" dirty="0"/>
              <a:t> </a:t>
            </a:r>
            <a:r>
              <a:rPr lang="en-GB" sz="2400" dirty="0"/>
              <a:t>we are in learning phase regarding handling of e-meeting</a:t>
            </a:r>
            <a:endParaRPr lang="de-DE" sz="2400" dirty="0"/>
          </a:p>
          <a:p>
            <a:r>
              <a:rPr lang="en-GB" sz="2400" dirty="0"/>
              <a:t>feedback from delegates is gathered via email with an aim to improve the efficiency of future e-meetings </a:t>
            </a:r>
          </a:p>
          <a:p>
            <a:endParaRPr lang="de-DE" sz="20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38D5164-3E08-407A-A32E-5D7987094B1C}"/>
              </a:ext>
            </a:extLst>
          </p:cNvPr>
          <p:cNvSpPr txBox="1">
            <a:spLocks/>
          </p:cNvSpPr>
          <p:nvPr/>
        </p:nvSpPr>
        <p:spPr bwMode="auto">
          <a:xfrm>
            <a:off x="838200" y="3205655"/>
            <a:ext cx="5257800" cy="297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dirty="0"/>
              <a:t> </a:t>
            </a:r>
            <a:r>
              <a:rPr lang="de-DE" sz="2000" dirty="0" err="1"/>
              <a:t>February</a:t>
            </a:r>
            <a:r>
              <a:rPr lang="de-DE" sz="2000" dirty="0"/>
              <a:t> e-meeting</a:t>
            </a:r>
          </a:p>
          <a:p>
            <a:pPr lvl="1"/>
            <a:r>
              <a:rPr lang="de-DE" sz="1800" dirty="0" err="1"/>
              <a:t>Roughly</a:t>
            </a:r>
            <a:r>
              <a:rPr lang="de-DE" sz="1800" dirty="0"/>
              <a:t> 2500 </a:t>
            </a:r>
            <a:r>
              <a:rPr lang="de-DE" sz="1800" dirty="0" err="1"/>
              <a:t>emails</a:t>
            </a:r>
            <a:endParaRPr lang="de-DE" sz="1800" dirty="0"/>
          </a:p>
          <a:p>
            <a:pPr lvl="1"/>
            <a:r>
              <a:rPr lang="de-DE" sz="1800" dirty="0" err="1"/>
              <a:t>Only</a:t>
            </a:r>
            <a:r>
              <a:rPr lang="de-DE" sz="1800" dirty="0"/>
              <a:t> Rel-16 in </a:t>
            </a:r>
            <a:r>
              <a:rPr lang="de-DE" sz="1800" dirty="0" err="1"/>
              <a:t>scope</a:t>
            </a:r>
            <a:r>
              <a:rPr lang="de-DE" sz="1800" dirty="0"/>
              <a:t> (</a:t>
            </a:r>
            <a:r>
              <a:rPr lang="de-DE" sz="1800" dirty="0" err="1"/>
              <a:t>protoc</a:t>
            </a:r>
            <a:r>
              <a:rPr lang="de-DE" sz="1800" dirty="0"/>
              <a:t> type </a:t>
            </a:r>
            <a:r>
              <a:rPr lang="de-DE" sz="1800" dirty="0" err="1"/>
              <a:t>work</a:t>
            </a:r>
            <a:r>
              <a:rPr lang="de-DE" sz="1800" dirty="0"/>
              <a:t> </a:t>
            </a:r>
            <a:r>
              <a:rPr lang="de-DE" sz="1800" dirty="0" err="1"/>
              <a:t>items</a:t>
            </a:r>
            <a:r>
              <a:rPr lang="de-DE" sz="1800" dirty="0"/>
              <a:t> NOT in </a:t>
            </a:r>
            <a:r>
              <a:rPr lang="de-DE" sz="1800" dirty="0" err="1"/>
              <a:t>scope</a:t>
            </a:r>
            <a:r>
              <a:rPr lang="de-DE" sz="1800" dirty="0"/>
              <a:t>)</a:t>
            </a:r>
          </a:p>
          <a:p>
            <a:pPr lvl="1"/>
            <a:r>
              <a:rPr lang="de-DE" sz="1800" dirty="0"/>
              <a:t>194 CRs </a:t>
            </a:r>
            <a:r>
              <a:rPr lang="de-DE" sz="1800" dirty="0" err="1"/>
              <a:t>agreed</a:t>
            </a:r>
            <a:endParaRPr lang="de-DE" sz="1800" dirty="0"/>
          </a:p>
          <a:p>
            <a:pPr lvl="1"/>
            <a:r>
              <a:rPr lang="de-DE" sz="1800" dirty="0"/>
              <a:t>62 CRs </a:t>
            </a:r>
            <a:r>
              <a:rPr lang="de-DE" sz="1800" dirty="0" err="1"/>
              <a:t>postponed</a:t>
            </a:r>
            <a:r>
              <a:rPr lang="de-DE" sz="1800" dirty="0"/>
              <a:t>/</a:t>
            </a:r>
            <a:r>
              <a:rPr lang="de-DE" sz="1800" dirty="0" err="1"/>
              <a:t>rejected</a:t>
            </a:r>
            <a:endParaRPr lang="de-DE" sz="1800" dirty="0"/>
          </a:p>
          <a:p>
            <a:r>
              <a:rPr lang="de-DE" sz="2000" dirty="0"/>
              <a:t> </a:t>
            </a:r>
            <a:r>
              <a:rPr lang="de-DE" sz="2000" dirty="0" err="1"/>
              <a:t>January</a:t>
            </a:r>
            <a:r>
              <a:rPr lang="de-DE" sz="2000" dirty="0"/>
              <a:t> e-meeting</a:t>
            </a:r>
          </a:p>
          <a:p>
            <a:pPr lvl="1"/>
            <a:r>
              <a:rPr lang="de-DE" sz="1800" dirty="0" err="1"/>
              <a:t>Roughly</a:t>
            </a:r>
            <a:r>
              <a:rPr lang="de-DE" sz="1800" dirty="0"/>
              <a:t> 730 </a:t>
            </a:r>
            <a:r>
              <a:rPr lang="de-DE" sz="1800" dirty="0" err="1"/>
              <a:t>e-mails</a:t>
            </a:r>
            <a:endParaRPr lang="de-DE" sz="1800" dirty="0"/>
          </a:p>
          <a:p>
            <a:pPr lvl="1"/>
            <a:r>
              <a:rPr lang="de-DE" sz="1800" dirty="0" err="1"/>
              <a:t>Only</a:t>
            </a:r>
            <a:r>
              <a:rPr lang="de-DE" sz="1800" dirty="0"/>
              <a:t> 3 </a:t>
            </a:r>
            <a:r>
              <a:rPr lang="de-DE" sz="1800" dirty="0" err="1"/>
              <a:t>work</a:t>
            </a:r>
            <a:r>
              <a:rPr lang="de-DE" sz="1800" dirty="0"/>
              <a:t> </a:t>
            </a:r>
            <a:r>
              <a:rPr lang="de-DE" sz="1800" dirty="0" err="1"/>
              <a:t>items</a:t>
            </a:r>
            <a:r>
              <a:rPr lang="de-DE" sz="1800" dirty="0"/>
              <a:t> in </a:t>
            </a:r>
            <a:r>
              <a:rPr lang="de-DE" sz="1800" dirty="0" err="1"/>
              <a:t>scope</a:t>
            </a:r>
            <a:endParaRPr lang="de-DE" sz="1800" dirty="0"/>
          </a:p>
          <a:p>
            <a:pPr lvl="1"/>
            <a:r>
              <a:rPr lang="de-DE" sz="1800" dirty="0"/>
              <a:t>69 CRs </a:t>
            </a:r>
            <a:r>
              <a:rPr lang="de-DE" sz="1800" dirty="0" err="1"/>
              <a:t>agreed</a:t>
            </a:r>
            <a:endParaRPr lang="de-DE" sz="1800" dirty="0"/>
          </a:p>
          <a:p>
            <a:endParaRPr lang="de-DE" sz="20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6696075" y="2811461"/>
            <a:ext cx="46577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10483E00-7277-4DA7-A488-0AA3E350DB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87675"/>
              </p:ext>
            </p:extLst>
          </p:nvPr>
        </p:nvGraphicFramePr>
        <p:xfrm>
          <a:off x="7168055" y="3200343"/>
          <a:ext cx="4185745" cy="2716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79509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Chairman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 during CT1#122-e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Jörgen Axell for chairing the breakout stream on “IMS and MC” topics during CT1#122-e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Frédéric Firmin for his excellent support 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Most important the CT1 delegates for their dedication and hard work </a:t>
            </a:r>
            <a:r>
              <a:rPr lang="en-US" altLang="ja-JP" sz="2600">
                <a:ea typeface="MS PGothic" panose="020B0600070205080204" pitchFamily="34" charset="-128"/>
              </a:rPr>
              <a:t>during demanding electronic </a:t>
            </a:r>
            <a:r>
              <a:rPr lang="en-US" altLang="ja-JP" sz="2600" dirty="0">
                <a:ea typeface="MS PGothic" panose="020B0600070205080204" pitchFamily="34" charset="-128"/>
              </a:rPr>
              <a:t>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659486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15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C1-201058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the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signalling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of the capability for receiving WUS assistance information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23.501 CR#2053, TS 23.502 CR#2025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C1-200895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Truncated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5G-S-TMSI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NAS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23.501 CR#2088 TS 23.502 CR#2049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C1ah-200066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EMM cause #22 for resetting registration attempt counter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24.501 CR#1815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C1ah-200148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Matching of SSC mode for association between an application and a PDU session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24.501 CR 1794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C1-200926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GCI and GLI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23.003 CR#0568, TS 23.003 CR#0567 (CT4)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C1-200978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Registration of N5GC devices via wireline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TS/TR 23.316 CR 1835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C1-200981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SUPI and SUCI for legacy wireline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TS/TR TS 23.003 CR#0568, TS 23.003 CR#0567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C1-201044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 PDU session is not supported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23.501 CR 2036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C1-200842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Finalizing the encoding of the UE radio capability ID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23.003 CR 0564 (SA2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C1-200334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Updating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length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NID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23.003 CR 0563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</a:t>
            </a: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426120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C1-200985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Including CAG information list in REGISTRATION ACCEPT message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23.501 CR 2135, TS 23.502 CR 2091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C1-201031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N1 mode capability disabling and re-enabling for SNPN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23.122 CR 0502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1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II</a:t>
            </a:r>
          </a:p>
        </p:txBody>
      </p:sp>
    </p:spTree>
    <p:extLst>
      <p:ext uri="{BB962C8B-B14F-4D97-AF65-F5344CB8AC3E}">
        <p14:creationId xmlns:p14="http://schemas.microsoft.com/office/powerpoint/2010/main" val="3689268318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CT1#121bis-e (electronic)</a:t>
            </a:r>
          </a:p>
          <a:p>
            <a:pPr lvl="2"/>
            <a:r>
              <a:rPr lang="en-US" dirty="0"/>
              <a:t>Limited scope, 3 Rel-16 “</a:t>
            </a:r>
            <a:r>
              <a:rPr lang="en-US" dirty="0" err="1"/>
              <a:t>protoc</a:t>
            </a:r>
            <a:r>
              <a:rPr lang="en-US" dirty="0"/>
              <a:t> type” work items</a:t>
            </a:r>
          </a:p>
          <a:p>
            <a:pPr lvl="1"/>
            <a:r>
              <a:rPr lang="en-US" altLang="fr-FR" dirty="0"/>
              <a:t>CT1#122-e (electronic)</a:t>
            </a:r>
          </a:p>
          <a:p>
            <a:pPr lvl="2"/>
            <a:r>
              <a:rPr lang="en-US" altLang="fr-FR" dirty="0"/>
              <a:t>Limited scope, Rel-16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CT1#123-e (tbc)</a:t>
            </a:r>
          </a:p>
          <a:p>
            <a:pPr lvl="2"/>
            <a:r>
              <a:rPr lang="en-US" altLang="fr-FR" dirty="0"/>
              <a:t>CT1#124 (Wroclaw, Europe, tbc)</a:t>
            </a:r>
          </a:p>
          <a:p>
            <a:pPr lvl="1"/>
            <a:r>
              <a:rPr lang="en-US" altLang="fr-FR" dirty="0"/>
              <a:t>bis:</a:t>
            </a:r>
          </a:p>
          <a:p>
            <a:pPr lvl="2"/>
            <a:r>
              <a:rPr lang="en-US" altLang="fr-FR" dirty="0"/>
              <a:t>n/a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CT1#121bis-e: 230</a:t>
            </a:r>
            <a:endParaRPr lang="en-US" sz="1800" dirty="0"/>
          </a:p>
          <a:p>
            <a:pPr lvl="1"/>
            <a:r>
              <a:rPr lang="en-US" sz="1800" dirty="0"/>
              <a:t>CT1#122-e: 	860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CT1#121bis-e:</a:t>
            </a:r>
            <a:r>
              <a:rPr lang="en-US" sz="1800" dirty="0"/>
              <a:t> Cat B/C/F  69</a:t>
            </a:r>
          </a:p>
          <a:p>
            <a:pPr lvl="1"/>
            <a:r>
              <a:rPr lang="en-US" sz="1800" dirty="0"/>
              <a:t>CT1#122-e: Cat B/C/F  194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CT1#121bis-e:</a:t>
            </a:r>
            <a:r>
              <a:rPr lang="en-US" sz="1800" dirty="0"/>
              <a:t> n/a</a:t>
            </a:r>
          </a:p>
          <a:p>
            <a:pPr lvl="1"/>
            <a:r>
              <a:rPr lang="en-US" sz="1800" dirty="0"/>
              <a:t>CT1#122-e: 107</a:t>
            </a:r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CT1#121bis-e: 41 registered</a:t>
            </a:r>
          </a:p>
          <a:p>
            <a:pPr lvl="1"/>
            <a:r>
              <a:rPr lang="en-US" altLang="fr-FR" sz="1800" dirty="0"/>
              <a:t>CT1#122-e: 127 registered</a:t>
            </a:r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CT1#121bis-e had limited scope, only 5GProtoc16, SAES16, </a:t>
            </a:r>
            <a:r>
              <a:rPr lang="en-US" altLang="fr-FR" sz="2000" dirty="0" err="1"/>
              <a:t>nonIMS</a:t>
            </a:r>
            <a:r>
              <a:rPr lang="en-US" altLang="fr-FR" sz="2000" dirty="0"/>
              <a:t> TEI-16 were in scope</a:t>
            </a:r>
          </a:p>
          <a:p>
            <a:pPr lvl="1"/>
            <a:r>
              <a:rPr lang="en-US" altLang="fr-FR" sz="2000" dirty="0"/>
              <a:t>CT1#122-e focused on Rel-16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703305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n/a</a:t>
                      </a:r>
                      <a:endParaRPr lang="fr-FR" sz="1200" b="1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313728"/>
              </p:ext>
            </p:extLst>
          </p:nvPr>
        </p:nvGraphicFramePr>
        <p:xfrm>
          <a:off x="784312" y="2126071"/>
          <a:ext cx="10188488" cy="278234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Vertical_LAN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Vertical_LAN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CP-190198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V2XAPP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V2XAPP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CP-191153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eV2XARC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eV2XARC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RACS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CP-191061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61143849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431986"/>
              </p:ext>
            </p:extLst>
          </p:nvPr>
        </p:nvGraphicFramePr>
        <p:xfrm>
          <a:off x="784312" y="2126071"/>
          <a:ext cx="10188488" cy="290426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6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34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Name7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CP-192081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Protocol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for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Stage 3 for MC Communication Interworking with Land Mobile Radio Systems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MCCI_CT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12.09.2019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Mission Critical system migration and interconnection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Study on stages 2 and 3 of enhancements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10.09.2018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MONASTERY2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MONASTERY2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26369"/>
            <a:ext cx="535352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4203262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187099"/>
              </p:ext>
            </p:extLst>
          </p:nvPr>
        </p:nvGraphicFramePr>
        <p:xfrm>
          <a:off x="784312" y="2126071"/>
          <a:ext cx="10188488" cy="2737172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72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Multi-device and multi-identity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eNS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</a:t>
                      </a:r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 of 5G_SRVCC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5G_SRVCC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CP-191062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E2E_DELAY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E2E_DELAY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VBCLTE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Aft>
                          <a:spcPts val="1200"/>
                        </a:spcAft>
                      </a:pP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VBCLTE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46637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414535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39728631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IV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097275"/>
              </p:ext>
            </p:extLst>
          </p:nvPr>
        </p:nvGraphicFramePr>
        <p:xfrm>
          <a:off x="784312" y="2126071"/>
          <a:ext cx="10188488" cy="315763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Signalling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Improvements for Network Efficiency in 5GS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SINE_5G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xBDT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xBDT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protocol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development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SAE Protocol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Development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for Rel16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Withdrawal of TS 24.323 from Rel-11, Rel-12, Rel-13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ISAT-MO-WITHDRAW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2324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SEAL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SEAL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19.09.2019	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CP-192255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003819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eIMS5G_SB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eIMS5G_SBA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CP-192023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96013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0" y="5293190"/>
            <a:ext cx="411527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816371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1864</Words>
  <Application>Microsoft Office PowerPoint</Application>
  <PresentationFormat>Widescreen</PresentationFormat>
  <Paragraphs>517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CT#87</vt:lpstr>
      <vt:lpstr>TSG CT WG1 Officials</vt:lpstr>
      <vt:lpstr>Meeting Calendar</vt:lpstr>
      <vt:lpstr>TSG CT WG1 Statistics</vt:lpstr>
      <vt:lpstr>New agreed  Study/Work Items led by CT1</vt:lpstr>
      <vt:lpstr>Work Plan I</vt:lpstr>
      <vt:lpstr>Work Plan II</vt:lpstr>
      <vt:lpstr>Work Plan III</vt:lpstr>
      <vt:lpstr>Work Plan IV</vt:lpstr>
      <vt:lpstr>Work Plan V</vt:lpstr>
      <vt:lpstr>TS sent to CT plenary</vt:lpstr>
      <vt:lpstr>TS sent to CT plenary</vt:lpstr>
      <vt:lpstr>Release 16 Status (I)</vt:lpstr>
      <vt:lpstr>Release 16 – Topics requiring attention</vt:lpstr>
      <vt:lpstr>Release 15 Status</vt:lpstr>
      <vt:lpstr>Backward Incompatible Changes</vt:lpstr>
      <vt:lpstr>For Information to CT (I)</vt:lpstr>
      <vt:lpstr>For Action to CT</vt:lpstr>
      <vt:lpstr>Experience with e-meeting (I)</vt:lpstr>
      <vt:lpstr>Experience with e-meeting (II)</vt:lpstr>
      <vt:lpstr>Acknowledgement</vt:lpstr>
      <vt:lpstr>Annex</vt:lpstr>
      <vt:lpstr>CRs for conditional approval I</vt:lpstr>
      <vt:lpstr>CRs for conditional approval II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PL-pre-sophia</cp:lastModifiedBy>
  <cp:revision>801</cp:revision>
  <dcterms:created xsi:type="dcterms:W3CDTF">2010-02-05T13:52:04Z</dcterms:created>
  <dcterms:modified xsi:type="dcterms:W3CDTF">2020-03-06T13:36:33Z</dcterms:modified>
  <cp:contentStatus>Template 2017</cp:contentStatus>
</cp:coreProperties>
</file>