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363" r:id="rId3"/>
    <p:sldId id="366" r:id="rId4"/>
    <p:sldId id="377" r:id="rId5"/>
    <p:sldId id="368" r:id="rId6"/>
    <p:sldId id="390" r:id="rId7"/>
    <p:sldId id="391" r:id="rId8"/>
    <p:sldId id="392" r:id="rId9"/>
    <p:sldId id="393" r:id="rId10"/>
    <p:sldId id="370" r:id="rId11"/>
    <p:sldId id="371" r:id="rId12"/>
    <p:sldId id="372" r:id="rId13"/>
    <p:sldId id="383" r:id="rId14"/>
    <p:sldId id="388" r:id="rId15"/>
    <p:sldId id="389" r:id="rId16"/>
    <p:sldId id="394" r:id="rId17"/>
    <p:sldId id="375" r:id="rId18"/>
    <p:sldId id="365" r:id="rId19"/>
    <p:sldId id="382" r:id="rId20"/>
    <p:sldId id="376" r:id="rId21"/>
    <p:sldId id="385" r:id="rId22"/>
    <p:sldId id="395" r:id="rId23"/>
    <p:sldId id="396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9" d="100"/>
          <a:sy n="119" d="100"/>
        </p:scale>
        <p:origin x="120" y="3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CT#85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CP-192024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5_Newport_Beach/Docs/CP-1912xxx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1_mm-cc-sm_ex-CN1/TSGC1_119_Wroclaw/Docs/C1-195177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CT#85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chairman,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789180"/>
              </p:ext>
            </p:extLst>
          </p:nvPr>
        </p:nvGraphicFramePr>
        <p:xfrm>
          <a:off x="809898" y="1999343"/>
          <a:ext cx="10411095" cy="1393562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CP-192084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Mission Critical Push To Talk (MCPTT) media plane control interworking with LMR systems; Protocol specification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TS 29.380, v 1.0.0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Peter Monnes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CP-192</a:t>
                      </a:r>
                      <a:r>
                        <a:rPr lang="de-DE" sz="12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085</a:t>
                      </a:r>
                    </a:p>
                  </a:txBody>
                  <a:tcPr marL="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Support of Multi-Device and Multi-Identity in IMS</a:t>
                      </a:r>
                      <a:endParaRPr lang="fr-FR" sz="1200" kern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TS 24.174, v 1.0.0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Jörgen Axell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CP-192</a:t>
                      </a:r>
                      <a:r>
                        <a:rPr lang="de-DE" sz="12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086</a:t>
                      </a:r>
                      <a:endParaRPr lang="de-DE" sz="12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Study on enhancements of Public Warning System (PWS)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TR 23.735, v 2.0.0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Hyounhee Koo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altLang="de-DE" dirty="0">
                <a:cs typeface="Arial" panose="020B0604020202020204" pitchFamily="34" charset="0"/>
              </a:rPr>
              <a:t>1 new work item was agreed</a:t>
            </a:r>
          </a:p>
          <a:p>
            <a:r>
              <a:rPr lang="en-US" altLang="de-DE" dirty="0">
                <a:cs typeface="Arial" panose="020B0604020202020204" pitchFamily="34" charset="0"/>
              </a:rPr>
              <a:t> 2 new work items were endorsed</a:t>
            </a:r>
          </a:p>
          <a:p>
            <a:r>
              <a:rPr lang="en-US" altLang="de-DE" dirty="0">
                <a:cs typeface="Arial" panose="020B0604020202020204" pitchFamily="34" charset="0"/>
              </a:rPr>
              <a:t> 5 revised work items were agreed</a:t>
            </a:r>
          </a:p>
          <a:p>
            <a:r>
              <a:rPr lang="en-US" altLang="de-DE" dirty="0">
                <a:cs typeface="Arial" panose="020B0604020202020204" pitchFamily="34" charset="0"/>
              </a:rPr>
              <a:t> 3 revised work items were endorsed</a:t>
            </a:r>
          </a:p>
          <a:p>
            <a:r>
              <a:rPr lang="en-US" dirty="0"/>
              <a:t> Most of CT1 work now deals with Rel-16 work items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The number of CAT F CRs for 5G phase 1 is now very low -&gt; 3. One CR for </a:t>
            </a:r>
            <a:r>
              <a:rPr lang="en-US" altLang="de-DE" dirty="0">
                <a:cs typeface="Arial" panose="020B0604020202020204" pitchFamily="34" charset="0"/>
              </a:rPr>
              <a:t>TS 24.501, TS 24.502 , TS 27.007 each</a:t>
            </a:r>
          </a:p>
          <a:p>
            <a:r>
              <a:rPr lang="en-US" altLang="de-DE" dirty="0">
                <a:cs typeface="Arial" panose="020B0604020202020204" pitchFamily="34" charset="0"/>
              </a:rPr>
              <a:t> CT1 strictly applies FASMO criterion</a:t>
            </a:r>
          </a:p>
          <a:p>
            <a:r>
              <a:rPr lang="en-US" dirty="0"/>
              <a:t> One of the agreed CRs is non-backward compatible, see next slide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971215"/>
              </p:ext>
            </p:extLst>
          </p:nvPr>
        </p:nvGraphicFramePr>
        <p:xfrm>
          <a:off x="209550" y="2282825"/>
          <a:ext cx="11742738" cy="272608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C1-194753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Maintaining the UL and DL NAS COUNTs after a handover from 5GS to EPS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RAN5, TS 38.523-3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52229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CT1 elected Lena </a:t>
            </a:r>
            <a:r>
              <a:rPr lang="fr-FR" altLang="en-US" sz="2400" dirty="0"/>
              <a:t>Chaponniere</a:t>
            </a:r>
            <a:r>
              <a:rPr lang="en-US" sz="2400" dirty="0"/>
              <a:t> as new </a:t>
            </a:r>
            <a:r>
              <a:rPr lang="en-US" sz="2400" dirty="0" err="1"/>
              <a:t>ViceChair</a:t>
            </a:r>
            <a:r>
              <a:rPr lang="en-US" sz="2400" dirty="0"/>
              <a:t> in CT1#119.</a:t>
            </a:r>
          </a:p>
          <a:p>
            <a:r>
              <a:rPr lang="en-US" sz="2400" dirty="0"/>
              <a:t>Most of 5G related work is now dedicated to Rel-16 work items, maintenance effort for Rel-15 is decreasing, i.e. Rel-15 is stable.</a:t>
            </a:r>
          </a:p>
          <a:p>
            <a:r>
              <a:rPr lang="en-US" sz="2400" dirty="0"/>
              <a:t> </a:t>
            </a:r>
            <a:r>
              <a:rPr lang="en-GB" altLang="ja-JP" sz="2400" dirty="0">
                <a:ea typeface="MS PGothic" panose="020B0600070205080204" pitchFamily="34" charset="-128"/>
              </a:rPr>
              <a:t>Major part of the work in the IMS / MC breakout is still on the WI on </a:t>
            </a:r>
            <a:r>
              <a:rPr lang="en-US" sz="2400" dirty="0"/>
              <a:t>MC Communication Interworking towards LMR.</a:t>
            </a:r>
          </a:p>
          <a:p>
            <a:r>
              <a:rPr lang="en-US" sz="2400" dirty="0"/>
              <a:t>CT1 had planned a technical vote for CT1#119 on “Small Data transfer in Control Plane” (WID is </a:t>
            </a:r>
            <a:r>
              <a:rPr lang="en-GB" sz="2400" dirty="0"/>
              <a:t>5G_CIoT</a:t>
            </a:r>
            <a:r>
              <a:rPr lang="en-US" sz="2400" dirty="0"/>
              <a:t>). Thanks to the hard work of the delegates a compromise solution was agreed as the way forward and the technical vote was not needed.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46552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CT1#119 was very busy with more than 700 input </a:t>
            </a:r>
            <a:r>
              <a:rPr lang="en-US" sz="2400" dirty="0" err="1"/>
              <a:t>tdocs</a:t>
            </a:r>
            <a:r>
              <a:rPr lang="en-US" sz="2400" dirty="0"/>
              <a:t> (previous meetings </a:t>
            </a:r>
            <a:r>
              <a:rPr lang="en-US" sz="2400"/>
              <a:t>this year had </a:t>
            </a:r>
            <a:r>
              <a:rPr lang="en-US" sz="2400" dirty="0"/>
              <a:t>roughly between 360 and 450 input </a:t>
            </a:r>
            <a:r>
              <a:rPr lang="en-US" sz="2400" dirty="0" err="1"/>
              <a:t>tdocs</a:t>
            </a:r>
            <a:r>
              <a:rPr lang="en-US" sz="2400" dirty="0"/>
              <a:t>). Consequently CT1 started at 08:00 a.m. on four days, even some parallel session started at 08:00 a.m.</a:t>
            </a:r>
          </a:p>
          <a:p>
            <a:r>
              <a:rPr lang="en-US" sz="2400" dirty="0"/>
              <a:t> The need for a Rel-16 ad-hoc in January 2020 was discussed, however, there was no consensus to schedule this ad-hoc meeting </a:t>
            </a:r>
          </a:p>
          <a:p>
            <a:r>
              <a:rPr lang="en-US" sz="2400" dirty="0"/>
              <a:t>There is a clear need for additional bandwidth on non-IMS/non-MC topics. CT1 will schedule breakout sessions on non-IMS/non-MC topics while the main rooms will handle non-IMS/non-MC topics </a:t>
            </a:r>
          </a:p>
          <a:p>
            <a:r>
              <a:rPr lang="en-US" sz="2400" dirty="0"/>
              <a:t> Additionally, an electronic meeting in January 2020 timeframe may help to reduce the number of input </a:t>
            </a:r>
            <a:r>
              <a:rPr lang="en-US" sz="2400" dirty="0" err="1"/>
              <a:t>tdocs</a:t>
            </a:r>
            <a:r>
              <a:rPr lang="en-US" sz="2400" dirty="0"/>
              <a:t> for the Feb meeting. Further input on this option to the next CT1 meeting to be expected from the CT1 chairman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9500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Update on IETF dependencies</a:t>
            </a:r>
          </a:p>
          <a:p>
            <a:pPr lvl="1"/>
            <a:r>
              <a:rPr lang="en-US" sz="2000" dirty="0"/>
              <a:t>reference to draft-ietf-sipcore-reason-q850-loc-07 is updated to RFC8606</a:t>
            </a:r>
          </a:p>
          <a:p>
            <a:pPr lvl="1"/>
            <a:r>
              <a:rPr lang="en-US" sz="2000" dirty="0"/>
              <a:t>reference to draft-</a:t>
            </a:r>
            <a:r>
              <a:rPr lang="en-US" sz="2000" dirty="0" err="1"/>
              <a:t>ietf</a:t>
            </a:r>
            <a:r>
              <a:rPr lang="en-US" sz="2000" dirty="0"/>
              <a:t>-stir-passport-shaken is updated to RFC8588</a:t>
            </a:r>
          </a:p>
          <a:p>
            <a:pPr lvl="1"/>
            <a:r>
              <a:rPr lang="en-US" sz="2000" dirty="0"/>
              <a:t>references to draft-</a:t>
            </a:r>
            <a:r>
              <a:rPr lang="en-US" sz="2000" dirty="0" err="1"/>
              <a:t>ietf</a:t>
            </a:r>
            <a:r>
              <a:rPr lang="en-US" sz="2000" dirty="0"/>
              <a:t>-</a:t>
            </a:r>
            <a:r>
              <a:rPr lang="en-US" sz="2000" dirty="0" err="1"/>
              <a:t>sipcore</a:t>
            </a:r>
            <a:r>
              <a:rPr lang="en-US" sz="2000" dirty="0"/>
              <a:t>-sip-</a:t>
            </a:r>
            <a:r>
              <a:rPr lang="en-US" sz="2000" dirty="0" err="1"/>
              <a:t>authn</a:t>
            </a:r>
            <a:r>
              <a:rPr lang="en-US" sz="2000" dirty="0"/>
              <a:t> are replaced with references to draft-</a:t>
            </a:r>
            <a:r>
              <a:rPr lang="en-US" sz="2000" dirty="0" err="1"/>
              <a:t>ietf</a:t>
            </a:r>
            <a:r>
              <a:rPr lang="en-US" sz="2000" dirty="0"/>
              <a:t>-</a:t>
            </a:r>
            <a:r>
              <a:rPr lang="en-US" sz="2000" dirty="0" err="1"/>
              <a:t>sipcore</a:t>
            </a:r>
            <a:r>
              <a:rPr lang="en-US" sz="2000" dirty="0"/>
              <a:t>-sip-token-</a:t>
            </a:r>
            <a:r>
              <a:rPr lang="en-US" sz="2000" dirty="0" err="1"/>
              <a:t>authnz</a:t>
            </a:r>
            <a:r>
              <a:rPr lang="en-US" sz="2000" dirty="0"/>
              <a:t>   (former one is discontinued in IETF)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81569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CT1 breakout on IMS, Mission Critical and V2X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Frédéric Firmin for his excellent support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ETSI support for their help with IT-facilities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The hosts (EF3) for hosting excellent meetings and for their support during the meeting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on long working days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50942524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E8485A-35F3-4B55-AF2E-F6A5F0D3C2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389" y="4220232"/>
            <a:ext cx="1268078" cy="9083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436616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C1-194073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Updates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new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stage-2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requirements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CAG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information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structure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1273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1219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C1-194100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PLMN ID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that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S-NSSAI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relates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712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23.502 CR 1488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C1-194388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Removal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eDRX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support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with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RRC_INACTIVE for NB-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IoT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1346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CR#1669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Adding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general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description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RACS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1517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C1-194402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Adding general description of RACS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3241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23.401 CR 3526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C1-194404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Signalling of UE support for RACS and of UE radio capability ID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3242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23.401 CR 3526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C1-194406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UE radio capability ID assignment by the network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3243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23.401 CR 3519, TS 23.401 CR 3526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C1-194435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No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RRC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inactive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for NB-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IoT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1371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CR#1669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C1-194519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Strictly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periodic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handling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due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to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emergency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service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1405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TS/TR 23.501 CR 1632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C1-194742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Correct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obtaining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IMEI after Mobility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from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5GC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24.301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3226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TS/TR 23.216 CR 0357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938553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C1-194753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Maintaining the UL and DL NAS COUNTs after a handover from 5GS to EPS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1305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33.501 CR 0611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C1-194754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Maintaining the UL and DL NAS COUNTs after a handover from 5GS to EPS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1306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33.501 CR 0611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C1-194774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Removal of Editor's note on adding unified access control configuration to "list of subscriber data" for access to SNPNs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1360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23.122 CR 0446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C1-194878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Take into account continuity from 5GS to EPS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24.237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1293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23.237 CR 0511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C1-194879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Take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into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account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continuity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from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5GS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EPS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24.237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1294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23.237 CR 0512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C1-194925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 network type restriction determined by operator policy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TS23.501 / CR#1454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C1-194926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PDU session modication command not forwarded to 5G AN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1189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23.502 CR 1468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C1-194939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Updates to UE-requested PDU session procedures for converting to MA PDU session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1425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23.502 CR 1611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C1-194947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Signalling of UE support for RACS and of UE radio capability ID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1517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C1-194955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5G-RG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usage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ANDSP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24.526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42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23.316 CR 0015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II</a:t>
            </a:r>
          </a:p>
        </p:txBody>
      </p:sp>
    </p:spTree>
    <p:extLst>
      <p:ext uri="{BB962C8B-B14F-4D97-AF65-F5344CB8AC3E}">
        <p14:creationId xmlns:p14="http://schemas.microsoft.com/office/powerpoint/2010/main" val="368926831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249691"/>
              </p:ext>
            </p:extLst>
          </p:nvPr>
        </p:nvGraphicFramePr>
        <p:xfrm>
          <a:off x="802105" y="1999343"/>
          <a:ext cx="10418888" cy="3895987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C1-194960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Alignment with stage-2 on PEI for 5G-RG and FN-RG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1279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1466, TS 23.316 CR 0008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C1-194985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Signalling of UE support for transfer of port management information containers, MAC address and DS-TT residence time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1464, TS 23.502 CR 1464, TS 23.503 CR 0288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C1-195132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Address EN on PLMN Selector list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24.502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94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23.501 CR 1455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C1-195136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UE radio capability ID assignment by the network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1357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1517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C1-195168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Service gap control, follow-on request indicator at initial registration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23.502 CR 1496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C1-195188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Adding support for transfer of Ethernet port management information containers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1359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1464, TS 23.502 CR 1464, TS 23.503 CR 0288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C1-195190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Port management information container: Delivery via the NAS protocol and coding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1470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1464, TS 23.502 CR 1464, TS 23.503 CR 0288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C1-195201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Use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URSP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rules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in EPS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24.526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47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1521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III</a:t>
            </a:r>
          </a:p>
        </p:txBody>
      </p:sp>
    </p:spTree>
    <p:extLst>
      <p:ext uri="{BB962C8B-B14F-4D97-AF65-F5344CB8AC3E}">
        <p14:creationId xmlns:p14="http://schemas.microsoft.com/office/powerpoint/2010/main" val="50443005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CT1#119 (Wroclaw, Poland)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dirty="0"/>
              <a:t>Rel-16 Mission Critical ad-hoc meeting (Sophia Antipolis, France)</a:t>
            </a:r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CT1#120 (</a:t>
            </a:r>
            <a:r>
              <a:rPr lang="en-US" altLang="fr-FR" dirty="0" err="1"/>
              <a:t>Portoroz</a:t>
            </a:r>
            <a:r>
              <a:rPr lang="en-US" altLang="fr-FR" dirty="0"/>
              <a:t> , Slovenia)</a:t>
            </a:r>
          </a:p>
          <a:p>
            <a:pPr lvl="2"/>
            <a:r>
              <a:rPr lang="en-US" altLang="fr-FR" dirty="0"/>
              <a:t>CT1#121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CT1#119:</a:t>
            </a:r>
            <a:r>
              <a:rPr lang="en-US" sz="1800" dirty="0"/>
              <a:t> 1212 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CT1#119:</a:t>
            </a:r>
            <a:r>
              <a:rPr lang="en-US" sz="1800" dirty="0"/>
              <a:t> Cat B/C/F  244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CT1#119:</a:t>
            </a:r>
            <a:r>
              <a:rPr lang="en-US" sz="1800" dirty="0"/>
              <a:t> 92</a:t>
            </a:r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CT1#119: 115 registered, 103 attended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 had an ad-hoc meeting  on Rel-16 mission critical. </a:t>
            </a:r>
            <a:r>
              <a:rPr lang="en-US" altLang="fr-FR" sz="2000" dirty="0" err="1"/>
              <a:t>Tdocs</a:t>
            </a:r>
            <a:r>
              <a:rPr lang="en-US" altLang="fr-FR" sz="2000" dirty="0"/>
              <a:t> from the ad-hoc were used as draft inputs to CT1#119</a:t>
            </a:r>
          </a:p>
          <a:p>
            <a:pPr lvl="1"/>
            <a:r>
              <a:rPr lang="en-US" altLang="fr-FR" sz="2000" dirty="0"/>
              <a:t>CT1#119 had breakout sessions on V2X related work items, IMS and Mission Critical work items on 3 days, chaired by Jörgen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34536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200" b="1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C1-195177</a:t>
                      </a:r>
                      <a:br>
                        <a:rPr lang="de-DE" sz="1200" b="1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de-DE" sz="1200" b="1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(CP-192205)</a:t>
                      </a:r>
                      <a:endParaRPr lang="fr-FR" sz="1100" b="1" u="non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WID on CT aspects of SEAL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Samsung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Specify stage-3 for a Service Enabler Architecture Layer (SEAL)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231723"/>
              </p:ext>
            </p:extLst>
          </p:nvPr>
        </p:nvGraphicFramePr>
        <p:xfrm>
          <a:off x="784312" y="2126071"/>
          <a:ext cx="10188488" cy="278234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Vertical_LAN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Vertical_LAN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V2XAPP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V2XAPP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eV2XARC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eV2XARC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CP-191061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20%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61143849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444170"/>
              </p:ext>
            </p:extLst>
          </p:nvPr>
        </p:nvGraphicFramePr>
        <p:xfrm>
          <a:off x="784312" y="2126071"/>
          <a:ext cx="10188488" cy="290426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Protocol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for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Stage 3 for MC Communication Interworking with Land Mobile Radio Systems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MCCI_CT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Mission Critical system migration and interconnection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MCCI_CT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Study on stages 2 and 3 of enhancements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MONASTERY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MONASTERY2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26369"/>
            <a:ext cx="535352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20%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203262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750202"/>
              </p:ext>
            </p:extLst>
          </p:nvPr>
        </p:nvGraphicFramePr>
        <p:xfrm>
          <a:off x="784312" y="2126071"/>
          <a:ext cx="10188488" cy="2737172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Multi-device and multi-identity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eNS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</a:t>
                      </a:r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 of 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E2E_DELAY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VBCLTE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Aft>
                          <a:spcPts val="1200"/>
                        </a:spcAft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VBCLTE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46637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414535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20%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39728631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IV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117386"/>
              </p:ext>
            </p:extLst>
          </p:nvPr>
        </p:nvGraphicFramePr>
        <p:xfrm>
          <a:off x="784312" y="2126071"/>
          <a:ext cx="10188488" cy="258994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Signalling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Improvements for Network Efficiency in 5GS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SINE_5G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xBDT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xBDT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protocol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development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SAE Protocol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Development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for Rel16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Withdrawal of TS 24.323 from Rel-11, Rel-12, Rel-13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ISAT-MO-WITHDRAW</a:t>
                      </a:r>
                    </a:p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2324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816371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1793</Words>
  <Application>Microsoft Office PowerPoint</Application>
  <PresentationFormat>Widescreen</PresentationFormat>
  <Paragraphs>491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Arial </vt:lpstr>
      <vt:lpstr>Calibri</vt:lpstr>
      <vt:lpstr>Calibri Light</vt:lpstr>
      <vt:lpstr>Times New Roman</vt:lpstr>
      <vt:lpstr>Office Theme</vt:lpstr>
      <vt:lpstr>CT WG1 Status Report  to TSG CT#85</vt:lpstr>
      <vt:lpstr>TSG CT WG1 Officials</vt:lpstr>
      <vt:lpstr>Meeting Calendar</vt:lpstr>
      <vt:lpstr>TSG CT WG1 Statistics</vt:lpstr>
      <vt:lpstr>New agreed  Study/Work Items led by CT1</vt:lpstr>
      <vt:lpstr>Work Plan I</vt:lpstr>
      <vt:lpstr>Work Plan II</vt:lpstr>
      <vt:lpstr>Work Plan III</vt:lpstr>
      <vt:lpstr>Work Plan IV</vt:lpstr>
      <vt:lpstr>TS/TR sent to CT plenary</vt:lpstr>
      <vt:lpstr>Release 16 Status</vt:lpstr>
      <vt:lpstr>Release 15 Status</vt:lpstr>
      <vt:lpstr>Backward Incompatible Changes</vt:lpstr>
      <vt:lpstr>For Information to CT (I)</vt:lpstr>
      <vt:lpstr>For Information to CT (II)</vt:lpstr>
      <vt:lpstr>For Information to CT (III)</vt:lpstr>
      <vt:lpstr>For Action to CT</vt:lpstr>
      <vt:lpstr>Acknowledgement</vt:lpstr>
      <vt:lpstr>Thank You!</vt:lpstr>
      <vt:lpstr>Annex</vt:lpstr>
      <vt:lpstr>CRs for conditional approval I</vt:lpstr>
      <vt:lpstr>CRs for conditional approval II</vt:lpstr>
      <vt:lpstr>CRs for conditional approval III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Nokia-user</cp:lastModifiedBy>
  <cp:revision>702</cp:revision>
  <dcterms:created xsi:type="dcterms:W3CDTF">2010-02-05T13:52:04Z</dcterms:created>
  <dcterms:modified xsi:type="dcterms:W3CDTF">2019-09-09T08:53:47Z</dcterms:modified>
  <cp:contentStatus>Template 2017</cp:contentStatus>
</cp:coreProperties>
</file>