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3"/>
  </p:notesMasterIdLst>
  <p:handoutMasterIdLst>
    <p:handoutMasterId r:id="rId24"/>
  </p:handoutMasterIdLst>
  <p:sldIdLst>
    <p:sldId id="341" r:id="rId2"/>
    <p:sldId id="363" r:id="rId3"/>
    <p:sldId id="366" r:id="rId4"/>
    <p:sldId id="377" r:id="rId5"/>
    <p:sldId id="368" r:id="rId6"/>
    <p:sldId id="369" r:id="rId7"/>
    <p:sldId id="380" r:id="rId8"/>
    <p:sldId id="381" r:id="rId9"/>
    <p:sldId id="370" r:id="rId10"/>
    <p:sldId id="371" r:id="rId11"/>
    <p:sldId id="382" r:id="rId12"/>
    <p:sldId id="383" r:id="rId13"/>
    <p:sldId id="384" r:id="rId14"/>
    <p:sldId id="372" r:id="rId15"/>
    <p:sldId id="373" r:id="rId16"/>
    <p:sldId id="374" r:id="rId17"/>
    <p:sldId id="375" r:id="rId18"/>
    <p:sldId id="365" r:id="rId19"/>
    <p:sldId id="376" r:id="rId20"/>
    <p:sldId id="378" r:id="rId21"/>
    <p:sldId id="379" r:id="rId2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9112" autoAdjust="0"/>
  </p:normalViewPr>
  <p:slideViewPr>
    <p:cSldViewPr snapToGrid="0">
      <p:cViewPr varScale="1">
        <p:scale>
          <a:sx n="113" d="100"/>
          <a:sy n="113" d="100"/>
        </p:scale>
        <p:origin x="28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488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82250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CT#84</a:t>
            </a:r>
          </a:p>
          <a:p>
            <a:pPr eaLnBrk="1" hangingPunct="1">
              <a:defRPr/>
            </a:pPr>
            <a:r>
              <a:rPr lang="en-GB" sz="10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Newport Beach, US; June 2019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CP-191009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CT WG4 Status Report </a:t>
            </a:r>
            <a:br>
              <a:rPr lang="en-US" altLang="en-US" dirty="0"/>
            </a:br>
            <a:r>
              <a:rPr lang="en-US" altLang="en-US" dirty="0"/>
              <a:t>to TSG CT#84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Schmitt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Chairman</a:t>
            </a:r>
            <a:r>
              <a:rPr lang="en-GB" altLang="en-US" sz="2000" dirty="0"/>
              <a:t>, Huawei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Study on User-plane Protocol [FS_UPPS] (CT4)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Objectives: 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Set of criteria for user plane protocol selection based on Rel-16 requirements and candidate protocol evaluation to replace/omit GTP-U</a:t>
            </a: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TR: 29.892 v 1.2.0</a:t>
            </a: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Status:</a:t>
            </a:r>
          </a:p>
          <a:p>
            <a:pPr lvl="1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Evaluation criteria enhanced and aligned between the alternatives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Evaluation of SRv6 including GTP-U  parameters is agreed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Conclusion clause structure is agreed.</a:t>
            </a:r>
          </a:p>
          <a:p>
            <a:pPr lvl="1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Clarified that the TR analysis SRv6+GTP-U versus SRv6 without GTP-U (SRv6 is performing the signalling)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Very controversial discussion so no final  conclusion could be reached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de-DE" sz="1600" dirty="0"/>
              <a:t>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Next steps:</a:t>
            </a:r>
          </a:p>
          <a:p>
            <a:pPr lvl="1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Complete the conclusion section</a:t>
            </a:r>
          </a:p>
          <a:p>
            <a:pPr lvl="1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to guaranty the completion of the TR in Q3 a technical vote will be  announced for CT4#93 and will be held if no consensus  can be reached.</a:t>
            </a:r>
          </a:p>
          <a:p>
            <a:r>
              <a:rPr lang="de-DE" sz="1600" dirty="0"/>
              <a:t>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SID completion:  90%</a:t>
            </a: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Title: 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Study on IETF QUIC Transport for 5GC Service Based Interfaces [FS_QUIC] (CT4)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Objectives: 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Study the differences between HTTP/2 over TCP vs HTTP/2 over QUIC and appraise the possible advantages of using QUIC as transport for the Service Based Interfaces</a:t>
            </a: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TR: 29.893 v 1.2.0</a:t>
            </a: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Status:</a:t>
            </a:r>
          </a:p>
          <a:p>
            <a:pPr lvl="1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Analysis  on trouble  shooting (network and application level) is added.</a:t>
            </a:r>
          </a:p>
          <a:p>
            <a:pPr lvl="1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Transport proxy traversal is added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additions did not change the interim evaluation and conclusion agreed. </a:t>
            </a:r>
            <a:b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Interim conclusion points that for Rel-16 QUIC is not suitable to be adopted for SBI.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r>
              <a:rPr lang="de-DE" sz="1600" dirty="0"/>
              <a:t>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Next steps: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Keep TR aligned with IETF status final conclusion once the RFC is completed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dirty="0"/>
              <a:t>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SID completion:  80%</a:t>
            </a: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61799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Study on Load and Overload Control of 5GC SBI [FS_LOLC](CT4)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Objectives: 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Identify the requirements and solution for Load Control and Overload Control, including Overload Prevention and Detection, and Overload Mitigation, and backward compatibility.</a:t>
            </a: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TR: 29.843 v 1.2.0</a:t>
            </a: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Status:</a:t>
            </a:r>
          </a:p>
          <a:p>
            <a:pPr lvl="1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New  solutions for Overload control were added.</a:t>
            </a:r>
          </a:p>
          <a:p>
            <a:pPr lvl="1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Delegates asked  for moretime to check these new solution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r>
              <a:rPr lang="de-DE" sz="1600" dirty="0"/>
              <a:t>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Next steps:</a:t>
            </a:r>
          </a:p>
          <a:p>
            <a:pPr lvl="1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Agree on final conclusion and start normative work.</a:t>
            </a: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dirty="0"/>
              <a:t>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SID completion:  90%</a:t>
            </a: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032553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CT Aspects of Media Handling for RAN Delay Budget Reporting in MTSI</a:t>
            </a:r>
            <a:r>
              <a:rPr lang="en-GB" sz="1200" i="1" dirty="0">
                <a:latin typeface="Arial" panose="020B0604020202020204" pitchFamily="34" charset="0"/>
                <a:cs typeface="Arial" panose="020B0604020202020204" pitchFamily="34" charset="0"/>
              </a:rPr>
              <a:t>, [E2E_DELAY-CT]</a:t>
            </a:r>
            <a:r>
              <a:rPr lang="en-GB" sz="1200" i="1" kern="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(CT4 part)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Objectives: </a:t>
            </a:r>
          </a:p>
          <a:p>
            <a:pPr lvl="1"/>
            <a:r>
              <a:rPr lang="en-GB" sz="1200" dirty="0"/>
              <a:t>SA4 has introduced the feature Delay Budget Information (DBI) in TS 26.114 as an option. DBI signalling for voice and video media streams has to  be introduced towards MGW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Status:</a:t>
            </a:r>
          </a:p>
          <a:p>
            <a:pPr lvl="1"/>
            <a:r>
              <a:rPr lang="en-GB" sz="1200" dirty="0"/>
              <a:t>DBI is added on Interface between:</a:t>
            </a:r>
          </a:p>
          <a:p>
            <a:pPr lvl="2"/>
            <a:r>
              <a:rPr lang="en-GB" sz="1200" dirty="0"/>
              <a:t>MRFC and MRFP (</a:t>
            </a:r>
            <a:r>
              <a:rPr lang="en-GB" sz="1200" dirty="0" err="1"/>
              <a:t>Mp</a:t>
            </a:r>
            <a:r>
              <a:rPr lang="en-GB" sz="1200" dirty="0"/>
              <a:t>)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2"/>
            <a:r>
              <a:rPr lang="en-GB" sz="1200" dirty="0"/>
              <a:t>IMS-ALG and IMS-AGW (</a:t>
            </a:r>
            <a:r>
              <a:rPr lang="en-GB" sz="1200" dirty="0" err="1"/>
              <a:t>Iq</a:t>
            </a:r>
            <a:r>
              <a:rPr lang="en-GB" sz="1200" dirty="0"/>
              <a:t>)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Configure TrGW connection point via Ix 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de-DE" sz="1600" dirty="0"/>
              <a:t>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Next steps:</a:t>
            </a:r>
          </a:p>
          <a:p>
            <a:pPr lvl="1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none.</a:t>
            </a: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dirty="0"/>
              <a:t>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WID completion:  100%</a:t>
            </a: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98924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1600" dirty="0">
                <a:latin typeface="Arial "/>
              </a:rPr>
              <a:t> Title:</a:t>
            </a:r>
          </a:p>
          <a:p>
            <a:pPr lvl="1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CT aspects on 5G System –Phase 1 (CT1) </a:t>
            </a:r>
          </a:p>
          <a:p>
            <a:r>
              <a:rPr lang="de-DE" sz="1600" dirty="0">
                <a:latin typeface="Arial "/>
              </a:rPr>
              <a:t> Objectives: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After completion of the Study, specify the service-based interfaces (API) 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CT4 responsible for the specification of core-network SBIs (except PCC) and impacts on existing protocols (e.g. GTP, PFCP)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dirty="0">
                <a:latin typeface="Arial "/>
              </a:rPr>
              <a:t> WID: 100% completed</a:t>
            </a:r>
            <a:endParaRPr lang="de-DE" sz="1200" dirty="0">
              <a:latin typeface="Arial "/>
            </a:endParaRPr>
          </a:p>
          <a:p>
            <a:r>
              <a:rPr lang="de-DE" sz="1600" dirty="0">
                <a:latin typeface="Arial "/>
              </a:rPr>
              <a:t> Normative Phase:</a:t>
            </a:r>
          </a:p>
          <a:p>
            <a:pPr lvl="1"/>
            <a:r>
              <a:rPr lang="de-DE" sz="1200" dirty="0">
                <a:latin typeface="Arial "/>
              </a:rPr>
              <a:t>Consolidation of API specifications</a:t>
            </a:r>
          </a:p>
          <a:p>
            <a:pPr lvl="1"/>
            <a:r>
              <a:rPr lang="de-DE" sz="1200" dirty="0">
                <a:latin typeface="Arial "/>
              </a:rPr>
              <a:t>Alignment with stage 2</a:t>
            </a:r>
          </a:p>
          <a:p>
            <a:pPr lvl="1"/>
            <a:r>
              <a:rPr lang="de-DE" sz="1200" dirty="0">
                <a:latin typeface="Arial "/>
              </a:rPr>
              <a:t>SA3LI has informed CT4 that non of the network internal interface (protocolls) are reused for LI, CT4 has removed all LI references in TS 29.244</a:t>
            </a:r>
          </a:p>
          <a:p>
            <a:r>
              <a:rPr lang="de-DE" sz="1600" dirty="0">
                <a:latin typeface="Arial "/>
              </a:rPr>
              <a:t> Still 50% of the meeting time we spend to 5GS, work is going down</a:t>
            </a:r>
            <a:endParaRPr lang="en-US" sz="1600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341349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 rot="21197728">
            <a:off x="2768600" y="3334038"/>
            <a:ext cx="5891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No CR was marked as backward incompatible this time.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de-DE" dirty="0"/>
              <a:t> </a:t>
            </a:r>
            <a:r>
              <a:rPr lang="en-US" altLang="zh-CN" sz="2000" b="1" dirty="0">
                <a:ea typeface="MS PGothic" panose="020B0600070205080204" pitchFamily="34" charset="-128"/>
                <a:cs typeface="Arial" panose="020B0604020202020204" pitchFamily="34" charset="0"/>
              </a:rPr>
              <a:t>Check of the </a:t>
            </a:r>
            <a:r>
              <a:rPr lang="en-US" altLang="zh-CN" sz="2000" b="1" dirty="0" err="1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2000" b="1" dirty="0">
                <a:ea typeface="MS PGothic" panose="020B0600070205080204" pitchFamily="34" charset="-128"/>
                <a:cs typeface="Arial" panose="020B0604020202020204" pitchFamily="34" charset="0"/>
              </a:rPr>
              <a:t> specification files by the rapporteur/delegates</a:t>
            </a:r>
            <a:endParaRPr lang="en-US" altLang="zh-CN" sz="12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In last plenary period CT3 and CT4 had a different procedure for checking Open API and implementing the CRs and their corrective  CRs to plenary.</a:t>
            </a:r>
          </a:p>
          <a:p>
            <a:pPr lvl="1">
              <a:lnSpc>
                <a:spcPct val="80000"/>
              </a:lnSpc>
              <a:defRPr/>
            </a:pPr>
            <a:r>
              <a:rPr lang="de-DE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This time CT3 and CT4 have jointly discussed and agreed  how to perform this task</a:t>
            </a:r>
          </a:p>
          <a:p>
            <a:pPr lvl="1">
              <a:lnSpc>
                <a:spcPct val="80000"/>
              </a:lnSpc>
              <a:defRPr/>
            </a:pPr>
            <a:r>
              <a:rPr lang="de-DE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Rapporteuers have implemented all agreed  CRs and informed other about the identified errors and asked source companies to provide revisions to plenary</a:t>
            </a:r>
            <a:endParaRPr lang="en-US" altLang="zh-CN" sz="16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Rapporteurs and delegates have been encouraged to: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200" dirty="0">
                <a:ea typeface="MS PGothic" panose="020B0600070205080204" pitchFamily="34" charset="-128"/>
                <a:cs typeface="Arial" panose="020B0604020202020204" pitchFamily="34" charset="0"/>
              </a:rPr>
              <a:t>use the tool provided by ETSI Forge and provide feedback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LS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sz="2000" dirty="0">
                <a:latin typeface="Arial "/>
              </a:rPr>
              <a:t>C4-192467 Rel-15 LS on clarification for N32 security (send to: SA3, CT, SA)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GB" sz="2000" dirty="0">
                <a:latin typeface="Arial "/>
              </a:rPr>
              <a:t> SA3 indicated their intention to change the name of "Application Layer Security" (ALS) to "Protocol for N32 Interconnect Security" (PRINS), CT4 have aligned 3GPP TS 29.573 with CR #0014 in CP-191043.</a:t>
            </a:r>
          </a:p>
          <a:p>
            <a:pPr marL="0" indent="0">
              <a:spcAft>
                <a:spcPts val="0"/>
              </a:spcAft>
              <a:buNone/>
            </a:pPr>
            <a:endParaRPr lang="en-GB" sz="2000" dirty="0">
              <a:latin typeface="Arial 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sz="2000" dirty="0">
                <a:latin typeface="Arial "/>
              </a:rPr>
              <a:t>If CR 0014 to 29.573 is not agreed or  changed CT has to  inform SA and SA3 to avoid misalignment between stage 2 and stage 3.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3200" dirty="0">
                <a:ea typeface="MS PGothic" pitchFamily="34" charset="-128"/>
                <a:cs typeface="Arial" pitchFamily="34" charset="0"/>
              </a:rPr>
              <a:t>The Chairman wants to: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CT4 delegates for their dedication and their excellent team spirit on the 5GS related specifications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Susana and CT3 delegates for the coordination and the joint sessions on 5GS work between CT3 and CT4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WI and spec rapporteurs for their priceless coordination work and the pre-editing work of the 5GC specifications and check of the Open API files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CT4 vice chairs Yvette </a:t>
            </a:r>
            <a:r>
              <a:rPr lang="en-GB" altLang="ja-JP" sz="2000" dirty="0" err="1">
                <a:latin typeface="Arial "/>
                <a:ea typeface="MS PGothic" pitchFamily="34" charset="-128"/>
                <a:cs typeface="Arial" pitchFamily="34" charset="0"/>
              </a:rPr>
              <a:t>Koza</a:t>
            </a:r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 and Song Yue for their help in CT4 management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Kimmo for his hard work as MCC (and his guidelines)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Thanks to ETSI support and providing IT facilities. </a:t>
            </a:r>
            <a:endParaRPr lang="en-US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hosts CF3 and NAF of the meetings in Xi’an and Reno.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Thanks to  the leaving CT4 Chairman Lionel </a:t>
            </a:r>
            <a:r>
              <a:rPr lang="en-GB" altLang="ja-JP" sz="2000" dirty="0" err="1">
                <a:latin typeface="Arial "/>
                <a:ea typeface="MS PGothic" pitchFamily="34" charset="-128"/>
                <a:cs typeface="Arial" pitchFamily="34" charset="0"/>
              </a:rPr>
              <a:t>Morand</a:t>
            </a:r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 for </a:t>
            </a:r>
            <a:r>
              <a:rPr lang="en-GB" altLang="ja-JP" sz="2000">
                <a:latin typeface="Arial "/>
                <a:ea typeface="MS PGothic" pitchFamily="34" charset="-128"/>
                <a:cs typeface="Arial" pitchFamily="34" charset="0"/>
              </a:rPr>
              <a:t>great work, </a:t>
            </a:r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he has done during his time as CT4 Chairman.</a:t>
            </a:r>
          </a:p>
          <a:p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33" y="5582180"/>
            <a:ext cx="872067" cy="65405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CT4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New </a:t>
            </a:r>
            <a:r>
              <a:rPr lang="en-US" altLang="en-US" sz="1800" i="1" dirty="0">
                <a:solidFill>
                  <a:schemeClr val="accent5">
                    <a:lumMod val="75000"/>
                  </a:schemeClr>
                </a:solidFill>
              </a:rPr>
              <a:t>elected</a:t>
            </a: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 in CT4#90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401214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Yvette</a:t>
            </a:r>
            <a:r>
              <a:rPr lang="fr-FR" altLang="en-US" sz="1800" dirty="0"/>
              <a:t> </a:t>
            </a:r>
            <a:r>
              <a:rPr lang="fr-FR" altLang="en-US" sz="1800" dirty="0" err="1"/>
              <a:t>Koza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yvette.koza@t-mobile.at</a:t>
            </a:r>
            <a:endParaRPr lang="fr-FR" altLang="en-US" sz="1800" dirty="0"/>
          </a:p>
          <a:p>
            <a:pPr>
              <a:buNone/>
            </a:pP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New </a:t>
            </a:r>
            <a:r>
              <a:rPr lang="en-US" altLang="en-US" sz="1800" i="1" dirty="0">
                <a:solidFill>
                  <a:schemeClr val="accent5">
                    <a:lumMod val="75000"/>
                  </a:schemeClr>
                </a:solidFill>
              </a:rPr>
              <a:t>elected</a:t>
            </a: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 in CT4#91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56354" y="432540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01609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4213140"/>
            <a:ext cx="985086" cy="131651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 smtClean="0"/>
              <a:t>CRs with dependencies to SA2 </a:t>
            </a:r>
            <a:r>
              <a:rPr lang="en-GB" dirty="0"/>
              <a:t>agreed CRs</a:t>
            </a:r>
          </a:p>
          <a:p>
            <a:pPr marL="0" indent="0">
              <a:buNone/>
            </a:pPr>
            <a:endParaRPr lang="en-US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056397"/>
              </p:ext>
            </p:extLst>
          </p:nvPr>
        </p:nvGraphicFramePr>
        <p:xfrm>
          <a:off x="1166283" y="2922641"/>
          <a:ext cx="8724900" cy="13496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6977"/>
                <a:gridCol w="405660"/>
                <a:gridCol w="329679"/>
                <a:gridCol w="529933"/>
                <a:gridCol w="3525375"/>
                <a:gridCol w="821622"/>
                <a:gridCol w="1003846"/>
                <a:gridCol w="547962"/>
                <a:gridCol w="1003846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TS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CR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Rev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Rel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Title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TD#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Other Aff Specs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AffectedWG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S2 Tdoc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185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29.244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0251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Rel-15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Matching a PFD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C4-192393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23.203-1126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S2-1904184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29.274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1945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Cause in Context Acknowledge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C4-192465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23.502-1231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S2-1903930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29.502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0130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PDU Session Establishment support Control Plane </a:t>
                      </a:r>
                      <a:r>
                        <a:rPr lang="en-US" sz="800" dirty="0" err="1">
                          <a:effectLst/>
                        </a:rPr>
                        <a:t>CIoT</a:t>
                      </a:r>
                      <a:r>
                        <a:rPr lang="en-US" sz="800" dirty="0">
                          <a:effectLst/>
                        </a:rPr>
                        <a:t> Optimization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C4-192342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23.502-1184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S2-1906139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29.502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0135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Rel-15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Correct Nsmf_PDUSession_Create to support Mobility Restriction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C4-192459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23.502-0934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Approved at SA#83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29.502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0137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MA PDU Session Release over a Single Access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C4-192523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23.502-1217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S2-1904134</a:t>
                      </a: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29.502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0140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EPS Interworking Indication for N3GPP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C4-192322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23.502-1150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S2-1904167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29.510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0148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NWDAF Discovery and Selection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C4-192533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23.501-1258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S2-1903964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29.510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0199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Rel-16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PCF Group Id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C4-192313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23.501-1366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S2-1905949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29.572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0024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Rel-15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UE Positioning Capabilities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C4-191431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23.502-1143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S2-1904482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Schmitt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Peter.schmitt@huawei.com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CT4#90 (Xi’an, CN)</a:t>
            </a:r>
          </a:p>
          <a:p>
            <a:pPr lvl="2"/>
            <a:r>
              <a:rPr lang="en-US" altLang="fr-FR" dirty="0"/>
              <a:t>CT4#91 (Reno, US)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3773487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/>
              <a:t>Upcoming Meetings</a:t>
            </a:r>
          </a:p>
          <a:p>
            <a:pPr lvl="1"/>
            <a:r>
              <a:rPr lang="en-US" altLang="fr-FR"/>
              <a:t>Ordinary:</a:t>
            </a:r>
          </a:p>
          <a:p>
            <a:pPr lvl="2"/>
            <a:r>
              <a:rPr lang="en-US" altLang="fr-FR"/>
              <a:t>CT4#92 (Wroclaw , PL)</a:t>
            </a:r>
          </a:p>
          <a:p>
            <a:pPr lvl="1"/>
            <a:r>
              <a:rPr lang="en-US" altLang="fr-FR"/>
              <a:t>Ad-hoc:</a:t>
            </a:r>
          </a:p>
          <a:p>
            <a:pPr lvl="2"/>
            <a:r>
              <a:rPr lang="en-US" altLang="fr-FR"/>
              <a:t>None</a:t>
            </a:r>
          </a:p>
          <a:p>
            <a:endParaRPr lang="en-US" altLang="fr-FR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CT4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547 in CT4#90 and 539 in CT4#91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B(73)/C/F(217) 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59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CT4#90 (Xi’an, CN): 128 </a:t>
            </a:r>
            <a:br>
              <a:rPr lang="en-US" altLang="fr-FR" dirty="0"/>
            </a:br>
            <a:r>
              <a:rPr lang="en-US" altLang="fr-FR" dirty="0"/>
              <a:t>	present: ~35</a:t>
            </a:r>
          </a:p>
          <a:p>
            <a:pPr lvl="2"/>
            <a:r>
              <a:rPr lang="en-US" altLang="fr-FR" dirty="0"/>
              <a:t>CT4#91 (Reno, US): 119</a:t>
            </a:r>
            <a:br>
              <a:rPr lang="en-US" altLang="fr-FR" dirty="0"/>
            </a:br>
            <a:r>
              <a:rPr lang="en-US" altLang="fr-FR" dirty="0"/>
              <a:t>	present:~30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</a:t>
            </a:r>
          </a:p>
          <a:p>
            <a:pPr lvl="1"/>
            <a:r>
              <a:rPr lang="de-DE" dirty="0"/>
              <a:t>5GS_Ph1-CT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/>
              <a:t>In CT4#90 agreed CAT F: 87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/>
              <a:t>In CT4#91 agreed CAT F: 88</a:t>
            </a:r>
          </a:p>
          <a:p>
            <a:pPr marL="457200" lvl="1" indent="0">
              <a:buNone/>
            </a:pPr>
            <a:endParaRPr lang="de-DE" dirty="0"/>
          </a:p>
          <a:p>
            <a:pPr lvl="1"/>
            <a:r>
              <a:rPr lang="de-DE" dirty="0"/>
              <a:t>Release 16 work: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/>
              <a:t>In CT4#90 agreed CAT B: 21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/>
              <a:t>In CT4#91 agreed CAT B: 43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agreed  Study/Work Items led by CT4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151293"/>
              </p:ext>
            </p:extLst>
          </p:nvPr>
        </p:nvGraphicFramePr>
        <p:xfrm>
          <a:off x="158750" y="1859492"/>
          <a:ext cx="11742738" cy="458385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3857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036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 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C4-192277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CP-191065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dirty="0">
                          <a:latin typeface="Arial 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WID</a:t>
                      </a:r>
                      <a:r>
                        <a:rPr lang="en-GB" sz="1600" baseline="0" dirty="0">
                          <a:latin typeface="Arial 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en-GB" sz="1600" dirty="0">
                          <a:latin typeface="Arial 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 aspects of SBA interactions between IMS and 5GC </a:t>
                      </a:r>
                      <a:r>
                        <a:rPr lang="en-GB" sz="1600" b="0" i="1" dirty="0">
                          <a:solidFill>
                            <a:schemeClr val="tx1"/>
                          </a:solidFill>
                          <a:latin typeface="Arial 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</a:t>
                      </a:r>
                      <a:r>
                        <a:rPr lang="fr-FR" sz="1600" b="0" i="1" dirty="0">
                          <a:solidFill>
                            <a:schemeClr val="tx1"/>
                          </a:solidFill>
                          <a:latin typeface="Arial 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eIMS5G_SBA</a:t>
                      </a:r>
                      <a:r>
                        <a:rPr lang="en-GB" sz="1600" b="0" i="1" dirty="0">
                          <a:solidFill>
                            <a:schemeClr val="tx1"/>
                          </a:solidFill>
                          <a:latin typeface="Arial 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]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Nhss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: New services for the IMS service logic.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-Update of discovery methods for HSS and P-CSCF</a:t>
                      </a:r>
                      <a:endParaRPr lang="en-US" sz="1400" i="1" noProof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3433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C4-192509</a:t>
                      </a:r>
                    </a:p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CP-191061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WID: CT aspects of optimisations on UE radio capability signalling, </a:t>
                      </a:r>
                      <a:r>
                        <a:rPr lang="en-GB" sz="1600" i="1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[</a:t>
                      </a:r>
                      <a:r>
                        <a:rPr lang="fr-FR" sz="1600" i="1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RACS ]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en-US" sz="1600" kern="1200" noProof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Qualcomm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de-DE" sz="1400" i="1" noProof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-</a:t>
                      </a:r>
                      <a:r>
                        <a:rPr lang="de-DE" sz="1400" i="0" noProof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Nucmf:</a:t>
                      </a:r>
                      <a:r>
                        <a:rPr lang="de-DE" sz="1400" i="1" noProof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the UE Radio Capability Management Service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i="1" kern="1200" noProof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</a:t>
                      </a:r>
                      <a:r>
                        <a:rPr lang="en-GB" sz="1400" i="0" kern="1200" noProof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Interface UCMF to MME</a:t>
                      </a:r>
                      <a:endParaRPr lang="en-US" sz="1400" i="0" noProof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5967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C4-192416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CP-191066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WID: User data interworking, Coexistence and Migration, </a:t>
                      </a:r>
                      <a:r>
                        <a:rPr lang="en-GB" sz="1600" i="1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[UDICOM]</a:t>
                      </a:r>
                      <a:endParaRPr lang="fr-FR" sz="1600" i="1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de-DE" sz="1400" i="1" noProof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-</a:t>
                      </a:r>
                      <a:r>
                        <a:rPr lang="de-DE" sz="1400" kern="1200" noProof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stage 2: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User Data Interworking, Coexistence and Migration</a:t>
                      </a:r>
                      <a:endParaRPr lang="de-DE" sz="1400" kern="1200" noProof="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400" i="1" baseline="0" noProof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-</a:t>
                      </a:r>
                      <a:r>
                        <a:rPr lang="de-DE" sz="1400" i="0" baseline="0" noProof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stage 3:</a:t>
                      </a:r>
                      <a:r>
                        <a:rPr lang="de-DE" sz="1400" i="1" baseline="0" noProof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HSS </a:t>
                      </a:r>
                      <a:r>
                        <a:rPr lang="en-GB" sz="1400" u="none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services</a:t>
                      </a:r>
                      <a:r>
                        <a:rPr lang="en-GB" sz="1400" u="none" kern="1200" baseline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u="none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for interworking with UDM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;</a:t>
                      </a:r>
                      <a:r>
                        <a:rPr lang="de-DE" sz="1400" i="1" baseline="0" noProof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 </a:t>
                      </a:r>
                      <a:endParaRPr lang="en-US" sz="1400" i="1" noProof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590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 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C4-191486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CP-191063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 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WID: CT Aspects of 5G URLLC </a:t>
                      </a:r>
                      <a:r>
                        <a:rPr lang="en-GB" sz="1600" b="0" i="1" dirty="0">
                          <a:latin typeface="Arial 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[5G_URLLC]</a:t>
                      </a:r>
                      <a:br>
                        <a:rPr lang="en-GB" sz="1600" b="0" i="1" dirty="0">
                          <a:latin typeface="Arial 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de-DE" sz="1400" i="0" kern="1200" noProof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e.g.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redundant PDU sessions for an S-NSSAI/DNN and UPF selection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3792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C4-191485</a:t>
                      </a: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CP-191062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WID: CT aspect of 5G-SRVCC [5G_SRVCC]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China </a:t>
                      </a:r>
                      <a:r>
                        <a:rPr lang="en-US" sz="1600" kern="1200" noProof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Unicom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sz="1400" i="0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Impacts to </a:t>
                      </a:r>
                      <a:r>
                        <a:rPr lang="en-GB" sz="1400" i="0" kern="1200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Namf_Communication</a:t>
                      </a:r>
                      <a:r>
                        <a:rPr lang="en-GB" sz="1400" i="0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 service to support 5G_SRVCC.</a:t>
                      </a:r>
                      <a:endParaRPr lang="en-US" sz="1400" i="0" kern="1200" dirty="0" smtClean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  <a:p>
                      <a:pPr marL="0" algn="l" defTabSz="914400" rtl="0" eaLnBrk="1" latinLnBrk="0" hangingPunct="0"/>
                      <a:r>
                        <a:rPr lang="en-GB" sz="1400" i="0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-SRVCC impact on the N26 interface.</a:t>
                      </a:r>
                      <a:endParaRPr lang="en-US" sz="1400" i="0" kern="1200" noProof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C4-191310</a:t>
                      </a: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CP-191060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WID: Service based protocol improvements </a:t>
                      </a:r>
                      <a:r>
                        <a:rPr lang="en-GB" sz="1600" i="1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[SBIProtoc16]</a:t>
                      </a:r>
                      <a:endParaRPr lang="fr-FR" sz="1600" i="1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China Mobile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i="0" kern="1200" noProof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Subject is to use it for small improvements for SBI.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fr-FR" sz="1600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C4-191311</a:t>
                      </a: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CP-191203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 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SID: Study on </a:t>
                      </a:r>
                      <a:r>
                        <a:rPr lang="en-GB" sz="1600" dirty="0" err="1">
                          <a:latin typeface="Arial 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Nudsf</a:t>
                      </a:r>
                      <a:r>
                        <a:rPr lang="en-GB" sz="1600" dirty="0">
                          <a:latin typeface="Arial 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Service Based Interface </a:t>
                      </a:r>
                      <a:r>
                        <a:rPr lang="en-GB" sz="1600" i="1" dirty="0">
                          <a:latin typeface="Arial 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</a:t>
                      </a:r>
                      <a:r>
                        <a:rPr lang="en-GB" sz="1600" b="0" i="1" dirty="0">
                          <a:latin typeface="Arial 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FS_NUDSF]</a:t>
                      </a:r>
                      <a:endParaRPr lang="fr-FR" sz="1600" i="1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Hewlett-Packard Enterprise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400" i="0" kern="120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Study </a:t>
                      </a:r>
                      <a:r>
                        <a:rPr lang="en-GB" sz="1400" i="0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the </a:t>
                      </a:r>
                      <a:r>
                        <a:rPr lang="en-GB" sz="1400" i="0" kern="1200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Nudsf</a:t>
                      </a:r>
                      <a:r>
                        <a:rPr lang="en-GB" sz="1400" i="0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 service as a service based interface and as defined in 3GPP  TS 23.502</a:t>
                      </a:r>
                      <a:endParaRPr lang="en-US" sz="1400" i="0" kern="1200" noProof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(1/2)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157328"/>
              </p:ext>
            </p:extLst>
          </p:nvPr>
        </p:nvGraphicFramePr>
        <p:xfrm>
          <a:off x="871869" y="2126071"/>
          <a:ext cx="10100930" cy="3230598"/>
        </p:xfrm>
        <a:graphic>
          <a:graphicData uri="http://schemas.openxmlformats.org/drawingml/2006/table">
            <a:tbl>
              <a:tblPr firstRow="1" firstCol="1" bandRow="1"/>
              <a:tblGrid>
                <a:gridCol w="58057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     CT4 aspects of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Vertical_LAN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Vertical_LAN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14/03/2019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CP-190195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     CT4 aspects of 5G_CIoT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5G_CIoT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14/03/2019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CP-190198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     CT4 aspects of 5G_eLCS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5G_eLCS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07/03/2019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05/12/2019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CP-190190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     CT4 aspects of eNA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eNA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07/03/2019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05/12/2019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CP-190194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     CT4 aspects of 5WWC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5WWC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07/03/2019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05/12/2019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CP-190200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     CT4 aspects of ePWS (Possible impacts)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ePWS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06/09/2018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13/12/2019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CP-182228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     CT4 aspects of eNS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eNS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07/03/2019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05/12/2019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30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CP-190196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     CT4 aspects of PARLOS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PARLOS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14/03/2019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CP-190197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     CT4 aspects of ETSUN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ETSUN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08/03/2019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06/12/2019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CP-190192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(2/2)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741615"/>
              </p:ext>
            </p:extLst>
          </p:nvPr>
        </p:nvGraphicFramePr>
        <p:xfrm>
          <a:off x="871869" y="2126071"/>
          <a:ext cx="10100930" cy="3230598"/>
        </p:xfrm>
        <a:graphic>
          <a:graphicData uri="http://schemas.openxmlformats.org/drawingml/2006/table">
            <a:tbl>
              <a:tblPr firstRow="1" firstCol="1" bandRow="1"/>
              <a:tblGrid>
                <a:gridCol w="58057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    CT4 aspects of ATSSS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ATSSS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11/03/2019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09/12/2019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CP-190201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    CT4 aspects of 5G_eSBA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5G_eSBA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14/03/2019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CP-190191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    CT4 Aspects of E2E_DELAY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E2E_DELAY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14/03/2019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CP-190193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Shared Data Handling on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Nudm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Nudr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Shared_Data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14/12/2018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CP-181136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Study on Load and Overload Control of 5GC Service Based Interfaces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FS_LOLC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14/06/2019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90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CP-181195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Study on IETF QUIC Transport for Service Based Interfaces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FS_QUIC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12/06/2019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80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CP-183245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Study on User Plane Protocol in 5GC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FS_UPPS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15/12/2017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14/06/2019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90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CP-182052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 User data interworking, Coexistence and Migration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UDICOM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03/062019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19/03/2020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New CP-191066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 Study on </a:t>
                      </a:r>
                      <a:r>
                        <a:rPr lang="en-US" sz="10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Nudsf</a:t>
                      </a:r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 Service based Interface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FS_NUDSF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03/062019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Arial "/>
                      </a:endParaRPr>
                    </a:p>
                    <a:p>
                      <a:pPr algn="r" fontAlgn="t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19/03/2020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New CP-191203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32242189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(2/2)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84115"/>
              </p:ext>
            </p:extLst>
          </p:nvPr>
        </p:nvGraphicFramePr>
        <p:xfrm>
          <a:off x="871869" y="2126071"/>
          <a:ext cx="10100930" cy="1890466"/>
        </p:xfrm>
        <a:graphic>
          <a:graphicData uri="http://schemas.openxmlformats.org/drawingml/2006/table">
            <a:tbl>
              <a:tblPr firstRow="1" firstCol="1" bandRow="1"/>
              <a:tblGrid>
                <a:gridCol w="57947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18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Service  based protocol improvements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SBIProtoc16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0" i="0" u="none" strike="noStrike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03/062019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0" i="0" u="none" strike="noStrike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19/03/2020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New CP-191060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CT aspects of </a:t>
                      </a:r>
                      <a:r>
                        <a:rPr lang="en-US" sz="10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optimisations</a:t>
                      </a:r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 on UE Radio capability </a:t>
                      </a:r>
                      <a:r>
                        <a:rPr lang="en-US" sz="10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signalling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RACS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0" i="0" u="none" strike="noStrike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03/062019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0" i="0" u="none" strike="noStrike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19/03/2020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New CP-191061</a:t>
                      </a:r>
                      <a:endParaRPr lang="fr-FR" sz="1000" i="1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SBA interactions between IMS and 5GC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eIMS5G_SBA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0" i="0" u="none" strike="noStrike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03/062019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0" i="0" u="none" strike="noStrike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19/03/2020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New CP-191065</a:t>
                      </a:r>
                      <a:endParaRPr lang="fr-FR" sz="1000" i="1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 Aspects of 5G URLLC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5G_URLLC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03/062019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19/03/2020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New CP-191063</a:t>
                      </a:r>
                      <a:endParaRPr lang="fr-FR" sz="1000" i="1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 aspect of single radio voice continuity from 5GS to 3G</a:t>
                      </a:r>
                      <a:endParaRPr lang="en-US" sz="10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5G_SRVCC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03/062019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19/03/2020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New CP-191062</a:t>
                      </a:r>
                      <a:endParaRPr lang="fr-FR" sz="1000" i="1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52121802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1008955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819931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  <p:sp>
        <p:nvSpPr>
          <p:cNvPr id="3" name="TextBox 2"/>
          <p:cNvSpPr txBox="1"/>
          <p:nvPr/>
        </p:nvSpPr>
        <p:spPr>
          <a:xfrm rot="20310557">
            <a:off x="4817927" y="2844800"/>
            <a:ext cx="173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None This time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9080</TotalTime>
  <Words>1692</Words>
  <Application>Microsoft Office PowerPoint</Application>
  <PresentationFormat>Widescreen</PresentationFormat>
  <Paragraphs>480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Arial </vt:lpstr>
      <vt:lpstr>MS PGothic</vt:lpstr>
      <vt:lpstr>SimSun</vt:lpstr>
      <vt:lpstr>Arial</vt:lpstr>
      <vt:lpstr>Calibri</vt:lpstr>
      <vt:lpstr>Calibri Light</vt:lpstr>
      <vt:lpstr>Tahoma</vt:lpstr>
      <vt:lpstr>Times New Roman</vt:lpstr>
      <vt:lpstr>Wingdings</vt:lpstr>
      <vt:lpstr>Office Theme</vt:lpstr>
      <vt:lpstr>CT WG4 Status Report  to TSG CT#84</vt:lpstr>
      <vt:lpstr>TSG CT4 Officials</vt:lpstr>
      <vt:lpstr>Meeting Calendar</vt:lpstr>
      <vt:lpstr>TSG WG CT4 Statistics</vt:lpstr>
      <vt:lpstr>New agreed  Study/Work Items led by CT4</vt:lpstr>
      <vt:lpstr>Work Plan (1/2)</vt:lpstr>
      <vt:lpstr>Work Plan (2/2)</vt:lpstr>
      <vt:lpstr>Work Plan (2/2)</vt:lpstr>
      <vt:lpstr>TS/TR sent to CT plenary</vt:lpstr>
      <vt:lpstr>Release 16 Status</vt:lpstr>
      <vt:lpstr>Release 16 Status</vt:lpstr>
      <vt:lpstr>Release 16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Annex</vt:lpstr>
      <vt:lpstr>CRs for Conditional Approval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Rapporteuer</cp:lastModifiedBy>
  <cp:revision>681</cp:revision>
  <dcterms:created xsi:type="dcterms:W3CDTF">2010-02-05T13:52:04Z</dcterms:created>
  <dcterms:modified xsi:type="dcterms:W3CDTF">2019-05-31T08:09:20Z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(2)2ytJSaYNcrGwX6sN1PvYE7g0KVuaJYMMD+dFnrMPYmin5amHWDhCG5eNBYIGd87GqrygMci/
fbNnT11P5utvUS5p9FLDQ+J1XP7/CiY0xwzc2czM5GekUqlgUjitFoV8Q/EYYMYJuaI+MV97
K0DIF3qIFs1lL7dZyhSZvZnWeN4K8Xrel0224/YOpzv5xrqLEA12axs/tnHVHuHcMgo1EYoV
7TVxOpEgt4ogDSAAOv</vt:lpwstr>
  </property>
  <property fmtid="{D5CDD505-2E9C-101B-9397-08002B2CF9AE}" pid="3" name="_2015_ms_pID_7253431">
    <vt:lpwstr>0ecYerpSlGlnf2wG7z9Q6vCv9BupIoG33zkHTLGYIKg8DjWRCPhKA6
PtAv+02ruuAcAbneuWp5mxQV5AvGMwA3GtNbvOIM4hRu7iBSX70Obz8svgJZT9ANjgXL+WZB
rxGzEEBPa7OpXrCWknxW4brfw6/VFDodfnZwZwGHRFJV5H3a7udJh+hEdr9+DvFzSN8=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1559289874</vt:lpwstr>
  </property>
</Properties>
</file>