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Default Extension="wdp" ContentType="image/vnd.ms-photo"/>
  <Override PartName="/ppt/commentAuthors.xml" ContentType="application/vnd.openxmlformats-officedocument.presentationml.commentAuthor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0"/>
  </p:notesMasterIdLst>
  <p:handoutMasterIdLst>
    <p:handoutMasterId r:id="rId21"/>
  </p:handoutMasterIdLst>
  <p:sldIdLst>
    <p:sldId id="303" r:id="rId2"/>
    <p:sldId id="839" r:id="rId3"/>
    <p:sldId id="838" r:id="rId4"/>
    <p:sldId id="708" r:id="rId5"/>
    <p:sldId id="709" r:id="rId6"/>
    <p:sldId id="710" r:id="rId7"/>
    <p:sldId id="711" r:id="rId8"/>
    <p:sldId id="712" r:id="rId9"/>
    <p:sldId id="714" r:id="rId10"/>
    <p:sldId id="717" r:id="rId11"/>
    <p:sldId id="759" r:id="rId12"/>
    <p:sldId id="761" r:id="rId13"/>
    <p:sldId id="760" r:id="rId14"/>
    <p:sldId id="724" r:id="rId15"/>
    <p:sldId id="898" r:id="rId16"/>
    <p:sldId id="899" r:id="rId17"/>
    <p:sldId id="892" r:id="rId18"/>
    <p:sldId id="614" r:id="rId19"/>
  </p:sldIdLst>
  <p:sldSz cx="9144000" cy="6858000" type="screen4x3"/>
  <p:notesSz cx="6797675" cy="9928225"/>
  <p:defaultTextStyle>
    <a:defPPr>
      <a:defRPr lang="en-GB"/>
    </a:defPPr>
    <a:lvl1pPr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hn M Meredith" initials=""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72AF2F"/>
    <a:srgbClr val="000000"/>
    <a:srgbClr val="5C88D0"/>
    <a:srgbClr val="2A6EA8"/>
    <a:srgbClr val="B1D254"/>
    <a:srgbClr val="72732F"/>
    <a:srgbClr val="C6D254"/>
    <a:srgbClr val="FFFF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34587" autoAdjust="0"/>
    <p:restoredTop sz="94625" autoAdjust="0"/>
  </p:normalViewPr>
  <p:slideViewPr>
    <p:cSldViewPr snapToGrid="0">
      <p:cViewPr varScale="1">
        <p:scale>
          <a:sx n="122" d="100"/>
          <a:sy n="122" d="100"/>
        </p:scale>
        <p:origin x="-1320" y="-90"/>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2AF6F31B-ADF7-4F78-9E38-5C00584B5CBA}" type="datetime1">
              <a:rPr lang="en-US"/>
              <a:pPr>
                <a:defRPr/>
              </a:pPr>
              <a:t>9/9/2018</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a:defRPr sz="1200">
                <a:latin typeface="Times New Roman" panose="02020603050405020304" pitchFamily="18" charset="0"/>
              </a:defRPr>
            </a:lvl1pPr>
          </a:lstStyle>
          <a:p>
            <a:fld id="{47479D10-77ED-4DE1-8DE9-E2632B3693D9}" type="slidenum">
              <a:rPr lang="en-GB"/>
              <a:pPr/>
              <a:t>‹#›</a:t>
            </a:fld>
            <a:endParaRPr lang="en-GB" dirty="0"/>
          </a:p>
        </p:txBody>
      </p:sp>
    </p:spTree>
    <p:extLst>
      <p:ext uri="{BB962C8B-B14F-4D97-AF65-F5344CB8AC3E}">
        <p14:creationId xmlns:p14="http://schemas.microsoft.com/office/powerpoint/2010/main" xmlns="" val="24965030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E0C8213C-DF02-48A4-AC89-8C70BDB0D4FB}" type="datetime1">
              <a:rPr lang="en-US"/>
              <a:pPr>
                <a:defRPr/>
              </a:pPr>
              <a:t>9/9/2018</a:t>
            </a:fld>
            <a:endParaRPr lang="en-US" dirty="0"/>
          </a:p>
        </p:txBody>
      </p:sp>
      <p:sp>
        <p:nvSpPr>
          <p:cNvPr id="6148"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a:defRPr sz="1200">
                <a:latin typeface="Times New Roman" panose="02020603050405020304" pitchFamily="18" charset="0"/>
              </a:defRPr>
            </a:lvl1pPr>
          </a:lstStyle>
          <a:p>
            <a:fld id="{E704CCF8-A79B-49D4-8388-DD8A45E0E520}" type="slidenum">
              <a:rPr lang="en-GB"/>
              <a:pPr/>
              <a:t>‹#›</a:t>
            </a:fld>
            <a:endParaRPr lang="en-GB" dirty="0"/>
          </a:p>
        </p:txBody>
      </p:sp>
    </p:spTree>
    <p:extLst>
      <p:ext uri="{BB962C8B-B14F-4D97-AF65-F5344CB8AC3E}">
        <p14:creationId xmlns:p14="http://schemas.microsoft.com/office/powerpoint/2010/main" xmlns="" val="399883332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30275" eaLnBrk="0" hangingPunct="0">
              <a:defRPr sz="1000">
                <a:solidFill>
                  <a:schemeClr val="tx1"/>
                </a:solidFill>
                <a:latin typeface="Arial" panose="020B0604020202020204" pitchFamily="34" charset="0"/>
                <a:cs typeface="Arial" panose="020B0604020202020204" pitchFamily="34" charset="0"/>
              </a:defRPr>
            </a:lvl1pPr>
            <a:lvl2pPr marL="742950" indent="-285750" defTabSz="930275" eaLnBrk="0" hangingPunct="0">
              <a:defRPr sz="1000">
                <a:solidFill>
                  <a:schemeClr val="tx1"/>
                </a:solidFill>
                <a:latin typeface="Arial" panose="020B0604020202020204" pitchFamily="34" charset="0"/>
                <a:cs typeface="Arial" panose="020B0604020202020204" pitchFamily="34" charset="0"/>
              </a:defRPr>
            </a:lvl2pPr>
            <a:lvl3pPr marL="1143000" indent="-228600" defTabSz="930275" eaLnBrk="0" hangingPunct="0">
              <a:defRPr sz="1000">
                <a:solidFill>
                  <a:schemeClr val="tx1"/>
                </a:solidFill>
                <a:latin typeface="Arial" panose="020B0604020202020204" pitchFamily="34" charset="0"/>
                <a:cs typeface="Arial" panose="020B0604020202020204" pitchFamily="34" charset="0"/>
              </a:defRPr>
            </a:lvl3pPr>
            <a:lvl4pPr marL="1600200" indent="-228600" defTabSz="930275" eaLnBrk="0" hangingPunct="0">
              <a:defRPr sz="1000">
                <a:solidFill>
                  <a:schemeClr val="tx1"/>
                </a:solidFill>
                <a:latin typeface="Arial" panose="020B0604020202020204" pitchFamily="34" charset="0"/>
                <a:cs typeface="Arial" panose="020B0604020202020204" pitchFamily="34" charset="0"/>
              </a:defRPr>
            </a:lvl4pPr>
            <a:lvl5pPr marL="2057400" indent="-228600" defTabSz="930275" eaLnBrk="0" hangingPunct="0">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fld id="{F9DEE81A-7AF5-4828-B9DD-B6252956FDB3}" type="slidenum">
              <a:rPr lang="en-GB" sz="1200">
                <a:latin typeface="Times New Roman" panose="02020603050405020304" pitchFamily="18" charset="0"/>
              </a:rPr>
              <a:pPr eaLnBrk="1" hangingPunct="1"/>
              <a:t>1</a:t>
            </a:fld>
            <a:endParaRPr lang="en-GB" sz="1200" dirty="0">
              <a:latin typeface="Times New Roman" panose="02020603050405020304" pitchFamily="18" charset="0"/>
            </a:endParaRPr>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xmlns="" val="593905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xmlns="" val="2416478743"/>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xmlns="" val="1955048725"/>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Tree>
    <p:extLst>
      <p:ext uri="{BB962C8B-B14F-4D97-AF65-F5344CB8AC3E}">
        <p14:creationId xmlns:p14="http://schemas.microsoft.com/office/powerpoint/2010/main" xmlns="" val="2550881702"/>
      </p:ext>
    </p:extLst>
  </p:cSld>
  <p:clrMapOvr>
    <a:masterClrMapping/>
  </p:clrMapOvr>
  <p:transition spd="slow"/>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329126034"/>
      </p:ext>
    </p:extLst>
  </p:cSld>
  <p:clrMapOvr>
    <a:masterClrMapping/>
  </p:clrMapOvr>
  <p:transition spd="slow"/>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Slide Number Placeholder 5"/>
          <p:cNvSpPr txBox="1">
            <a:spLocks/>
          </p:cNvSpPr>
          <p:nvPr/>
        </p:nvSpPr>
        <p:spPr>
          <a:xfrm>
            <a:off x="8296275" y="6448425"/>
            <a:ext cx="531813" cy="230188"/>
          </a:xfrm>
          <a:prstGeom prst="rect">
            <a:avLst/>
          </a:prstGeom>
          <a:solidFill>
            <a:srgbClr val="72AF2F"/>
          </a:solidFill>
        </p:spPr>
        <p:txBody>
          <a:bodyPr/>
          <a:lstStyle>
            <a:lvl1pPr>
              <a:defRPr/>
            </a:lvl1pPr>
          </a:lstStyle>
          <a:p>
            <a:pPr algn="ctr" eaLnBrk="0" hangingPunct="0">
              <a:defRPr/>
            </a:pPr>
            <a:endParaRPr lang="en-GB" sz="1100" b="1" dirty="0">
              <a:cs typeface="+mn-cs"/>
            </a:endParaRPr>
          </a:p>
        </p:txBody>
      </p:sp>
      <p:sp>
        <p:nvSpPr>
          <p:cNvPr id="56334" name="AutoShape 14"/>
          <p:cNvSpPr>
            <a:spLocks noChangeArrowheads="1"/>
          </p:cNvSpPr>
          <p:nvPr/>
        </p:nvSpPr>
        <p:spPr bwMode="auto">
          <a:xfrm>
            <a:off x="590550" y="6373813"/>
            <a:ext cx="6169025" cy="323850"/>
          </a:xfrm>
          <a:prstGeom prst="homePlate">
            <a:avLst>
              <a:gd name="adj" fmla="val 91576"/>
            </a:avLst>
          </a:prstGeom>
          <a:solidFill>
            <a:srgbClr val="72AF2F">
              <a:alpha val="95000"/>
            </a:srgbClr>
          </a:solidFill>
          <a:ln w="9525">
            <a:noFill/>
            <a:miter lim="800000"/>
            <a:headEnd/>
            <a:tailEnd/>
          </a:ln>
          <a:effectLst/>
        </p:spPr>
        <p:txBody>
          <a:bodyPr wrap="none" anchor="ctr"/>
          <a:lstStyle/>
          <a:p>
            <a:pPr eaLnBrk="0" hangingPunct="0">
              <a:defRPr/>
            </a:pPr>
            <a:endParaRPr lang="en-GB" dirty="0">
              <a:latin typeface="Arial" charset="0"/>
              <a:cs typeface="+mn-cs"/>
            </a:endParaRPr>
          </a:p>
        </p:txBody>
      </p:sp>
      <p:sp>
        <p:nvSpPr>
          <p:cNvPr id="1029" name="Title Placeholder 1"/>
          <p:cNvSpPr>
            <a:spLocks noGrp="1"/>
          </p:cNvSpPr>
          <p:nvPr>
            <p:ph type="title"/>
          </p:nvPr>
        </p:nvSpPr>
        <p:spPr bwMode="auto">
          <a:xfrm>
            <a:off x="2122488" y="1939925"/>
            <a:ext cx="52324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smtClean="0"/>
              <a:t>Click to edit Master title style</a:t>
            </a:r>
            <a:endParaRPr lang="en-GB" dirty="0" smtClean="0"/>
          </a:p>
        </p:txBody>
      </p:sp>
      <p:sp>
        <p:nvSpPr>
          <p:cNvPr id="1030" name="Text Placeholder 2"/>
          <p:cNvSpPr>
            <a:spLocks noGrp="1"/>
          </p:cNvSpPr>
          <p:nvPr>
            <p:ph type="body" idx="1"/>
          </p:nvPr>
        </p:nvSpPr>
        <p:spPr bwMode="auto">
          <a:xfrm>
            <a:off x="485775" y="3852863"/>
            <a:ext cx="8388350" cy="2432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 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smtClean="0"/>
          </a:p>
        </p:txBody>
      </p:sp>
      <p:pic>
        <p:nvPicPr>
          <p:cNvPr id="1031" name="Picture 6" descr="3GPP_TM_RD.jpg"/>
          <p:cNvPicPr>
            <a:picLocks noChangeAspect="1"/>
          </p:cNvPicPr>
          <p:nvPr/>
        </p:nvPicPr>
        <p:blipFill>
          <a:blip r:embed="rId6" cstate="screen">
            <a:extLst>
              <a:ext uri="{28A0092B-C50C-407E-A947-70E740481C1C}">
                <a14:useLocalDpi xmlns:a14="http://schemas.microsoft.com/office/drawing/2010/main" xmlns=""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 name="TextBox 13"/>
          <p:cNvSpPr txBox="1"/>
          <p:nvPr/>
        </p:nvSpPr>
        <p:spPr>
          <a:xfrm>
            <a:off x="538163" y="6394450"/>
            <a:ext cx="5087937" cy="311150"/>
          </a:xfrm>
          <a:prstGeom prst="rect">
            <a:avLst/>
          </a:prstGeom>
          <a:noFill/>
        </p:spPr>
        <p:txBody>
          <a:bodyPr anchor="ctr">
            <a:norm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GB" dirty="0"/>
              <a:t>Support Team report to </a:t>
            </a:r>
            <a:r>
              <a:rPr lang="en-GB" dirty="0" smtClean="0"/>
              <a:t>TSGs</a:t>
            </a:r>
            <a:endParaRPr lang="en-GB" dirty="0">
              <a:solidFill>
                <a:schemeClr val="bg1"/>
              </a:solidFill>
            </a:endParaRPr>
          </a:p>
        </p:txBody>
      </p:sp>
      <p:sp>
        <p:nvSpPr>
          <p:cNvPr id="12" name="Oval 11"/>
          <p:cNvSpPr/>
          <p:nvPr/>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fld id="{40F4D8BC-881A-4ECA-B765-459F2E0E20F5}" type="slidenum">
              <a:rPr lang="en-GB" b="1"/>
              <a:pPr algn="ctr"/>
              <a:t>‹#›</a:t>
            </a:fld>
            <a:endParaRPr lang="en-GB" b="1" dirty="0"/>
          </a:p>
          <a:p>
            <a:endParaRPr lang="en-GB" dirty="0"/>
          </a:p>
        </p:txBody>
      </p:sp>
      <p:sp>
        <p:nvSpPr>
          <p:cNvPr id="16" name="Rectangle 15"/>
          <p:cNvSpPr/>
          <p:nvPr/>
        </p:nvSpPr>
        <p:spPr>
          <a:xfrm>
            <a:off x="4086225" y="3305175"/>
            <a:ext cx="971550" cy="247650"/>
          </a:xfrm>
          <a:prstGeom prst="rect">
            <a:avLst/>
          </a:prstGeom>
        </p:spPr>
        <p:txBody>
          <a:bodyPr wrap="none">
            <a:spAutoFit/>
          </a:bodyPr>
          <a:lstStyle/>
          <a:p>
            <a:pPr>
              <a:defRPr/>
            </a:pPr>
            <a:r>
              <a:rPr lang="en-GB" dirty="0">
                <a:solidFill>
                  <a:schemeClr val="bg1"/>
                </a:solidFill>
              </a:rPr>
              <a:t>© 3GPP 2012</a:t>
            </a:r>
            <a:endParaRPr lang="en-GB" dirty="0"/>
          </a:p>
        </p:txBody>
      </p:sp>
      <p:sp>
        <p:nvSpPr>
          <p:cNvPr id="17" name="Rectangle 16"/>
          <p:cNvSpPr/>
          <p:nvPr/>
        </p:nvSpPr>
        <p:spPr>
          <a:xfrm>
            <a:off x="7439025" y="6461125"/>
            <a:ext cx="824265" cy="215444"/>
          </a:xfrm>
          <a:prstGeom prst="rect">
            <a:avLst/>
          </a:prstGeom>
        </p:spPr>
        <p:txBody>
          <a:bodyPr wrap="none">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r>
              <a:rPr lang="en-GB" sz="800" dirty="0"/>
              <a:t>© 3GPP </a:t>
            </a:r>
            <a:r>
              <a:rPr lang="en-GB" sz="800" dirty="0" smtClean="0"/>
              <a:t>2018</a:t>
            </a:r>
            <a:endParaRPr lang="en-GB" sz="800" dirty="0"/>
          </a:p>
        </p:txBody>
      </p:sp>
      <p:sp>
        <p:nvSpPr>
          <p:cNvPr id="1037" name="Text Box 13"/>
          <p:cNvSpPr txBox="1">
            <a:spLocks noChangeArrowheads="1"/>
          </p:cNvSpPr>
          <p:nvPr/>
        </p:nvSpPr>
        <p:spPr bwMode="auto">
          <a:xfrm>
            <a:off x="5822066" y="177800"/>
            <a:ext cx="1462972" cy="6463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r">
              <a:spcBef>
                <a:spcPct val="50000"/>
              </a:spcBef>
            </a:pPr>
            <a:r>
              <a:rPr lang="en-GB" sz="1200" b="1" dirty="0" smtClean="0">
                <a:solidFill>
                  <a:schemeClr val="tx1"/>
                </a:solidFill>
              </a:rPr>
              <a:t>SP-180844</a:t>
            </a:r>
            <a:r>
              <a:rPr lang="en-GB" sz="1200" b="1" dirty="0">
                <a:solidFill>
                  <a:schemeClr val="tx1"/>
                </a:solidFill>
              </a:rPr>
              <a:t/>
            </a:r>
            <a:br>
              <a:rPr lang="en-GB" sz="1200" b="1" dirty="0">
                <a:solidFill>
                  <a:schemeClr val="tx1"/>
                </a:solidFill>
              </a:rPr>
            </a:br>
            <a:r>
              <a:rPr lang="en-GB" sz="1200" b="1" dirty="0" smtClean="0">
                <a:solidFill>
                  <a:schemeClr val="tx1"/>
                </a:solidFill>
              </a:rPr>
              <a:t>RP-181506</a:t>
            </a:r>
            <a:br>
              <a:rPr lang="en-GB" sz="1200" b="1" dirty="0" smtClean="0">
                <a:solidFill>
                  <a:schemeClr val="tx1"/>
                </a:solidFill>
              </a:rPr>
            </a:br>
            <a:r>
              <a:rPr lang="en-GB" sz="1200" b="1" dirty="0" smtClean="0">
                <a:solidFill>
                  <a:schemeClr val="tx1"/>
                </a:solidFill>
              </a:rPr>
              <a:t>CP-182007</a:t>
            </a:r>
            <a:endParaRPr lang="en-GB" sz="1200" dirty="0">
              <a:solidFill>
                <a:schemeClr val="bg2">
                  <a:lumMod val="75000"/>
                </a:schemeClr>
              </a:solidFill>
            </a:endParaRPr>
          </a:p>
        </p:txBody>
      </p:sp>
      <p:sp>
        <p:nvSpPr>
          <p:cNvPr id="1038" name="Text Box 14"/>
          <p:cNvSpPr txBox="1">
            <a:spLocks noChangeArrowheads="1"/>
          </p:cNvSpPr>
          <p:nvPr/>
        </p:nvSpPr>
        <p:spPr bwMode="auto">
          <a:xfrm>
            <a:off x="323850" y="73025"/>
            <a:ext cx="5810250"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sv-SE" sz="1200" b="1" baseline="0" dirty="0" smtClean="0">
                <a:solidFill>
                  <a:schemeClr val="tx1"/>
                </a:solidFill>
                <a:latin typeface="Arial "/>
              </a:rPr>
              <a:t>Gold Coast, Australia, September 2018</a:t>
            </a:r>
            <a:endParaRPr lang="sv-SE" sz="1200" b="1" dirty="0" smtClean="0">
              <a:solidFill>
                <a:schemeClr val="tx1"/>
              </a:solidFill>
              <a:latin typeface="Arial "/>
            </a:endParaRPr>
          </a:p>
          <a:p>
            <a:r>
              <a:rPr lang="sv-SE" sz="1200" b="1" dirty="0" smtClean="0">
                <a:solidFill>
                  <a:schemeClr val="tx1"/>
                </a:solidFill>
                <a:latin typeface="Arial "/>
              </a:rPr>
              <a:t>3GPP </a:t>
            </a:r>
            <a:r>
              <a:rPr lang="sv-SE" sz="1200" b="1" dirty="0">
                <a:solidFill>
                  <a:schemeClr val="tx1"/>
                </a:solidFill>
                <a:latin typeface="Arial "/>
              </a:rPr>
              <a:t>TSGs </a:t>
            </a:r>
            <a:r>
              <a:rPr lang="sv-SE" sz="1200" b="1" dirty="0" smtClean="0">
                <a:solidFill>
                  <a:schemeClr val="tx1"/>
                </a:solidFill>
                <a:latin typeface="Arial "/>
              </a:rPr>
              <a:t>RAN</a:t>
            </a:r>
            <a:r>
              <a:rPr lang="sv-SE" sz="1200" b="1" dirty="0">
                <a:solidFill>
                  <a:schemeClr val="tx1"/>
                </a:solidFill>
                <a:latin typeface="Arial "/>
              </a:rPr>
              <a:t>, CT, SA </a:t>
            </a:r>
            <a:r>
              <a:rPr lang="sv-SE" sz="1200" b="1" dirty="0" smtClean="0">
                <a:solidFill>
                  <a:schemeClr val="tx1"/>
                </a:solidFill>
                <a:latin typeface="Arial "/>
              </a:rPr>
              <a:t>#81</a:t>
            </a:r>
            <a:endParaRPr lang="sv-SE" sz="1200" b="1" dirty="0">
              <a:solidFill>
                <a:schemeClr val="tx1"/>
              </a:solidFill>
              <a:latin typeface="Arial "/>
            </a:endParaRPr>
          </a:p>
        </p:txBody>
      </p:sp>
    </p:spTree>
  </p:cSld>
  <p:clrMap bg1="lt1" tx1="dk1" bg2="lt2" tx2="dk2" accent1="accent1" accent2="accent2" accent3="accent3" accent4="accent4" accent5="accent5" accent6="accent6" hlink="hlink" folHlink="folHlink"/>
  <p:sldLayoutIdLst>
    <p:sldLayoutId id="2147483732" r:id="rId1"/>
    <p:sldLayoutId id="2147483731" r:id="rId2"/>
    <p:sldLayoutId id="2147483730" r:id="rId3"/>
    <p:sldLayoutId id="2147483733" r:id="rId4"/>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hyperlink" Target="http://www.3gpp.org/" TargetMode="External"/><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hyperlink" Target="https://portal.3gpp.org/"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7" Type="http://schemas.openxmlformats.org/officeDocument/2006/relationships/image" Target="../media/image8.emf"/><Relationship Id="rId2" Type="http://schemas.openxmlformats.org/officeDocument/2006/relationships/image" Target="../media/image5.png"/><Relationship Id="rId1" Type="http://schemas.openxmlformats.org/officeDocument/2006/relationships/slideLayout" Target="../slideLayouts/slideLayout4.xml"/><Relationship Id="rId6" Type="http://schemas.openxmlformats.org/officeDocument/2006/relationships/image" Target="../media/image7.emf"/><Relationship Id="rId5" Type="http://schemas.openxmlformats.org/officeDocument/2006/relationships/image" Target="../media/image6.emf"/><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slideLayout" Target="../slideLayouts/slideLayout4.xml"/><Relationship Id="rId4" Type="http://schemas.openxmlformats.org/officeDocument/2006/relationships/image" Target="../media/image1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614488"/>
            <a:ext cx="7772400" cy="1470025"/>
          </a:xfrm>
        </p:spPr>
        <p:txBody>
          <a:bodyPr>
            <a:normAutofit fontScale="90000"/>
          </a:bodyPr>
          <a:lstStyle/>
          <a:p>
            <a:r>
              <a:rPr lang="en-GB" sz="2900" b="1" i="1" dirty="0" smtClean="0">
                <a:effectLst>
                  <a:outerShdw blurRad="38100" dist="38100" dir="2700000" algn="tl">
                    <a:srgbClr val="C0C0C0"/>
                  </a:outerShdw>
                </a:effectLst>
              </a:rPr>
              <a:t>  </a:t>
            </a:r>
            <a:r>
              <a:rPr lang="en-GB" sz="2900" dirty="0" smtClean="0"/>
              <a:t/>
            </a:r>
            <a:br>
              <a:rPr lang="en-GB" sz="2900" dirty="0" smtClean="0"/>
            </a:br>
            <a:r>
              <a:rPr lang="en-GB" sz="2900" dirty="0" smtClean="0"/>
              <a:t> </a:t>
            </a:r>
            <a:r>
              <a:rPr lang="en-US" sz="5400" b="1" dirty="0" smtClean="0"/>
              <a:t>Support Team Report</a:t>
            </a:r>
            <a:r>
              <a:rPr lang="en-GB" sz="5400" b="1" i="1" dirty="0" smtClean="0"/>
              <a:t/>
            </a:r>
            <a:br>
              <a:rPr lang="en-GB" sz="5400" b="1" i="1" dirty="0" smtClean="0"/>
            </a:br>
            <a:r>
              <a:rPr lang="en-GB" sz="2900" dirty="0" smtClean="0">
                <a:latin typeface="Arial" panose="020B0604020202020204" pitchFamily="34" charset="0"/>
              </a:rPr>
              <a:t> </a:t>
            </a:r>
            <a:r>
              <a:rPr lang="en-US" sz="2900" dirty="0" smtClean="0">
                <a:effectLst>
                  <a:outerShdw blurRad="38100" dist="38100" dir="2700000" algn="tl">
                    <a:srgbClr val="C0C0C0"/>
                  </a:outerShdw>
                </a:effectLst>
                <a:latin typeface="Arial" panose="020B0604020202020204" pitchFamily="34" charset="0"/>
              </a:rPr>
              <a:t/>
            </a:r>
            <a:br>
              <a:rPr lang="en-US" sz="2900" dirty="0" smtClean="0">
                <a:effectLst>
                  <a:outerShdw blurRad="38100" dist="38100" dir="2700000" algn="tl">
                    <a:srgbClr val="C0C0C0"/>
                  </a:outerShdw>
                </a:effectLst>
                <a:latin typeface="Arial" panose="020B0604020202020204" pitchFamily="34" charset="0"/>
              </a:rPr>
            </a:br>
            <a:r>
              <a:rPr lang="en-US" sz="2500" dirty="0" smtClean="0">
                <a:effectLst>
                  <a:outerShdw blurRad="38100" dist="38100" dir="2700000" algn="tl">
                    <a:srgbClr val="C0C0C0"/>
                  </a:outerShdw>
                </a:effectLst>
              </a:rPr>
              <a:t/>
            </a:r>
            <a:br>
              <a:rPr lang="en-US" sz="2500" dirty="0" smtClean="0">
                <a:effectLst>
                  <a:outerShdw blurRad="38100" dist="38100" dir="2700000" algn="tl">
                    <a:srgbClr val="C0C0C0"/>
                  </a:outerShdw>
                </a:effectLst>
              </a:rPr>
            </a:br>
            <a:endParaRPr lang="en-GB" sz="2500" dirty="0" smtClean="0">
              <a:effectLst>
                <a:outerShdw blurRad="38100" dist="38100" dir="2700000" algn="tl">
                  <a:srgbClr val="C0C0C0"/>
                </a:outerShdw>
              </a:effectLst>
            </a:endParaRPr>
          </a:p>
        </p:txBody>
      </p:sp>
      <p:sp>
        <p:nvSpPr>
          <p:cNvPr id="2051" name="Subtitle 6"/>
          <p:cNvSpPr>
            <a:spLocks noGrp="1"/>
          </p:cNvSpPr>
          <p:nvPr>
            <p:ph type="subTitle" idx="1"/>
          </p:nvPr>
        </p:nvSpPr>
        <p:spPr>
          <a:xfrm>
            <a:off x="1689100" y="4022725"/>
            <a:ext cx="6400800" cy="1568450"/>
          </a:xfrm>
        </p:spPr>
        <p:txBody>
          <a:bodyPr/>
          <a:lstStyle/>
          <a:p>
            <a:pPr>
              <a:lnSpc>
                <a:spcPct val="80000"/>
              </a:lnSpc>
            </a:pPr>
            <a:r>
              <a:rPr lang="en-US" sz="2000" dirty="0" smtClean="0"/>
              <a:t/>
            </a:r>
            <a:br>
              <a:rPr lang="en-US" sz="2000" dirty="0" smtClean="0"/>
            </a:br>
            <a:r>
              <a:rPr lang="en-US" dirty="0" smtClean="0">
                <a:latin typeface="Arial" panose="020B0604020202020204" pitchFamily="34" charset="0"/>
              </a:rPr>
              <a:t>John M Meredith</a:t>
            </a:r>
          </a:p>
          <a:p>
            <a:pPr>
              <a:lnSpc>
                <a:spcPct val="80000"/>
              </a:lnSpc>
            </a:pPr>
            <a:endParaRPr lang="en-US" sz="2000" dirty="0" smtClean="0">
              <a:latin typeface="Arial" panose="020B0604020202020204" pitchFamily="34" charset="0"/>
            </a:endParaRPr>
          </a:p>
          <a:p>
            <a:pPr>
              <a:lnSpc>
                <a:spcPct val="80000"/>
              </a:lnSpc>
            </a:pPr>
            <a:r>
              <a:rPr lang="en-US" sz="2000" dirty="0" smtClean="0">
                <a:latin typeface="Arial" panose="020B0604020202020204" pitchFamily="34" charset="0"/>
              </a:rPr>
              <a:t>Director, MCC</a:t>
            </a:r>
          </a:p>
          <a:p>
            <a:pPr>
              <a:lnSpc>
                <a:spcPct val="80000"/>
              </a:lnSpc>
            </a:pPr>
            <a:endParaRPr lang="en-GB" sz="2000" dirty="0" smtClean="0">
              <a:latin typeface="Arial" panose="020B0604020202020204" pitchFamily="34" charset="0"/>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890221" y="1290516"/>
            <a:ext cx="7410450" cy="2466975"/>
          </a:xfrm>
          <a:prstGeom prst="rect">
            <a:avLst/>
          </a:prstGeom>
          <a:noFill/>
          <a:ln w="9525">
            <a:noFill/>
            <a:miter lim="800000"/>
            <a:headEnd/>
            <a:tailEnd/>
          </a:ln>
          <a:effectLst/>
        </p:spPr>
      </p:pic>
      <p:pic>
        <p:nvPicPr>
          <p:cNvPr id="6147" name="Picture 3"/>
          <p:cNvPicPr>
            <a:picLocks noChangeAspect="1" noChangeArrowheads="1"/>
          </p:cNvPicPr>
          <p:nvPr/>
        </p:nvPicPr>
        <p:blipFill>
          <a:blip r:embed="rId3" cstate="print"/>
          <a:srcRect/>
          <a:stretch>
            <a:fillRect/>
          </a:stretch>
        </p:blipFill>
        <p:spPr bwMode="auto">
          <a:xfrm>
            <a:off x="879354" y="3728427"/>
            <a:ext cx="7428400" cy="2457450"/>
          </a:xfrm>
          <a:prstGeom prst="rect">
            <a:avLst/>
          </a:prstGeom>
          <a:noFill/>
          <a:ln w="9525">
            <a:noFill/>
            <a:miter lim="800000"/>
            <a:headEnd/>
            <a:tailEnd/>
          </a:ln>
          <a:effectLst/>
        </p:spPr>
      </p:pic>
    </p:spTree>
  </p:cSld>
  <p:clrMapOvr>
    <a:masterClrMapping/>
  </p:clrMapOvr>
  <p:transition spd="slow">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508245" y="1283311"/>
            <a:ext cx="8096250" cy="5029200"/>
          </a:xfrm>
          <a:prstGeom prst="rect">
            <a:avLst/>
          </a:prstGeom>
          <a:noFill/>
          <a:ln w="9525">
            <a:noFill/>
            <a:miter lim="800000"/>
            <a:headEnd/>
            <a:tailEnd/>
          </a:ln>
          <a:effectLst/>
        </p:spPr>
      </p:pic>
    </p:spTree>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345587" y="1322388"/>
            <a:ext cx="8515350" cy="5029200"/>
          </a:xfrm>
          <a:prstGeom prst="rect">
            <a:avLst/>
          </a:prstGeom>
          <a:noFill/>
          <a:ln w="9525">
            <a:noFill/>
            <a:miter lim="800000"/>
            <a:headEnd/>
            <a:tailEnd/>
          </a:ln>
          <a:effectLst/>
        </p:spPr>
      </p:pic>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622300" y="1233488"/>
            <a:ext cx="6477000" cy="8651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Specs per Release</a:t>
            </a:r>
            <a:endParaRPr lang="en-GB" sz="2800" dirty="0"/>
          </a:p>
        </p:txBody>
      </p:sp>
      <p:sp>
        <p:nvSpPr>
          <p:cNvPr id="75779" name="Rectangle 3"/>
          <p:cNvSpPr>
            <a:spLocks noChangeArrowheads="1"/>
          </p:cNvSpPr>
          <p:nvPr/>
        </p:nvSpPr>
        <p:spPr bwMode="auto">
          <a:xfrm>
            <a:off x="6423025" y="5595938"/>
            <a:ext cx="2378075"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pPr algn="r"/>
            <a:r>
              <a:rPr lang="en-GB" dirty="0">
                <a:latin typeface="Times New Roman" panose="02020603050405020304" pitchFamily="18" charset="0"/>
              </a:rPr>
              <a:t>from query 2002-04-12_live-specs-per-Rel</a:t>
            </a:r>
          </a:p>
        </p:txBody>
      </p:sp>
      <p:sp>
        <p:nvSpPr>
          <p:cNvPr id="75780" name="Text Box 4"/>
          <p:cNvSpPr txBox="1">
            <a:spLocks noChangeArrowheads="1"/>
          </p:cNvSpPr>
          <p:nvPr/>
        </p:nvSpPr>
        <p:spPr bwMode="auto">
          <a:xfrm>
            <a:off x="200025" y="5919788"/>
            <a:ext cx="8943975" cy="30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a:spcBef>
                <a:spcPct val="50000"/>
              </a:spcBef>
            </a:pPr>
            <a:r>
              <a:rPr lang="en-US" sz="1400" baseline="30000" dirty="0">
                <a:latin typeface="Times New Roman" panose="02020603050405020304" pitchFamily="18" charset="0"/>
              </a:rPr>
              <a:t>#</a:t>
            </a:r>
            <a:r>
              <a:rPr lang="en-US" sz="1400" dirty="0">
                <a:latin typeface="Times New Roman" panose="02020603050405020304" pitchFamily="18" charset="0"/>
              </a:rPr>
              <a:t> Greyed Releases are closed.                                  * Figures in the right column are values reported last plenary meeting.</a:t>
            </a:r>
            <a:endParaRPr lang="en-GB" sz="1400" dirty="0">
              <a:latin typeface="Times New Roman" panose="02020603050405020304" pitchFamily="18" charset="0"/>
            </a:endParaRPr>
          </a:p>
        </p:txBody>
      </p:sp>
      <p:pic>
        <p:nvPicPr>
          <p:cNvPr id="7170" name="Picture 2"/>
          <p:cNvPicPr>
            <a:picLocks noChangeAspect="1" noChangeArrowheads="1"/>
          </p:cNvPicPr>
          <p:nvPr/>
        </p:nvPicPr>
        <p:blipFill>
          <a:blip r:embed="rId2" cstate="print"/>
          <a:srcRect/>
          <a:stretch>
            <a:fillRect/>
          </a:stretch>
        </p:blipFill>
        <p:spPr bwMode="auto">
          <a:xfrm>
            <a:off x="1109175" y="2324344"/>
            <a:ext cx="3533775" cy="2790825"/>
          </a:xfrm>
          <a:prstGeom prst="rect">
            <a:avLst/>
          </a:prstGeom>
          <a:noFill/>
          <a:ln w="9525">
            <a:noFill/>
            <a:miter lim="800000"/>
            <a:headEnd/>
            <a:tailEnd/>
          </a:ln>
          <a:effectLst/>
        </p:spPr>
      </p:pic>
      <p:pic>
        <p:nvPicPr>
          <p:cNvPr id="7171" name="Picture 3"/>
          <p:cNvPicPr>
            <a:picLocks noChangeAspect="1" noChangeArrowheads="1"/>
          </p:cNvPicPr>
          <p:nvPr/>
        </p:nvPicPr>
        <p:blipFill>
          <a:blip r:embed="rId3" cstate="print"/>
          <a:srcRect/>
          <a:stretch>
            <a:fillRect/>
          </a:stretch>
        </p:blipFill>
        <p:spPr bwMode="auto">
          <a:xfrm>
            <a:off x="4777154" y="2343394"/>
            <a:ext cx="3810000" cy="2752725"/>
          </a:xfrm>
          <a:prstGeom prst="rect">
            <a:avLst/>
          </a:prstGeom>
          <a:noFill/>
          <a:ln w="9525">
            <a:noFill/>
            <a:miter lim="800000"/>
            <a:headEnd/>
            <a:tailEnd/>
          </a:ln>
          <a:effectLst/>
        </p:spPr>
      </p:pic>
    </p:spTree>
  </p:cSld>
  <p:clrMapOvr>
    <a:masterClrMapping/>
  </p:clrMapOvr>
  <p:transition spd="slow">
    <p:diamon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684213" y="1484313"/>
            <a:ext cx="64770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Other stuff</a:t>
            </a:r>
            <a:endParaRPr lang="en-GB" sz="2800" dirty="0"/>
          </a:p>
        </p:txBody>
      </p:sp>
      <p:pic>
        <p:nvPicPr>
          <p:cNvPr id="30723" name="Picture 3" descr="MCj03710640000[1]"/>
          <p:cNvPicPr>
            <a:picLocks noChangeAspect="1" noChangeArrowheads="1"/>
          </p:cNvPicPr>
          <p:nvPr/>
        </p:nvPicPr>
        <p:blipFill>
          <a:blip r:embed="rId2" cstate="screen">
            <a:extLst>
              <a:ext uri="{28A0092B-C50C-407E-A947-70E740481C1C}">
                <a14:useLocalDpi xmlns:a14="http://schemas.microsoft.com/office/drawing/2010/main" xmlns="" val="0"/>
              </a:ext>
            </a:extLst>
          </a:blip>
          <a:srcRect/>
          <a:stretch>
            <a:fillRect/>
          </a:stretch>
        </p:blipFill>
        <p:spPr bwMode="auto">
          <a:xfrm>
            <a:off x="974725" y="2479675"/>
            <a:ext cx="1898650" cy="1670050"/>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spd="slow">
    <p:cover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279034" y="716573"/>
            <a:ext cx="5232400" cy="1143000"/>
          </a:xfrm>
          <a:noFill/>
          <a:ln>
            <a:miter lim="800000"/>
            <a:headEnd/>
            <a:tailEnd/>
          </a:ln>
        </p:spPr>
        <p:txBody>
          <a:bodyPr vert="horz" wrap="square" lIns="91440" tIns="45720" rIns="91440" bIns="45720" numCol="1" anchor="t" anchorCtr="0" compatLnSpc="1">
            <a:prstTxWarp prst="textNoShape">
              <a:avLst/>
            </a:prstTxWarp>
          </a:bodyPr>
          <a:lstStyle/>
          <a:p>
            <a:pPr algn="l"/>
            <a:r>
              <a:rPr lang="en-GB" altLang="en-US" smtClean="0"/>
              <a:t>Marketing matters… 1/2</a:t>
            </a:r>
          </a:p>
        </p:txBody>
      </p:sp>
      <p:sp>
        <p:nvSpPr>
          <p:cNvPr id="5123" name="Content Placeholder 2"/>
          <p:cNvSpPr>
            <a:spLocks noGrp="1"/>
          </p:cNvSpPr>
          <p:nvPr>
            <p:ph idx="1"/>
          </p:nvPr>
        </p:nvSpPr>
        <p:spPr bwMode="auto">
          <a:xfrm>
            <a:off x="231409" y="1288073"/>
            <a:ext cx="4254500" cy="5299075"/>
          </a:xfr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buFontTx/>
              <a:buBlip>
                <a:blip r:embed="rId2"/>
              </a:buBlip>
              <a:defRPr/>
            </a:pPr>
            <a:endParaRPr lang="en-GB" altLang="en-US" sz="1800" dirty="0" smtClean="0"/>
          </a:p>
          <a:p>
            <a:pPr>
              <a:buFontTx/>
              <a:buBlip>
                <a:blip r:embed="rId2"/>
              </a:buBlip>
              <a:defRPr/>
            </a:pPr>
            <a:r>
              <a:rPr lang="en-GB" altLang="en-US" sz="1800" dirty="0"/>
              <a:t>17 Web news stories (3gpp.org</a:t>
            </a:r>
            <a:r>
              <a:rPr lang="en-GB" altLang="en-US" sz="1800" dirty="0" smtClean="0"/>
              <a:t>) in </a:t>
            </a:r>
            <a:r>
              <a:rPr lang="en-GB" altLang="en-US" sz="1800" dirty="0"/>
              <a:t>past 6 </a:t>
            </a:r>
            <a:r>
              <a:rPr lang="en-GB" altLang="en-US" sz="1800" dirty="0" smtClean="0"/>
              <a:t>months, thanks to 3GPP experts</a:t>
            </a:r>
          </a:p>
          <a:p>
            <a:pPr marL="0" indent="0">
              <a:buFontTx/>
              <a:buNone/>
              <a:defRPr/>
            </a:pPr>
            <a:r>
              <a:rPr lang="en-GB" altLang="en-US" sz="1800" dirty="0" smtClean="0"/>
              <a:t> </a:t>
            </a:r>
          </a:p>
          <a:p>
            <a:pPr>
              <a:buFontTx/>
              <a:buBlip>
                <a:blip r:embed="rId2"/>
              </a:buBlip>
              <a:defRPr/>
            </a:pPr>
            <a:r>
              <a:rPr lang="en-GB" altLang="en-US" sz="1800" dirty="0" smtClean="0"/>
              <a:t>Conferences: Coordinated </a:t>
            </a:r>
            <a:r>
              <a:rPr lang="en-GB" altLang="en-US" sz="1800" dirty="0"/>
              <a:t>speaking slots at </a:t>
            </a:r>
            <a:r>
              <a:rPr lang="en-GB" altLang="en-US" sz="1800" dirty="0" smtClean="0"/>
              <a:t>8 </a:t>
            </a:r>
            <a:r>
              <a:rPr lang="en-GB" altLang="en-US" sz="1800" dirty="0"/>
              <a:t>conferences in </a:t>
            </a:r>
            <a:r>
              <a:rPr lang="en-GB" altLang="en-US" sz="1800" dirty="0" smtClean="0"/>
              <a:t>2H2018.</a:t>
            </a:r>
          </a:p>
          <a:p>
            <a:pPr>
              <a:buFontTx/>
              <a:buBlip>
                <a:blip r:embed="rId2"/>
              </a:buBlip>
              <a:defRPr/>
            </a:pPr>
            <a:endParaRPr lang="en-GB" altLang="en-US" sz="1800" dirty="0" smtClean="0"/>
          </a:p>
          <a:p>
            <a:pPr>
              <a:buFontTx/>
              <a:buBlip>
                <a:blip r:embed="rId2"/>
              </a:buBlip>
              <a:defRPr/>
            </a:pPr>
            <a:r>
              <a:rPr lang="en-GB" altLang="en-US" sz="1800" dirty="0" smtClean="0"/>
              <a:t>Planning marketing presence at TSG#81 and TSG#82 (20</a:t>
            </a:r>
            <a:r>
              <a:rPr lang="en-GB" altLang="en-US" sz="1800" baseline="30000" dirty="0" smtClean="0"/>
              <a:t>th</a:t>
            </a:r>
            <a:r>
              <a:rPr lang="en-GB" altLang="en-US" sz="1800" dirty="0" smtClean="0"/>
              <a:t> </a:t>
            </a:r>
            <a:r>
              <a:rPr lang="en-GB" altLang="en-US" sz="1800" dirty="0" err="1" smtClean="0"/>
              <a:t>Anniv</a:t>
            </a:r>
            <a:r>
              <a:rPr lang="en-GB" altLang="en-US" sz="1800" dirty="0" smtClean="0"/>
              <a:t>.). </a:t>
            </a:r>
          </a:p>
          <a:p>
            <a:pPr lvl="1">
              <a:defRPr/>
            </a:pPr>
            <a:r>
              <a:rPr lang="en-GB" altLang="en-US" sz="1400" dirty="0" smtClean="0"/>
              <a:t>Organising presentations at Melbourne Univ. and at Telstra Vantage expo.</a:t>
            </a:r>
          </a:p>
          <a:p>
            <a:pPr lvl="1">
              <a:defRPr/>
            </a:pPr>
            <a:r>
              <a:rPr lang="en-GB" altLang="en-US" sz="1400" dirty="0" smtClean="0"/>
              <a:t>Shooting 2 video interviews with TSG Chairs in Melbourne.</a:t>
            </a:r>
          </a:p>
          <a:p>
            <a:pPr lvl="1">
              <a:defRPr/>
            </a:pPr>
            <a:endParaRPr lang="en-GB" altLang="en-US" sz="1800" dirty="0" smtClean="0"/>
          </a:p>
        </p:txBody>
      </p:sp>
      <p:sp>
        <p:nvSpPr>
          <p:cNvPr id="5124" name="Slide Number Placeholder 3"/>
          <p:cNvSpPr>
            <a:spLocks noGrp="1"/>
          </p:cNvSpPr>
          <p:nvPr>
            <p:ph type="sldNum" sz="quarter" idx="4294967295"/>
          </p:nvPr>
        </p:nvSpPr>
        <p:spPr bwMode="auto">
          <a:xfrm>
            <a:off x="8581659" y="7155473"/>
            <a:ext cx="395287" cy="222250"/>
          </a:xfrm>
          <a:prstGeom prst="rect">
            <a:avLst/>
          </a:prstGeom>
          <a:noFill/>
          <a:ln>
            <a:miter lim="800000"/>
            <a:headEnd/>
            <a:tailEnd/>
          </a:ln>
        </p:spPr>
        <p:txBody>
          <a:bodyPr/>
          <a:lstStyle/>
          <a:p>
            <a:fld id="{37C06086-7DA9-49AD-9542-2013D3AB3F24}" type="slidenum">
              <a:rPr lang="en-GB" altLang="en-US"/>
              <a:pPr/>
              <a:t>15</a:t>
            </a:fld>
            <a:endParaRPr lang="en-GB" altLang="en-US"/>
          </a:p>
        </p:txBody>
      </p:sp>
      <p:sp>
        <p:nvSpPr>
          <p:cNvPr id="5125" name="Rectangle 7"/>
          <p:cNvSpPr>
            <a:spLocks noChangeArrowheads="1"/>
          </p:cNvSpPr>
          <p:nvPr/>
        </p:nvSpPr>
        <p:spPr bwMode="auto">
          <a:xfrm>
            <a:off x="7160846" y="2186598"/>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graphicFrame>
        <p:nvGraphicFramePr>
          <p:cNvPr id="3" name="Table 2"/>
          <p:cNvGraphicFramePr>
            <a:graphicFrameLocks noGrp="1"/>
          </p:cNvGraphicFramePr>
          <p:nvPr/>
        </p:nvGraphicFramePr>
        <p:xfrm>
          <a:off x="4533534" y="1769086"/>
          <a:ext cx="4395787" cy="3857708"/>
        </p:xfrm>
        <a:graphic>
          <a:graphicData uri="http://schemas.openxmlformats.org/drawingml/2006/table">
            <a:tbl>
              <a:tblPr firstRow="1">
                <a:tableStyleId>{B301B821-A1FF-4177-AEE7-76D212191A09}</a:tableStyleId>
              </a:tblPr>
              <a:tblGrid>
                <a:gridCol w="2279399"/>
                <a:gridCol w="690093"/>
                <a:gridCol w="1426295"/>
              </a:tblGrid>
              <a:tr h="142764">
                <a:tc>
                  <a:txBody>
                    <a:bodyPr/>
                    <a:lstStyle/>
                    <a:p>
                      <a:pPr algn="just" fontAlgn="ctr"/>
                      <a:r>
                        <a:rPr lang="en-GB" sz="900" u="none" strike="noStrike" dirty="0">
                          <a:effectLst/>
                        </a:rPr>
                        <a:t>Page name</a:t>
                      </a:r>
                      <a:endParaRPr lang="en-GB" sz="900" b="1" i="0" u="none" strike="noStrike" dirty="0">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dirty="0">
                          <a:effectLst/>
                        </a:rPr>
                        <a:t>Published</a:t>
                      </a:r>
                      <a:endParaRPr lang="en-GB" sz="900" b="1" i="0" u="none" strike="noStrike" dirty="0">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dirty="0">
                          <a:effectLst/>
                        </a:rPr>
                        <a:t>Thanks to:</a:t>
                      </a:r>
                      <a:endParaRPr lang="en-GB" sz="900" b="1" i="0" u="none" strike="noStrike" dirty="0">
                        <a:solidFill>
                          <a:srgbClr val="000000"/>
                        </a:solidFill>
                        <a:effectLst/>
                        <a:latin typeface="Arial" panose="020B0604020202020204" pitchFamily="34" charset="0"/>
                      </a:endParaRPr>
                    </a:p>
                  </a:txBody>
                  <a:tcPr marL="5607" marR="5607" marT="5607" marB="0" anchor="ctr"/>
                </a:tc>
              </a:tr>
              <a:tr h="417078">
                <a:tc>
                  <a:txBody>
                    <a:bodyPr/>
                    <a:lstStyle/>
                    <a:p>
                      <a:pPr algn="just" fontAlgn="ctr"/>
                      <a:r>
                        <a:rPr lang="en-GB" sz="900" u="none" strike="noStrike" dirty="0">
                          <a:effectLst/>
                        </a:rPr>
                        <a:t>3GPP 5G Security</a:t>
                      </a:r>
                      <a:endParaRPr lang="en-GB" sz="900" b="0" i="0" u="none" strike="noStrike" dirty="0">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a:effectLst/>
                        </a:rPr>
                        <a:t>06/08/2018</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dirty="0">
                          <a:effectLst/>
                        </a:rPr>
                        <a:t>Anand R. Prasad, Alf Zugenmaier, Adrian Escott and Mirko Cano Soveri</a:t>
                      </a:r>
                      <a:endParaRPr lang="en-GB" sz="900" b="0" i="0" u="none" strike="noStrike" dirty="0">
                        <a:solidFill>
                          <a:srgbClr val="5B9BD5"/>
                        </a:solidFill>
                        <a:effectLst/>
                        <a:latin typeface="Arial" panose="020B0604020202020204" pitchFamily="34" charset="0"/>
                      </a:endParaRPr>
                    </a:p>
                  </a:txBody>
                  <a:tcPr marL="5607" marR="5607" marT="5607" marB="0" anchor="ctr"/>
                </a:tc>
              </a:tr>
              <a:tr h="142764">
                <a:tc>
                  <a:txBody>
                    <a:bodyPr/>
                    <a:lstStyle/>
                    <a:p>
                      <a:pPr algn="just" fontAlgn="ctr"/>
                      <a:r>
                        <a:rPr lang="en-GB" sz="900" u="none" strike="noStrike">
                          <a:effectLst/>
                        </a:rPr>
                        <a:t>Lifetime Award goes to Security Specialist</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a:effectLst/>
                        </a:rPr>
                        <a:t>24/07/2018</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a:effectLst/>
                        </a:rPr>
                        <a:t>SA3</a:t>
                      </a:r>
                      <a:endParaRPr lang="en-GB" sz="900" b="0" i="0" u="none" strike="noStrike">
                        <a:solidFill>
                          <a:srgbClr val="5B9BD5"/>
                        </a:solidFill>
                        <a:effectLst/>
                        <a:latin typeface="Arial" panose="020B0604020202020204" pitchFamily="34" charset="0"/>
                      </a:endParaRPr>
                    </a:p>
                  </a:txBody>
                  <a:tcPr marL="5607" marR="5607" marT="5607" marB="0" anchor="ctr"/>
                </a:tc>
              </a:tr>
              <a:tr h="279921">
                <a:tc>
                  <a:txBody>
                    <a:bodyPr/>
                    <a:lstStyle/>
                    <a:p>
                      <a:pPr algn="just" fontAlgn="ctr"/>
                      <a:r>
                        <a:rPr lang="fr-FR" sz="900" u="none" strike="noStrike">
                          <a:effectLst/>
                        </a:rPr>
                        <a:t>Technical Journal articles on 3GPP 5G</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a:effectLst/>
                        </a:rPr>
                        <a:t>19/07/2018</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a:effectLst/>
                        </a:rPr>
                        <a:t>Coordination by Anand R. Prasad</a:t>
                      </a:r>
                      <a:endParaRPr lang="en-GB" sz="900" b="0" i="0" u="none" strike="noStrike">
                        <a:solidFill>
                          <a:srgbClr val="5B9BD5"/>
                        </a:solidFill>
                        <a:effectLst/>
                        <a:latin typeface="Arial" panose="020B0604020202020204" pitchFamily="34" charset="0"/>
                      </a:endParaRPr>
                    </a:p>
                  </a:txBody>
                  <a:tcPr marL="5607" marR="5607" marT="5607" marB="0" anchor="ctr"/>
                </a:tc>
              </a:tr>
              <a:tr h="279921">
                <a:tc>
                  <a:txBody>
                    <a:bodyPr/>
                    <a:lstStyle/>
                    <a:p>
                      <a:pPr algn="just" fontAlgn="ctr"/>
                      <a:r>
                        <a:rPr lang="en-GB" sz="900" u="none" strike="noStrike">
                          <a:effectLst/>
                        </a:rPr>
                        <a:t>Pan-European procurement based on MC standards</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a:effectLst/>
                        </a:rPr>
                        <a:t>13/07/2018</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a:effectLst/>
                        </a:rPr>
                        <a:t>3GPP MRP PSCEurope </a:t>
                      </a:r>
                      <a:endParaRPr lang="en-GB" sz="900" b="0" i="0" u="none" strike="noStrike">
                        <a:solidFill>
                          <a:srgbClr val="5B9BD5"/>
                        </a:solidFill>
                        <a:effectLst/>
                        <a:latin typeface="Arial" panose="020B0604020202020204" pitchFamily="34" charset="0"/>
                      </a:endParaRPr>
                    </a:p>
                  </a:txBody>
                  <a:tcPr marL="5607" marR="5607" marT="5607" marB="0" anchor="ctr"/>
                </a:tc>
              </a:tr>
              <a:tr h="142764">
                <a:tc>
                  <a:txBody>
                    <a:bodyPr/>
                    <a:lstStyle/>
                    <a:p>
                      <a:pPr algn="just" fontAlgn="ctr"/>
                      <a:r>
                        <a:rPr lang="en-GB" sz="900" u="none" strike="noStrike">
                          <a:effectLst/>
                        </a:rPr>
                        <a:t>Mission critical voice, video and data tests</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a:effectLst/>
                        </a:rPr>
                        <a:t>05/07/2018</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a:effectLst/>
                        </a:rPr>
                        <a:t>ETSI CTI Service</a:t>
                      </a:r>
                      <a:endParaRPr lang="en-GB" sz="900" b="0" i="0" u="none" strike="noStrike">
                        <a:solidFill>
                          <a:srgbClr val="5B9BD5"/>
                        </a:solidFill>
                        <a:effectLst/>
                        <a:latin typeface="Arial" panose="020B0604020202020204" pitchFamily="34" charset="0"/>
                      </a:endParaRPr>
                    </a:p>
                  </a:txBody>
                  <a:tcPr marL="5607" marR="5607" marT="5607" marB="0" anchor="ctr"/>
                </a:tc>
              </a:tr>
              <a:tr h="142764">
                <a:tc>
                  <a:txBody>
                    <a:bodyPr/>
                    <a:lstStyle/>
                    <a:p>
                      <a:pPr algn="just" fontAlgn="ctr"/>
                      <a:r>
                        <a:rPr lang="en-GB" sz="900" u="none" strike="noStrike">
                          <a:effectLst/>
                        </a:rPr>
                        <a:t>3GPP enables MEC over a 5G core</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dirty="0">
                          <a:effectLst/>
                        </a:rPr>
                        <a:t>04/07/2018</a:t>
                      </a:r>
                      <a:endParaRPr lang="en-GB" sz="900" b="0" i="0" u="none" strike="noStrike" dirty="0">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a:effectLst/>
                        </a:rPr>
                        <a:t>Sami Kekki &amp; Alex Reznik</a:t>
                      </a:r>
                      <a:endParaRPr lang="en-GB" sz="900" b="0" i="0" u="none" strike="noStrike">
                        <a:solidFill>
                          <a:srgbClr val="5B9BD5"/>
                        </a:solidFill>
                        <a:effectLst/>
                        <a:latin typeface="Arial" panose="020B0604020202020204" pitchFamily="34" charset="0"/>
                      </a:endParaRPr>
                    </a:p>
                  </a:txBody>
                  <a:tcPr marL="5607" marR="5607" marT="5607" marB="0" anchor="ctr"/>
                </a:tc>
              </a:tr>
              <a:tr h="279921">
                <a:tc>
                  <a:txBody>
                    <a:bodyPr/>
                    <a:lstStyle/>
                    <a:p>
                      <a:pPr algn="just" fontAlgn="ctr"/>
                      <a:r>
                        <a:rPr lang="en-GB" sz="900" u="none" strike="noStrike">
                          <a:effectLst/>
                        </a:rPr>
                        <a:t>RAN3 Clocks up the 100</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a:effectLst/>
                        </a:rPr>
                        <a:t>28/06/2018</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a:effectLst/>
                        </a:rPr>
                        <a:t>Gino Masini, Sasha Sirotkin and Yin Gao</a:t>
                      </a:r>
                      <a:endParaRPr lang="en-GB" sz="900" b="0" i="0" u="none" strike="noStrike">
                        <a:solidFill>
                          <a:srgbClr val="5B9BD5"/>
                        </a:solidFill>
                        <a:effectLst/>
                        <a:latin typeface="Arial" panose="020B0604020202020204" pitchFamily="34" charset="0"/>
                      </a:endParaRPr>
                    </a:p>
                  </a:txBody>
                  <a:tcPr marL="5607" marR="5607" marT="5607" marB="0" anchor="ctr"/>
                </a:tc>
              </a:tr>
              <a:tr h="142764">
                <a:tc>
                  <a:txBody>
                    <a:bodyPr/>
                    <a:lstStyle/>
                    <a:p>
                      <a:pPr algn="just" fontAlgn="ctr"/>
                      <a:r>
                        <a:rPr lang="en-GB" sz="900" u="none" strike="noStrike">
                          <a:effectLst/>
                        </a:rPr>
                        <a:t>Webinar - Working towards full 5G in Rel-16</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a:effectLst/>
                        </a:rPr>
                        <a:t>26/06/2018</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a:effectLst/>
                        </a:rPr>
                        <a:t>Balazs Bertenyi</a:t>
                      </a:r>
                      <a:endParaRPr lang="en-GB" sz="900" b="0" i="0" u="none" strike="noStrike">
                        <a:solidFill>
                          <a:srgbClr val="5B9BD5"/>
                        </a:solidFill>
                        <a:effectLst/>
                        <a:latin typeface="Arial" panose="020B0604020202020204" pitchFamily="34" charset="0"/>
                      </a:endParaRPr>
                    </a:p>
                  </a:txBody>
                  <a:tcPr marL="5607" marR="5607" marT="5607" marB="0" anchor="ctr"/>
                </a:tc>
              </a:tr>
              <a:tr h="279921">
                <a:tc>
                  <a:txBody>
                    <a:bodyPr/>
                    <a:lstStyle/>
                    <a:p>
                      <a:pPr algn="just" fontAlgn="ctr"/>
                      <a:r>
                        <a:rPr lang="en-GB" sz="900" u="none" strike="noStrike" dirty="0">
                          <a:effectLst/>
                        </a:rPr>
                        <a:t>Rel-15 success spans 3GPP groups</a:t>
                      </a:r>
                      <a:endParaRPr lang="en-GB" sz="900" b="0" i="0" u="none" strike="noStrike" dirty="0">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a:effectLst/>
                        </a:rPr>
                        <a:t>14/06/2018</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a:effectLst/>
                        </a:rPr>
                        <a:t>TSG RAN companies press release</a:t>
                      </a:r>
                      <a:endParaRPr lang="en-GB" sz="900" b="0" i="0" u="none" strike="noStrike">
                        <a:solidFill>
                          <a:srgbClr val="5B9BD5"/>
                        </a:solidFill>
                        <a:effectLst/>
                        <a:latin typeface="Arial" panose="020B0604020202020204" pitchFamily="34" charset="0"/>
                      </a:endParaRPr>
                    </a:p>
                  </a:txBody>
                  <a:tcPr marL="5607" marR="5607" marT="5607" marB="0" anchor="ctr"/>
                </a:tc>
              </a:tr>
              <a:tr h="142764">
                <a:tc>
                  <a:txBody>
                    <a:bodyPr/>
                    <a:lstStyle/>
                    <a:p>
                      <a:pPr algn="just" fontAlgn="ctr"/>
                      <a:r>
                        <a:rPr lang="en-GB" sz="900" u="none" strike="noStrike">
                          <a:effectLst/>
                        </a:rPr>
                        <a:t>Progress on FRMCS in Rel-16</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a:effectLst/>
                        </a:rPr>
                        <a:t>08/06/2018</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a:effectLst/>
                        </a:rPr>
                        <a:t>ETSI Workshop</a:t>
                      </a:r>
                      <a:endParaRPr lang="en-GB" sz="900" b="0" i="0" u="none" strike="noStrike">
                        <a:solidFill>
                          <a:srgbClr val="5B9BD5"/>
                        </a:solidFill>
                        <a:effectLst/>
                        <a:latin typeface="Arial" panose="020B0604020202020204" pitchFamily="34" charset="0"/>
                      </a:endParaRPr>
                    </a:p>
                  </a:txBody>
                  <a:tcPr marL="5607" marR="5607" marT="5607" marB="0" anchor="ctr"/>
                </a:tc>
              </a:tr>
              <a:tr h="279921">
                <a:tc>
                  <a:txBody>
                    <a:bodyPr/>
                    <a:lstStyle/>
                    <a:p>
                      <a:pPr algn="just" fontAlgn="ctr"/>
                      <a:r>
                        <a:rPr lang="en-GB" sz="900" u="none" strike="noStrike">
                          <a:effectLst/>
                        </a:rPr>
                        <a:t>Recruitment of a Director for Testing and Interop. at ETSI</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a:effectLst/>
                        </a:rPr>
                        <a:t>04/06/2018</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a:effectLst/>
                        </a:rPr>
                        <a:t>ETSI CTI Service</a:t>
                      </a:r>
                      <a:endParaRPr lang="en-GB" sz="900" b="0" i="0" u="none" strike="noStrike">
                        <a:solidFill>
                          <a:srgbClr val="5B9BD5"/>
                        </a:solidFill>
                        <a:effectLst/>
                        <a:latin typeface="Arial" panose="020B0604020202020204" pitchFamily="34" charset="0"/>
                      </a:endParaRPr>
                    </a:p>
                  </a:txBody>
                  <a:tcPr marL="5607" marR="5607" marT="5607" marB="0" anchor="ctr"/>
                </a:tc>
              </a:tr>
              <a:tr h="142764">
                <a:tc>
                  <a:txBody>
                    <a:bodyPr/>
                    <a:lstStyle/>
                    <a:p>
                      <a:pPr algn="just" fontAlgn="ctr"/>
                      <a:r>
                        <a:rPr lang="en-GB" sz="900" u="none" strike="noStrike">
                          <a:effectLst/>
                        </a:rPr>
                        <a:t>Critical Comms on Show</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a:effectLst/>
                        </a:rPr>
                        <a:t>17/05/2018</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a:effectLst/>
                        </a:rPr>
                        <a:t> </a:t>
                      </a:r>
                      <a:endParaRPr lang="en-GB" sz="900" b="0" i="0" u="none" strike="noStrike">
                        <a:solidFill>
                          <a:srgbClr val="5B9BD5"/>
                        </a:solidFill>
                        <a:effectLst/>
                        <a:latin typeface="Arial" panose="020B0604020202020204" pitchFamily="34" charset="0"/>
                      </a:endParaRPr>
                    </a:p>
                  </a:txBody>
                  <a:tcPr marL="5607" marR="5607" marT="5607" marB="0" anchor="ctr"/>
                </a:tc>
              </a:tr>
              <a:tr h="142764">
                <a:tc>
                  <a:txBody>
                    <a:bodyPr/>
                    <a:lstStyle/>
                    <a:p>
                      <a:pPr algn="just" fontAlgn="ctr"/>
                      <a:r>
                        <a:rPr lang="en-GB" sz="900" u="none" strike="noStrike">
                          <a:effectLst/>
                        </a:rPr>
                        <a:t>Launch of the 3GPP CVD process</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a:effectLst/>
                        </a:rPr>
                        <a:t>18/04/2018</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a:effectLst/>
                        </a:rPr>
                        <a:t>MCC / SA3 /ETSI SEC</a:t>
                      </a:r>
                      <a:endParaRPr lang="en-GB" sz="900" b="0" i="0" u="none" strike="noStrike">
                        <a:solidFill>
                          <a:srgbClr val="5B9BD5"/>
                        </a:solidFill>
                        <a:effectLst/>
                        <a:latin typeface="Arial" panose="020B0604020202020204" pitchFamily="34" charset="0"/>
                      </a:endParaRPr>
                    </a:p>
                  </a:txBody>
                  <a:tcPr marL="5607" marR="5607" marT="5607" marB="0" anchor="ctr"/>
                </a:tc>
              </a:tr>
              <a:tr h="196229">
                <a:tc>
                  <a:txBody>
                    <a:bodyPr/>
                    <a:lstStyle/>
                    <a:p>
                      <a:pPr algn="just" fontAlgn="ctr"/>
                      <a:r>
                        <a:rPr lang="en-GB" sz="900" u="none" strike="noStrike">
                          <a:effectLst/>
                        </a:rPr>
                        <a:t>Towards a better Public Warning System (ePWS)</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a:effectLst/>
                        </a:rPr>
                        <a:t>11/04/2018</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a:effectLst/>
                        </a:rPr>
                        <a:t>Hyounhee Koo</a:t>
                      </a:r>
                      <a:endParaRPr lang="en-GB" sz="900" b="0" i="0" u="none" strike="noStrike">
                        <a:solidFill>
                          <a:srgbClr val="5B9BD5"/>
                        </a:solidFill>
                        <a:effectLst/>
                        <a:latin typeface="Arial" panose="020B0604020202020204" pitchFamily="34" charset="0"/>
                      </a:endParaRPr>
                    </a:p>
                  </a:txBody>
                  <a:tcPr marL="5607" marR="5607" marT="5607" marB="0" anchor="ctr"/>
                </a:tc>
              </a:tr>
              <a:tr h="279921">
                <a:tc>
                  <a:txBody>
                    <a:bodyPr/>
                    <a:lstStyle/>
                    <a:p>
                      <a:pPr algn="just" fontAlgn="ctr"/>
                      <a:r>
                        <a:rPr lang="en-GB" sz="900" u="none" strike="noStrike">
                          <a:effectLst/>
                        </a:rPr>
                        <a:t>Management, Orchestration and Charging for 5G networks</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a:effectLst/>
                        </a:rPr>
                        <a:t>22/03/2018</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a:effectLst/>
                        </a:rPr>
                        <a:t>Coordinated by Thomas Tovinger</a:t>
                      </a:r>
                      <a:endParaRPr lang="en-GB" sz="900" b="0" i="0" u="none" strike="noStrike">
                        <a:solidFill>
                          <a:srgbClr val="5B9BD5"/>
                        </a:solidFill>
                        <a:effectLst/>
                        <a:latin typeface="Arial" panose="020B0604020202020204" pitchFamily="34" charset="0"/>
                      </a:endParaRPr>
                    </a:p>
                  </a:txBody>
                  <a:tcPr marL="5607" marR="5607" marT="5607" marB="0" anchor="ctr"/>
                </a:tc>
              </a:tr>
              <a:tr h="142764">
                <a:tc>
                  <a:txBody>
                    <a:bodyPr/>
                    <a:lstStyle/>
                    <a:p>
                      <a:pPr algn="just" fontAlgn="ctr"/>
                      <a:r>
                        <a:rPr lang="en-GB" sz="900" u="none" strike="noStrike">
                          <a:effectLst/>
                        </a:rPr>
                        <a:t>5G Progress in Chennai</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a:effectLst/>
                        </a:rPr>
                        <a:t>21/03/2018</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a:effectLst/>
                        </a:rPr>
                        <a:t>TSDSI / IF3</a:t>
                      </a:r>
                      <a:endParaRPr lang="en-GB" sz="900" b="0" i="0" u="none" strike="noStrike">
                        <a:solidFill>
                          <a:srgbClr val="5B9BD5"/>
                        </a:solidFill>
                        <a:effectLst/>
                        <a:latin typeface="Arial" panose="020B0604020202020204" pitchFamily="34" charset="0"/>
                      </a:endParaRPr>
                    </a:p>
                  </a:txBody>
                  <a:tcPr marL="5607" marR="5607" marT="5607" marB="0" anchor="ctr"/>
                </a:tc>
              </a:tr>
              <a:tr h="279921">
                <a:tc>
                  <a:txBody>
                    <a:bodyPr/>
                    <a:lstStyle/>
                    <a:p>
                      <a:pPr algn="just" fontAlgn="ctr"/>
                      <a:r>
                        <a:rPr lang="en-GB" sz="900" u="none" strike="noStrike">
                          <a:effectLst/>
                        </a:rPr>
                        <a:t>Optimizing media and radio signal processing for 5G</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just" fontAlgn="ctr"/>
                      <a:r>
                        <a:rPr lang="en-GB" sz="900" u="none" strike="noStrike">
                          <a:effectLst/>
                        </a:rPr>
                        <a:t>20/03/2018</a:t>
                      </a:r>
                      <a:endParaRPr lang="en-GB" sz="900" b="0" i="0" u="none" strike="noStrike">
                        <a:solidFill>
                          <a:srgbClr val="000000"/>
                        </a:solidFill>
                        <a:effectLst/>
                        <a:latin typeface="Arial" panose="020B0604020202020204" pitchFamily="34" charset="0"/>
                      </a:endParaRPr>
                    </a:p>
                  </a:txBody>
                  <a:tcPr marL="5607" marR="5607" marT="5607" marB="0" anchor="ctr"/>
                </a:tc>
                <a:tc>
                  <a:txBody>
                    <a:bodyPr/>
                    <a:lstStyle/>
                    <a:p>
                      <a:pPr algn="l" fontAlgn="ctr"/>
                      <a:r>
                        <a:rPr lang="en-GB" sz="900" u="none" strike="noStrike" dirty="0" err="1">
                          <a:effectLst/>
                        </a:rPr>
                        <a:t>Kyunghun</a:t>
                      </a:r>
                      <a:r>
                        <a:rPr lang="en-GB" sz="900" u="none" strike="noStrike" dirty="0">
                          <a:effectLst/>
                        </a:rPr>
                        <a:t> Jung</a:t>
                      </a:r>
                      <a:endParaRPr lang="en-GB" sz="900" b="0" i="0" u="none" strike="noStrike" dirty="0">
                        <a:solidFill>
                          <a:srgbClr val="5B9BD5"/>
                        </a:solidFill>
                        <a:effectLst/>
                        <a:latin typeface="Arial" panose="020B0604020202020204" pitchFamily="34" charset="0"/>
                      </a:endParaRPr>
                    </a:p>
                  </a:txBody>
                  <a:tcPr marL="5607" marR="5607" marT="5607" marB="0" anchor="ctr"/>
                </a:tc>
              </a:tr>
            </a:tbl>
          </a:graphicData>
        </a:graphic>
      </p:graphicFrame>
    </p:spTree>
  </p:cSld>
  <p:clrMapOvr>
    <a:masterClrMapping/>
  </p:clrMapOvr>
  <p:transition spd="slow" advClick="0" advTm="3000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bwMode="auto">
          <a:xfrm>
            <a:off x="279035" y="560265"/>
            <a:ext cx="5232400" cy="1143000"/>
          </a:xfrm>
          <a:noFill/>
          <a:ln>
            <a:miter lim="800000"/>
            <a:headEnd/>
            <a:tailEnd/>
          </a:ln>
        </p:spPr>
        <p:txBody>
          <a:bodyPr vert="horz" wrap="square" lIns="91440" tIns="45720" rIns="91440" bIns="45720" numCol="1" anchor="t" anchorCtr="0" compatLnSpc="1">
            <a:prstTxWarp prst="textNoShape">
              <a:avLst/>
            </a:prstTxWarp>
          </a:bodyPr>
          <a:lstStyle/>
          <a:p>
            <a:pPr algn="l"/>
            <a:r>
              <a:rPr lang="en-GB" altLang="en-US" smtClean="0"/>
              <a:t>Marketing matters… 2/2</a:t>
            </a:r>
          </a:p>
        </p:txBody>
      </p:sp>
      <p:sp>
        <p:nvSpPr>
          <p:cNvPr id="6147" name="Content Placeholder 2"/>
          <p:cNvSpPr>
            <a:spLocks noGrp="1"/>
          </p:cNvSpPr>
          <p:nvPr>
            <p:ph idx="1"/>
          </p:nvPr>
        </p:nvSpPr>
        <p:spPr bwMode="auto">
          <a:xfrm>
            <a:off x="231410" y="1131765"/>
            <a:ext cx="4254500" cy="5299075"/>
          </a:xfrm>
          <a:noFill/>
          <a:ln>
            <a:miter lim="800000"/>
            <a:headEnd/>
            <a:tailEnd/>
          </a:ln>
        </p:spPr>
        <p:txBody>
          <a:bodyPr vert="horz" wrap="square" lIns="91440" tIns="45720" rIns="91440" bIns="45720" numCol="1" anchor="t" anchorCtr="0" compatLnSpc="1">
            <a:prstTxWarp prst="textNoShape">
              <a:avLst/>
            </a:prstTxWarp>
          </a:bodyPr>
          <a:lstStyle/>
          <a:p>
            <a:pPr>
              <a:buFontTx/>
              <a:buBlip>
                <a:blip r:embed="rId2"/>
              </a:buBlip>
            </a:pPr>
            <a:endParaRPr lang="en-GB" altLang="en-US" sz="1600" dirty="0" smtClean="0"/>
          </a:p>
          <a:p>
            <a:pPr>
              <a:buFontTx/>
              <a:buBlip>
                <a:blip r:embed="rId2"/>
              </a:buBlip>
            </a:pPr>
            <a:r>
              <a:rPr lang="en-GB" altLang="en-US" sz="1600" dirty="0" smtClean="0"/>
              <a:t>New 3GPP web site top banner to be implemented this week, featuring a 5G focus, with GIFs of some attractive use cases.</a:t>
            </a:r>
          </a:p>
          <a:p>
            <a:pPr>
              <a:buFontTx/>
              <a:buBlip>
                <a:blip r:embed="rId2"/>
              </a:buBlip>
            </a:pPr>
            <a:endParaRPr lang="en-GB" altLang="en-US" sz="1600" dirty="0" smtClean="0"/>
          </a:p>
          <a:p>
            <a:pPr>
              <a:buFontTx/>
              <a:buBlip>
                <a:blip r:embed="rId2"/>
              </a:buBlip>
            </a:pPr>
            <a:r>
              <a:rPr lang="en-GB" altLang="en-US" sz="1600" dirty="0" smtClean="0"/>
              <a:t>3</a:t>
            </a:r>
            <a:r>
              <a:rPr lang="en-GB" altLang="en-US" sz="1600" baseline="30000" dirty="0" smtClean="0"/>
              <a:t>rd</a:t>
            </a:r>
            <a:r>
              <a:rPr lang="en-GB" altLang="en-US" sz="1600" dirty="0" smtClean="0"/>
              <a:t> Lifetime achievement award to </a:t>
            </a:r>
            <a:r>
              <a:rPr lang="en-GB" altLang="en-US" sz="1600" dirty="0" err="1" smtClean="0"/>
              <a:t>Günther</a:t>
            </a:r>
            <a:r>
              <a:rPr lang="en-GB" altLang="en-US" sz="1600" dirty="0" smtClean="0"/>
              <a:t> Horn in recognition of his contribution to the work of the SA3.</a:t>
            </a:r>
          </a:p>
          <a:p>
            <a:pPr>
              <a:buFontTx/>
              <a:buBlip>
                <a:blip r:embed="rId2"/>
              </a:buBlip>
            </a:pPr>
            <a:endParaRPr lang="en-GB" altLang="en-US" sz="1600" dirty="0" smtClean="0"/>
          </a:p>
          <a:p>
            <a:pPr>
              <a:buFontTx/>
              <a:buBlip>
                <a:blip r:embed="rId2"/>
              </a:buBlip>
            </a:pPr>
            <a:r>
              <a:rPr lang="en-GB" altLang="en-US" sz="1600" dirty="0" smtClean="0"/>
              <a:t>Key marketing dates:</a:t>
            </a:r>
          </a:p>
          <a:p>
            <a:pPr lvl="1">
              <a:buFont typeface="Arial" charset="0"/>
              <a:buChar char="•"/>
            </a:pPr>
            <a:r>
              <a:rPr lang="en-GB" altLang="en-US" sz="1200" dirty="0" smtClean="0"/>
              <a:t>TSG#81 Australia – 5G speeches at Telstra (Sept. 19), videos, &amp;news article(s) (September 10 - 19)</a:t>
            </a:r>
          </a:p>
          <a:p>
            <a:pPr lvl="1">
              <a:buFont typeface="Arial" charset="0"/>
              <a:buChar char="•"/>
            </a:pPr>
            <a:r>
              <a:rPr lang="en-GB" altLang="en-US" sz="1200" dirty="0" smtClean="0"/>
              <a:t>2018 Awards process (September – December)</a:t>
            </a:r>
          </a:p>
          <a:p>
            <a:pPr lvl="1">
              <a:buFont typeface="Arial" charset="0"/>
              <a:buChar char="•"/>
            </a:pPr>
            <a:r>
              <a:rPr lang="en-GB" altLang="en-US" sz="1200" dirty="0" smtClean="0"/>
              <a:t>3GPP Summit, hosted by TTC, ARIB and Ministry, Tokyo (October 17)</a:t>
            </a:r>
          </a:p>
          <a:p>
            <a:pPr lvl="1">
              <a:buFont typeface="Arial" charset="0"/>
              <a:buChar char="•"/>
            </a:pPr>
            <a:r>
              <a:rPr lang="en-GB" altLang="en-US" sz="1200" dirty="0" smtClean="0"/>
              <a:t>3GPP 20 years – TSG#82 Sorrento (December) </a:t>
            </a:r>
          </a:p>
          <a:p>
            <a:pPr lvl="3">
              <a:buFontTx/>
              <a:buBlip>
                <a:blip r:embed="rId2"/>
              </a:buBlip>
            </a:pPr>
            <a:endParaRPr lang="en-GB" altLang="en-US" sz="1600" dirty="0" smtClean="0"/>
          </a:p>
          <a:p>
            <a:pPr>
              <a:buFontTx/>
              <a:buBlip>
                <a:blip r:embed="rId2"/>
              </a:buBlip>
            </a:pPr>
            <a:endParaRPr lang="en-GB" altLang="en-US" sz="1600" dirty="0" smtClean="0"/>
          </a:p>
          <a:p>
            <a:pPr>
              <a:buFontTx/>
              <a:buBlip>
                <a:blip r:embed="rId2"/>
              </a:buBlip>
            </a:pPr>
            <a:endParaRPr lang="en-GB" altLang="en-US" sz="1600" dirty="0" smtClean="0"/>
          </a:p>
        </p:txBody>
      </p:sp>
      <p:sp>
        <p:nvSpPr>
          <p:cNvPr id="6148" name="Slide Number Placeholder 3"/>
          <p:cNvSpPr>
            <a:spLocks noGrp="1"/>
          </p:cNvSpPr>
          <p:nvPr>
            <p:ph type="sldNum" sz="quarter" idx="4294967295"/>
          </p:nvPr>
        </p:nvSpPr>
        <p:spPr bwMode="auto">
          <a:xfrm>
            <a:off x="8581660" y="6999165"/>
            <a:ext cx="395287" cy="222250"/>
          </a:xfrm>
          <a:prstGeom prst="rect">
            <a:avLst/>
          </a:prstGeom>
          <a:noFill/>
          <a:ln>
            <a:miter lim="800000"/>
            <a:headEnd/>
            <a:tailEnd/>
          </a:ln>
        </p:spPr>
        <p:txBody>
          <a:bodyPr/>
          <a:lstStyle/>
          <a:p>
            <a:fld id="{301CFB4A-7724-4EC0-866F-558868EFFFBB}" type="slidenum">
              <a:rPr lang="en-GB" altLang="en-US"/>
              <a:pPr/>
              <a:t>16</a:t>
            </a:fld>
            <a:endParaRPr lang="en-GB" altLang="en-US"/>
          </a:p>
        </p:txBody>
      </p:sp>
      <p:sp>
        <p:nvSpPr>
          <p:cNvPr id="6149" name="Rectangle 7"/>
          <p:cNvSpPr>
            <a:spLocks noChangeArrowheads="1"/>
          </p:cNvSpPr>
          <p:nvPr/>
        </p:nvSpPr>
        <p:spPr bwMode="auto">
          <a:xfrm>
            <a:off x="7160847" y="2030290"/>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pic>
        <p:nvPicPr>
          <p:cNvPr id="4" name="Picture 3"/>
          <p:cNvPicPr>
            <a:picLocks noChangeAspect="1"/>
          </p:cNvPicPr>
          <p:nvPr/>
        </p:nvPicPr>
        <p:blipFill>
          <a:blip r:embed="rId3" cstate="print"/>
          <a:stretch>
            <a:fillRect/>
          </a:stretch>
        </p:blipFill>
        <p:spPr>
          <a:xfrm>
            <a:off x="5405072" y="1517528"/>
            <a:ext cx="3074988" cy="2263775"/>
          </a:xfrm>
          <a:prstGeom prst="rect">
            <a:avLst/>
          </a:prstGeom>
          <a:ln>
            <a:noFill/>
          </a:ln>
          <a:effectLst>
            <a:outerShdw blurRad="190500" algn="tl" rotWithShape="0">
              <a:srgbClr val="000000">
                <a:alpha val="70000"/>
              </a:srgbClr>
            </a:outerShdw>
          </a:effectLst>
        </p:spPr>
      </p:pic>
      <p:sp>
        <p:nvSpPr>
          <p:cNvPr id="6151" name="TextBox 4"/>
          <p:cNvSpPr txBox="1">
            <a:spLocks noChangeArrowheads="1"/>
          </p:cNvSpPr>
          <p:nvPr/>
        </p:nvSpPr>
        <p:spPr bwMode="auto">
          <a:xfrm>
            <a:off x="5079635" y="1303215"/>
            <a:ext cx="1350962" cy="214313"/>
          </a:xfrm>
          <a:prstGeom prst="rect">
            <a:avLst/>
          </a:prstGeom>
          <a:noFill/>
          <a:ln w="9525">
            <a:noFill/>
            <a:miter lim="800000"/>
            <a:headEnd/>
            <a:tailEnd/>
          </a:ln>
        </p:spPr>
        <p:txBody>
          <a:bodyPr wrap="none">
            <a:spAutoFit/>
          </a:bodyPr>
          <a:lstStyle/>
          <a:p>
            <a:r>
              <a:rPr lang="en-GB" altLang="en-US" sz="800">
                <a:solidFill>
                  <a:srgbClr val="FF0000"/>
                </a:solidFill>
              </a:rPr>
              <a:t>New web site top banner:</a:t>
            </a:r>
          </a:p>
        </p:txBody>
      </p:sp>
      <p:pic>
        <p:nvPicPr>
          <p:cNvPr id="6153" name="Picture 9" descr="guenter horn 2018"/>
          <p:cNvPicPr>
            <a:picLocks noChangeAspect="1" noChangeArrowheads="1"/>
          </p:cNvPicPr>
          <p:nvPr/>
        </p:nvPicPr>
        <p:blipFill>
          <a:blip r:embed="rId4" cstate="print"/>
          <a:srcRect/>
          <a:stretch>
            <a:fillRect/>
          </a:stretch>
        </p:blipFill>
        <p:spPr bwMode="auto">
          <a:xfrm>
            <a:off x="6142005" y="3997203"/>
            <a:ext cx="1647856" cy="2286366"/>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rgbClr val="FFFFFF"/>
                </a:solidFill>
              </a14:hiddenFill>
            </a:ext>
          </a:extLst>
        </p:spPr>
      </p:pic>
      <p:sp>
        <p:nvSpPr>
          <p:cNvPr id="2" name="TextBox 2"/>
          <p:cNvSpPr txBox="1">
            <a:spLocks noChangeArrowheads="1"/>
          </p:cNvSpPr>
          <p:nvPr/>
        </p:nvSpPr>
        <p:spPr bwMode="auto">
          <a:xfrm>
            <a:off x="5193935" y="5943478"/>
            <a:ext cx="809625" cy="215900"/>
          </a:xfrm>
          <a:prstGeom prst="rect">
            <a:avLst/>
          </a:prstGeom>
          <a:noFill/>
          <a:ln w="9525">
            <a:noFill/>
            <a:miter lim="800000"/>
            <a:headEnd/>
            <a:tailEnd/>
          </a:ln>
        </p:spPr>
        <p:txBody>
          <a:bodyPr wrap="none">
            <a:spAutoFit/>
          </a:bodyPr>
          <a:lstStyle/>
          <a:p>
            <a:r>
              <a:rPr lang="en-GB" altLang="en-US" sz="800">
                <a:solidFill>
                  <a:srgbClr val="FF0000"/>
                </a:solidFill>
              </a:rPr>
              <a:t>Günther Horn</a:t>
            </a:r>
            <a:endParaRPr lang="en-GB" sz="800">
              <a:solidFill>
                <a:srgbClr val="FF0000"/>
              </a:solidFill>
            </a:endParaRPr>
          </a:p>
        </p:txBody>
      </p:sp>
    </p:spTree>
  </p:cSld>
  <p:clrMapOvr>
    <a:masterClrMapping/>
  </p:clrMapOvr>
  <p:transition spd="slow" advClick="0" advTm="3000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7188200" cy="803275"/>
          </a:xfrm>
        </p:spPr>
        <p:txBody>
          <a:bodyPr/>
          <a:lstStyle/>
          <a:p>
            <a:pPr algn="l"/>
            <a:r>
              <a:rPr lang="en-GB" dirty="0" smtClean="0"/>
              <a:t>A 3GPP conundrum</a:t>
            </a:r>
            <a:endParaRPr lang="en-GB" dirty="0" smtClean="0"/>
          </a:p>
        </p:txBody>
      </p:sp>
      <p:sp>
        <p:nvSpPr>
          <p:cNvPr id="82947" name="Text Box 3"/>
          <p:cNvSpPr txBox="1">
            <a:spLocks noChangeArrowheads="1"/>
          </p:cNvSpPr>
          <p:nvPr/>
        </p:nvSpPr>
        <p:spPr bwMode="auto">
          <a:xfrm>
            <a:off x="588108" y="1479666"/>
            <a:ext cx="8159652" cy="440120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In view of its declining work load and delegate population, RAN6 has taken the sensible decision to hold all its future meetings as electronic, rather than face-to-face, events.</a:t>
            </a:r>
          </a:p>
          <a:p>
            <a:pPr>
              <a:spcBef>
                <a:spcPct val="50000"/>
              </a:spcBef>
            </a:pPr>
            <a:r>
              <a:rPr lang="en-GB" sz="1600" dirty="0" smtClean="0"/>
              <a:t>The first mandate of the RAN6 Chairman comes to an end in November, so normally elections must take place at the next meeting. This is no problem, since voting can be done “by correspondence”, though at present there is no process for 3GPP to conduct a secret ballot by correspondence, so an ad hoc solution will need to be devised. (This may not be so much of a problem if there were to be only one candidate, since election could be by acclamation rather than by vote.)</a:t>
            </a:r>
          </a:p>
          <a:p>
            <a:pPr>
              <a:spcBef>
                <a:spcPct val="50000"/>
              </a:spcBef>
            </a:pPr>
            <a:r>
              <a:rPr lang="en-GB" sz="1600" dirty="0" smtClean="0"/>
              <a:t>However, under the present 3GPP Working Procedures, </a:t>
            </a:r>
            <a:r>
              <a:rPr lang="en-GB" sz="1600" dirty="0" smtClean="0"/>
              <a:t>the lack of face-to-face meetings </a:t>
            </a:r>
            <a:r>
              <a:rPr lang="en-GB" sz="1600" dirty="0" smtClean="0"/>
              <a:t>gives rise to the difficulty that, since an organization’s voting rights in a Group can only be acquired and maintained by face-to-face participation at meetings, if there are no face-to-face meetings, within a short time, all organizations’ rights to vote will vanish! </a:t>
            </a:r>
            <a:r>
              <a:rPr lang="en-GB" sz="1600" dirty="0" smtClean="0"/>
              <a:t>So when it is next required to take a technical decision by vote, or to elect a new chairman or vice-chairman, there will be no organizations left to vote.</a:t>
            </a:r>
          </a:p>
          <a:p>
            <a:pPr>
              <a:spcBef>
                <a:spcPct val="50000"/>
              </a:spcBef>
            </a:pPr>
            <a:r>
              <a:rPr lang="en-GB" sz="1600" dirty="0" smtClean="0"/>
              <a:t>This problem will be brought to the attention of the PCG so that new rules can be provided to cater with this situation – before it becomes a </a:t>
            </a:r>
            <a:r>
              <a:rPr lang="en-GB" sz="1600" smtClean="0"/>
              <a:t>practical problem. </a:t>
            </a:r>
            <a:endParaRPr lang="en-GB" sz="1600" dirty="0" smtClean="0"/>
          </a:p>
        </p:txBody>
      </p:sp>
    </p:spTree>
  </p:cSld>
  <p:clrMapOvr>
    <a:masterClrMapping/>
  </p:clrMapOvr>
  <p:transition spd="slow">
    <p:cover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meredith\Documents\d\2017-09-11_3gpp_Sapporo\02) contribs\01) MCC report\people-silhouette-clipart-people-silhouette-clipart-300_300.jpg"/>
          <p:cNvPicPr>
            <a:picLocks noChangeAspect="1" noChangeArrowheads="1"/>
          </p:cNvPicPr>
          <p:nvPr/>
        </p:nvPicPr>
        <p:blipFill>
          <a:blip r:embed="rId2" cstate="print"/>
          <a:srcRect/>
          <a:stretch>
            <a:fillRect/>
          </a:stretch>
        </p:blipFill>
        <p:spPr bwMode="auto">
          <a:xfrm>
            <a:off x="1823085" y="3280409"/>
            <a:ext cx="1722755" cy="1722755"/>
          </a:xfrm>
          <a:prstGeom prst="rect">
            <a:avLst/>
          </a:prstGeom>
          <a:noFill/>
        </p:spPr>
      </p:pic>
      <p:sp>
        <p:nvSpPr>
          <p:cNvPr id="8" name="TextBox 7"/>
          <p:cNvSpPr txBox="1"/>
          <p:nvPr/>
        </p:nvSpPr>
        <p:spPr>
          <a:xfrm>
            <a:off x="2251393" y="2365058"/>
            <a:ext cx="4162425" cy="1384995"/>
          </a:xfrm>
          <a:prstGeom prst="rect">
            <a:avLst/>
          </a:prstGeom>
          <a:noFill/>
        </p:spPr>
        <p:txBody>
          <a:bodyPr>
            <a:spAutoFit/>
          </a:bodyPr>
          <a:lstStyle/>
          <a:p>
            <a:pPr algn="ctr" eaLnBrk="0" hangingPunct="0">
              <a:defRPr/>
            </a:pPr>
            <a:r>
              <a:rPr lang="en-GB" sz="2800" b="1" dirty="0" smtClean="0">
                <a:cs typeface="+mn-cs"/>
                <a:hlinkClick r:id="rId3"/>
              </a:rPr>
              <a:t>www.3gpp.org</a:t>
            </a:r>
            <a:endParaRPr lang="en-GB" sz="2800" b="1" dirty="0" smtClean="0">
              <a:cs typeface="+mn-cs"/>
            </a:endParaRPr>
          </a:p>
          <a:p>
            <a:pPr algn="ctr" eaLnBrk="0" hangingPunct="0">
              <a:defRPr/>
            </a:pPr>
            <a:r>
              <a:rPr lang="en-GB" sz="2800" b="1" dirty="0" smtClean="0">
                <a:cs typeface="+mn-cs"/>
                <a:hlinkClick r:id="rId4"/>
              </a:rPr>
              <a:t>portal.3gpp.org</a:t>
            </a:r>
            <a:endParaRPr lang="en-GB" sz="2800" b="1" dirty="0" smtClean="0">
              <a:cs typeface="+mn-cs"/>
            </a:endParaRPr>
          </a:p>
          <a:p>
            <a:pPr algn="ctr" eaLnBrk="0" hangingPunct="0">
              <a:defRPr/>
            </a:pPr>
            <a:endParaRPr lang="en-GB" sz="2800" b="1" dirty="0">
              <a:cs typeface="+mn-cs"/>
            </a:endParaRPr>
          </a:p>
        </p:txBody>
      </p:sp>
      <p:sp>
        <p:nvSpPr>
          <p:cNvPr id="11" name="Rectangle 10"/>
          <p:cNvSpPr/>
          <p:nvPr/>
        </p:nvSpPr>
        <p:spPr>
          <a:xfrm>
            <a:off x="3417253" y="5382578"/>
            <a:ext cx="1973262" cy="336550"/>
          </a:xfrm>
          <a:prstGeom prst="rect">
            <a:avLst/>
          </a:prstGeom>
        </p:spPr>
        <p:txBody>
          <a:bodyPr wrap="none">
            <a:spAutoFit/>
          </a:bodyPr>
          <a:lstStyle/>
          <a:p>
            <a:pPr algn="ctr" eaLnBrk="0" hangingPunct="0">
              <a:buFont typeface="Calibri" pitchFamily="34" charset="0"/>
              <a:buNone/>
              <a:defRPr/>
            </a:pPr>
            <a:r>
              <a:rPr lang="en-GB" sz="1600" b="1" dirty="0">
                <a:solidFill>
                  <a:schemeClr val="tx1">
                    <a:lumMod val="50000"/>
                    <a:lumOff val="50000"/>
                  </a:schemeClr>
                </a:solidFill>
                <a:cs typeface="+mn-cs"/>
              </a:rPr>
              <a:t>contact@3gpp.org</a:t>
            </a:r>
            <a:endParaRPr lang="en-US" sz="4800" b="1" dirty="0">
              <a:solidFill>
                <a:schemeClr val="tx1">
                  <a:lumMod val="50000"/>
                  <a:lumOff val="50000"/>
                </a:schemeClr>
              </a:solidFill>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p:circle/>
      </p:transition>
    </mc:Choice>
    <mc:Fallback>
      <p:transition spd="slow">
        <p:circl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Text Box 3"/>
          <p:cNvSpPr txBox="1">
            <a:spLocks noChangeArrowheads="1"/>
          </p:cNvSpPr>
          <p:nvPr/>
        </p:nvSpPr>
        <p:spPr bwMode="auto">
          <a:xfrm>
            <a:off x="230401" y="1957754"/>
            <a:ext cx="4716737" cy="2616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spcBef>
                <a:spcPct val="50000"/>
              </a:spcBef>
            </a:pPr>
            <a:r>
              <a:rPr lang="en-GB" sz="1100" dirty="0" smtClean="0"/>
              <a:t>(none)</a:t>
            </a:r>
          </a:p>
        </p:txBody>
      </p:sp>
      <p:sp>
        <p:nvSpPr>
          <p:cNvPr id="121863" name="Rectangle 7"/>
          <p:cNvSpPr>
            <a:spLocks noGrp="1" noChangeArrowheads="1"/>
          </p:cNvSpPr>
          <p:nvPr>
            <p:ph type="title"/>
          </p:nvPr>
        </p:nvSpPr>
        <p:spPr>
          <a:xfrm>
            <a:off x="303213" y="873125"/>
            <a:ext cx="5232400" cy="1143000"/>
          </a:xfrm>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r>
              <a:rPr lang="en-US" dirty="0" smtClean="0"/>
              <a:t>Changes of personnel</a:t>
            </a:r>
            <a:endParaRPr lang="en-GB" dirty="0" smtClean="0"/>
          </a:p>
        </p:txBody>
      </p:sp>
    </p:spTree>
    <p:extLst>
      <p:ext uri="{BB962C8B-B14F-4D97-AF65-F5344CB8AC3E}">
        <p14:creationId xmlns:p14="http://schemas.microsoft.com/office/powerpoint/2010/main" xmlns="" val="3758086208"/>
      </p:ext>
    </p:extLst>
  </p:cSld>
  <p:clrMapOvr>
    <a:masterClrMapping/>
  </p:clrMapOvr>
  <p:transition spd="slow">
    <p:cover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 name="Group 106"/>
          <p:cNvGrpSpPr/>
          <p:nvPr/>
        </p:nvGrpSpPr>
        <p:grpSpPr>
          <a:xfrm>
            <a:off x="588192" y="1935955"/>
            <a:ext cx="583932" cy="3683307"/>
            <a:chOff x="588192" y="1935955"/>
            <a:chExt cx="583932" cy="3683307"/>
          </a:xfrm>
        </p:grpSpPr>
        <p:sp>
          <p:nvSpPr>
            <p:cNvPr id="102" name="Line 57"/>
            <p:cNvSpPr>
              <a:spLocks noChangeShapeType="1"/>
            </p:cNvSpPr>
            <p:nvPr/>
          </p:nvSpPr>
          <p:spPr bwMode="auto">
            <a:xfrm flipV="1">
              <a:off x="869852" y="3588788"/>
              <a:ext cx="297144" cy="938"/>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03" name="Line 57"/>
            <p:cNvSpPr>
              <a:spLocks noChangeShapeType="1"/>
            </p:cNvSpPr>
            <p:nvPr/>
          </p:nvSpPr>
          <p:spPr bwMode="auto">
            <a:xfrm flipV="1">
              <a:off x="870890" y="4919785"/>
              <a:ext cx="297144" cy="938"/>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99" name="Line 57"/>
            <p:cNvSpPr>
              <a:spLocks noChangeShapeType="1"/>
            </p:cNvSpPr>
            <p:nvPr/>
          </p:nvSpPr>
          <p:spPr bwMode="auto">
            <a:xfrm rot="5400000">
              <a:off x="-967369" y="3770831"/>
              <a:ext cx="3683307" cy="13556"/>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00" name="Line 57"/>
            <p:cNvSpPr>
              <a:spLocks noChangeShapeType="1"/>
            </p:cNvSpPr>
            <p:nvPr/>
          </p:nvSpPr>
          <p:spPr bwMode="auto">
            <a:xfrm flipV="1">
              <a:off x="874491" y="1940292"/>
              <a:ext cx="297144" cy="938"/>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01" name="Line 57"/>
            <p:cNvSpPr>
              <a:spLocks noChangeShapeType="1"/>
            </p:cNvSpPr>
            <p:nvPr/>
          </p:nvSpPr>
          <p:spPr bwMode="auto">
            <a:xfrm flipV="1">
              <a:off x="588192" y="2912879"/>
              <a:ext cx="297144" cy="938"/>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04" name="Line 57"/>
            <p:cNvSpPr>
              <a:spLocks noChangeShapeType="1"/>
            </p:cNvSpPr>
            <p:nvPr/>
          </p:nvSpPr>
          <p:spPr bwMode="auto">
            <a:xfrm flipV="1">
              <a:off x="871256" y="5248031"/>
              <a:ext cx="297144" cy="938"/>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05" name="Line 57"/>
            <p:cNvSpPr>
              <a:spLocks noChangeShapeType="1"/>
            </p:cNvSpPr>
            <p:nvPr/>
          </p:nvSpPr>
          <p:spPr bwMode="auto">
            <a:xfrm flipV="1">
              <a:off x="874980" y="5607539"/>
              <a:ext cx="297144" cy="938"/>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grpSp>
      <p:sp>
        <p:nvSpPr>
          <p:cNvPr id="93" name="Line 42"/>
          <p:cNvSpPr>
            <a:spLocks noChangeShapeType="1"/>
          </p:cNvSpPr>
          <p:nvPr/>
        </p:nvSpPr>
        <p:spPr bwMode="auto">
          <a:xfrm flipV="1">
            <a:off x="2108892" y="3941123"/>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89" name="Line 57"/>
          <p:cNvSpPr>
            <a:spLocks noChangeShapeType="1"/>
          </p:cNvSpPr>
          <p:nvPr/>
        </p:nvSpPr>
        <p:spPr bwMode="auto">
          <a:xfrm>
            <a:off x="2115312" y="2550600"/>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86" name="Line 51"/>
          <p:cNvSpPr>
            <a:spLocks noChangeShapeType="1"/>
          </p:cNvSpPr>
          <p:nvPr/>
        </p:nvSpPr>
        <p:spPr bwMode="auto">
          <a:xfrm flipV="1">
            <a:off x="2123380" y="6282549"/>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91" name="Line 80"/>
          <p:cNvSpPr>
            <a:spLocks noChangeShapeType="1"/>
          </p:cNvSpPr>
          <p:nvPr/>
        </p:nvSpPr>
        <p:spPr bwMode="auto">
          <a:xfrm flipV="1">
            <a:off x="6692106" y="2372742"/>
            <a:ext cx="1641475"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92" name="Line 80"/>
          <p:cNvSpPr>
            <a:spLocks noChangeShapeType="1"/>
          </p:cNvSpPr>
          <p:nvPr/>
        </p:nvSpPr>
        <p:spPr bwMode="auto">
          <a:xfrm flipV="1">
            <a:off x="6566938" y="2943053"/>
            <a:ext cx="1641475"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83" name="Line 51"/>
          <p:cNvSpPr>
            <a:spLocks noChangeShapeType="1"/>
          </p:cNvSpPr>
          <p:nvPr/>
        </p:nvSpPr>
        <p:spPr bwMode="auto">
          <a:xfrm flipV="1">
            <a:off x="2047606" y="5942641"/>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67" name="Line 55"/>
          <p:cNvSpPr>
            <a:spLocks noChangeShapeType="1"/>
          </p:cNvSpPr>
          <p:nvPr/>
        </p:nvSpPr>
        <p:spPr bwMode="auto">
          <a:xfrm>
            <a:off x="2170259" y="1606414"/>
            <a:ext cx="4451350" cy="15734"/>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15" name="Line 3"/>
          <p:cNvSpPr>
            <a:spLocks noChangeShapeType="1"/>
          </p:cNvSpPr>
          <p:nvPr/>
        </p:nvSpPr>
        <p:spPr bwMode="auto">
          <a:xfrm flipH="1">
            <a:off x="6545016" y="851877"/>
            <a:ext cx="4276" cy="5502031"/>
          </a:xfrm>
          <a:prstGeom prst="line">
            <a:avLst/>
          </a:prstGeom>
          <a:noFill/>
          <a:ln w="508000">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16" name="AutoShape 4"/>
          <p:cNvSpPr>
            <a:spLocks noChangeArrowheads="1"/>
          </p:cNvSpPr>
          <p:nvPr/>
        </p:nvSpPr>
        <p:spPr bwMode="auto">
          <a:xfrm>
            <a:off x="3175075" y="567233"/>
            <a:ext cx="1565641" cy="155950"/>
          </a:xfrm>
          <a:prstGeom prst="roundRect">
            <a:avLst>
              <a:gd name="adj" fmla="val 24333"/>
            </a:avLst>
          </a:prstGeom>
          <a:solidFill>
            <a:srgbClr val="CC3300"/>
          </a:solidFill>
          <a:ln>
            <a:noFill/>
          </a:ln>
          <a:effectLst/>
          <a:extLst>
            <a:ext uri="{91240B29-F687-4F45-9708-019B960494DF}">
              <a14:hiddenLine xmlns:a14="http://schemas.microsoft.com/office/drawing/2010/main" xmlns="" w="12700">
                <a:solidFill>
                  <a:schemeClr val="tx1"/>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solidFill>
                  <a:srgbClr val="FFFFFF"/>
                </a:solidFill>
              </a:rPr>
              <a:t>3GPP Support Team</a:t>
            </a:r>
          </a:p>
        </p:txBody>
      </p:sp>
      <p:sp>
        <p:nvSpPr>
          <p:cNvPr id="13317" name="AutoShape 5"/>
          <p:cNvSpPr>
            <a:spLocks noChangeArrowheads="1"/>
          </p:cNvSpPr>
          <p:nvPr/>
        </p:nvSpPr>
        <p:spPr bwMode="auto">
          <a:xfrm>
            <a:off x="7130042" y="1553745"/>
            <a:ext cx="1778000" cy="446276"/>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John Meredith</a:t>
            </a:r>
          </a:p>
          <a:p>
            <a:pPr algn="ctr"/>
            <a:r>
              <a:rPr lang="en-US" sz="800" dirty="0"/>
              <a:t>Specifications Manager</a:t>
            </a:r>
            <a:br>
              <a:rPr lang="en-US" sz="800" dirty="0"/>
            </a:br>
            <a:r>
              <a:rPr lang="en-US" sz="800" dirty="0"/>
              <a:t>Director MCC, ETSI</a:t>
            </a:r>
          </a:p>
        </p:txBody>
      </p:sp>
      <p:sp>
        <p:nvSpPr>
          <p:cNvPr id="13318" name="AutoShape 6"/>
          <p:cNvSpPr>
            <a:spLocks noChangeArrowheads="1"/>
          </p:cNvSpPr>
          <p:nvPr/>
        </p:nvSpPr>
        <p:spPr bwMode="auto">
          <a:xfrm>
            <a:off x="7130042" y="2137720"/>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Alain Sultan</a:t>
            </a:r>
            <a:endParaRPr lang="en-US" sz="800" dirty="0"/>
          </a:p>
          <a:p>
            <a:pPr algn="ctr"/>
            <a:r>
              <a:rPr lang="en-GB" sz="800" dirty="0"/>
              <a:t>Work Plan Coordinator </a:t>
            </a:r>
            <a:endParaRPr lang="en-US" sz="800" dirty="0"/>
          </a:p>
        </p:txBody>
      </p:sp>
      <p:sp>
        <p:nvSpPr>
          <p:cNvPr id="13319" name="Rectangle 7"/>
          <p:cNvSpPr>
            <a:spLocks noChangeArrowheads="1"/>
          </p:cNvSpPr>
          <p:nvPr/>
        </p:nvSpPr>
        <p:spPr bwMode="auto">
          <a:xfrm>
            <a:off x="7072892" y="4581743"/>
            <a:ext cx="1954212" cy="1451734"/>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GB" sz="800" dirty="0"/>
          </a:p>
        </p:txBody>
      </p:sp>
      <p:sp>
        <p:nvSpPr>
          <p:cNvPr id="13320" name="AutoShape 8"/>
          <p:cNvSpPr>
            <a:spLocks noChangeArrowheads="1"/>
          </p:cNvSpPr>
          <p:nvPr/>
        </p:nvSpPr>
        <p:spPr bwMode="auto">
          <a:xfrm>
            <a:off x="7072892" y="4356955"/>
            <a:ext cx="1954212" cy="24030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3321" name="AutoShape 9"/>
          <p:cNvSpPr>
            <a:spLocks noChangeArrowheads="1"/>
          </p:cNvSpPr>
          <p:nvPr/>
        </p:nvSpPr>
        <p:spPr bwMode="auto">
          <a:xfrm>
            <a:off x="7176079" y="4679932"/>
            <a:ext cx="1779588" cy="31409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a:t>
            </a:r>
            <a:r>
              <a:rPr lang="en-US" sz="800" dirty="0" smtClean="0"/>
              <a:t>Kooistra</a:t>
            </a:r>
            <a:br>
              <a:rPr lang="en-US" sz="800" dirty="0" smtClean="0"/>
            </a:br>
            <a:r>
              <a:rPr lang="en-US" sz="800" dirty="0" smtClean="0"/>
              <a:t>(liaisons, membership, …)</a:t>
            </a:r>
            <a:endParaRPr lang="en-US" sz="800" dirty="0"/>
          </a:p>
        </p:txBody>
      </p:sp>
      <p:sp>
        <p:nvSpPr>
          <p:cNvPr id="13322" name="AutoShape 10"/>
          <p:cNvSpPr>
            <a:spLocks noChangeArrowheads="1"/>
          </p:cNvSpPr>
          <p:nvPr/>
        </p:nvSpPr>
        <p:spPr bwMode="auto">
          <a:xfrm>
            <a:off x="7166554" y="5125043"/>
            <a:ext cx="1779588" cy="32228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Anna </a:t>
            </a:r>
            <a:r>
              <a:rPr lang="en-US" sz="800" dirty="0" smtClean="0"/>
              <a:t>Riondet</a:t>
            </a:r>
            <a:br>
              <a:rPr lang="en-US" sz="800" dirty="0" smtClean="0"/>
            </a:br>
            <a:r>
              <a:rPr lang="en-US" sz="800" dirty="0" smtClean="0"/>
              <a:t>(general admin)</a:t>
            </a:r>
            <a:endParaRPr lang="en-US" sz="800" dirty="0"/>
          </a:p>
        </p:txBody>
      </p:sp>
      <p:sp>
        <p:nvSpPr>
          <p:cNvPr id="13323" name="AutoShape 11"/>
          <p:cNvSpPr>
            <a:spLocks noChangeArrowheads="1"/>
          </p:cNvSpPr>
          <p:nvPr/>
        </p:nvSpPr>
        <p:spPr bwMode="auto">
          <a:xfrm>
            <a:off x="7150924" y="5576748"/>
            <a:ext cx="1779588" cy="30042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a:t>
            </a:r>
            <a:r>
              <a:rPr lang="en-US" sz="800" dirty="0" smtClean="0"/>
              <a:t>Wurffel</a:t>
            </a:r>
            <a:br>
              <a:rPr lang="en-US" sz="800" dirty="0" smtClean="0"/>
            </a:br>
            <a:r>
              <a:rPr lang="en-US" sz="800" dirty="0" smtClean="0"/>
              <a:t>(meetings, …)</a:t>
            </a:r>
            <a:endParaRPr lang="en-US" sz="800" dirty="0"/>
          </a:p>
        </p:txBody>
      </p:sp>
      <p:sp>
        <p:nvSpPr>
          <p:cNvPr id="13325" name="Line 13"/>
          <p:cNvSpPr>
            <a:spLocks noChangeShapeType="1"/>
          </p:cNvSpPr>
          <p:nvPr/>
        </p:nvSpPr>
        <p:spPr bwMode="auto">
          <a:xfrm flipV="1">
            <a:off x="2087539" y="5251367"/>
            <a:ext cx="4445000" cy="0"/>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26" name="AutoShape 14"/>
          <p:cNvSpPr>
            <a:spLocks noChangeArrowheads="1"/>
          </p:cNvSpPr>
          <p:nvPr/>
        </p:nvSpPr>
        <p:spPr bwMode="auto">
          <a:xfrm>
            <a:off x="3927452" y="5200567"/>
            <a:ext cx="889000" cy="99992"/>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13329" name="AutoShape 17"/>
          <p:cNvSpPr>
            <a:spLocks noChangeArrowheads="1"/>
          </p:cNvSpPr>
          <p:nvPr/>
        </p:nvSpPr>
        <p:spPr bwMode="auto">
          <a:xfrm>
            <a:off x="1112508" y="5156670"/>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Paolo Usai</a:t>
            </a:r>
          </a:p>
        </p:txBody>
      </p:sp>
      <p:sp>
        <p:nvSpPr>
          <p:cNvPr id="13331" name="Line 19"/>
          <p:cNvSpPr>
            <a:spLocks noChangeShapeType="1"/>
          </p:cNvSpPr>
          <p:nvPr/>
        </p:nvSpPr>
        <p:spPr bwMode="auto">
          <a:xfrm>
            <a:off x="1988771" y="3221974"/>
            <a:ext cx="4553893" cy="7813"/>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32" name="AutoShape 20"/>
          <p:cNvSpPr>
            <a:spLocks noChangeArrowheads="1"/>
          </p:cNvSpPr>
          <p:nvPr/>
        </p:nvSpPr>
        <p:spPr bwMode="auto">
          <a:xfrm>
            <a:off x="1112508" y="3836401"/>
            <a:ext cx="1226194"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Frédéric Firmin</a:t>
            </a:r>
          </a:p>
        </p:txBody>
      </p:sp>
      <p:sp>
        <p:nvSpPr>
          <p:cNvPr id="13339" name="Line 27"/>
          <p:cNvSpPr>
            <a:spLocks noChangeShapeType="1"/>
          </p:cNvSpPr>
          <p:nvPr/>
        </p:nvSpPr>
        <p:spPr bwMode="auto">
          <a:xfrm>
            <a:off x="2075884" y="4929685"/>
            <a:ext cx="4287588" cy="0"/>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40" name="AutoShape 28"/>
          <p:cNvSpPr>
            <a:spLocks noChangeArrowheads="1"/>
          </p:cNvSpPr>
          <p:nvPr/>
        </p:nvSpPr>
        <p:spPr bwMode="auto">
          <a:xfrm>
            <a:off x="1112508" y="4835932"/>
            <a:ext cx="1204085"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13341" name="Line 29"/>
          <p:cNvSpPr>
            <a:spLocks noChangeShapeType="1"/>
          </p:cNvSpPr>
          <p:nvPr/>
        </p:nvSpPr>
        <p:spPr bwMode="auto">
          <a:xfrm flipV="1">
            <a:off x="2036312" y="4598710"/>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42" name="AutoShape 30"/>
          <p:cNvSpPr>
            <a:spLocks noChangeArrowheads="1"/>
          </p:cNvSpPr>
          <p:nvPr/>
        </p:nvSpPr>
        <p:spPr bwMode="auto">
          <a:xfrm>
            <a:off x="1112508" y="450220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13343" name="AutoShape 31"/>
          <p:cNvSpPr>
            <a:spLocks noChangeArrowheads="1"/>
          </p:cNvSpPr>
          <p:nvPr/>
        </p:nvSpPr>
        <p:spPr bwMode="auto">
          <a:xfrm>
            <a:off x="4744587" y="4549273"/>
            <a:ext cx="889000" cy="99992"/>
          </a:xfrm>
          <a:prstGeom prst="flowChartOnlineStorage">
            <a:avLst/>
          </a:prstGeom>
          <a:solidFill>
            <a:srgbClr val="CCE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CT</a:t>
            </a:r>
          </a:p>
        </p:txBody>
      </p:sp>
      <p:sp>
        <p:nvSpPr>
          <p:cNvPr id="13344" name="AutoShape 32"/>
          <p:cNvSpPr>
            <a:spLocks noChangeArrowheads="1"/>
          </p:cNvSpPr>
          <p:nvPr/>
        </p:nvSpPr>
        <p:spPr bwMode="auto">
          <a:xfrm>
            <a:off x="4743000" y="4668444"/>
            <a:ext cx="889000" cy="99992"/>
          </a:xfrm>
          <a:prstGeom prst="flowChartOnlineStorage">
            <a:avLst/>
          </a:prstGeom>
          <a:solidFill>
            <a:srgbClr val="CCE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3345" name="Line 33"/>
          <p:cNvSpPr>
            <a:spLocks noChangeShapeType="1"/>
          </p:cNvSpPr>
          <p:nvPr/>
        </p:nvSpPr>
        <p:spPr bwMode="auto">
          <a:xfrm flipV="1">
            <a:off x="6372898" y="3577235"/>
            <a:ext cx="1466056" cy="15878"/>
          </a:xfrm>
          <a:prstGeom prst="line">
            <a:avLst/>
          </a:prstGeom>
          <a:noFill/>
          <a:ln w="28575">
            <a:solidFill>
              <a:srgbClr val="DDDDDD"/>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46" name="AutoShape 34"/>
          <p:cNvSpPr>
            <a:spLocks noChangeArrowheads="1"/>
          </p:cNvSpPr>
          <p:nvPr/>
        </p:nvSpPr>
        <p:spPr bwMode="auto">
          <a:xfrm>
            <a:off x="7149092" y="3913766"/>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13347" name="Line 35"/>
          <p:cNvSpPr>
            <a:spLocks noChangeShapeType="1"/>
          </p:cNvSpPr>
          <p:nvPr/>
        </p:nvSpPr>
        <p:spPr bwMode="auto">
          <a:xfrm>
            <a:off x="2027214" y="3577997"/>
            <a:ext cx="4486275" cy="0"/>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49" name="AutoShape 37"/>
          <p:cNvSpPr>
            <a:spLocks noChangeArrowheads="1"/>
          </p:cNvSpPr>
          <p:nvPr/>
        </p:nvSpPr>
        <p:spPr bwMode="auto">
          <a:xfrm>
            <a:off x="1112508" y="349441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13350" name="AutoShape 38"/>
          <p:cNvSpPr>
            <a:spLocks noChangeArrowheads="1"/>
          </p:cNvSpPr>
          <p:nvPr/>
        </p:nvSpPr>
        <p:spPr bwMode="auto">
          <a:xfrm>
            <a:off x="2455839" y="3532735"/>
            <a:ext cx="889000" cy="99261"/>
          </a:xfrm>
          <a:prstGeom prst="flowChartOnlineStorage">
            <a:avLst/>
          </a:prstGeom>
          <a:solidFill>
            <a:srgbClr val="CCFF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3351" name="Line 39"/>
          <p:cNvSpPr>
            <a:spLocks noChangeShapeType="1"/>
          </p:cNvSpPr>
          <p:nvPr/>
        </p:nvSpPr>
        <p:spPr bwMode="auto">
          <a:xfrm>
            <a:off x="2047546" y="2896709"/>
            <a:ext cx="4489450" cy="15734"/>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53" name="AutoShape 41"/>
          <p:cNvSpPr>
            <a:spLocks noChangeArrowheads="1"/>
          </p:cNvSpPr>
          <p:nvPr/>
        </p:nvSpPr>
        <p:spPr bwMode="auto">
          <a:xfrm>
            <a:off x="4787022" y="6225772"/>
            <a:ext cx="889000" cy="99261"/>
          </a:xfrm>
          <a:prstGeom prst="flowChartOnlineStorage">
            <a:avLst/>
          </a:prstGeom>
          <a:solidFill>
            <a:srgbClr val="CCE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3354" name="Line 42"/>
          <p:cNvSpPr>
            <a:spLocks noChangeShapeType="1"/>
          </p:cNvSpPr>
          <p:nvPr/>
        </p:nvSpPr>
        <p:spPr bwMode="auto">
          <a:xfrm flipV="1">
            <a:off x="2042461" y="4249831"/>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55" name="AutoShape 43"/>
          <p:cNvSpPr>
            <a:spLocks noChangeArrowheads="1"/>
          </p:cNvSpPr>
          <p:nvPr/>
        </p:nvSpPr>
        <p:spPr bwMode="auto">
          <a:xfrm>
            <a:off x="1112508" y="4167722"/>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Xavier Piednoir</a:t>
            </a:r>
          </a:p>
        </p:txBody>
      </p:sp>
      <p:sp>
        <p:nvSpPr>
          <p:cNvPr id="13356" name="AutoShape 44" descr="Dark downward diagonal"/>
          <p:cNvSpPr>
            <a:spLocks noChangeArrowheads="1"/>
          </p:cNvSpPr>
          <p:nvPr/>
        </p:nvSpPr>
        <p:spPr bwMode="auto">
          <a:xfrm>
            <a:off x="5461936" y="4206744"/>
            <a:ext cx="889000" cy="99992"/>
          </a:xfrm>
          <a:prstGeom prst="flowChartOnlineStorage">
            <a:avLst/>
          </a:prstGeom>
          <a:pattFill prst="dkDnDiag">
            <a:fgClr>
              <a:srgbClr val="DDDDDD"/>
            </a:fgClr>
            <a:bgClr>
              <a:srgbClr val="FFFFFF"/>
            </a:bgClr>
          </a:patt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solidFill>
                  <a:srgbClr val="777777"/>
                </a:solidFill>
              </a:rPr>
              <a:t>SCP</a:t>
            </a:r>
          </a:p>
        </p:txBody>
      </p:sp>
      <p:sp>
        <p:nvSpPr>
          <p:cNvPr id="13357" name="AutoShape 45"/>
          <p:cNvSpPr>
            <a:spLocks noChangeArrowheads="1"/>
          </p:cNvSpPr>
          <p:nvPr/>
        </p:nvSpPr>
        <p:spPr bwMode="auto">
          <a:xfrm>
            <a:off x="4722161" y="4206744"/>
            <a:ext cx="889000" cy="99992"/>
          </a:xfrm>
          <a:prstGeom prst="flowChartOnlineStorage">
            <a:avLst/>
          </a:prstGeom>
          <a:solidFill>
            <a:srgbClr val="CCE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3360" name="AutoShape 48"/>
          <p:cNvSpPr>
            <a:spLocks noChangeArrowheads="1"/>
          </p:cNvSpPr>
          <p:nvPr/>
        </p:nvSpPr>
        <p:spPr bwMode="auto">
          <a:xfrm>
            <a:off x="3958530" y="3170307"/>
            <a:ext cx="889000" cy="99991"/>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SA</a:t>
            </a:r>
          </a:p>
        </p:txBody>
      </p:sp>
      <p:sp>
        <p:nvSpPr>
          <p:cNvPr id="13361" name="AutoShape 49"/>
          <p:cNvSpPr>
            <a:spLocks noChangeArrowheads="1"/>
          </p:cNvSpPr>
          <p:nvPr/>
        </p:nvSpPr>
        <p:spPr bwMode="auto">
          <a:xfrm>
            <a:off x="1112508" y="3136307"/>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13362" name="AutoShape 50"/>
          <p:cNvSpPr>
            <a:spLocks noChangeArrowheads="1"/>
          </p:cNvSpPr>
          <p:nvPr/>
        </p:nvSpPr>
        <p:spPr bwMode="auto">
          <a:xfrm>
            <a:off x="3942137" y="3294419"/>
            <a:ext cx="889000" cy="99991"/>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3363" name="Line 51"/>
          <p:cNvSpPr>
            <a:spLocks noChangeShapeType="1"/>
          </p:cNvSpPr>
          <p:nvPr/>
        </p:nvSpPr>
        <p:spPr bwMode="auto">
          <a:xfrm flipV="1">
            <a:off x="1982337" y="5587237"/>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64" name="AutoShape 52"/>
          <p:cNvSpPr>
            <a:spLocks noChangeArrowheads="1"/>
          </p:cNvSpPr>
          <p:nvPr/>
        </p:nvSpPr>
        <p:spPr bwMode="auto">
          <a:xfrm>
            <a:off x="1112508" y="5501729"/>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13365" name="AutoShape 53"/>
          <p:cNvSpPr>
            <a:spLocks noChangeArrowheads="1"/>
          </p:cNvSpPr>
          <p:nvPr/>
        </p:nvSpPr>
        <p:spPr bwMode="auto">
          <a:xfrm>
            <a:off x="2476904" y="5553608"/>
            <a:ext cx="889000" cy="99261"/>
          </a:xfrm>
          <a:prstGeom prst="flowChartOnlineStorage">
            <a:avLst/>
          </a:prstGeom>
          <a:solidFill>
            <a:srgbClr val="CCFF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RAN </a:t>
            </a:r>
            <a:r>
              <a:rPr lang="en-GB" sz="800" dirty="0" smtClean="0"/>
              <a:t>3</a:t>
            </a:r>
            <a:endParaRPr lang="en-GB" sz="800" dirty="0"/>
          </a:p>
        </p:txBody>
      </p:sp>
      <p:sp>
        <p:nvSpPr>
          <p:cNvPr id="13366" name="AutoShape 54"/>
          <p:cNvSpPr>
            <a:spLocks noChangeArrowheads="1"/>
          </p:cNvSpPr>
          <p:nvPr/>
        </p:nvSpPr>
        <p:spPr bwMode="auto">
          <a:xfrm>
            <a:off x="1131361" y="151489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13368" name="AutoShape 56"/>
          <p:cNvSpPr>
            <a:spLocks noChangeArrowheads="1"/>
          </p:cNvSpPr>
          <p:nvPr/>
        </p:nvSpPr>
        <p:spPr bwMode="auto">
          <a:xfrm>
            <a:off x="3944717" y="1565914"/>
            <a:ext cx="890588" cy="99261"/>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69" name="Line 57"/>
          <p:cNvSpPr>
            <a:spLocks noChangeShapeType="1"/>
          </p:cNvSpPr>
          <p:nvPr/>
        </p:nvSpPr>
        <p:spPr bwMode="auto">
          <a:xfrm>
            <a:off x="2057180" y="2237945"/>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70" name="AutoShape 58"/>
          <p:cNvSpPr>
            <a:spLocks noChangeArrowheads="1"/>
          </p:cNvSpPr>
          <p:nvPr/>
        </p:nvSpPr>
        <p:spPr bwMode="auto">
          <a:xfrm>
            <a:off x="1131361" y="2146774"/>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13371" name="AutoShape 59"/>
          <p:cNvSpPr>
            <a:spLocks noChangeArrowheads="1"/>
          </p:cNvSpPr>
          <p:nvPr/>
        </p:nvSpPr>
        <p:spPr bwMode="auto">
          <a:xfrm>
            <a:off x="3977383" y="2266855"/>
            <a:ext cx="889000" cy="99261"/>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13372" name="AutoShape 60"/>
          <p:cNvSpPr>
            <a:spLocks noChangeArrowheads="1"/>
          </p:cNvSpPr>
          <p:nvPr/>
        </p:nvSpPr>
        <p:spPr bwMode="auto">
          <a:xfrm>
            <a:off x="3977383" y="2139277"/>
            <a:ext cx="889000" cy="99261"/>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13373" name="AutoShape 61"/>
          <p:cNvSpPr>
            <a:spLocks noChangeArrowheads="1"/>
          </p:cNvSpPr>
          <p:nvPr/>
        </p:nvSpPr>
        <p:spPr bwMode="auto">
          <a:xfrm>
            <a:off x="7130042" y="2725095"/>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13374" name="AutoShape 62"/>
          <p:cNvSpPr>
            <a:spLocks noChangeArrowheads="1"/>
          </p:cNvSpPr>
          <p:nvPr/>
        </p:nvSpPr>
        <p:spPr bwMode="auto">
          <a:xfrm>
            <a:off x="2439172" y="4883005"/>
            <a:ext cx="889000" cy="99991"/>
          </a:xfrm>
          <a:prstGeom prst="flowChartOnlineStorage">
            <a:avLst/>
          </a:prstGeom>
          <a:solidFill>
            <a:srgbClr val="CCFF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375" name="AutoShape 63"/>
          <p:cNvSpPr>
            <a:spLocks noChangeArrowheads="1"/>
          </p:cNvSpPr>
          <p:nvPr/>
        </p:nvSpPr>
        <p:spPr bwMode="auto">
          <a:xfrm>
            <a:off x="4743000" y="3894807"/>
            <a:ext cx="890588" cy="99992"/>
          </a:xfrm>
          <a:prstGeom prst="flowChartOnlineStorage">
            <a:avLst/>
          </a:prstGeom>
          <a:solidFill>
            <a:srgbClr val="CCE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3376" name="Line 64"/>
          <p:cNvSpPr>
            <a:spLocks noChangeShapeType="1"/>
          </p:cNvSpPr>
          <p:nvPr/>
        </p:nvSpPr>
        <p:spPr bwMode="auto">
          <a:xfrm>
            <a:off x="1989344" y="1889840"/>
            <a:ext cx="4506913" cy="11443"/>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77" name="AutoShape 65"/>
          <p:cNvSpPr>
            <a:spLocks noChangeArrowheads="1"/>
          </p:cNvSpPr>
          <p:nvPr/>
        </p:nvSpPr>
        <p:spPr bwMode="auto">
          <a:xfrm>
            <a:off x="2459976" y="1850109"/>
            <a:ext cx="889000" cy="99992"/>
          </a:xfrm>
          <a:prstGeom prst="flowChartOnlineStorage">
            <a:avLst/>
          </a:prstGeom>
          <a:solidFill>
            <a:srgbClr val="CCFF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smtClean="0"/>
              <a:t>RAN 2</a:t>
            </a:r>
            <a:endParaRPr lang="en-GB" sz="800" dirty="0"/>
          </a:p>
        </p:txBody>
      </p:sp>
      <p:sp>
        <p:nvSpPr>
          <p:cNvPr id="13383" name="AutoShape 71"/>
          <p:cNvSpPr>
            <a:spLocks noChangeArrowheads="1"/>
          </p:cNvSpPr>
          <p:nvPr/>
        </p:nvSpPr>
        <p:spPr bwMode="auto">
          <a:xfrm>
            <a:off x="1131361" y="1830870"/>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13384" name="AutoShape 72"/>
          <p:cNvSpPr>
            <a:spLocks noChangeArrowheads="1"/>
          </p:cNvSpPr>
          <p:nvPr/>
        </p:nvSpPr>
        <p:spPr bwMode="auto">
          <a:xfrm>
            <a:off x="1112508" y="550014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Issam Toufik</a:t>
            </a:r>
            <a:endParaRPr lang="en-US" sz="800" dirty="0"/>
          </a:p>
        </p:txBody>
      </p:sp>
      <p:sp>
        <p:nvSpPr>
          <p:cNvPr id="13387" name="AutoShape 75"/>
          <p:cNvSpPr>
            <a:spLocks noChangeArrowheads="1"/>
          </p:cNvSpPr>
          <p:nvPr/>
        </p:nvSpPr>
        <p:spPr bwMode="auto">
          <a:xfrm>
            <a:off x="1131361" y="213566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a:t>
            </a:r>
          </a:p>
        </p:txBody>
      </p:sp>
      <p:sp>
        <p:nvSpPr>
          <p:cNvPr id="13388" name="AutoShape 76"/>
          <p:cNvSpPr>
            <a:spLocks noChangeArrowheads="1"/>
          </p:cNvSpPr>
          <p:nvPr/>
        </p:nvSpPr>
        <p:spPr bwMode="auto">
          <a:xfrm>
            <a:off x="7157029" y="3395736"/>
            <a:ext cx="1778000" cy="39192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Nicolas Barbance</a:t>
            </a:r>
            <a:br>
              <a:rPr lang="en-US" sz="800" dirty="0"/>
            </a:br>
            <a:r>
              <a:rPr lang="en-US" sz="800" dirty="0"/>
              <a:t>IT Systems Administrator</a:t>
            </a:r>
            <a:r>
              <a:rPr lang="en-GB" sz="800" dirty="0"/>
              <a:t> </a:t>
            </a:r>
            <a:endParaRPr lang="en-US" sz="800" dirty="0"/>
          </a:p>
        </p:txBody>
      </p:sp>
      <p:sp>
        <p:nvSpPr>
          <p:cNvPr id="13335" name="AutoShape 23"/>
          <p:cNvSpPr>
            <a:spLocks noChangeArrowheads="1"/>
          </p:cNvSpPr>
          <p:nvPr/>
        </p:nvSpPr>
        <p:spPr bwMode="auto">
          <a:xfrm>
            <a:off x="2495116" y="2844124"/>
            <a:ext cx="889104" cy="99992"/>
          </a:xfrm>
          <a:prstGeom prst="flowChartOnlineStorage">
            <a:avLst/>
          </a:prstGeom>
          <a:solidFill>
            <a:srgbClr val="CCFF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RAN </a:t>
            </a:r>
            <a:r>
              <a:rPr lang="en-GB" sz="800" dirty="0" smtClean="0"/>
              <a:t>4</a:t>
            </a:r>
            <a:endParaRPr lang="en-GB" sz="800" dirty="0"/>
          </a:p>
        </p:txBody>
      </p:sp>
      <p:sp>
        <p:nvSpPr>
          <p:cNvPr id="77" name="AutoShape 74"/>
          <p:cNvSpPr>
            <a:spLocks noChangeArrowheads="1"/>
          </p:cNvSpPr>
          <p:nvPr/>
        </p:nvSpPr>
        <p:spPr bwMode="auto">
          <a:xfrm>
            <a:off x="1120187" y="279104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Yong-Jun Chung</a:t>
            </a:r>
            <a:endParaRPr lang="en-US" sz="800" dirty="0"/>
          </a:p>
        </p:txBody>
      </p:sp>
      <p:sp>
        <p:nvSpPr>
          <p:cNvPr id="78" name="AutoShape 34"/>
          <p:cNvSpPr>
            <a:spLocks noChangeArrowheads="1"/>
          </p:cNvSpPr>
          <p:nvPr/>
        </p:nvSpPr>
        <p:spPr bwMode="auto">
          <a:xfrm>
            <a:off x="7182430" y="3916147"/>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Olivier </a:t>
            </a:r>
            <a:r>
              <a:rPr lang="en-US" sz="800" dirty="0"/>
              <a:t>Genoud</a:t>
            </a:r>
          </a:p>
          <a:p>
            <a:pPr algn="ctr"/>
            <a:r>
              <a:rPr lang="en-US" sz="800" dirty="0"/>
              <a:t>TTCN Support</a:t>
            </a:r>
          </a:p>
        </p:txBody>
      </p:sp>
      <p:sp>
        <p:nvSpPr>
          <p:cNvPr id="80" name="AutoShape 72"/>
          <p:cNvSpPr>
            <a:spLocks noChangeArrowheads="1"/>
          </p:cNvSpPr>
          <p:nvPr/>
        </p:nvSpPr>
        <p:spPr bwMode="auto">
          <a:xfrm>
            <a:off x="1112508" y="583811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Bernt Mattsson</a:t>
            </a:r>
            <a:endParaRPr lang="en-US" sz="800" dirty="0"/>
          </a:p>
        </p:txBody>
      </p:sp>
      <p:sp>
        <p:nvSpPr>
          <p:cNvPr id="81" name="Line 57"/>
          <p:cNvSpPr>
            <a:spLocks noChangeShapeType="1"/>
          </p:cNvSpPr>
          <p:nvPr/>
        </p:nvSpPr>
        <p:spPr bwMode="auto">
          <a:xfrm>
            <a:off x="2154506" y="944202"/>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90" name="AutoShape 78"/>
          <p:cNvSpPr>
            <a:spLocks noChangeArrowheads="1"/>
          </p:cNvSpPr>
          <p:nvPr/>
        </p:nvSpPr>
        <p:spPr bwMode="auto">
          <a:xfrm>
            <a:off x="3227167" y="913850"/>
            <a:ext cx="889000" cy="99991"/>
          </a:xfrm>
          <a:prstGeom prst="flowChartOnlineStorage">
            <a:avLst/>
          </a:prstGeom>
          <a:solidFill>
            <a:srgbClr val="66FF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3337" name="AutoShape 25"/>
          <p:cNvSpPr>
            <a:spLocks noChangeArrowheads="1"/>
          </p:cNvSpPr>
          <p:nvPr/>
        </p:nvSpPr>
        <p:spPr bwMode="auto">
          <a:xfrm>
            <a:off x="1107915" y="779727"/>
            <a:ext cx="1210836" cy="275631"/>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Adrian Scrase</a:t>
            </a:r>
          </a:p>
          <a:p>
            <a:pPr algn="ctr"/>
            <a:r>
              <a:rPr lang="en-US" sz="800" dirty="0"/>
              <a:t>CTO, ETSI</a:t>
            </a:r>
          </a:p>
        </p:txBody>
      </p:sp>
      <p:sp>
        <p:nvSpPr>
          <p:cNvPr id="82" name="Line 57"/>
          <p:cNvSpPr>
            <a:spLocks noChangeShapeType="1"/>
          </p:cNvSpPr>
          <p:nvPr/>
        </p:nvSpPr>
        <p:spPr bwMode="auto">
          <a:xfrm>
            <a:off x="2102178" y="1313922"/>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dirty="0"/>
          </a:p>
        </p:txBody>
      </p:sp>
      <p:sp>
        <p:nvSpPr>
          <p:cNvPr id="13336" name="AutoShape 24"/>
          <p:cNvSpPr>
            <a:spLocks noChangeArrowheads="1"/>
          </p:cNvSpPr>
          <p:nvPr/>
        </p:nvSpPr>
        <p:spPr bwMode="auto">
          <a:xfrm>
            <a:off x="1131361" y="1216787"/>
            <a:ext cx="1210978" cy="18942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3378" name="AutoShape 66"/>
          <p:cNvSpPr>
            <a:spLocks noChangeArrowheads="1"/>
          </p:cNvSpPr>
          <p:nvPr/>
        </p:nvSpPr>
        <p:spPr bwMode="auto">
          <a:xfrm>
            <a:off x="2484516" y="1267397"/>
            <a:ext cx="889000" cy="99991"/>
          </a:xfrm>
          <a:prstGeom prst="flowChartOnlineStorage">
            <a:avLst/>
          </a:prstGeom>
          <a:solidFill>
            <a:srgbClr val="CCFF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84" name="AutoShape 14"/>
          <p:cNvSpPr>
            <a:spLocks noChangeArrowheads="1"/>
          </p:cNvSpPr>
          <p:nvPr/>
        </p:nvSpPr>
        <p:spPr bwMode="auto">
          <a:xfrm>
            <a:off x="3932184" y="5884513"/>
            <a:ext cx="889000" cy="99992"/>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SA </a:t>
            </a:r>
            <a:r>
              <a:rPr lang="en-GB" sz="800" dirty="0" smtClean="0"/>
              <a:t>6</a:t>
            </a:r>
            <a:endParaRPr lang="en-GB" sz="800" dirty="0"/>
          </a:p>
        </p:txBody>
      </p:sp>
      <p:sp>
        <p:nvSpPr>
          <p:cNvPr id="88" name="Text Box 12"/>
          <p:cNvSpPr txBox="1">
            <a:spLocks noChangeArrowheads="1"/>
          </p:cNvSpPr>
          <p:nvPr/>
        </p:nvSpPr>
        <p:spPr bwMode="auto">
          <a:xfrm>
            <a:off x="7291096" y="6456579"/>
            <a:ext cx="920966" cy="215444"/>
          </a:xfrm>
          <a:prstGeom prst="rect">
            <a:avLst/>
          </a:prstGeom>
          <a:solidFill>
            <a:schemeClr val="bg1"/>
          </a:solidFill>
          <a:ln>
            <a:noFill/>
          </a:ln>
          <a:effectLst/>
        </p:spPr>
        <p:txBody>
          <a:bodyPr wrap="square">
            <a:spAutoFit/>
          </a:bodyPr>
          <a:lstStyle/>
          <a:p>
            <a:pPr algn="r">
              <a:spcBef>
                <a:spcPct val="50000"/>
              </a:spcBef>
            </a:pPr>
            <a:r>
              <a:rPr lang="en-GB" sz="800" dirty="0" smtClean="0"/>
              <a:t>2015-09-01</a:t>
            </a:r>
            <a:endParaRPr lang="en-GB" sz="800" dirty="0"/>
          </a:p>
        </p:txBody>
      </p:sp>
      <p:sp>
        <p:nvSpPr>
          <p:cNvPr id="92" name="AutoShape 72"/>
          <p:cNvSpPr>
            <a:spLocks noChangeArrowheads="1"/>
          </p:cNvSpPr>
          <p:nvPr/>
        </p:nvSpPr>
        <p:spPr bwMode="auto">
          <a:xfrm>
            <a:off x="1092543" y="6151208"/>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Saurav Arora</a:t>
            </a:r>
            <a:endParaRPr lang="en-US" sz="800" dirty="0"/>
          </a:p>
        </p:txBody>
      </p:sp>
      <p:sp>
        <p:nvSpPr>
          <p:cNvPr id="79" name="AutoShape 59"/>
          <p:cNvSpPr>
            <a:spLocks noChangeArrowheads="1"/>
          </p:cNvSpPr>
          <p:nvPr/>
        </p:nvSpPr>
        <p:spPr bwMode="auto">
          <a:xfrm>
            <a:off x="4374880" y="2509172"/>
            <a:ext cx="889000" cy="99261"/>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SA </a:t>
            </a:r>
            <a:r>
              <a:rPr lang="en-GB" sz="800" dirty="0" smtClean="0"/>
              <a:t>3-LI</a:t>
            </a:r>
            <a:endParaRPr lang="en-GB" sz="800" dirty="0"/>
          </a:p>
        </p:txBody>
      </p:sp>
      <p:sp>
        <p:nvSpPr>
          <p:cNvPr id="87" name="AutoShape 75"/>
          <p:cNvSpPr>
            <a:spLocks noChangeArrowheads="1"/>
          </p:cNvSpPr>
          <p:nvPr/>
        </p:nvSpPr>
        <p:spPr bwMode="auto">
          <a:xfrm>
            <a:off x="1132933" y="2448317"/>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Carmine (Lino) Rizzo</a:t>
            </a:r>
            <a:endParaRPr lang="en-US" sz="800" dirty="0"/>
          </a:p>
        </p:txBody>
      </p:sp>
      <p:sp>
        <p:nvSpPr>
          <p:cNvPr id="90" name="Text Box 12"/>
          <p:cNvSpPr txBox="1">
            <a:spLocks noChangeArrowheads="1"/>
          </p:cNvSpPr>
          <p:nvPr/>
        </p:nvSpPr>
        <p:spPr bwMode="auto">
          <a:xfrm>
            <a:off x="7272046" y="6418479"/>
            <a:ext cx="920966" cy="215444"/>
          </a:xfrm>
          <a:prstGeom prst="rect">
            <a:avLst/>
          </a:prstGeom>
          <a:solidFill>
            <a:schemeClr val="bg1"/>
          </a:solidFill>
          <a:ln>
            <a:noFill/>
          </a:ln>
          <a:effectLst/>
        </p:spPr>
        <p:txBody>
          <a:bodyPr wrap="square">
            <a:spAutoFit/>
          </a:bodyPr>
          <a:lstStyle/>
          <a:p>
            <a:pPr algn="r">
              <a:spcBef>
                <a:spcPct val="50000"/>
              </a:spcBef>
            </a:pPr>
            <a:r>
              <a:rPr lang="en-GB" sz="800" dirty="0" smtClean="0"/>
              <a:t>2016-06-01</a:t>
            </a:r>
            <a:endParaRPr lang="en-GB" sz="800" dirty="0"/>
          </a:p>
        </p:txBody>
      </p:sp>
      <p:sp>
        <p:nvSpPr>
          <p:cNvPr id="85" name="AutoShape 38"/>
          <p:cNvSpPr>
            <a:spLocks noChangeArrowheads="1"/>
          </p:cNvSpPr>
          <p:nvPr/>
        </p:nvSpPr>
        <p:spPr bwMode="auto">
          <a:xfrm>
            <a:off x="2483193" y="5209136"/>
            <a:ext cx="889000" cy="99261"/>
          </a:xfrm>
          <a:prstGeom prst="flowChartOnlineStorage">
            <a:avLst/>
          </a:prstGeom>
          <a:solidFill>
            <a:srgbClr val="CCFF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RAN </a:t>
            </a:r>
            <a:r>
              <a:rPr lang="en-GB" sz="800" dirty="0" smtClean="0"/>
              <a:t>6</a:t>
            </a:r>
            <a:endParaRPr lang="en-GB" sz="800" dirty="0"/>
          </a:p>
        </p:txBody>
      </p:sp>
      <p:sp>
        <p:nvSpPr>
          <p:cNvPr id="94" name="AutoShape 72"/>
          <p:cNvSpPr>
            <a:spLocks noChangeArrowheads="1"/>
          </p:cNvSpPr>
          <p:nvPr/>
        </p:nvSpPr>
        <p:spPr bwMode="auto">
          <a:xfrm>
            <a:off x="1115440" y="2791785"/>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Kyoungseok Oh</a:t>
            </a:r>
            <a:endParaRPr lang="en-US" sz="800" dirty="0"/>
          </a:p>
        </p:txBody>
      </p:sp>
      <p:sp>
        <p:nvSpPr>
          <p:cNvPr id="95" name="AutoShape 43"/>
          <p:cNvSpPr>
            <a:spLocks noChangeArrowheads="1"/>
          </p:cNvSpPr>
          <p:nvPr/>
        </p:nvSpPr>
        <p:spPr bwMode="auto">
          <a:xfrm>
            <a:off x="1097854" y="4161860"/>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Hakim Mkinsi</a:t>
            </a:r>
            <a:endParaRPr lang="en-US" sz="800" dirty="0"/>
          </a:p>
        </p:txBody>
      </p:sp>
      <p:sp>
        <p:nvSpPr>
          <p:cNvPr id="96" name="Text Box 12"/>
          <p:cNvSpPr txBox="1">
            <a:spLocks noChangeArrowheads="1"/>
          </p:cNvSpPr>
          <p:nvPr/>
        </p:nvSpPr>
        <p:spPr bwMode="auto">
          <a:xfrm>
            <a:off x="7354108" y="6395033"/>
            <a:ext cx="920966" cy="215444"/>
          </a:xfrm>
          <a:prstGeom prst="rect">
            <a:avLst/>
          </a:prstGeom>
          <a:solidFill>
            <a:schemeClr val="bg1"/>
          </a:solidFill>
          <a:ln>
            <a:noFill/>
          </a:ln>
          <a:effectLst/>
        </p:spPr>
        <p:txBody>
          <a:bodyPr wrap="square">
            <a:spAutoFit/>
          </a:bodyPr>
          <a:lstStyle/>
          <a:p>
            <a:pPr algn="r">
              <a:spcBef>
                <a:spcPct val="50000"/>
              </a:spcBef>
            </a:pPr>
            <a:r>
              <a:rPr lang="en-GB" sz="800" dirty="0" smtClean="0"/>
              <a:t>2017-11-02</a:t>
            </a:r>
            <a:endParaRPr lang="en-GB" sz="800" dirty="0"/>
          </a:p>
        </p:txBody>
      </p:sp>
      <p:sp>
        <p:nvSpPr>
          <p:cNvPr id="97" name="AutoShape 24"/>
          <p:cNvSpPr>
            <a:spLocks noChangeArrowheads="1"/>
          </p:cNvSpPr>
          <p:nvPr/>
        </p:nvSpPr>
        <p:spPr bwMode="auto">
          <a:xfrm rot="16200000">
            <a:off x="-92013" y="2833150"/>
            <a:ext cx="1210978" cy="18942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Kai-Erik </a:t>
            </a:r>
            <a:r>
              <a:rPr lang="en-US" sz="800" dirty="0" err="1" smtClean="0"/>
              <a:t>Sunell</a:t>
            </a:r>
            <a:endParaRPr lang="en-US" sz="800" dirty="0"/>
          </a:p>
        </p:txBody>
      </p:sp>
    </p:spTree>
    <p:extLst>
      <p:ext uri="{BB962C8B-B14F-4D97-AF65-F5344CB8AC3E}">
        <p14:creationId xmlns:p14="http://schemas.microsoft.com/office/powerpoint/2010/main" xmlns="" val="1108008258"/>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684213" y="908050"/>
            <a:ext cx="64770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Exciting statistics !</a:t>
            </a:r>
            <a:endParaRPr lang="en-GB" sz="2800" dirty="0"/>
          </a:p>
        </p:txBody>
      </p:sp>
      <p:sp>
        <p:nvSpPr>
          <p:cNvPr id="14339" name="Text Box 3"/>
          <p:cNvSpPr txBox="1">
            <a:spLocks noChangeArrowheads="1"/>
          </p:cNvSpPr>
          <p:nvPr/>
        </p:nvSpPr>
        <p:spPr bwMode="auto">
          <a:xfrm>
            <a:off x="4189413" y="5964238"/>
            <a:ext cx="4954587" cy="3667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a:spcBef>
                <a:spcPct val="50000"/>
              </a:spcBef>
            </a:pPr>
            <a:r>
              <a:rPr lang="en-GB" sz="1800" i="1" dirty="0">
                <a:latin typeface="Times New Roman" panose="02020603050405020304" pitchFamily="18" charset="0"/>
              </a:rPr>
              <a:t>Skip to slide </a:t>
            </a:r>
            <a:r>
              <a:rPr lang="en-GB" sz="1800" i="1" dirty="0" smtClean="0">
                <a:latin typeface="Times New Roman" panose="02020603050405020304" pitchFamily="18" charset="0"/>
              </a:rPr>
              <a:t>15 </a:t>
            </a:r>
            <a:r>
              <a:rPr lang="en-GB" sz="1800" i="1" dirty="0">
                <a:latin typeface="Times New Roman" panose="02020603050405020304" pitchFamily="18" charset="0"/>
              </a:rPr>
              <a:t>if you are not </a:t>
            </a:r>
            <a:r>
              <a:rPr lang="en-GB" sz="1800" i="1" dirty="0" smtClean="0">
                <a:latin typeface="Times New Roman" panose="02020603050405020304" pitchFamily="18" charset="0"/>
              </a:rPr>
              <a:t>moved by statistics.</a:t>
            </a:r>
            <a:endParaRPr lang="en-GB" sz="1800" i="1" dirty="0">
              <a:latin typeface="Times New Roman" panose="02020603050405020304" pitchFamily="18" charset="0"/>
            </a:endParaRPr>
          </a:p>
        </p:txBody>
      </p:sp>
      <p:sp>
        <p:nvSpPr>
          <p:cNvPr id="2" name="TextBox 1"/>
          <p:cNvSpPr txBox="1"/>
          <p:nvPr/>
        </p:nvSpPr>
        <p:spPr>
          <a:xfrm>
            <a:off x="970960" y="2441542"/>
            <a:ext cx="5192448" cy="400110"/>
          </a:xfrm>
          <a:prstGeom prst="rect">
            <a:avLst/>
          </a:prstGeom>
          <a:noFill/>
        </p:spPr>
        <p:txBody>
          <a:bodyPr wrap="square" rtlCol="0">
            <a:spAutoFit/>
          </a:bodyPr>
          <a:lstStyle/>
          <a:p>
            <a:r>
              <a:rPr lang="en-GB" dirty="0" smtClean="0"/>
              <a:t>It is the mark of a truly intelligent person to be moved by statistics.</a:t>
            </a:r>
          </a:p>
          <a:p>
            <a:r>
              <a:rPr lang="en-GB" i="1" dirty="0"/>
              <a:t> </a:t>
            </a:r>
            <a:r>
              <a:rPr lang="en-GB" i="1" dirty="0" smtClean="0"/>
              <a:t>- George Bernard Shaw</a:t>
            </a:r>
            <a:endParaRPr lang="en-GB" i="1" dirty="0"/>
          </a:p>
        </p:txBody>
      </p:sp>
    </p:spTree>
  </p:cSld>
  <p:clrMapOvr>
    <a:masterClrMapping/>
  </p:clrMapOvr>
  <p:transition spd="slow">
    <p:cover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590550" y="1320800"/>
            <a:ext cx="7962900" cy="4219575"/>
          </a:xfrm>
          <a:prstGeom prst="rect">
            <a:avLst/>
          </a:prstGeom>
          <a:noFill/>
          <a:ln w="9525">
            <a:noFill/>
            <a:miter lim="800000"/>
            <a:headEnd/>
            <a:tailEnd/>
          </a:ln>
          <a:effectLst/>
        </p:spPr>
      </p:pic>
    </p:spTree>
  </p:cSld>
  <p:clrMapOvr>
    <a:masterClrMapping/>
  </p:clrMapOvr>
  <p:transition spd="slow">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585788" y="1316038"/>
            <a:ext cx="7972425" cy="4229100"/>
          </a:xfrm>
          <a:prstGeom prst="rect">
            <a:avLst/>
          </a:prstGeom>
          <a:noFill/>
          <a:ln w="9525">
            <a:noFill/>
            <a:miter lim="800000"/>
            <a:headEnd/>
            <a:tailEnd/>
          </a:ln>
          <a:effectLst/>
        </p:spPr>
      </p:pic>
    </p:spTree>
  </p:cSld>
  <p:clrMapOvr>
    <a:masterClrMapping/>
  </p:clrMapOvr>
  <p:transition spd="slow">
    <p:cover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Text Box 3"/>
          <p:cNvSpPr txBox="1">
            <a:spLocks noChangeArrowheads="1"/>
          </p:cNvSpPr>
          <p:nvPr/>
        </p:nvSpPr>
        <p:spPr bwMode="auto">
          <a:xfrm>
            <a:off x="54975" y="5693997"/>
            <a:ext cx="3203575" cy="2746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sz="1200" dirty="0"/>
              <a:t>* Based on delegates’ postal addresses</a:t>
            </a:r>
          </a:p>
        </p:txBody>
      </p:sp>
      <p:sp>
        <p:nvSpPr>
          <p:cNvPr id="17412" name="Rectangle 4"/>
          <p:cNvSpPr>
            <a:spLocks noChangeArrowheads="1"/>
          </p:cNvSpPr>
          <p:nvPr/>
        </p:nvSpPr>
        <p:spPr bwMode="auto">
          <a:xfrm>
            <a:off x="5219700" y="1066800"/>
            <a:ext cx="3810000" cy="1841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p>
            <a:pPr algn="r"/>
            <a:r>
              <a:rPr lang="en-GB" sz="600" dirty="0">
                <a:latin typeface="Times New Roman" panose="02020603050405020304" pitchFamily="18" charset="0"/>
              </a:rPr>
              <a:t>from query 2008-02-21_meeting-attendance-by-region_step02 </a:t>
            </a:r>
          </a:p>
        </p:txBody>
      </p:sp>
      <p:sp>
        <p:nvSpPr>
          <p:cNvPr id="17413" name="Rectangle 5"/>
          <p:cNvSpPr>
            <a:spLocks noChangeArrowheads="1"/>
          </p:cNvSpPr>
          <p:nvPr/>
        </p:nvSpPr>
        <p:spPr bwMode="auto">
          <a:xfrm>
            <a:off x="1242645" y="6127262"/>
            <a:ext cx="2915139" cy="18940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p>
            <a:pPr algn="r"/>
            <a:r>
              <a:rPr lang="en-GB" sz="600" dirty="0">
                <a:latin typeface="Times New Roman" panose="02020603050405020304" pitchFamily="18" charset="0"/>
              </a:rPr>
              <a:t>from query 2008-02-21_meeting-attendance-by-region-and-quarter_step03</a:t>
            </a:r>
          </a:p>
        </p:txBody>
      </p:sp>
      <p:sp>
        <p:nvSpPr>
          <p:cNvPr id="17416" name="Text Box 8"/>
          <p:cNvSpPr txBox="1">
            <a:spLocks noChangeArrowheads="1"/>
          </p:cNvSpPr>
          <p:nvPr/>
        </p:nvSpPr>
        <p:spPr bwMode="auto">
          <a:xfrm>
            <a:off x="184150" y="2209800"/>
            <a:ext cx="3178175" cy="22828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sz="2400" dirty="0"/>
              <a:t>The table shows the number of participants in TSG and WG meetings over the last year, by region*.</a:t>
            </a:r>
          </a:p>
        </p:txBody>
      </p:sp>
      <p:sp>
        <p:nvSpPr>
          <p:cNvPr id="17414" name="Text Box 6"/>
          <p:cNvSpPr txBox="1">
            <a:spLocks noChangeArrowheads="1"/>
          </p:cNvSpPr>
          <p:nvPr/>
        </p:nvSpPr>
        <p:spPr bwMode="auto">
          <a:xfrm>
            <a:off x="173038" y="4729163"/>
            <a:ext cx="4054475" cy="9429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sz="1400" dirty="0"/>
              <a:t>Region 1: Europe, Middle East, Africa</a:t>
            </a:r>
          </a:p>
          <a:p>
            <a:pPr>
              <a:spcBef>
                <a:spcPct val="50000"/>
              </a:spcBef>
            </a:pPr>
            <a:r>
              <a:rPr lang="en-US" sz="1400" dirty="0"/>
              <a:t>Region 2: Americas</a:t>
            </a:r>
          </a:p>
          <a:p>
            <a:pPr>
              <a:spcBef>
                <a:spcPct val="50000"/>
              </a:spcBef>
            </a:pPr>
            <a:r>
              <a:rPr lang="en-US" sz="1400" dirty="0"/>
              <a:t>Region 3: Asia</a:t>
            </a:r>
          </a:p>
        </p:txBody>
      </p:sp>
      <p:pic>
        <p:nvPicPr>
          <p:cNvPr id="4" name="Picture 3"/>
          <p:cNvPicPr>
            <a:picLocks noChangeAspect="1"/>
          </p:cNvPicPr>
          <p:nvPr/>
        </p:nvPicPr>
        <p:blipFill>
          <a:blip r:embed="rId2" cstate="screen">
            <a:clrChange>
              <a:clrFrom>
                <a:srgbClr val="000000"/>
              </a:clrFrom>
              <a:clrTo>
                <a:srgbClr val="000000">
                  <a:alpha val="0"/>
                </a:srgbClr>
              </a:clrTo>
            </a:clrChange>
            <a:extLst>
              <a:ext uri="{BEBA8EAE-BF5A-486C-A8C5-ECC9F3942E4B}">
                <a14:imgProps xmlns:a14="http://schemas.microsoft.com/office/drawing/2010/main" xmlns="">
                  <a14:imgLayer r:embed="rId4">
                    <a14:imgEffect>
                      <a14:brightnessContrast bright="75000"/>
                    </a14:imgEffect>
                  </a14:imgLayer>
                </a14:imgProps>
              </a:ext>
              <a:ext uri="{28A0092B-C50C-407E-A947-70E740481C1C}">
                <a14:useLocalDpi xmlns:a14="http://schemas.microsoft.com/office/drawing/2010/main" xmlns="" val="0"/>
              </a:ext>
            </a:extLst>
          </a:blip>
          <a:stretch>
            <a:fillRect/>
          </a:stretch>
        </p:blipFill>
        <p:spPr>
          <a:xfrm>
            <a:off x="350046" y="1284364"/>
            <a:ext cx="1561176" cy="926948"/>
          </a:xfrm>
          <a:prstGeom prst="rect">
            <a:avLst/>
          </a:prstGeom>
          <a:noFill/>
          <a:ln>
            <a:noFill/>
          </a:ln>
        </p:spPr>
      </p:pic>
      <p:sp>
        <p:nvSpPr>
          <p:cNvPr id="17415" name="Rectangle 7"/>
          <p:cNvSpPr>
            <a:spLocks noChangeArrowheads="1"/>
          </p:cNvSpPr>
          <p:nvPr/>
        </p:nvSpPr>
        <p:spPr bwMode="auto">
          <a:xfrm>
            <a:off x="265113" y="646114"/>
            <a:ext cx="4513262" cy="58871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Meeting delegates by region </a:t>
            </a:r>
            <a:endParaRPr lang="en-GB" sz="2800" dirty="0"/>
          </a:p>
        </p:txBody>
      </p:sp>
      <p:pic>
        <p:nvPicPr>
          <p:cNvPr id="3074" name="Picture 2"/>
          <p:cNvPicPr>
            <a:picLocks noChangeAspect="1" noChangeArrowheads="1"/>
          </p:cNvPicPr>
          <p:nvPr/>
        </p:nvPicPr>
        <p:blipFill>
          <a:blip r:embed="rId5" cstate="print"/>
          <a:srcRect/>
          <a:stretch>
            <a:fillRect/>
          </a:stretch>
        </p:blipFill>
        <p:spPr bwMode="auto">
          <a:xfrm>
            <a:off x="4173415" y="3797645"/>
            <a:ext cx="4970585" cy="2360877"/>
          </a:xfrm>
          <a:prstGeom prst="rect">
            <a:avLst/>
          </a:prstGeom>
          <a:noFill/>
          <a:ln w="9525">
            <a:noFill/>
            <a:miter lim="800000"/>
            <a:headEnd/>
            <a:tailEnd/>
          </a:ln>
          <a:effectLst/>
        </p:spPr>
      </p:pic>
      <p:pic>
        <p:nvPicPr>
          <p:cNvPr id="3075" name="Picture 3"/>
          <p:cNvPicPr>
            <a:picLocks noChangeAspect="1" noChangeArrowheads="1"/>
          </p:cNvPicPr>
          <p:nvPr/>
        </p:nvPicPr>
        <p:blipFill>
          <a:blip r:embed="rId6" cstate="print"/>
          <a:srcRect/>
          <a:stretch>
            <a:fillRect/>
          </a:stretch>
        </p:blipFill>
        <p:spPr bwMode="auto">
          <a:xfrm>
            <a:off x="6859345" y="1248876"/>
            <a:ext cx="2275567" cy="2799494"/>
          </a:xfrm>
          <a:prstGeom prst="rect">
            <a:avLst/>
          </a:prstGeom>
          <a:noFill/>
          <a:ln w="9525">
            <a:noFill/>
            <a:miter lim="800000"/>
            <a:headEnd/>
            <a:tailEnd/>
          </a:ln>
          <a:effectLst/>
        </p:spPr>
      </p:pic>
      <p:pic>
        <p:nvPicPr>
          <p:cNvPr id="3076" name="Picture 4"/>
          <p:cNvPicPr>
            <a:picLocks noChangeAspect="1" noChangeArrowheads="1"/>
          </p:cNvPicPr>
          <p:nvPr/>
        </p:nvPicPr>
        <p:blipFill>
          <a:blip r:embed="rId7" cstate="print"/>
          <a:srcRect/>
          <a:stretch>
            <a:fillRect/>
          </a:stretch>
        </p:blipFill>
        <p:spPr bwMode="auto">
          <a:xfrm>
            <a:off x="4159004" y="1242646"/>
            <a:ext cx="2704123" cy="2704123"/>
          </a:xfrm>
          <a:prstGeom prst="rect">
            <a:avLst/>
          </a:prstGeom>
          <a:noFill/>
          <a:ln w="9525">
            <a:noFill/>
            <a:miter lim="800000"/>
            <a:headEnd/>
            <a:tailEnd/>
          </a:ln>
          <a:effectLst/>
        </p:spPr>
      </p:pic>
    </p:spTree>
  </p:cSld>
  <p:clrMapOvr>
    <a:masterClrMapping/>
  </p:clrMapOvr>
  <p:transition spd="slow">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4837722" y="1912095"/>
            <a:ext cx="4306277" cy="3362435"/>
          </a:xfrm>
          <a:prstGeom prst="rect">
            <a:avLst/>
          </a:prstGeom>
          <a:noFill/>
          <a:ln w="9525">
            <a:noFill/>
            <a:miter lim="800000"/>
            <a:headEnd/>
            <a:tailEnd/>
          </a:ln>
          <a:effectLst/>
        </p:spPr>
      </p:pic>
      <p:sp>
        <p:nvSpPr>
          <p:cNvPr id="18435" name="Rectangle 3"/>
          <p:cNvSpPr>
            <a:spLocks noChangeArrowheads="1"/>
          </p:cNvSpPr>
          <p:nvPr/>
        </p:nvSpPr>
        <p:spPr bwMode="auto">
          <a:xfrm>
            <a:off x="284163" y="873125"/>
            <a:ext cx="4103687" cy="22844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Individual Members by</a:t>
            </a:r>
            <a:br>
              <a:rPr lang="en-US" sz="2800" dirty="0"/>
            </a:br>
            <a:r>
              <a:rPr lang="en-US" sz="2800" dirty="0"/>
              <a:t>Organizational Partner /  Region </a:t>
            </a:r>
            <a:endParaRPr lang="en-GB" sz="2800" dirty="0"/>
          </a:p>
        </p:txBody>
      </p:sp>
      <p:sp>
        <p:nvSpPr>
          <p:cNvPr id="18436" name="Text Box 4"/>
          <p:cNvSpPr txBox="1">
            <a:spLocks noChangeArrowheads="1"/>
          </p:cNvSpPr>
          <p:nvPr/>
        </p:nvSpPr>
        <p:spPr bwMode="auto">
          <a:xfrm>
            <a:off x="5773737" y="4703152"/>
            <a:ext cx="3494088"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a:spcBef>
                <a:spcPct val="50000"/>
              </a:spcBef>
            </a:pPr>
            <a:r>
              <a:rPr lang="en-US" sz="2400" dirty="0"/>
              <a:t>Region 1 = </a:t>
            </a:r>
            <a:r>
              <a:rPr lang="en-US" sz="2400" dirty="0" smtClean="0"/>
              <a:t>371 </a:t>
            </a:r>
            <a:r>
              <a:rPr lang="en-US" sz="2400" i="1" dirty="0" smtClean="0">
                <a:solidFill>
                  <a:srgbClr val="969696"/>
                </a:solidFill>
              </a:rPr>
              <a:t>(371)</a:t>
            </a:r>
            <a:endParaRPr lang="en-US" sz="2400" i="1" dirty="0">
              <a:solidFill>
                <a:srgbClr val="969696"/>
              </a:solidFill>
            </a:endParaRPr>
          </a:p>
        </p:txBody>
      </p:sp>
      <p:sp>
        <p:nvSpPr>
          <p:cNvPr id="18437" name="Text Box 5"/>
          <p:cNvSpPr txBox="1">
            <a:spLocks noChangeArrowheads="1"/>
          </p:cNvSpPr>
          <p:nvPr/>
        </p:nvSpPr>
        <p:spPr bwMode="auto">
          <a:xfrm>
            <a:off x="2453236" y="3628355"/>
            <a:ext cx="3294062" cy="457200"/>
          </a:xfrm>
          <a:prstGeom prst="rect">
            <a:avLst/>
          </a:prstGeom>
          <a:solidFill>
            <a:schemeClr val="bg1"/>
          </a:solid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a:spcBef>
                <a:spcPct val="50000"/>
              </a:spcBef>
            </a:pPr>
            <a:r>
              <a:rPr lang="en-US" sz="2400" dirty="0"/>
              <a:t>Region 2 = </a:t>
            </a:r>
            <a:r>
              <a:rPr lang="en-US" sz="2400" dirty="0" smtClean="0"/>
              <a:t>42 </a:t>
            </a:r>
            <a:r>
              <a:rPr lang="en-US" sz="2400" i="1" dirty="0" smtClean="0">
                <a:solidFill>
                  <a:srgbClr val="969696"/>
                </a:solidFill>
              </a:rPr>
              <a:t>(42)</a:t>
            </a:r>
            <a:endParaRPr lang="en-US" sz="2400" i="1" dirty="0">
              <a:solidFill>
                <a:srgbClr val="969696"/>
              </a:solidFill>
            </a:endParaRPr>
          </a:p>
        </p:txBody>
      </p:sp>
      <p:sp>
        <p:nvSpPr>
          <p:cNvPr id="18438" name="Text Box 6"/>
          <p:cNvSpPr txBox="1">
            <a:spLocks noChangeArrowheads="1"/>
          </p:cNvSpPr>
          <p:nvPr/>
        </p:nvSpPr>
        <p:spPr bwMode="auto">
          <a:xfrm>
            <a:off x="2725127" y="2636106"/>
            <a:ext cx="3298825" cy="457200"/>
          </a:xfrm>
          <a:prstGeom prst="rect">
            <a:avLst/>
          </a:prstGeom>
          <a:solidFill>
            <a:schemeClr val="bg1"/>
          </a:solid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a:spcBef>
                <a:spcPct val="50000"/>
              </a:spcBef>
            </a:pPr>
            <a:r>
              <a:rPr lang="en-US" sz="2400" dirty="0"/>
              <a:t>Region 3 = </a:t>
            </a:r>
            <a:r>
              <a:rPr lang="en-US" sz="2400" dirty="0" smtClean="0"/>
              <a:t>153 </a:t>
            </a:r>
            <a:r>
              <a:rPr lang="en-US" sz="2400" i="1" dirty="0" smtClean="0">
                <a:solidFill>
                  <a:srgbClr val="969696"/>
                </a:solidFill>
              </a:rPr>
              <a:t>(153)</a:t>
            </a:r>
            <a:endParaRPr lang="en-US" sz="2400" i="1" dirty="0">
              <a:solidFill>
                <a:srgbClr val="969696"/>
              </a:solidFill>
            </a:endParaRPr>
          </a:p>
        </p:txBody>
      </p:sp>
      <p:sp>
        <p:nvSpPr>
          <p:cNvPr id="18439" name="Text Box 7"/>
          <p:cNvSpPr txBox="1">
            <a:spLocks noChangeArrowheads="1"/>
          </p:cNvSpPr>
          <p:nvPr/>
        </p:nvSpPr>
        <p:spPr bwMode="auto">
          <a:xfrm>
            <a:off x="4692650" y="5902325"/>
            <a:ext cx="4149725"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a:spcBef>
                <a:spcPct val="50000"/>
              </a:spcBef>
            </a:pPr>
            <a:r>
              <a:rPr lang="en-US" dirty="0">
                <a:solidFill>
                  <a:schemeClr val="bg1">
                    <a:lumMod val="65000"/>
                  </a:schemeClr>
                </a:solidFill>
              </a:rPr>
              <a:t>Data from http://webapp.etsi.org/3gppmembership/Queryform.asp</a:t>
            </a:r>
          </a:p>
        </p:txBody>
      </p:sp>
      <p:pic>
        <p:nvPicPr>
          <p:cNvPr id="18440" name="Picture 8"/>
          <p:cNvPicPr>
            <a:picLocks noChangeAspect="1" noChangeArrowheads="1"/>
          </p:cNvPicPr>
          <p:nvPr/>
        </p:nvPicPr>
        <p:blipFill>
          <a:blip r:embed="rId3" cstate="screen">
            <a:extLst>
              <a:ext uri="{28A0092B-C50C-407E-A947-70E740481C1C}">
                <a14:useLocalDpi xmlns:a14="http://schemas.microsoft.com/office/drawing/2010/main" xmlns="" val="0"/>
              </a:ext>
            </a:extLst>
          </a:blip>
          <a:srcRect/>
          <a:stretch>
            <a:fillRect/>
          </a:stretch>
        </p:blipFill>
        <p:spPr bwMode="auto">
          <a:xfrm>
            <a:off x="250825" y="5426075"/>
            <a:ext cx="654050" cy="482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8441" name="Text Box 9"/>
          <p:cNvSpPr txBox="1">
            <a:spLocks noChangeArrowheads="1"/>
          </p:cNvSpPr>
          <p:nvPr/>
        </p:nvSpPr>
        <p:spPr bwMode="auto">
          <a:xfrm>
            <a:off x="1003300" y="4167188"/>
            <a:ext cx="3443288" cy="5810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a:spcBef>
                <a:spcPct val="50000"/>
              </a:spcBef>
            </a:pPr>
            <a:r>
              <a:rPr lang="en-US" sz="1600" i="1" dirty="0">
                <a:solidFill>
                  <a:srgbClr val="969696"/>
                </a:solidFill>
              </a:rPr>
              <a:t>Figures in grey italics relate to previous quarter.</a:t>
            </a:r>
          </a:p>
        </p:txBody>
      </p:sp>
      <p:sp>
        <p:nvSpPr>
          <p:cNvPr id="18442" name="Text Box 10"/>
          <p:cNvSpPr txBox="1">
            <a:spLocks noChangeArrowheads="1"/>
          </p:cNvSpPr>
          <p:nvPr/>
        </p:nvSpPr>
        <p:spPr bwMode="auto">
          <a:xfrm>
            <a:off x="122238" y="4840288"/>
            <a:ext cx="4583112"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sz="2400" dirty="0"/>
              <a:t>Total membership = </a:t>
            </a:r>
            <a:r>
              <a:rPr lang="en-US" sz="2400" dirty="0" smtClean="0"/>
              <a:t>595 </a:t>
            </a:r>
            <a:r>
              <a:rPr lang="en-US" sz="2400" i="1" dirty="0" smtClean="0">
                <a:solidFill>
                  <a:srgbClr val="969696"/>
                </a:solidFill>
              </a:rPr>
              <a:t>(566)</a:t>
            </a:r>
            <a:endParaRPr lang="en-US" sz="2400" i="1" dirty="0">
              <a:solidFill>
                <a:srgbClr val="969696"/>
              </a:solidFill>
            </a:endParaRPr>
          </a:p>
        </p:txBody>
      </p:sp>
      <p:sp>
        <p:nvSpPr>
          <p:cNvPr id="18443" name="Text Box 11"/>
          <p:cNvSpPr txBox="1">
            <a:spLocks noChangeArrowheads="1"/>
          </p:cNvSpPr>
          <p:nvPr/>
        </p:nvSpPr>
        <p:spPr bwMode="auto">
          <a:xfrm>
            <a:off x="1600200" y="5305425"/>
            <a:ext cx="2894013"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sz="2400" dirty="0"/>
              <a:t>Guests =   </a:t>
            </a:r>
            <a:r>
              <a:rPr lang="en-US" sz="2400" dirty="0" smtClean="0"/>
              <a:t>31   </a:t>
            </a:r>
            <a:r>
              <a:rPr lang="en-US" sz="2400" i="1" dirty="0" smtClean="0">
                <a:solidFill>
                  <a:srgbClr val="969696"/>
                </a:solidFill>
              </a:rPr>
              <a:t>(19)</a:t>
            </a:r>
            <a:endParaRPr lang="en-US" sz="2400" i="1" dirty="0">
              <a:solidFill>
                <a:srgbClr val="969696"/>
              </a:solidFill>
            </a:endParaRPr>
          </a:p>
        </p:txBody>
      </p:sp>
    </p:spTree>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ChangeArrowheads="1"/>
          </p:cNvSpPr>
          <p:nvPr/>
        </p:nvSpPr>
        <p:spPr bwMode="auto">
          <a:xfrm>
            <a:off x="0" y="685800"/>
            <a:ext cx="5688013" cy="10795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Approved CRs per year per Release</a:t>
            </a:r>
            <a:endParaRPr lang="en-GB" sz="2800" dirty="0"/>
          </a:p>
        </p:txBody>
      </p:sp>
      <p:sp>
        <p:nvSpPr>
          <p:cNvPr id="20484" name="Rectangle 4"/>
          <p:cNvSpPr>
            <a:spLocks noChangeArrowheads="1"/>
          </p:cNvSpPr>
          <p:nvPr/>
        </p:nvSpPr>
        <p:spPr bwMode="auto">
          <a:xfrm>
            <a:off x="5564899" y="3330033"/>
            <a:ext cx="3422732" cy="2308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pPr algn="r"/>
            <a:r>
              <a:rPr lang="en-GB" sz="900" dirty="0">
                <a:solidFill>
                  <a:srgbClr val="969696"/>
                </a:solidFill>
                <a:latin typeface="Times New Roman" panose="02020603050405020304" pitchFamily="18" charset="0"/>
              </a:rPr>
              <a:t>from query 2004-04-14_approved-CRs-per-release-per-year_Crosstab</a:t>
            </a:r>
          </a:p>
        </p:txBody>
      </p:sp>
      <p:sp>
        <p:nvSpPr>
          <p:cNvPr id="20485" name="Rectangle 5"/>
          <p:cNvSpPr>
            <a:spLocks noChangeArrowheads="1"/>
          </p:cNvSpPr>
          <p:nvPr/>
        </p:nvSpPr>
        <p:spPr bwMode="auto">
          <a:xfrm>
            <a:off x="7554913" y="1258888"/>
            <a:ext cx="1589087" cy="3365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p>
            <a:pPr algn="r"/>
            <a:r>
              <a:rPr lang="en-GB" sz="800" dirty="0"/>
              <a:t>* To date, excluding current TSG meetings</a:t>
            </a:r>
          </a:p>
        </p:txBody>
      </p:sp>
      <p:pic>
        <p:nvPicPr>
          <p:cNvPr id="5122" name="Picture 2"/>
          <p:cNvPicPr>
            <a:picLocks noChangeAspect="1" noChangeArrowheads="1"/>
          </p:cNvPicPr>
          <p:nvPr/>
        </p:nvPicPr>
        <p:blipFill>
          <a:blip r:embed="rId2" cstate="print"/>
          <a:srcRect/>
          <a:stretch>
            <a:fillRect/>
          </a:stretch>
        </p:blipFill>
        <p:spPr bwMode="auto">
          <a:xfrm>
            <a:off x="1289538" y="1582877"/>
            <a:ext cx="7854462" cy="1919509"/>
          </a:xfrm>
          <a:prstGeom prst="rect">
            <a:avLst/>
          </a:prstGeom>
          <a:noFill/>
          <a:ln w="9525">
            <a:noFill/>
            <a:miter lim="800000"/>
            <a:headEnd/>
            <a:tailEnd/>
          </a:ln>
          <a:effectLst/>
        </p:spPr>
      </p:pic>
      <p:pic>
        <p:nvPicPr>
          <p:cNvPr id="5123" name="Picture 3"/>
          <p:cNvPicPr>
            <a:picLocks noChangeAspect="1" noChangeArrowheads="1"/>
          </p:cNvPicPr>
          <p:nvPr/>
        </p:nvPicPr>
        <p:blipFill>
          <a:blip r:embed="rId3" cstate="print"/>
          <a:srcRect/>
          <a:stretch>
            <a:fillRect/>
          </a:stretch>
        </p:blipFill>
        <p:spPr bwMode="auto">
          <a:xfrm>
            <a:off x="5611446" y="3525122"/>
            <a:ext cx="3532554" cy="2818406"/>
          </a:xfrm>
          <a:prstGeom prst="rect">
            <a:avLst/>
          </a:prstGeom>
          <a:noFill/>
          <a:ln w="9525">
            <a:noFill/>
            <a:miter lim="800000"/>
            <a:headEnd/>
            <a:tailEnd/>
          </a:ln>
          <a:effectLst/>
        </p:spPr>
      </p:pic>
      <p:pic>
        <p:nvPicPr>
          <p:cNvPr id="5124" name="Picture 4"/>
          <p:cNvPicPr>
            <a:picLocks noChangeAspect="1" noChangeArrowheads="1"/>
          </p:cNvPicPr>
          <p:nvPr/>
        </p:nvPicPr>
        <p:blipFill>
          <a:blip r:embed="rId4" cstate="print"/>
          <a:srcRect/>
          <a:stretch>
            <a:fillRect/>
          </a:stretch>
        </p:blipFill>
        <p:spPr bwMode="auto">
          <a:xfrm>
            <a:off x="675861" y="3530077"/>
            <a:ext cx="4950972" cy="2828227"/>
          </a:xfrm>
          <a:prstGeom prst="rect">
            <a:avLst/>
          </a:prstGeom>
          <a:noFill/>
          <a:ln w="9525">
            <a:noFill/>
            <a:miter lim="800000"/>
            <a:headEnd/>
            <a:tailEnd/>
          </a:ln>
          <a:effectLst/>
        </p:spPr>
      </p:pic>
    </p:spTree>
  </p:cSld>
  <p:clrMapOvr>
    <a:masterClrMapping/>
  </p:clrMapOvr>
  <p:transition spd="slow">
    <p:push/>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37045</TotalTime>
  <Words>967</Words>
  <Application>Microsoft Office PowerPoint</Application>
  <PresentationFormat>On-screen Show (4:3)</PresentationFormat>
  <Paragraphs>187</Paragraphs>
  <Slides>18</Slides>
  <Notes>1</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    Support Team Report    </vt:lpstr>
      <vt:lpstr>Changes of personnel</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Marketing matters… 1/2</vt:lpstr>
      <vt:lpstr>Marketing matters… 2/2</vt:lpstr>
      <vt:lpstr>A 3GPP conundrum</vt:lpstr>
      <vt:lpstr>Slide 18</vt:lpstr>
    </vt:vector>
  </TitlesOfParts>
  <Company>3GPP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MCC report</dc:title>
  <dc:subject>3GPP support team report</dc:subject>
  <dc:creator>JMM</dc:creator>
  <dc:description>© 2017  All rights reserved</dc:description>
  <cp:lastModifiedBy>John M Meredith</cp:lastModifiedBy>
  <cp:revision>1439</cp:revision>
  <dcterms:created xsi:type="dcterms:W3CDTF">2008-08-30T09:32:10Z</dcterms:created>
  <dcterms:modified xsi:type="dcterms:W3CDTF">2018-09-09T01:45:09Z</dcterms:modified>
</cp:coreProperties>
</file>