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34"/>
  </p:notesMasterIdLst>
  <p:handoutMasterIdLst>
    <p:handoutMasterId r:id="rId35"/>
  </p:handoutMasterIdLst>
  <p:sldIdLst>
    <p:sldId id="337" r:id="rId3"/>
    <p:sldId id="339" r:id="rId4"/>
    <p:sldId id="338" r:id="rId5"/>
    <p:sldId id="516" r:id="rId6"/>
    <p:sldId id="355" r:id="rId7"/>
    <p:sldId id="385" r:id="rId8"/>
    <p:sldId id="532" r:id="rId9"/>
    <p:sldId id="500" r:id="rId10"/>
    <p:sldId id="531" r:id="rId11"/>
    <p:sldId id="521" r:id="rId12"/>
    <p:sldId id="470" r:id="rId13"/>
    <p:sldId id="526" r:id="rId14"/>
    <p:sldId id="515" r:id="rId15"/>
    <p:sldId id="533" r:id="rId16"/>
    <p:sldId id="522" r:id="rId17"/>
    <p:sldId id="523" r:id="rId18"/>
    <p:sldId id="524" r:id="rId19"/>
    <p:sldId id="534" r:id="rId20"/>
    <p:sldId id="535" r:id="rId21"/>
    <p:sldId id="520" r:id="rId22"/>
    <p:sldId id="530" r:id="rId23"/>
    <p:sldId id="511" r:id="rId24"/>
    <p:sldId id="340" r:id="rId25"/>
    <p:sldId id="387" r:id="rId26"/>
    <p:sldId id="536" r:id="rId27"/>
    <p:sldId id="537" r:id="rId28"/>
    <p:sldId id="538" r:id="rId29"/>
    <p:sldId id="487" r:id="rId30"/>
    <p:sldId id="539" r:id="rId31"/>
    <p:sldId id="372" r:id="rId32"/>
    <p:sldId id="507" r:id="rId33"/>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FF0000"/>
    <a:srgbClr val="0000FF"/>
    <a:srgbClr val="72AF2F"/>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4705" autoAdjust="0"/>
  </p:normalViewPr>
  <p:slideViewPr>
    <p:cSldViewPr snapToGrid="0">
      <p:cViewPr>
        <p:scale>
          <a:sx n="87" d="100"/>
          <a:sy n="87" d="100"/>
        </p:scale>
        <p:origin x="-2292" y="-59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113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12/15/2017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12/15/2017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12/15/2017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12/15/2017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12/15/2017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12/15/2017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12/15/2017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12/15/2017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12/15/2017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12/15/2017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12/15/2017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‹N°›</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2017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a:t>
            </a:r>
            <a:r>
              <a:rPr lang="en-US" altLang="de-DE" dirty="0" smtClean="0">
                <a:solidFill>
                  <a:schemeClr val="bg1"/>
                </a:solidFill>
              </a:rPr>
              <a:t>CT#78, December</a:t>
            </a:r>
            <a:r>
              <a:rPr lang="en-US" altLang="de-DE" baseline="0" dirty="0" smtClean="0">
                <a:solidFill>
                  <a:schemeClr val="bg1"/>
                </a:solidFill>
              </a:rPr>
              <a:t> </a:t>
            </a:r>
            <a:r>
              <a:rPr lang="en-US" altLang="de-DE" dirty="0" smtClean="0">
                <a:solidFill>
                  <a:schemeClr val="bg1"/>
                </a:solidFill>
              </a:rPr>
              <a:t>2017</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12/15/2017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ebapp.etsi.org/3GPPRegistration/fViewPart.asp?mid=31995"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s://webapp.etsi.org/3GPPRegistration/fViewPart.asp?mid=31996"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Excel_Worksheet2.xlsx"/><Relationship Id="rId5" Type="http://schemas.openxmlformats.org/officeDocument/2006/relationships/image" Target="../media/image6.emf"/><Relationship Id="rId4" Type="http://schemas.openxmlformats.org/officeDocument/2006/relationships/package" Target="../embeddings/Microsoft_Excel_Worksheet1.xlsx"/></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ct/TSG_CT/TSGC_78_Lisbon/Docs/CP-173038.zip" TargetMode="External"/><Relationship Id="rId2" Type="http://schemas.openxmlformats.org/officeDocument/2006/relationships/hyperlink" Target="http://www.3gpp.org/ftp/tsg_ct/TSG_CT/TSGC_78_Lisbon/Docs/CP-173037.zip"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hyperlink" Target="http://www.3gpp.org/ftp/tsg_ct/TSG_CT/TSGC_78_Lisbon/Docs/CP-173109.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3gpp.org/ftp/tsg_ct/TSG_CT/TSGC_78_Lisbon/Docs/CP-173039.zip"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ct/TSG_CT/TSGC_78_Lisbon/Docs/CP-173117.zip" TargetMode="External"/><Relationship Id="rId2" Type="http://schemas.openxmlformats.org/officeDocument/2006/relationships/hyperlink" Target="http://www.3gpp.org/ftp/tsg_ct/WG4_protocollars_ex-CN4/TSGCT4_79_Krakow/Docs/C4-174213.zip" TargetMode="External"/><Relationship Id="rId1" Type="http://schemas.openxmlformats.org/officeDocument/2006/relationships/slideLayout" Target="../slideLayouts/slideLayout12.xml"/><Relationship Id="rId4" Type="http://schemas.openxmlformats.org/officeDocument/2006/relationships/hyperlink" Target="http://www.3gpp.org/ftp/tsg_ct/TSG_CT/TSGC_78_Lisbon/Docs/CP-1731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fr-FR" altLang="de-DE" sz="2400" dirty="0" smtClean="0">
                <a:latin typeface="Arial" pitchFamily="34" charset="0"/>
                <a:cs typeface="Arial" pitchFamily="34" charset="0"/>
              </a:rPr>
              <a:t>Lionel Morand </a:t>
            </a:r>
            <a:r>
              <a:rPr lang="en-GB" altLang="de-DE" sz="2400" dirty="0" smtClean="0">
                <a:latin typeface="Arial" pitchFamily="34" charset="0"/>
                <a:cs typeface="Arial" pitchFamily="34" charset="0"/>
              </a:rPr>
              <a:t>(</a:t>
            </a:r>
            <a:r>
              <a:rPr lang="de-DE" altLang="de-DE" sz="2400" dirty="0" smtClean="0">
                <a:latin typeface="Arial" pitchFamily="34" charset="0"/>
                <a:cs typeface="Arial" pitchFamily="34" charset="0"/>
              </a:rPr>
              <a:t>Orange</a:t>
            </a:r>
            <a:r>
              <a:rPr lang="en-GB" altLang="de-DE" sz="2400" dirty="0" smtClean="0">
                <a:latin typeface="Arial" pitchFamily="34" charset="0"/>
                <a:cs typeface="Arial" pitchFamily="34" charset="0"/>
              </a:rPr>
              <a:t>)</a:t>
            </a:r>
            <a:endParaRPr lang="en-GB" altLang="de-DE" sz="2400" dirty="0">
              <a:latin typeface="Arial" pitchFamily="34" charset="0"/>
              <a:cs typeface="Arial" pitchFamily="34" charset="0"/>
            </a:endParaRP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a:t>
            </a:r>
            <a:r>
              <a:rPr lang="fi-FI" altLang="de-DE" sz="4000" dirty="0" smtClean="0">
                <a:solidFill>
                  <a:srgbClr val="FF3300"/>
                </a:solidFill>
                <a:latin typeface="Arial" pitchFamily="34" charset="0"/>
                <a:cs typeface="Arial" pitchFamily="34" charset="0"/>
              </a:rPr>
              <a:t>77</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US" sz="1600" b="1" dirty="0"/>
              <a:t>3GPP TSG CT Meeting #78			</a:t>
            </a:r>
            <a:r>
              <a:rPr lang="en-US" sz="1600" b="1" dirty="0" smtClean="0"/>
              <a:t>	CP-173009</a:t>
            </a:r>
            <a:endParaRPr lang="en-US" sz="1600" b="1" dirty="0"/>
          </a:p>
          <a:p>
            <a:r>
              <a:rPr lang="en-US" sz="1600" b="1" dirty="0"/>
              <a:t>Lisbon, Portugal; 18th – 19th December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(1/3)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Title: </a:t>
            </a:r>
          </a:p>
          <a:p>
            <a:pPr lvl="1"/>
            <a:r>
              <a:rPr lang="en-US" sz="1600" dirty="0">
                <a:latin typeface="Arial" pitchFamily="34" charset="0"/>
                <a:cs typeface="Arial" pitchFamily="34" charset="0"/>
              </a:rPr>
              <a:t>CT aspects on 5G System - Phase </a:t>
            </a:r>
            <a:r>
              <a:rPr lang="en-US" sz="1600" dirty="0" smtClean="0">
                <a:latin typeface="Arial" pitchFamily="34" charset="0"/>
                <a:cs typeface="Arial" pitchFamily="34" charset="0"/>
              </a:rPr>
              <a:t>1 (CT1)</a:t>
            </a:r>
            <a:endParaRPr lang="en-GB" sz="1600" dirty="0" smtClean="0">
              <a:latin typeface="Arial" pitchFamily="34" charset="0"/>
              <a:cs typeface="Arial" pitchFamily="34" charset="0"/>
            </a:endParaRPr>
          </a:p>
          <a:p>
            <a:pPr lvl="0"/>
            <a:r>
              <a:rPr lang="en-GB" sz="2000" dirty="0" smtClean="0">
                <a:latin typeface="Arial" pitchFamily="34" charset="0"/>
                <a:cs typeface="Arial" pitchFamily="34" charset="0"/>
              </a:rPr>
              <a:t>Objectives:</a:t>
            </a:r>
          </a:p>
          <a:p>
            <a:pPr lvl="1"/>
            <a:r>
              <a:rPr lang="en-US" sz="1600" dirty="0" smtClean="0">
                <a:latin typeface="Arial" pitchFamily="34" charset="0"/>
                <a:cs typeface="Arial" pitchFamily="34" charset="0"/>
              </a:rPr>
              <a:t>Study </a:t>
            </a:r>
            <a:r>
              <a:rPr lang="en-US" sz="1600" dirty="0">
                <a:latin typeface="Arial" pitchFamily="34" charset="0"/>
                <a:cs typeface="Arial" pitchFamily="34" charset="0"/>
              </a:rPr>
              <a:t>and later specify the core-network and terminal protocol aspects of the </a:t>
            </a:r>
            <a:r>
              <a:rPr lang="en-US" sz="1600" dirty="0" smtClean="0">
                <a:latin typeface="Arial" pitchFamily="34" charset="0"/>
                <a:cs typeface="Arial" pitchFamily="34" charset="0"/>
              </a:rPr>
              <a:t>5GS</a:t>
            </a:r>
          </a:p>
          <a:p>
            <a:pPr lvl="1"/>
            <a:r>
              <a:rPr lang="en-US" sz="1600" dirty="0" smtClean="0">
                <a:latin typeface="Arial" pitchFamily="34" charset="0"/>
                <a:cs typeface="Arial" pitchFamily="34" charset="0"/>
              </a:rPr>
              <a:t>CT4 responsible for the specification of core-network interface (except PCC)</a:t>
            </a:r>
            <a:endParaRPr lang="en-GB" sz="1600" dirty="0" smtClean="0">
              <a:latin typeface="Arial" pitchFamily="34" charset="0"/>
              <a:cs typeface="Arial" pitchFamily="34" charset="0"/>
            </a:endParaRPr>
          </a:p>
          <a:p>
            <a:pPr lvl="0"/>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TR: </a:t>
            </a:r>
            <a:r>
              <a:rPr lang="en-GB" sz="2000" dirty="0" smtClean="0">
                <a:latin typeface="Arial" pitchFamily="34" charset="0"/>
                <a:cs typeface="Arial" pitchFamily="34" charset="0"/>
              </a:rPr>
              <a:t>100% </a:t>
            </a:r>
            <a:r>
              <a:rPr lang="en-GB" sz="2000" dirty="0" smtClean="0">
                <a:latin typeface="Arial" pitchFamily="34" charset="0"/>
                <a:cs typeface="Arial" pitchFamily="34" charset="0"/>
              </a:rPr>
              <a:t>completed</a:t>
            </a:r>
          </a:p>
          <a:p>
            <a:pPr lvl="0"/>
            <a:r>
              <a:rPr lang="en-GB" sz="2000" dirty="0" smtClean="0">
                <a:solidFill>
                  <a:srgbClr val="FF0000"/>
                </a:solidFill>
                <a:latin typeface="Arial" pitchFamily="34" charset="0"/>
                <a:cs typeface="Arial" pitchFamily="34" charset="0"/>
              </a:rPr>
              <a:t>38</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a:t>
            </a:r>
            <a:r>
              <a:rPr lang="en-GB" sz="2000" dirty="0" smtClean="0">
                <a:latin typeface="Arial" pitchFamily="34" charset="0"/>
                <a:cs typeface="Arial" pitchFamily="34" charset="0"/>
              </a:rPr>
              <a:t>agreed on TR and </a:t>
            </a:r>
            <a:r>
              <a:rPr lang="en-GB" sz="2000" dirty="0" smtClean="0">
                <a:solidFill>
                  <a:srgbClr val="FF0000"/>
                </a:solidFill>
                <a:latin typeface="Arial" pitchFamily="34" charset="0"/>
                <a:cs typeface="Arial" pitchFamily="34" charset="0"/>
              </a:rPr>
              <a:t>116 </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on TSs</a:t>
            </a: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Best audience in the room</a:t>
            </a:r>
          </a:p>
          <a:p>
            <a:pPr lvl="0"/>
            <a:r>
              <a:rPr lang="en-GB" sz="2000" dirty="0" smtClean="0">
                <a:latin typeface="Arial" pitchFamily="34" charset="0"/>
                <a:cs typeface="Arial" pitchFamily="34" charset="0"/>
              </a:rPr>
              <a:t>Still bring </a:t>
            </a:r>
            <a:r>
              <a:rPr lang="en-GB" sz="2000" dirty="0" smtClean="0">
                <a:latin typeface="Arial" pitchFamily="34" charset="0"/>
                <a:cs typeface="Arial" pitchFamily="34" charset="0"/>
              </a:rPr>
              <a:t>new delegates</a:t>
            </a:r>
          </a:p>
        </p:txBody>
      </p:sp>
    </p:spTree>
    <p:extLst>
      <p:ext uri="{BB962C8B-B14F-4D97-AF65-F5344CB8AC3E}">
        <p14:creationId xmlns:p14="http://schemas.microsoft.com/office/powerpoint/2010/main" val="33588761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(2/3)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Several Conference </a:t>
            </a:r>
            <a:r>
              <a:rPr lang="en-US" sz="2000" dirty="0" smtClean="0">
                <a:latin typeface="Arial" panose="020B0604020202020204" pitchFamily="34" charset="0"/>
                <a:cs typeface="Arial" panose="020B0604020202020204" pitchFamily="34" charset="0"/>
              </a:rPr>
              <a:t>calls to prepare the meeting</a:t>
            </a:r>
          </a:p>
          <a:p>
            <a:r>
              <a:rPr lang="en-US" sz="2000" dirty="0" smtClean="0">
                <a:latin typeface="Arial" panose="020B0604020202020204" pitchFamily="34" charset="0"/>
                <a:cs typeface="Arial" panose="020B0604020202020204" pitchFamily="34" charset="0"/>
              </a:rPr>
              <a:t>Joint </a:t>
            </a:r>
            <a:r>
              <a:rPr lang="en-US" sz="2000" dirty="0" smtClean="0">
                <a:latin typeface="Arial" panose="020B0604020202020204" pitchFamily="34" charset="0"/>
                <a:cs typeface="Arial" panose="020B0604020202020204" pitchFamily="34" charset="0"/>
              </a:rPr>
              <a:t>sessions with CT3 for </a:t>
            </a:r>
            <a:r>
              <a:rPr lang="en-US" sz="2000" dirty="0" smtClean="0">
                <a:latin typeface="Arial" panose="020B0604020202020204" pitchFamily="34" charset="0"/>
                <a:cs typeface="Arial" panose="020B0604020202020204" pitchFamily="34" charset="0"/>
              </a:rPr>
              <a:t>discussions </a:t>
            </a:r>
            <a:r>
              <a:rPr lang="en-US" sz="2000" dirty="0" smtClean="0">
                <a:latin typeface="Arial" panose="020B0604020202020204" pitchFamily="34" charset="0"/>
                <a:cs typeface="Arial" panose="020B0604020202020204" pitchFamily="34" charset="0"/>
              </a:rPr>
              <a:t>and common </a:t>
            </a:r>
            <a:r>
              <a:rPr lang="en-US" sz="2000" dirty="0" smtClean="0">
                <a:latin typeface="Arial" panose="020B0604020202020204" pitchFamily="34" charset="0"/>
                <a:cs typeface="Arial" panose="020B0604020202020204" pitchFamily="34" charset="0"/>
              </a:rPr>
              <a:t>conclusions </a:t>
            </a:r>
            <a:r>
              <a:rPr lang="en-US" sz="2000" dirty="0" smtClean="0">
                <a:latin typeface="Arial" panose="020B0604020202020204" pitchFamily="34" charset="0"/>
                <a:cs typeface="Arial" panose="020B0604020202020204" pitchFamily="34" charset="0"/>
              </a:rPr>
              <a:t>on protocol </a:t>
            </a:r>
            <a:r>
              <a:rPr lang="en-US" sz="2000" dirty="0" smtClean="0">
                <a:latin typeface="Arial" panose="020B0604020202020204" pitchFamily="34" charset="0"/>
                <a:cs typeface="Arial" panose="020B0604020202020204" pitchFamily="34" charset="0"/>
              </a:rPr>
              <a:t>specification, API design guidelines and common data types</a:t>
            </a:r>
          </a:p>
          <a:p>
            <a:r>
              <a:rPr lang="en-US" sz="2000" dirty="0" smtClean="0">
                <a:latin typeface="Arial" panose="020B0604020202020204" pitchFamily="34" charset="0"/>
                <a:cs typeface="Arial" panose="020B0604020202020204" pitchFamily="34" charset="0"/>
              </a:rPr>
              <a:t>Creation of a group of IETF experts on HTTP</a:t>
            </a:r>
          </a:p>
          <a:p>
            <a:pPr lvl="1"/>
            <a:r>
              <a:rPr lang="en-US" sz="1600" dirty="0" smtClean="0">
                <a:latin typeface="Arial" panose="020B0604020202020204" pitchFamily="34" charset="0"/>
                <a:cs typeface="Arial" panose="020B0604020202020204" pitchFamily="34" charset="0"/>
              </a:rPr>
              <a:t>For informal technical discussions on HTTP/2, JSON, etc. </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New specifications:</a:t>
            </a:r>
          </a:p>
          <a:p>
            <a:pPr lvl="1"/>
            <a:r>
              <a:rPr lang="en-US" sz="1600" dirty="0" smtClean="0">
                <a:latin typeface="Arial" panose="020B0604020202020204" pitchFamily="34" charset="0"/>
                <a:cs typeface="Arial" panose="020B0604020202020204" pitchFamily="34" charset="0"/>
              </a:rPr>
              <a:t>Create a new </a:t>
            </a:r>
            <a:r>
              <a:rPr lang="en-US" sz="1600" dirty="0">
                <a:latin typeface="Arial" panose="020B0604020202020204" pitchFamily="34" charset="0"/>
                <a:cs typeface="Arial" panose="020B0604020202020204" pitchFamily="34" charset="0"/>
              </a:rPr>
              <a:t>spec for </a:t>
            </a:r>
            <a:r>
              <a:rPr lang="en-US" sz="1600" dirty="0" smtClean="0">
                <a:latin typeface="Arial" panose="020B0604020202020204" pitchFamily="34" charset="0"/>
                <a:cs typeface="Arial" panose="020B0604020202020204" pitchFamily="34" charset="0"/>
              </a:rPr>
              <a:t>data types common to all API (e.g. SUPI)</a:t>
            </a:r>
          </a:p>
          <a:p>
            <a:pPr lvl="1"/>
            <a:r>
              <a:rPr lang="en-US" sz="1600" dirty="0" smtClean="0">
                <a:latin typeface="Arial" panose="020B0604020202020204" pitchFamily="34" charset="0"/>
                <a:cs typeface="Arial" panose="020B0604020202020204" pitchFamily="34" charset="0"/>
              </a:rPr>
              <a:t>Create a new spec for the location management services  </a:t>
            </a:r>
          </a:p>
          <a:p>
            <a:pPr lvl="1"/>
            <a:r>
              <a:rPr lang="en-US" sz="1600" dirty="0" smtClean="0">
                <a:latin typeface="Arial" panose="020B0604020202020204" pitchFamily="34" charset="0"/>
                <a:cs typeface="Arial" panose="020B0604020202020204" pitchFamily="34" charset="0"/>
              </a:rPr>
              <a:t>Create a new spec for the definition of </a:t>
            </a:r>
            <a:r>
              <a:rPr lang="en-US" sz="1600" dirty="0" err="1" smtClean="0">
                <a:latin typeface="Arial" panose="020B0604020202020204" pitchFamily="34" charset="0"/>
                <a:cs typeface="Arial" panose="020B0604020202020204" pitchFamily="34" charset="0"/>
              </a:rPr>
              <a:t>Nudr</a:t>
            </a:r>
            <a:r>
              <a:rPr lang="en-US" sz="1600" dirty="0" smtClean="0">
                <a:latin typeface="Arial" panose="020B0604020202020204" pitchFamily="34" charset="0"/>
                <a:cs typeface="Arial" panose="020B0604020202020204" pitchFamily="34" charset="0"/>
              </a:rPr>
              <a:t>, http-based interface to the UDR</a:t>
            </a:r>
          </a:p>
          <a:p>
            <a:pPr lvl="2"/>
            <a:r>
              <a:rPr lang="en-US" sz="1200" dirty="0" smtClean="0">
                <a:latin typeface="Arial" panose="020B0604020202020204" pitchFamily="34" charset="0"/>
                <a:cs typeface="Arial" panose="020B0604020202020204" pitchFamily="34" charset="0"/>
              </a:rPr>
              <a:t>interface common to all the NFs client to the UDR (UDM, PCF, NEF)</a:t>
            </a:r>
          </a:p>
          <a:p>
            <a:pPr lvl="2"/>
            <a:r>
              <a:rPr lang="en-US" sz="1200" dirty="0" smtClean="0">
                <a:latin typeface="Arial" panose="020B0604020202020204" pitchFamily="34" charset="0"/>
                <a:cs typeface="Arial" panose="020B0604020202020204" pitchFamily="34" charset="0"/>
              </a:rPr>
              <a:t>Data model specific to a given NF defined in dedicated specs.</a:t>
            </a:r>
          </a:p>
          <a:p>
            <a:pPr lvl="3"/>
            <a:r>
              <a:rPr lang="en-US" sz="1000" dirty="0" smtClean="0">
                <a:latin typeface="Arial" panose="020B0604020202020204" pitchFamily="34" charset="0"/>
                <a:cs typeface="Arial" panose="020B0604020202020204" pitchFamily="34" charset="0"/>
              </a:rPr>
              <a:t>Subscription data model in CT4, Policy </a:t>
            </a:r>
            <a:r>
              <a:rPr lang="en-US" sz="1000" dirty="0" smtClean="0">
                <a:latin typeface="Arial" panose="020B0604020202020204" pitchFamily="34" charset="0"/>
                <a:cs typeface="Arial" panose="020B0604020202020204" pitchFamily="34" charset="0"/>
              </a:rPr>
              <a:t>and network exposure related data model in CT3.</a:t>
            </a:r>
          </a:p>
          <a:p>
            <a:pPr lvl="3"/>
            <a:r>
              <a:rPr lang="en-US" sz="1000" dirty="0" smtClean="0">
                <a:latin typeface="Arial" panose="020B0604020202020204" pitchFamily="34" charset="0"/>
                <a:cs typeface="Arial" panose="020B0604020202020204" pitchFamily="34" charset="0"/>
              </a:rPr>
              <a:t>Could be completed in Rel-16 if not possible in Rel-15.</a:t>
            </a:r>
          </a:p>
          <a:p>
            <a:pPr lvl="1"/>
            <a:endParaRPr lang="en-US" sz="16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pPr lvl="1"/>
            <a:endParaRPr lang="en-GB" sz="1400" i="1" dirty="0">
              <a:solidFill>
                <a:srgbClr val="FF0000"/>
              </a:solidFill>
            </a:endParaRPr>
          </a:p>
        </p:txBody>
      </p:sp>
    </p:spTree>
    <p:extLst>
      <p:ext uri="{BB962C8B-B14F-4D97-AF65-F5344CB8AC3E}">
        <p14:creationId xmlns:p14="http://schemas.microsoft.com/office/powerpoint/2010/main" val="107631608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(3/3)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Other Points:</a:t>
            </a:r>
            <a:endParaRPr lang="en-GB" sz="2000" dirty="0" smtClean="0">
              <a:latin typeface="Arial" pitchFamily="34" charset="0"/>
              <a:cs typeface="Arial" pitchFamily="34" charset="0"/>
            </a:endParaRPr>
          </a:p>
          <a:p>
            <a:pPr lvl="1"/>
            <a:r>
              <a:rPr lang="en-US" sz="1600" dirty="0">
                <a:latin typeface="Arial" panose="020B0604020202020204" pitchFamily="34" charset="0"/>
                <a:cs typeface="Arial" panose="020B0604020202020204" pitchFamily="34" charset="0"/>
              </a:rPr>
              <a:t>Rely on </a:t>
            </a:r>
            <a:r>
              <a:rPr lang="en-US" sz="1600" dirty="0" err="1">
                <a:latin typeface="Arial" panose="020B0604020202020204" pitchFamily="34" charset="0"/>
                <a:cs typeface="Arial" panose="020B0604020202020204" pitchFamily="34" charset="0"/>
              </a:rPr>
              <a:t>Sx</a:t>
            </a:r>
            <a:r>
              <a:rPr lang="en-US" sz="1600" dirty="0">
                <a:latin typeface="Arial" panose="020B0604020202020204" pitchFamily="34" charset="0"/>
                <a:cs typeface="Arial" panose="020B0604020202020204" pitchFamily="34" charset="0"/>
              </a:rPr>
              <a:t> (CUPS) to support </a:t>
            </a:r>
            <a:r>
              <a:rPr lang="en-US" sz="1600" dirty="0" smtClean="0">
                <a:latin typeface="Arial" panose="020B0604020202020204" pitchFamily="34" charset="0"/>
                <a:cs typeface="Arial" panose="020B0604020202020204" pitchFamily="34" charset="0"/>
              </a:rPr>
              <a:t>N4 (SMF-UPF interface)</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Rely on GTP-C specification to support </a:t>
            </a:r>
            <a:r>
              <a:rPr lang="en-US" sz="1600" dirty="0" smtClean="0">
                <a:latin typeface="Arial" panose="020B0604020202020204" pitchFamily="34" charset="0"/>
                <a:cs typeface="Arial" panose="020B0604020202020204" pitchFamily="34" charset="0"/>
              </a:rPr>
              <a:t>N26 (AMF-MME interface)</a:t>
            </a:r>
          </a:p>
          <a:p>
            <a:pPr lvl="1"/>
            <a:r>
              <a:rPr lang="en-US" sz="1600" dirty="0" smtClean="0">
                <a:latin typeface="Arial" panose="020B0604020202020204" pitchFamily="34" charset="0"/>
                <a:cs typeface="Arial" panose="020B0604020202020204" pitchFamily="34" charset="0"/>
              </a:rPr>
              <a:t>Discussion on the preferred HTTP methods for CRUD (Create, read, update, Delete) operations</a:t>
            </a:r>
          </a:p>
          <a:p>
            <a:pPr lvl="1"/>
            <a:r>
              <a:rPr lang="en-US" sz="1600" dirty="0" smtClean="0">
                <a:latin typeface="Arial" panose="020B0604020202020204" pitchFamily="34" charset="0"/>
                <a:cs typeface="Arial" panose="020B0604020202020204" pitchFamily="34" charset="0"/>
              </a:rPr>
              <a:t>Discussions on the resource modeling, with flexibility and reusability as key criteria for the API design (e.g. possible use of HATEOAS, archetypes, etc.)</a:t>
            </a:r>
          </a:p>
          <a:p>
            <a:r>
              <a:rPr lang="en-US" sz="2000" dirty="0" smtClean="0">
                <a:latin typeface="Arial" panose="020B0604020202020204" pitchFamily="34" charset="0"/>
                <a:cs typeface="Arial" panose="020B0604020202020204" pitchFamily="34" charset="0"/>
              </a:rPr>
              <a:t>Next </a:t>
            </a:r>
            <a:r>
              <a:rPr lang="en-US" sz="2000" dirty="0" smtClean="0">
                <a:latin typeface="Arial" panose="020B0604020202020204" pitchFamily="34" charset="0"/>
                <a:cs typeface="Arial" panose="020B0604020202020204" pitchFamily="34" charset="0"/>
              </a:rPr>
              <a:t>steps:</a:t>
            </a:r>
          </a:p>
          <a:p>
            <a:pPr lvl="1"/>
            <a:r>
              <a:rPr lang="en-US" sz="1600" dirty="0" smtClean="0">
                <a:latin typeface="Arial" panose="020B0604020202020204" pitchFamily="34" charset="0"/>
                <a:cs typeface="Arial" panose="020B0604020202020204" pitchFamily="34" charset="0"/>
              </a:rPr>
              <a:t>Create </a:t>
            </a:r>
            <a:r>
              <a:rPr lang="en-US" sz="1600" dirty="0">
                <a:latin typeface="Arial" panose="020B0604020202020204" pitchFamily="34" charset="0"/>
                <a:cs typeface="Arial" panose="020B0604020202020204" pitchFamily="34" charset="0"/>
              </a:rPr>
              <a:t>a new spec for the definition of </a:t>
            </a:r>
            <a:r>
              <a:rPr lang="en-US" sz="1600" dirty="0" err="1">
                <a:latin typeface="Arial" panose="020B0604020202020204" pitchFamily="34" charset="0"/>
                <a:cs typeface="Arial" panose="020B0604020202020204" pitchFamily="34" charset="0"/>
              </a:rPr>
              <a:t>Nudsf</a:t>
            </a:r>
            <a:r>
              <a:rPr lang="en-US" sz="1600" dirty="0">
                <a:latin typeface="Arial" panose="020B0604020202020204" pitchFamily="34" charset="0"/>
                <a:cs typeface="Arial" panose="020B0604020202020204" pitchFamily="34" charset="0"/>
              </a:rPr>
              <a:t>, http-based interface to the UDSF</a:t>
            </a:r>
          </a:p>
          <a:p>
            <a:pPr lvl="2"/>
            <a:r>
              <a:rPr lang="en-US" sz="1200" dirty="0">
                <a:latin typeface="Arial" panose="020B0604020202020204" pitchFamily="34" charset="0"/>
                <a:cs typeface="Arial" panose="020B0604020202020204" pitchFamily="34" charset="0"/>
              </a:rPr>
              <a:t>Data model will not be standardized in Rel-15</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Protocol selection for the CBC interface with the 5G System, for PWS;</a:t>
            </a:r>
          </a:p>
          <a:p>
            <a:pPr lvl="1"/>
            <a:r>
              <a:rPr lang="en-US" sz="1600" dirty="0" smtClean="0">
                <a:latin typeface="Arial" panose="020B0604020202020204" pitchFamily="34" charset="0"/>
                <a:cs typeface="Arial" panose="020B0604020202020204" pitchFamily="34" charset="0"/>
              </a:rPr>
              <a:t>Load </a:t>
            </a:r>
            <a:r>
              <a:rPr lang="en-US" sz="1600" dirty="0">
                <a:latin typeface="Arial" panose="020B0604020202020204" pitchFamily="34" charset="0"/>
                <a:cs typeface="Arial" panose="020B0604020202020204" pitchFamily="34" charset="0"/>
              </a:rPr>
              <a:t>and overload control on the service based interfaces;</a:t>
            </a:r>
          </a:p>
          <a:p>
            <a:pPr lvl="1"/>
            <a:r>
              <a:rPr lang="en-US" sz="1600" dirty="0" smtClean="0">
                <a:latin typeface="Arial" panose="020B0604020202020204" pitchFamily="34" charset="0"/>
                <a:cs typeface="Arial" panose="020B0604020202020204" pitchFamily="34" charset="0"/>
              </a:rPr>
              <a:t>Support </a:t>
            </a:r>
            <a:r>
              <a:rPr lang="en-US" sz="1600" dirty="0">
                <a:latin typeface="Arial" panose="020B0604020202020204" pitchFamily="34" charset="0"/>
                <a:cs typeface="Arial" panose="020B0604020202020204" pitchFamily="34" charset="0"/>
              </a:rPr>
              <a:t>of message priority, e.g. for MPS and emergency services</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03209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5G Timeline and impacts on CT4</a:t>
            </a:r>
          </a:p>
        </p:txBody>
      </p:sp>
      <p:sp>
        <p:nvSpPr>
          <p:cNvPr id="5" name="Chevron 4"/>
          <p:cNvSpPr/>
          <p:nvPr/>
        </p:nvSpPr>
        <p:spPr bwMode="auto">
          <a:xfrm>
            <a:off x="-1" y="1853184"/>
            <a:ext cx="1300161"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Rel-14</a:t>
            </a:r>
          </a:p>
        </p:txBody>
      </p:sp>
      <p:sp>
        <p:nvSpPr>
          <p:cNvPr id="6" name="Chevron 5"/>
          <p:cNvSpPr/>
          <p:nvPr/>
        </p:nvSpPr>
        <p:spPr bwMode="auto">
          <a:xfrm>
            <a:off x="1695449" y="2146173"/>
            <a:ext cx="5048251" cy="242316"/>
          </a:xfrm>
          <a:prstGeom prst="chevron">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Rel-15 (5G Phase 1)</a:t>
            </a:r>
          </a:p>
        </p:txBody>
      </p:sp>
      <p:sp>
        <p:nvSpPr>
          <p:cNvPr id="7" name="Rectangle 6"/>
          <p:cNvSpPr/>
          <p:nvPr/>
        </p:nvSpPr>
        <p:spPr bwMode="auto">
          <a:xfrm>
            <a:off x="228600" y="1295400"/>
            <a:ext cx="4343400" cy="276225"/>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2017</a:t>
            </a:r>
          </a:p>
        </p:txBody>
      </p:sp>
      <p:sp>
        <p:nvSpPr>
          <p:cNvPr id="8" name="Rectangle 7"/>
          <p:cNvSpPr/>
          <p:nvPr/>
        </p:nvSpPr>
        <p:spPr bwMode="auto">
          <a:xfrm>
            <a:off x="4572000" y="1295399"/>
            <a:ext cx="4343400" cy="276225"/>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2018</a:t>
            </a:r>
          </a:p>
        </p:txBody>
      </p:sp>
      <p:cxnSp>
        <p:nvCxnSpPr>
          <p:cNvPr id="10" name="Connecteur droit 9"/>
          <p:cNvCxnSpPr>
            <a:stCxn id="8" idx="2"/>
            <a:endCxn id="6" idx="3"/>
          </p:cNvCxnSpPr>
          <p:nvPr/>
        </p:nvCxnSpPr>
        <p:spPr bwMode="auto">
          <a:xfrm>
            <a:off x="6743700" y="1571624"/>
            <a:ext cx="0" cy="69570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Pentagone 10"/>
          <p:cNvSpPr/>
          <p:nvPr/>
        </p:nvSpPr>
        <p:spPr bwMode="auto">
          <a:xfrm>
            <a:off x="1695449" y="3057525"/>
            <a:ext cx="2876551" cy="276225"/>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3 </a:t>
            </a:r>
            <a:r>
              <a:rPr kumimoji="0" lang="fr-FR" sz="1000" b="1" i="0" u="none" strike="noStrike" cap="none" normalizeH="0" baseline="0" dirty="0" err="1" smtClean="0">
                <a:ln>
                  <a:noFill/>
                </a:ln>
                <a:solidFill>
                  <a:schemeClr val="tx1"/>
                </a:solidFill>
                <a:effectLst/>
                <a:latin typeface="Arial" pitchFamily="34" charset="0"/>
              </a:rPr>
              <a:t>Study</a:t>
            </a:r>
            <a:r>
              <a:rPr kumimoji="0" lang="fr-FR" sz="1000" b="1" i="0" u="none" strike="noStrike" cap="none" normalizeH="0" baseline="0" dirty="0" smtClean="0">
                <a:ln>
                  <a:noFill/>
                </a:ln>
                <a:solidFill>
                  <a:schemeClr val="tx1"/>
                </a:solidFill>
                <a:effectLst/>
                <a:latin typeface="Arial" pitchFamily="34" charset="0"/>
              </a:rPr>
              <a:t> Phase on CT aspects for 5G</a:t>
            </a:r>
          </a:p>
        </p:txBody>
      </p:sp>
      <p:sp>
        <p:nvSpPr>
          <p:cNvPr id="12" name="Pentagone 11"/>
          <p:cNvSpPr/>
          <p:nvPr/>
        </p:nvSpPr>
        <p:spPr bwMode="auto">
          <a:xfrm>
            <a:off x="3838573" y="3467100"/>
            <a:ext cx="2895601" cy="275519"/>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kumimoji="0" lang="fr-FR" sz="1000" b="1" i="0" u="none" strike="noStrike" cap="none" normalizeH="0" baseline="0" dirty="0" smtClean="0">
                <a:ln>
                  <a:noFill/>
                </a:ln>
                <a:solidFill>
                  <a:schemeClr val="tx1"/>
                </a:solidFill>
                <a:effectLst/>
                <a:latin typeface="Arial" pitchFamily="34" charset="0"/>
              </a:rPr>
              <a:t>Stage 3 </a:t>
            </a:r>
            <a:r>
              <a:rPr lang="fr-FR" b="1" dirty="0">
                <a:latin typeface="Arial" pitchFamily="34" charset="0"/>
              </a:rPr>
              <a:t>Normative </a:t>
            </a:r>
            <a:r>
              <a:rPr lang="fr-FR" b="1" dirty="0" smtClean="0">
                <a:latin typeface="Arial" pitchFamily="34" charset="0"/>
              </a:rPr>
              <a:t>Phase</a:t>
            </a:r>
            <a:endParaRPr kumimoji="0" lang="fr-FR" sz="1000" b="1" i="0" u="none" strike="noStrike" cap="none" normalizeH="0" baseline="0" dirty="0" smtClean="0">
              <a:ln>
                <a:noFill/>
              </a:ln>
              <a:solidFill>
                <a:schemeClr val="tx1"/>
              </a:solidFill>
              <a:effectLst/>
              <a:latin typeface="Arial" pitchFamily="34" charset="0"/>
            </a:endParaRPr>
          </a:p>
        </p:txBody>
      </p:sp>
      <p:cxnSp>
        <p:nvCxnSpPr>
          <p:cNvPr id="15" name="Connecteur droit 14"/>
          <p:cNvCxnSpPr>
            <a:stCxn id="48" idx="4"/>
            <a:endCxn id="5" idx="3"/>
          </p:cNvCxnSpPr>
          <p:nvPr/>
        </p:nvCxnSpPr>
        <p:spPr bwMode="auto">
          <a:xfrm flipH="1">
            <a:off x="1300160" y="1724591"/>
            <a:ext cx="1" cy="2497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riangle isocèle 15"/>
          <p:cNvSpPr/>
          <p:nvPr/>
        </p:nvSpPr>
        <p:spPr bwMode="auto">
          <a:xfrm>
            <a:off x="1614485" y="1571623"/>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7" name="Triangle isocèle 16"/>
          <p:cNvSpPr/>
          <p:nvPr/>
        </p:nvSpPr>
        <p:spPr bwMode="auto">
          <a:xfrm>
            <a:off x="1995486" y="157162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8" name="Triangle isocèle 17"/>
          <p:cNvSpPr/>
          <p:nvPr/>
        </p:nvSpPr>
        <p:spPr bwMode="auto">
          <a:xfrm>
            <a:off x="3038475" y="1571621"/>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9" name="Triangle isocèle 18"/>
          <p:cNvSpPr/>
          <p:nvPr/>
        </p:nvSpPr>
        <p:spPr bwMode="auto">
          <a:xfrm>
            <a:off x="3767136" y="157162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0" name="Triangle isocèle 19"/>
          <p:cNvSpPr/>
          <p:nvPr/>
        </p:nvSpPr>
        <p:spPr bwMode="auto">
          <a:xfrm>
            <a:off x="4138611" y="1571625"/>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1" name="Triangle isocèle 20"/>
          <p:cNvSpPr/>
          <p:nvPr/>
        </p:nvSpPr>
        <p:spPr bwMode="auto">
          <a:xfrm>
            <a:off x="4852984"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2" name="Rectangle 21"/>
          <p:cNvSpPr/>
          <p:nvPr/>
        </p:nvSpPr>
        <p:spPr bwMode="auto">
          <a:xfrm>
            <a:off x="3119438" y="3467100"/>
            <a:ext cx="728662" cy="27551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3" name="Triangle isocèle 22"/>
          <p:cNvSpPr/>
          <p:nvPr/>
        </p:nvSpPr>
        <p:spPr bwMode="auto">
          <a:xfrm>
            <a:off x="5276846"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4" name="Triangle isocèle 23"/>
          <p:cNvSpPr/>
          <p:nvPr/>
        </p:nvSpPr>
        <p:spPr bwMode="auto">
          <a:xfrm>
            <a:off x="5919784"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5" name="Triangle isocèle 24"/>
          <p:cNvSpPr/>
          <p:nvPr/>
        </p:nvSpPr>
        <p:spPr bwMode="auto">
          <a:xfrm>
            <a:off x="6348409"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6" name="Ellipse 25"/>
          <p:cNvSpPr/>
          <p:nvPr/>
        </p:nvSpPr>
        <p:spPr bwMode="auto">
          <a:xfrm>
            <a:off x="23098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27" name="Ellipse 26"/>
          <p:cNvSpPr/>
          <p:nvPr/>
        </p:nvSpPr>
        <p:spPr bwMode="auto">
          <a:xfrm>
            <a:off x="3393281" y="157638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8" name="Ellipse 27"/>
          <p:cNvSpPr/>
          <p:nvPr/>
        </p:nvSpPr>
        <p:spPr bwMode="auto">
          <a:xfrm>
            <a:off x="44815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9" name="Ellipse 28"/>
          <p:cNvSpPr/>
          <p:nvPr/>
        </p:nvSpPr>
        <p:spPr bwMode="auto">
          <a:xfrm>
            <a:off x="5612606" y="156895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0" name="Ellipse 29"/>
          <p:cNvSpPr/>
          <p:nvPr/>
        </p:nvSpPr>
        <p:spPr bwMode="auto">
          <a:xfrm>
            <a:off x="665321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2" name="Ellipse 31"/>
          <p:cNvSpPr/>
          <p:nvPr/>
        </p:nvSpPr>
        <p:spPr bwMode="auto">
          <a:xfrm>
            <a:off x="773906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3" name="Triangle isocèle 32"/>
          <p:cNvSpPr/>
          <p:nvPr/>
        </p:nvSpPr>
        <p:spPr bwMode="auto">
          <a:xfrm>
            <a:off x="702468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4" name="Triangle isocèle 33"/>
          <p:cNvSpPr/>
          <p:nvPr/>
        </p:nvSpPr>
        <p:spPr bwMode="auto">
          <a:xfrm>
            <a:off x="738663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5" name="Chevron 34"/>
          <p:cNvSpPr/>
          <p:nvPr/>
        </p:nvSpPr>
        <p:spPr bwMode="auto">
          <a:xfrm>
            <a:off x="6653212" y="3467100"/>
            <a:ext cx="1176338" cy="275519"/>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cxnSp>
        <p:nvCxnSpPr>
          <p:cNvPr id="37" name="Connecteur droit 36"/>
          <p:cNvCxnSpPr>
            <a:stCxn id="32" idx="4"/>
            <a:endCxn id="35" idx="3"/>
          </p:cNvCxnSpPr>
          <p:nvPr/>
        </p:nvCxnSpPr>
        <p:spPr bwMode="auto">
          <a:xfrm>
            <a:off x="7829549" y="1743641"/>
            <a:ext cx="1" cy="1861219"/>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Pentagone 40"/>
          <p:cNvSpPr/>
          <p:nvPr/>
        </p:nvSpPr>
        <p:spPr bwMode="auto">
          <a:xfrm>
            <a:off x="247648" y="2581275"/>
            <a:ext cx="4324351" cy="276225"/>
          </a:xfrm>
          <a:prstGeom prst="homePlate">
            <a:avLst/>
          </a:prstGeom>
          <a:solidFill>
            <a:srgbClr val="FFC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2 Normative Phase (SA2, SA3, SA6…)</a:t>
            </a:r>
          </a:p>
        </p:txBody>
      </p:sp>
      <p:sp>
        <p:nvSpPr>
          <p:cNvPr id="42" name="Chevron 41"/>
          <p:cNvSpPr/>
          <p:nvPr/>
        </p:nvSpPr>
        <p:spPr bwMode="auto">
          <a:xfrm>
            <a:off x="4486273" y="2581275"/>
            <a:ext cx="1264445" cy="276225"/>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45" name="ZoneTexte 44"/>
          <p:cNvSpPr txBox="1"/>
          <p:nvPr/>
        </p:nvSpPr>
        <p:spPr>
          <a:xfrm>
            <a:off x="266698" y="3213892"/>
            <a:ext cx="761747" cy="525465"/>
          </a:xfrm>
          <a:prstGeom prst="rect">
            <a:avLst/>
          </a:prstGeom>
          <a:noFill/>
        </p:spPr>
        <p:txBody>
          <a:bodyPr wrap="none" rtlCol="0">
            <a:spAutoFit/>
          </a:bodyPr>
          <a:lstStyle/>
          <a:p>
            <a:pPr>
              <a:lnSpc>
                <a:spcPct val="150000"/>
              </a:lnSpc>
            </a:pPr>
            <a:r>
              <a:rPr lang="fr-FR" b="1" dirty="0" smtClean="0"/>
              <a:t>- CT/SA</a:t>
            </a:r>
          </a:p>
          <a:p>
            <a:pPr>
              <a:lnSpc>
                <a:spcPct val="150000"/>
              </a:lnSpc>
            </a:pPr>
            <a:r>
              <a:rPr lang="fr-FR" b="1" dirty="0" smtClean="0"/>
              <a:t>- </a:t>
            </a:r>
            <a:r>
              <a:rPr lang="fr-FR" b="1" dirty="0" err="1" smtClean="0"/>
              <a:t>CTx</a:t>
            </a:r>
            <a:r>
              <a:rPr lang="fr-FR" b="1" dirty="0" smtClean="0"/>
              <a:t> WG</a:t>
            </a:r>
            <a:endParaRPr lang="fr-FR" b="1" dirty="0"/>
          </a:p>
        </p:txBody>
      </p:sp>
      <p:sp>
        <p:nvSpPr>
          <p:cNvPr id="46" name="Triangle isocèle 45"/>
          <p:cNvSpPr/>
          <p:nvPr/>
        </p:nvSpPr>
        <p:spPr bwMode="auto">
          <a:xfrm>
            <a:off x="150016" y="354259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7" name="Ellipse 46"/>
          <p:cNvSpPr/>
          <p:nvPr/>
        </p:nvSpPr>
        <p:spPr bwMode="auto">
          <a:xfrm>
            <a:off x="130966" y="330914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8" name="Ellipse 47"/>
          <p:cNvSpPr/>
          <p:nvPr/>
        </p:nvSpPr>
        <p:spPr bwMode="auto">
          <a:xfrm>
            <a:off x="1209673" y="156685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51" name="Chevron 50"/>
          <p:cNvSpPr/>
          <p:nvPr/>
        </p:nvSpPr>
        <p:spPr bwMode="auto">
          <a:xfrm>
            <a:off x="1209673" y="1853184"/>
            <a:ext cx="1200151" cy="242316"/>
          </a:xfrm>
          <a:prstGeom prst="chevron">
            <a:avLst/>
          </a:prstGeom>
          <a:solidFill>
            <a:schemeClr val="accent2">
              <a:lumMod val="20000"/>
              <a:lumOff val="80000"/>
            </a:schemeClr>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2" name="Chevron 51"/>
          <p:cNvSpPr/>
          <p:nvPr/>
        </p:nvSpPr>
        <p:spPr bwMode="auto">
          <a:xfrm>
            <a:off x="6677022" y="2139315"/>
            <a:ext cx="1152527" cy="242316"/>
          </a:xfrm>
          <a:prstGeom prst="chevron">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3" name="Chevron 52"/>
          <p:cNvSpPr/>
          <p:nvPr/>
        </p:nvSpPr>
        <p:spPr bwMode="auto">
          <a:xfrm>
            <a:off x="6734174" y="2417064"/>
            <a:ext cx="2181226"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Rel-16 (5G Phase 2) </a:t>
            </a:r>
          </a:p>
        </p:txBody>
      </p:sp>
      <p:sp>
        <p:nvSpPr>
          <p:cNvPr id="64" name="Flèche à angle droit 63"/>
          <p:cNvSpPr/>
          <p:nvPr/>
        </p:nvSpPr>
        <p:spPr bwMode="auto">
          <a:xfrm rot="10800000" flipH="1">
            <a:off x="5793582" y="2721875"/>
            <a:ext cx="1593054" cy="659500"/>
          </a:xfrm>
          <a:prstGeom prst="bentUpArrow">
            <a:avLst>
              <a:gd name="adj1" fmla="val 14890"/>
              <a:gd name="adj2" fmla="val 25000"/>
              <a:gd name="adj3" fmla="val 25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67" name="Content Placeholder 2"/>
          <p:cNvSpPr>
            <a:spLocks/>
          </p:cNvSpPr>
          <p:nvPr/>
        </p:nvSpPr>
        <p:spPr bwMode="auto">
          <a:xfrm>
            <a:off x="109537" y="4188706"/>
            <a:ext cx="8743950" cy="164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2"/>
              </a:buBlip>
              <a:defRPr/>
            </a:pPr>
            <a:r>
              <a:rPr lang="en-US" altLang="de-DE" sz="1800" dirty="0" smtClean="0">
                <a:latin typeface="+mn-lt"/>
                <a:cs typeface="Arial" charset="0"/>
              </a:rPr>
              <a:t>5G Timeline and impacts on CT4</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TR </a:t>
            </a:r>
            <a:r>
              <a:rPr lang="en-US" altLang="de-DE" sz="1600" dirty="0" smtClean="0">
                <a:latin typeface="+mn-lt"/>
                <a:cs typeface="Arial" charset="0"/>
              </a:rPr>
              <a:t>100% </a:t>
            </a:r>
            <a:r>
              <a:rPr lang="en-US" altLang="de-DE" sz="1600" dirty="0" smtClean="0">
                <a:latin typeface="+mn-lt"/>
                <a:cs typeface="Arial" charset="0"/>
              </a:rPr>
              <a:t>completed and </a:t>
            </a:r>
            <a:r>
              <a:rPr lang="en-US" altLang="de-DE" sz="1600" dirty="0" smtClean="0">
                <a:latin typeface="+mn-lt"/>
                <a:cs typeface="Arial" charset="0"/>
              </a:rPr>
              <a:t>the </a:t>
            </a:r>
            <a:r>
              <a:rPr lang="en-US" altLang="de-DE" sz="1600" dirty="0" smtClean="0">
                <a:latin typeface="+mn-lt"/>
                <a:cs typeface="Arial" charset="0"/>
              </a:rPr>
              <a:t>normative phase </a:t>
            </a:r>
            <a:r>
              <a:rPr lang="en-US" altLang="de-DE" sz="1600" dirty="0" smtClean="0">
                <a:latin typeface="+mn-lt"/>
                <a:cs typeface="Arial" charset="0"/>
              </a:rPr>
              <a:t>is on the right track</a:t>
            </a:r>
            <a:endParaRPr lang="en-US" altLang="de-DE" sz="1600" dirty="0" smtClean="0">
              <a:latin typeface="+mn-lt"/>
              <a:cs typeface="Arial" charset="0"/>
            </a:endParaRP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Protocol specification and API design guidelines </a:t>
            </a:r>
            <a:r>
              <a:rPr lang="en-US" altLang="de-DE" sz="1600" dirty="0" smtClean="0">
                <a:latin typeface="+mn-lt"/>
                <a:cs typeface="Arial" charset="0"/>
              </a:rPr>
              <a:t>are of main importance</a:t>
            </a:r>
            <a:endParaRPr lang="en-US" altLang="de-DE" sz="1600" dirty="0" smtClean="0">
              <a:latin typeface="+mn-lt"/>
              <a:cs typeface="Arial" charset="0"/>
            </a:endParaRP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Any </a:t>
            </a:r>
            <a:r>
              <a:rPr lang="en-US" altLang="de-DE" sz="1600" dirty="0" smtClean="0">
                <a:latin typeface="+mn-lt"/>
                <a:cs typeface="Arial" charset="0"/>
              </a:rPr>
              <a:t>major change in </a:t>
            </a:r>
            <a:r>
              <a:rPr lang="en-US" altLang="de-DE" sz="1600" dirty="0">
                <a:latin typeface="+mn-lt"/>
                <a:cs typeface="Arial" charset="0"/>
              </a:rPr>
              <a:t>the stage 2 </a:t>
            </a:r>
            <a:r>
              <a:rPr lang="en-US" altLang="de-DE" sz="1600" dirty="0" smtClean="0">
                <a:latin typeface="+mn-lt"/>
                <a:cs typeface="Arial" charset="0"/>
              </a:rPr>
              <a:t>definition will likely delay </a:t>
            </a:r>
            <a:r>
              <a:rPr lang="en-US" altLang="de-DE" sz="1600" dirty="0">
                <a:latin typeface="+mn-lt"/>
                <a:cs typeface="Arial" charset="0"/>
              </a:rPr>
              <a:t>the work in stage 3</a:t>
            </a:r>
          </a:p>
          <a:p>
            <a:pPr marL="800100" lvl="1" indent="-342900" eaLnBrk="1" hangingPunct="1">
              <a:spcBef>
                <a:spcPct val="20000"/>
              </a:spcBef>
              <a:buFont typeface="Arial" panose="020B0604020202020204" pitchFamily="34" charset="0"/>
              <a:buChar char="•"/>
              <a:defRPr/>
            </a:pPr>
            <a:r>
              <a:rPr lang="en-US" altLang="de-DE" sz="1600" b="1" dirty="0">
                <a:solidFill>
                  <a:srgbClr val="FF0000"/>
                </a:solidFill>
                <a:latin typeface="+mn-lt"/>
                <a:cs typeface="Arial" charset="0"/>
              </a:rPr>
              <a:t>Risk</a:t>
            </a:r>
            <a:r>
              <a:rPr lang="en-US" altLang="de-DE" sz="1600" dirty="0">
                <a:latin typeface="+mn-lt"/>
                <a:cs typeface="Arial" charset="0"/>
              </a:rPr>
              <a:t>: </a:t>
            </a:r>
            <a:r>
              <a:rPr lang="en-US" altLang="de-DE" sz="1600" dirty="0" smtClean="0">
                <a:latin typeface="+mn-lt"/>
                <a:cs typeface="Arial" charset="0"/>
              </a:rPr>
              <a:t>incomplete Stage 3 based on late stage 2 </a:t>
            </a:r>
            <a:r>
              <a:rPr lang="en-US" altLang="de-DE" sz="1600" dirty="0" smtClean="0">
                <a:latin typeface="+mn-lt"/>
                <a:cs typeface="Arial" charset="0"/>
              </a:rPr>
              <a:t>modifications shifted </a:t>
            </a:r>
            <a:r>
              <a:rPr lang="en-US" altLang="de-DE" sz="1600" dirty="0" smtClean="0">
                <a:latin typeface="+mn-lt"/>
                <a:cs typeface="Arial" charset="0"/>
              </a:rPr>
              <a:t>to Rel-16 (5G phase 2)</a:t>
            </a:r>
            <a:endParaRPr lang="en-US" altLang="de-DE" sz="1600" dirty="0">
              <a:latin typeface="+mn-lt"/>
              <a:cs typeface="Arial" charset="0"/>
            </a:endParaRPr>
          </a:p>
        </p:txBody>
      </p:sp>
      <p:sp>
        <p:nvSpPr>
          <p:cNvPr id="68" name="Rectangle 67"/>
          <p:cNvSpPr/>
          <p:nvPr/>
        </p:nvSpPr>
        <p:spPr>
          <a:xfrm>
            <a:off x="49922" y="3742619"/>
            <a:ext cx="2170787" cy="246221"/>
          </a:xfrm>
          <a:prstGeom prst="rect">
            <a:avLst/>
          </a:prstGeom>
        </p:spPr>
        <p:txBody>
          <a:bodyPr wrap="none">
            <a:spAutoFit/>
          </a:bodyPr>
          <a:lstStyle/>
          <a:p>
            <a:pPr eaLnBrk="1" hangingPunct="1">
              <a:spcBef>
                <a:spcPct val="20000"/>
              </a:spcBef>
              <a:defRPr/>
            </a:pPr>
            <a:r>
              <a:rPr lang="en-US" altLang="de-DE" b="1" i="1" dirty="0" smtClean="0">
                <a:cs typeface="Arial" charset="0"/>
              </a:rPr>
              <a:t>Release </a:t>
            </a:r>
            <a:r>
              <a:rPr lang="en-US" altLang="de-DE" b="1" i="1" dirty="0">
                <a:cs typeface="Arial" charset="0"/>
              </a:rPr>
              <a:t>Timeline </a:t>
            </a:r>
            <a:r>
              <a:rPr lang="en-US" altLang="de-DE" b="1" i="1" dirty="0" smtClean="0">
                <a:cs typeface="Arial" charset="0"/>
              </a:rPr>
              <a:t>(Stage 3 focus)</a:t>
            </a:r>
            <a:endParaRPr lang="en-US" altLang="de-DE" b="1" i="1" dirty="0">
              <a:cs typeface="Arial" charset="0"/>
            </a:endParaRPr>
          </a:p>
        </p:txBody>
      </p:sp>
      <p:sp>
        <p:nvSpPr>
          <p:cNvPr id="13" name="Flèche vers le bas 12"/>
          <p:cNvSpPr/>
          <p:nvPr/>
        </p:nvSpPr>
        <p:spPr bwMode="auto">
          <a:xfrm>
            <a:off x="4486273" y="1075055"/>
            <a:ext cx="178419" cy="246221"/>
          </a:xfrm>
          <a:prstGeom prst="down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cxnSp>
        <p:nvCxnSpPr>
          <p:cNvPr id="44" name="Connecteur droit 43"/>
          <p:cNvCxnSpPr/>
          <p:nvPr/>
        </p:nvCxnSpPr>
        <p:spPr bwMode="auto">
          <a:xfrm>
            <a:off x="4572000" y="1387984"/>
            <a:ext cx="1279" cy="2825191"/>
          </a:xfrm>
          <a:prstGeom prst="line">
            <a:avLst/>
          </a:prstGeom>
          <a:solidFill>
            <a:schemeClr val="accent1"/>
          </a:solidFill>
          <a:ln w="2857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8496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 calcmode="lin" valueType="num">
                                      <p:cBhvr additive="base">
                                        <p:cTn id="7"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7">
                                            <p:txEl>
                                              <p:pRg st="1" end="1"/>
                                            </p:txEl>
                                          </p:spTgt>
                                        </p:tgtEl>
                                        <p:attrNameLst>
                                          <p:attrName>style.visibility</p:attrName>
                                        </p:attrNameLst>
                                      </p:cBhvr>
                                      <p:to>
                                        <p:strVal val="visible"/>
                                      </p:to>
                                    </p:set>
                                    <p:anim calcmode="lin" valueType="num">
                                      <p:cBhvr additive="base">
                                        <p:cTn id="11" dur="500" fill="hold"/>
                                        <p:tgtEl>
                                          <p:spTgt spid="6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7">
                                            <p:txEl>
                                              <p:pRg st="2" end="2"/>
                                            </p:txEl>
                                          </p:spTgt>
                                        </p:tgtEl>
                                        <p:attrNameLst>
                                          <p:attrName>style.visibility</p:attrName>
                                        </p:attrNameLst>
                                      </p:cBhvr>
                                      <p:to>
                                        <p:strVal val="visible"/>
                                      </p:to>
                                    </p:set>
                                    <p:anim calcmode="lin" valueType="num">
                                      <p:cBhvr additive="base">
                                        <p:cTn id="15" dur="500" fill="hold"/>
                                        <p:tgtEl>
                                          <p:spTgt spid="6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7">
                                            <p:txEl>
                                              <p:pRg st="3" end="3"/>
                                            </p:txEl>
                                          </p:spTgt>
                                        </p:tgtEl>
                                        <p:attrNameLst>
                                          <p:attrName>style.visibility</p:attrName>
                                        </p:attrNameLst>
                                      </p:cBhvr>
                                      <p:to>
                                        <p:strVal val="visible"/>
                                      </p:to>
                                    </p:set>
                                    <p:anim calcmode="lin" valueType="num">
                                      <p:cBhvr additive="base">
                                        <p:cTn id="19" dur="500" fill="hold"/>
                                        <p:tgtEl>
                                          <p:spTgt spid="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7">
                                            <p:txEl>
                                              <p:pRg st="4" end="4"/>
                                            </p:txEl>
                                          </p:spTgt>
                                        </p:tgtEl>
                                        <p:attrNameLst>
                                          <p:attrName>style.visibility</p:attrName>
                                        </p:attrNameLst>
                                      </p:cBhvr>
                                      <p:to>
                                        <p:strVal val="visible"/>
                                      </p:to>
                                    </p:set>
                                    <p:anim calcmode="lin" valueType="num">
                                      <p:cBhvr additive="base">
                                        <p:cTn id="23" dur="500" fill="hold"/>
                                        <p:tgtEl>
                                          <p:spTgt spid="6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67">
                                            <p:txEl>
                                              <p:pRg st="0" end="0"/>
                                            </p:txEl>
                                          </p:spTgt>
                                        </p:tgtEl>
                                      </p:cBhvr>
                                    </p:animEffect>
                                    <p:animScale>
                                      <p:cBhvr>
                                        <p:cTn id="29" dur="250" autoRev="1" fill="hold"/>
                                        <p:tgtEl>
                                          <p:spTgt spid="67">
                                            <p:txEl>
                                              <p:pRg st="0" end="0"/>
                                            </p:txEl>
                                          </p:spTgt>
                                        </p:tgtEl>
                                      </p:cBhvr>
                                      <p:by x="105000" y="105000"/>
                                    </p:animScale>
                                  </p:childTnLst>
                                </p:cTn>
                              </p:par>
                              <p:par>
                                <p:cTn id="30" presetID="26" presetClass="emph" presetSubtype="0" fill="hold" grpId="1" nodeType="withEffect">
                                  <p:stCondLst>
                                    <p:cond delay="0"/>
                                  </p:stCondLst>
                                  <p:childTnLst>
                                    <p:animEffect transition="out" filter="fade">
                                      <p:cBhvr>
                                        <p:cTn id="31" dur="500" tmFilter="0, 0; .2, .5; .8, .5; 1, 0"/>
                                        <p:tgtEl>
                                          <p:spTgt spid="67">
                                            <p:txEl>
                                              <p:pRg st="1" end="1"/>
                                            </p:txEl>
                                          </p:spTgt>
                                        </p:tgtEl>
                                      </p:cBhvr>
                                    </p:animEffect>
                                    <p:animScale>
                                      <p:cBhvr>
                                        <p:cTn id="32" dur="250" autoRev="1" fill="hold"/>
                                        <p:tgtEl>
                                          <p:spTgt spid="67">
                                            <p:txEl>
                                              <p:pRg st="1" end="1"/>
                                            </p:txEl>
                                          </p:spTgt>
                                        </p:tgtEl>
                                      </p:cBhvr>
                                      <p:by x="105000" y="105000"/>
                                    </p:animScale>
                                  </p:childTnLst>
                                </p:cTn>
                              </p:par>
                              <p:par>
                                <p:cTn id="33" presetID="26" presetClass="emph" presetSubtype="0" fill="hold" grpId="1" nodeType="withEffect">
                                  <p:stCondLst>
                                    <p:cond delay="0"/>
                                  </p:stCondLst>
                                  <p:childTnLst>
                                    <p:animEffect transition="out" filter="fade">
                                      <p:cBhvr>
                                        <p:cTn id="34" dur="500" tmFilter="0, 0; .2, .5; .8, .5; 1, 0"/>
                                        <p:tgtEl>
                                          <p:spTgt spid="67">
                                            <p:txEl>
                                              <p:pRg st="2" end="2"/>
                                            </p:txEl>
                                          </p:spTgt>
                                        </p:tgtEl>
                                      </p:cBhvr>
                                    </p:animEffect>
                                    <p:animScale>
                                      <p:cBhvr>
                                        <p:cTn id="35" dur="250" autoRev="1" fill="hold"/>
                                        <p:tgtEl>
                                          <p:spTgt spid="67">
                                            <p:txEl>
                                              <p:pRg st="2" end="2"/>
                                            </p:txEl>
                                          </p:spTgt>
                                        </p:tgtEl>
                                      </p:cBhvr>
                                      <p:by x="105000" y="105000"/>
                                    </p:animScale>
                                  </p:childTnLst>
                                </p:cTn>
                              </p:par>
                              <p:par>
                                <p:cTn id="36" presetID="26" presetClass="emph" presetSubtype="0" fill="hold" grpId="1" nodeType="withEffect">
                                  <p:stCondLst>
                                    <p:cond delay="0"/>
                                  </p:stCondLst>
                                  <p:childTnLst>
                                    <p:animEffect transition="out" filter="fade">
                                      <p:cBhvr>
                                        <p:cTn id="37" dur="500" tmFilter="0, 0; .2, .5; .8, .5; 1, 0"/>
                                        <p:tgtEl>
                                          <p:spTgt spid="67">
                                            <p:txEl>
                                              <p:pRg st="3" end="3"/>
                                            </p:txEl>
                                          </p:spTgt>
                                        </p:tgtEl>
                                      </p:cBhvr>
                                    </p:animEffect>
                                    <p:animScale>
                                      <p:cBhvr>
                                        <p:cTn id="38" dur="250" autoRev="1" fill="hold"/>
                                        <p:tgtEl>
                                          <p:spTgt spid="67">
                                            <p:txEl>
                                              <p:pRg st="3" end="3"/>
                                            </p:txEl>
                                          </p:spTgt>
                                        </p:tgtEl>
                                      </p:cBhvr>
                                      <p:by x="105000" y="105000"/>
                                    </p:animScale>
                                  </p:childTnLst>
                                </p:cTn>
                              </p:par>
                              <p:par>
                                <p:cTn id="39" presetID="26" presetClass="emph" presetSubtype="0" fill="hold" grpId="1" nodeType="withEffect">
                                  <p:stCondLst>
                                    <p:cond delay="0"/>
                                  </p:stCondLst>
                                  <p:childTnLst>
                                    <p:animEffect transition="out" filter="fade">
                                      <p:cBhvr>
                                        <p:cTn id="40" dur="500" tmFilter="0, 0; .2, .5; .8, .5; 1, 0"/>
                                        <p:tgtEl>
                                          <p:spTgt spid="67">
                                            <p:txEl>
                                              <p:pRg st="4" end="4"/>
                                            </p:txEl>
                                          </p:spTgt>
                                        </p:tgtEl>
                                      </p:cBhvr>
                                    </p:animEffect>
                                    <p:animScale>
                                      <p:cBhvr>
                                        <p:cTn id="41" dur="250" autoRev="1" fill="hold"/>
                                        <p:tgtEl>
                                          <p:spTgt spid="67">
                                            <p:txEl>
                                              <p:pRg st="4" end="4"/>
                                            </p:txEl>
                                          </p:spTgt>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23" presetClass="path" presetSubtype="0" accel="50000" decel="50000" fill="hold" grpId="2" nodeType="click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5" dur="2000" fill="hold"/>
                                        <p:tgtEl>
                                          <p:spTgt spid="67">
                                            <p:txEl>
                                              <p:pRg st="0" end="0"/>
                                            </p:txEl>
                                          </p:spTgt>
                                        </p:tgtEl>
                                        <p:attrNameLst>
                                          <p:attrName>ppt_x</p:attrName>
                                          <p:attrName>ppt_y</p:attrName>
                                        </p:attrNameLst>
                                      </p:cBhvr>
                                    </p:animMotion>
                                  </p:childTnLst>
                                </p:cTn>
                              </p:par>
                              <p:par>
                                <p:cTn id="46"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7" dur="2000" fill="hold"/>
                                        <p:tgtEl>
                                          <p:spTgt spid="67">
                                            <p:txEl>
                                              <p:pRg st="1" end="1"/>
                                            </p:txEl>
                                          </p:spTgt>
                                        </p:tgtEl>
                                        <p:attrNameLst>
                                          <p:attrName>ppt_x</p:attrName>
                                          <p:attrName>ppt_y</p:attrName>
                                        </p:attrNameLst>
                                      </p:cBhvr>
                                    </p:animMotion>
                                  </p:childTnLst>
                                </p:cTn>
                              </p:par>
                              <p:par>
                                <p:cTn id="48"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9" dur="2000" fill="hold"/>
                                        <p:tgtEl>
                                          <p:spTgt spid="67">
                                            <p:txEl>
                                              <p:pRg st="2" end="2"/>
                                            </p:txEl>
                                          </p:spTgt>
                                        </p:tgtEl>
                                        <p:attrNameLst>
                                          <p:attrName>ppt_x</p:attrName>
                                          <p:attrName>ppt_y</p:attrName>
                                        </p:attrNameLst>
                                      </p:cBhvr>
                                    </p:animMotion>
                                  </p:childTnLst>
                                </p:cTn>
                              </p:par>
                              <p:par>
                                <p:cTn id="50"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51" dur="2000" fill="hold"/>
                                        <p:tgtEl>
                                          <p:spTgt spid="67">
                                            <p:txEl>
                                              <p:pRg st="3" end="3"/>
                                            </p:txEl>
                                          </p:spTgt>
                                        </p:tgtEl>
                                        <p:attrNameLst>
                                          <p:attrName>ppt_x</p:attrName>
                                          <p:attrName>ppt_y</p:attrName>
                                        </p:attrNameLst>
                                      </p:cBhvr>
                                    </p:animMotion>
                                  </p:childTnLst>
                                </p:cTn>
                              </p:par>
                              <p:par>
                                <p:cTn id="52"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53" dur="2000" fill="hold"/>
                                        <p:tgtEl>
                                          <p:spTgt spid="67">
                                            <p:txEl>
                                              <p:pRg st="4" end="4"/>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altLang="de-DE" dirty="0" smtClean="0">
                <a:latin typeface="Arial" charset="0"/>
                <a:cs typeface="Arial" charset="0"/>
              </a:rPr>
              <a:t>Study on </a:t>
            </a:r>
            <a:r>
              <a:rPr lang="en-US" altLang="de-DE" dirty="0">
                <a:latin typeface="Arial" charset="0"/>
                <a:cs typeface="Arial" charset="0"/>
              </a:rPr>
              <a:t>User-plane </a:t>
            </a:r>
            <a:r>
              <a:rPr lang="en-US" altLang="de-DE" dirty="0" smtClean="0">
                <a:latin typeface="Arial" charset="0"/>
                <a:cs typeface="Arial" charset="0"/>
              </a:rPr>
              <a:t>Protocol</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smtClean="0">
                <a:latin typeface="Arial" panose="020B0604020202020204" pitchFamily="34" charset="0"/>
                <a:cs typeface="Arial" panose="020B0604020202020204" pitchFamily="34" charset="0"/>
              </a:rPr>
              <a:t>Study </a:t>
            </a:r>
            <a:r>
              <a:rPr lang="en-US" sz="1600" dirty="0">
                <a:latin typeface="Arial" panose="020B0604020202020204" pitchFamily="34" charset="0"/>
                <a:cs typeface="Arial" panose="020B0604020202020204" pitchFamily="34" charset="0"/>
              </a:rPr>
              <a:t>Item on User-plane Protocol [FS_UPPS] (</a:t>
            </a:r>
            <a:r>
              <a:rPr lang="en-US" sz="1600" dirty="0" smtClean="0">
                <a:latin typeface="Arial" panose="020B0604020202020204" pitchFamily="34" charset="0"/>
                <a:cs typeface="Arial" panose="020B0604020202020204" pitchFamily="34" charset="0"/>
              </a:rPr>
              <a:t>CT4)</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r>
              <a:rPr lang="en-US" sz="2000" dirty="0" smtClean="0">
                <a:latin typeface="Arial" panose="020B0604020202020204" pitchFamily="34" charset="0"/>
                <a:cs typeface="Arial" panose="020B0604020202020204" pitchFamily="34" charset="0"/>
              </a:rPr>
              <a:t>:</a:t>
            </a:r>
          </a:p>
          <a:p>
            <a:pPr lvl="1"/>
            <a:r>
              <a:rPr lang="en-US" sz="1600" dirty="0" smtClean="0">
                <a:latin typeface="Arial" panose="020B0604020202020204" pitchFamily="34" charset="0"/>
                <a:cs typeface="Arial" panose="020B0604020202020204" pitchFamily="34" charset="0"/>
              </a:rPr>
              <a:t>1</a:t>
            </a:r>
            <a:r>
              <a:rPr lang="en-US" sz="1600" baseline="30000" dirty="0" smtClean="0">
                <a:latin typeface="Arial" panose="020B0604020202020204" pitchFamily="34" charset="0"/>
                <a:cs typeface="Arial" panose="020B0604020202020204" pitchFamily="34" charset="0"/>
              </a:rPr>
              <a:t>st</a:t>
            </a:r>
            <a:r>
              <a:rPr lang="en-US" sz="1600" dirty="0" smtClean="0">
                <a:latin typeface="Arial" panose="020B0604020202020204" pitchFamily="34" charset="0"/>
                <a:cs typeface="Arial" panose="020B0604020202020204" pitchFamily="34" charset="0"/>
              </a:rPr>
              <a:t> phase: List </a:t>
            </a:r>
            <a:r>
              <a:rPr lang="en-US" sz="1600" dirty="0">
                <a:latin typeface="Arial" panose="020B0604020202020204" pitchFamily="34" charset="0"/>
                <a:cs typeface="Arial" panose="020B0604020202020204" pitchFamily="34" charset="0"/>
              </a:rPr>
              <a:t>possible candidates for </a:t>
            </a:r>
            <a:r>
              <a:rPr lang="en-US" sz="1600" dirty="0" smtClean="0">
                <a:latin typeface="Arial" panose="020B0604020202020204" pitchFamily="34" charset="0"/>
                <a:cs typeface="Arial" panose="020B0604020202020204" pitchFamily="34" charset="0"/>
              </a:rPr>
              <a:t>user plane </a:t>
            </a:r>
            <a:r>
              <a:rPr lang="en-US" sz="1600" dirty="0">
                <a:latin typeface="Arial" panose="020B0604020202020204" pitchFamily="34" charset="0"/>
                <a:cs typeface="Arial" panose="020B0604020202020204" pitchFamily="34" charset="0"/>
              </a:rPr>
              <a:t>protocol for the </a:t>
            </a:r>
            <a:r>
              <a:rPr lang="en-US" sz="1600" dirty="0" smtClean="0">
                <a:latin typeface="Arial" panose="020B0604020202020204" pitchFamily="34" charset="0"/>
                <a:cs typeface="Arial" panose="020B0604020202020204" pitchFamily="34" charset="0"/>
              </a:rPr>
              <a:t>5GC</a:t>
            </a:r>
          </a:p>
          <a:p>
            <a:pPr lvl="1"/>
            <a:r>
              <a:rPr lang="en-US" sz="1600" dirty="0" smtClean="0">
                <a:latin typeface="Arial" panose="020B0604020202020204" pitchFamily="34" charset="0"/>
                <a:cs typeface="Arial" panose="020B0604020202020204" pitchFamily="34" charset="0"/>
              </a:rPr>
              <a:t>2</a:t>
            </a:r>
            <a:r>
              <a:rPr lang="en-US" sz="1600" baseline="30000" dirty="0" smtClean="0">
                <a:latin typeface="Arial" panose="020B0604020202020204" pitchFamily="34" charset="0"/>
                <a:cs typeface="Arial" panose="020B0604020202020204" pitchFamily="34" charset="0"/>
              </a:rPr>
              <a:t>nd</a:t>
            </a:r>
            <a:r>
              <a:rPr lang="en-US" sz="1600" dirty="0" smtClean="0">
                <a:latin typeface="Arial" panose="020B0604020202020204" pitchFamily="34" charset="0"/>
                <a:cs typeface="Arial" panose="020B0604020202020204" pitchFamily="34" charset="0"/>
              </a:rPr>
              <a:t> phase: Set of criteria for protocol selection based on Rel-16 requirements and candidate protocol evaluation</a:t>
            </a:r>
          </a:p>
          <a:p>
            <a:r>
              <a:rPr lang="en-US" sz="2000" dirty="0" smtClean="0">
                <a:latin typeface="Arial" panose="020B0604020202020204" pitchFamily="34" charset="0"/>
                <a:cs typeface="Arial" panose="020B0604020202020204" pitchFamily="34" charset="0"/>
              </a:rPr>
              <a:t>Approach:</a:t>
            </a:r>
          </a:p>
          <a:p>
            <a:pPr lvl="1"/>
            <a:r>
              <a:rPr lang="en-US" sz="1600" dirty="0" smtClean="0">
                <a:latin typeface="Arial" panose="020B0604020202020204" pitchFamily="34" charset="0"/>
                <a:cs typeface="Arial" panose="020B0604020202020204" pitchFamily="34" charset="0"/>
              </a:rPr>
              <a:t>Investigate solutions alternative to GTP-U, including IETF solutions</a:t>
            </a:r>
          </a:p>
          <a:p>
            <a:pPr lvl="1"/>
            <a:r>
              <a:rPr lang="en-US" sz="1600" dirty="0" smtClean="0">
                <a:latin typeface="Arial" panose="020B0604020202020204" pitchFamily="34" charset="0"/>
                <a:cs typeface="Arial" panose="020B0604020202020204" pitchFamily="34" charset="0"/>
              </a:rPr>
              <a:t>Compare GTP-U and other solutions to see if there is matter for user plane protocol swap.</a:t>
            </a:r>
            <a:endParaRPr lang="en-US" sz="1600" dirty="0" smtClean="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Protocol selection is not part of this SID</a:t>
            </a:r>
          </a:p>
          <a:p>
            <a:pPr lvl="2"/>
            <a:r>
              <a:rPr lang="en-US" sz="1200" dirty="0" smtClean="0">
                <a:latin typeface="Arial" panose="020B0604020202020204" pitchFamily="34" charset="0"/>
                <a:cs typeface="Arial" panose="020B0604020202020204" pitchFamily="34" charset="0"/>
              </a:rPr>
              <a:t>If any, this would be done in another WID</a:t>
            </a:r>
            <a:endParaRPr lang="en-US" sz="1200" dirty="0">
              <a:latin typeface="Arial" panose="020B0604020202020204" pitchFamily="34" charset="0"/>
              <a:cs typeface="Arial" panose="020B0604020202020204" pitchFamily="34" charset="0"/>
            </a:endParaRPr>
          </a:p>
          <a:p>
            <a:pPr lvl="2"/>
            <a:r>
              <a:rPr lang="en-US" sz="1200" dirty="0" smtClean="0">
                <a:latin typeface="Arial" panose="020B0604020202020204" pitchFamily="34" charset="0"/>
                <a:cs typeface="Arial" panose="020B0604020202020204" pitchFamily="34" charset="0"/>
              </a:rPr>
              <a:t>other WGs would need to be involved in this process: RAN3, CT3, etc.</a:t>
            </a:r>
          </a:p>
        </p:txBody>
      </p:sp>
    </p:spTree>
    <p:extLst>
      <p:ext uri="{BB962C8B-B14F-4D97-AF65-F5344CB8AC3E}">
        <p14:creationId xmlns:p14="http://schemas.microsoft.com/office/powerpoint/2010/main" val="245761924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CUPS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8" y="1363144"/>
            <a:ext cx="8914451"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Control and User Plane Separation of </a:t>
            </a:r>
            <a:r>
              <a:rPr lang="en-US" sz="1600" strike="dblStrike" dirty="0">
                <a:solidFill>
                  <a:srgbClr val="FF0000"/>
                </a:solidFill>
                <a:latin typeface="Arial" panose="020B0604020202020204" pitchFamily="34" charset="0"/>
                <a:cs typeface="Arial" panose="020B0604020202020204" pitchFamily="34" charset="0"/>
              </a:rPr>
              <a:t>EPC </a:t>
            </a:r>
            <a:r>
              <a:rPr lang="en-US" sz="1600" dirty="0">
                <a:latin typeface="Arial" panose="020B0604020202020204" pitchFamily="34" charset="0"/>
                <a:cs typeface="Arial" panose="020B0604020202020204" pitchFamily="34" charset="0"/>
              </a:rPr>
              <a:t>nodes</a:t>
            </a: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specification of the separation of user plane functionality from control plane functionality in the EPC's S-GW, P-GW and </a:t>
            </a:r>
            <a:r>
              <a:rPr lang="en-US" sz="1600" dirty="0" smtClean="0">
                <a:latin typeface="Arial" panose="020B0604020202020204" pitchFamily="34" charset="0"/>
                <a:cs typeface="Arial" panose="020B0604020202020204" pitchFamily="34" charset="0"/>
              </a:rPr>
              <a:t>TDF in rel-14… and UPF in rel-15</a:t>
            </a:r>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Broader scope:</a:t>
            </a:r>
          </a:p>
          <a:p>
            <a:pPr lvl="1"/>
            <a:r>
              <a:rPr lang="en-US" sz="1600" dirty="0" smtClean="0">
                <a:latin typeface="Arial" panose="020B0604020202020204" pitchFamily="34" charset="0"/>
                <a:cs typeface="Arial" panose="020B0604020202020204" pitchFamily="34" charset="0"/>
              </a:rPr>
              <a:t>Rel-14 specification: “EPC” removed from the title, to make it 5GS compliant</a:t>
            </a:r>
          </a:p>
          <a:p>
            <a:pPr lvl="1"/>
            <a:r>
              <a:rPr lang="en-US" sz="1600" dirty="0" smtClean="0">
                <a:latin typeface="Arial" panose="020B0604020202020204" pitchFamily="34" charset="0"/>
                <a:cs typeface="Arial" panose="020B0604020202020204" pitchFamily="34" charset="0"/>
              </a:rPr>
              <a:t>Rel-15 specification: introduce N4 related information</a:t>
            </a:r>
            <a:r>
              <a:rPr lang="en-US" sz="1600" dirty="0" smtClean="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17 </a:t>
            </a:r>
            <a:r>
              <a:rPr lang="en-US" sz="2000" dirty="0" smtClean="0">
                <a:latin typeface="Arial" panose="020B0604020202020204" pitchFamily="34" charset="0"/>
                <a:cs typeface="Arial" panose="020B0604020202020204" pitchFamily="34" charset="0"/>
              </a:rPr>
              <a:t>CRs agreed</a:t>
            </a:r>
          </a:p>
          <a:p>
            <a:pPr lvl="1"/>
            <a:r>
              <a:rPr lang="en-US" sz="1600" dirty="0" smtClean="0">
                <a:latin typeface="Arial" panose="020B0604020202020204" pitchFamily="34" charset="0"/>
                <a:cs typeface="Arial" panose="020B0604020202020204" pitchFamily="34" charset="0"/>
              </a:rPr>
              <a:t>Charging aspects </a:t>
            </a:r>
            <a:r>
              <a:rPr lang="en-US" sz="1600" dirty="0" smtClean="0">
                <a:latin typeface="Arial" panose="020B0604020202020204" pitchFamily="34" charset="0"/>
                <a:cs typeface="Arial" panose="020B0604020202020204" pitchFamily="34" charset="0"/>
              </a:rPr>
              <a:t>completed: CR </a:t>
            </a:r>
            <a:r>
              <a:rPr lang="en-US" sz="1600" dirty="0" smtClean="0">
                <a:latin typeface="Arial" panose="020B0604020202020204" pitchFamily="34" charset="0"/>
                <a:cs typeface="Arial" panose="020B0604020202020204" pitchFamily="34" charset="0"/>
              </a:rPr>
              <a:t>agreed in TS 29.244 to support </a:t>
            </a:r>
            <a:r>
              <a:rPr lang="en-US" sz="1600" dirty="0">
                <a:latin typeface="Arial" panose="020B0604020202020204" pitchFamily="34" charset="0"/>
                <a:cs typeface="Arial" panose="020B0604020202020204" pitchFamily="34" charset="0"/>
              </a:rPr>
              <a:t>Credit </a:t>
            </a:r>
            <a:r>
              <a:rPr lang="en-US" sz="1600" dirty="0" smtClean="0">
                <a:latin typeface="Arial" panose="020B0604020202020204" pitchFamily="34" charset="0"/>
                <a:cs typeface="Arial" panose="020B0604020202020204" pitchFamily="34" charset="0"/>
              </a:rPr>
              <a:t>pooling</a:t>
            </a:r>
          </a:p>
          <a:p>
            <a:pPr lvl="1"/>
            <a:r>
              <a:rPr lang="en-US" sz="1600" dirty="0" smtClean="0">
                <a:latin typeface="Arial" panose="020B0604020202020204" pitchFamily="34" charset="0"/>
                <a:cs typeface="Arial" panose="020B0604020202020204" pitchFamily="34" charset="0"/>
              </a:rPr>
              <a:t>Various corrections/clarifications</a:t>
            </a:r>
          </a:p>
          <a:p>
            <a:pPr lvl="1"/>
            <a:r>
              <a:rPr lang="en-US" sz="1600" dirty="0" smtClean="0">
                <a:latin typeface="Arial" panose="020B0604020202020204" pitchFamily="34" charset="0"/>
                <a:cs typeface="Arial" panose="020B0604020202020204" pitchFamily="34" charset="0"/>
              </a:rPr>
              <a:t>Include N4-related Information Elements in PFCP messages</a:t>
            </a:r>
          </a:p>
          <a:p>
            <a:r>
              <a:rPr lang="en-US" sz="2000" dirty="0" smtClean="0">
                <a:latin typeface="Arial" panose="020B0604020202020204" pitchFamily="34" charset="0"/>
                <a:cs typeface="Arial" panose="020B0604020202020204" pitchFamily="34" charset="0"/>
              </a:rPr>
              <a:t>Open Issue:</a:t>
            </a:r>
          </a:p>
          <a:p>
            <a:pPr lvl="1"/>
            <a:r>
              <a:rPr lang="en-US" sz="1600" dirty="0" smtClean="0">
                <a:latin typeface="Arial" panose="020B0604020202020204" pitchFamily="34" charset="0"/>
                <a:cs typeface="Arial" panose="020B0604020202020204" pitchFamily="34" charset="0"/>
              </a:rPr>
              <a:t>Discussion on the support in Rel-14 of a generic mechanism for reducing signaling overhead </a:t>
            </a:r>
          </a:p>
          <a:p>
            <a:pPr lvl="2"/>
            <a:r>
              <a:rPr lang="en-US" sz="1200" dirty="0" smtClean="0">
                <a:latin typeface="Arial" panose="020B0604020202020204" pitchFamily="34" charset="0"/>
                <a:cs typeface="Arial" panose="020B0604020202020204" pitchFamily="34" charset="0"/>
              </a:rPr>
              <a:t>see CP-173145</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902760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EDCE5</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EPC enhancements to support 5G New Radio via Dual Connectivity, CT </a:t>
            </a:r>
            <a:r>
              <a:rPr lang="en-US" sz="1600" dirty="0" smtClean="0">
                <a:latin typeface="Arial" panose="020B0604020202020204" pitchFamily="34" charset="0"/>
                <a:cs typeface="Arial" panose="020B0604020202020204" pitchFamily="34" charset="0"/>
              </a:rPr>
              <a:t>aspects (CT4)</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a:t>
            </a:r>
            <a:r>
              <a:rPr lang="en-US" sz="1600" dirty="0" smtClean="0">
                <a:latin typeface="Arial" panose="020B0604020202020204" pitchFamily="34" charset="0"/>
                <a:cs typeface="Arial" panose="020B0604020202020204" pitchFamily="34" charset="0"/>
              </a:rPr>
              <a:t>upport of 5G NR access to core EPC </a:t>
            </a:r>
            <a:r>
              <a:rPr lang="en-US" sz="1600" dirty="0">
                <a:latin typeface="Arial" panose="020B0604020202020204" pitchFamily="34" charset="0"/>
                <a:cs typeface="Arial" panose="020B0604020202020204" pitchFamily="34" charset="0"/>
              </a:rPr>
              <a:t>as a “secondary RAT</a:t>
            </a:r>
            <a:r>
              <a:rPr lang="en-US" sz="1600" dirty="0" smtClean="0">
                <a:latin typeface="Arial" panose="020B0604020202020204" pitchFamily="34" charset="0"/>
                <a:cs typeface="Arial" panose="020B0604020202020204" pitchFamily="34" charset="0"/>
              </a:rPr>
              <a:t>”</a:t>
            </a:r>
          </a:p>
          <a:p>
            <a:pPr lvl="1"/>
            <a:r>
              <a:rPr lang="en-US" sz="1600" dirty="0" smtClean="0">
                <a:latin typeface="Arial" panose="020B0604020202020204" pitchFamily="34" charset="0"/>
                <a:cs typeface="Arial" panose="020B0604020202020204" pitchFamily="34" charset="0"/>
              </a:rPr>
              <a:t>CT4 impacts: S6a, S5, MAP, MAP/Diameter interworking</a:t>
            </a:r>
          </a:p>
          <a:p>
            <a:pPr lvl="1"/>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a:t>
            </a:r>
            <a:r>
              <a:rPr lang="en-US" sz="2000" dirty="0" smtClean="0">
                <a:latin typeface="Arial" panose="020B0604020202020204" pitchFamily="34" charset="0"/>
                <a:cs typeface="Arial" panose="020B0604020202020204" pitchFamily="34" charset="0"/>
              </a:rPr>
              <a:t>100% </a:t>
            </a:r>
            <a:r>
              <a:rPr lang="en-US" sz="2000" dirty="0" smtClean="0">
                <a:latin typeface="Arial" panose="020B0604020202020204" pitchFamily="34" charset="0"/>
                <a:cs typeface="Arial" panose="020B0604020202020204" pitchFamily="34" charset="0"/>
              </a:rPr>
              <a:t>completed</a:t>
            </a: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600560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NAPS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Northbound APIs for SCEF – SCS/AS </a:t>
            </a:r>
            <a:r>
              <a:rPr lang="en-US" sz="1600" dirty="0" smtClean="0">
                <a:latin typeface="Arial" panose="020B0604020202020204" pitchFamily="34" charset="0"/>
                <a:cs typeface="Arial" panose="020B0604020202020204" pitchFamily="34" charset="0"/>
              </a:rPr>
              <a:t>Interworking (CT3)</a:t>
            </a: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a:t>
            </a:r>
            <a:r>
              <a:rPr lang="en-US" sz="1600" dirty="0" smtClean="0">
                <a:latin typeface="Arial" panose="020B0604020202020204" pitchFamily="34" charset="0"/>
                <a:cs typeface="Arial" panose="020B0604020202020204" pitchFamily="34" charset="0"/>
              </a:rPr>
              <a:t>upport of </a:t>
            </a:r>
            <a:r>
              <a:rPr lang="en-US" sz="1600" dirty="0">
                <a:latin typeface="Arial" panose="020B0604020202020204" pitchFamily="34" charset="0"/>
                <a:cs typeface="Arial" panose="020B0604020202020204" pitchFamily="34" charset="0"/>
              </a:rPr>
              <a:t>the northbound APIs between the SCEF and the </a:t>
            </a:r>
            <a:r>
              <a:rPr lang="en-US" sz="1600" dirty="0" smtClean="0">
                <a:latin typeface="Arial" panose="020B0604020202020204" pitchFamily="34" charset="0"/>
                <a:cs typeface="Arial" panose="020B0604020202020204" pitchFamily="34" charset="0"/>
              </a:rPr>
              <a:t>SCS/AS</a:t>
            </a:r>
          </a:p>
          <a:p>
            <a:pPr lvl="1"/>
            <a:r>
              <a:rPr lang="en-US" sz="1600" dirty="0" smtClean="0">
                <a:latin typeface="Arial" panose="020B0604020202020204" pitchFamily="34" charset="0"/>
                <a:cs typeface="Arial" panose="020B0604020202020204" pitchFamily="34" charset="0"/>
              </a:rPr>
              <a:t>CT4 impacts: S6m, T6a, S6a</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a:t>
            </a:r>
            <a:r>
              <a:rPr lang="en-US" sz="2000" dirty="0" smtClean="0">
                <a:latin typeface="Arial" panose="020B0604020202020204" pitchFamily="34" charset="0"/>
                <a:cs typeface="Arial" panose="020B0604020202020204" pitchFamily="34" charset="0"/>
              </a:rPr>
              <a:t>95% </a:t>
            </a:r>
            <a:r>
              <a:rPr lang="en-US" sz="2000" dirty="0" smtClean="0">
                <a:latin typeface="Arial" panose="020B0604020202020204" pitchFamily="34" charset="0"/>
                <a:cs typeface="Arial" panose="020B0604020202020204" pitchFamily="34" charset="0"/>
              </a:rPr>
              <a:t>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t>
            </a:r>
            <a:r>
              <a:rPr lang="en-US" sz="2000" dirty="0" smtClean="0">
                <a:latin typeface="Arial" panose="020B0604020202020204" pitchFamily="34" charset="0"/>
                <a:cs typeface="Arial" panose="020B0604020202020204" pitchFamily="34" charset="0"/>
              </a:rPr>
              <a:t>agreed on:</a:t>
            </a:r>
          </a:p>
          <a:p>
            <a:pPr lvl="1"/>
            <a:r>
              <a:rPr lang="en-US" sz="1600" dirty="0" smtClean="0">
                <a:latin typeface="Arial" panose="020B0604020202020204" pitchFamily="34" charset="0"/>
                <a:cs typeface="Arial" panose="020B0604020202020204" pitchFamily="34" charset="0"/>
              </a:rPr>
              <a:t>Minimum </a:t>
            </a:r>
            <a:r>
              <a:rPr lang="en-US" sz="1600" dirty="0">
                <a:latin typeface="Arial" panose="020B0604020202020204" pitchFamily="34" charset="0"/>
                <a:cs typeface="Arial" panose="020B0604020202020204" pitchFamily="34" charset="0"/>
              </a:rPr>
              <a:t>time interval for Continuous Location Reporting</a:t>
            </a:r>
          </a:p>
          <a:p>
            <a:pPr lvl="1"/>
            <a:r>
              <a:rPr lang="en-US" sz="1600" dirty="0" smtClean="0">
                <a:latin typeface="Arial" panose="020B0604020202020204" pitchFamily="34" charset="0"/>
                <a:cs typeface="Arial" panose="020B0604020202020204" pitchFamily="34" charset="0"/>
              </a:rPr>
              <a:t>Suggested </a:t>
            </a:r>
            <a:r>
              <a:rPr lang="en-US" sz="1600" dirty="0">
                <a:latin typeface="Arial" panose="020B0604020202020204" pitchFamily="34" charset="0"/>
                <a:cs typeface="Arial" panose="020B0604020202020204" pitchFamily="34" charset="0"/>
              </a:rPr>
              <a:t>Network Configuration </a:t>
            </a:r>
            <a:r>
              <a:rPr lang="en-US" sz="1600" dirty="0" smtClean="0">
                <a:latin typeface="Arial" panose="020B0604020202020204" pitchFamily="34" charset="0"/>
                <a:cs typeface="Arial" panose="020B0604020202020204" pitchFamily="34" charset="0"/>
              </a:rPr>
              <a:t>Request</a:t>
            </a:r>
          </a:p>
          <a:p>
            <a:pPr lvl="1"/>
            <a:endParaRPr lang="en-US" sz="1600" dirty="0" smtClean="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N</a:t>
            </a:r>
            <a:r>
              <a:rPr lang="en-US" sz="2000" dirty="0" smtClean="0">
                <a:latin typeface="Arial" panose="020B0604020202020204" pitchFamily="34" charset="0"/>
                <a:cs typeface="Arial" panose="020B0604020202020204" pitchFamily="34" charset="0"/>
              </a:rPr>
              <a:t>ext step:</a:t>
            </a:r>
          </a:p>
          <a:p>
            <a:pPr lvl="1"/>
            <a:r>
              <a:rPr lang="en-GB" sz="1600" dirty="0">
                <a:latin typeface="Arial" panose="020B0604020202020204" pitchFamily="34" charset="0"/>
                <a:cs typeface="Arial" panose="020B0604020202020204" pitchFamily="34" charset="0"/>
              </a:rPr>
              <a:t>CR to </a:t>
            </a:r>
            <a:r>
              <a:rPr lang="en-GB" sz="1600" dirty="0" smtClean="0">
                <a:latin typeface="Arial" panose="020B0604020202020204" pitchFamily="34" charset="0"/>
                <a:cs typeface="Arial" panose="020B0604020202020204" pitchFamily="34" charset="0"/>
              </a:rPr>
              <a:t>29.336 to enable deletion of </a:t>
            </a:r>
            <a:r>
              <a:rPr lang="en-GB" sz="1600" dirty="0">
                <a:latin typeface="Arial" panose="020B0604020202020204" pitchFamily="34" charset="0"/>
                <a:cs typeface="Arial" panose="020B0604020202020204" pitchFamily="34" charset="0"/>
              </a:rPr>
              <a:t>network </a:t>
            </a:r>
            <a:r>
              <a:rPr lang="en-GB" sz="1600" dirty="0" smtClean="0">
                <a:latin typeface="Arial" panose="020B0604020202020204" pitchFamily="34" charset="0"/>
                <a:cs typeface="Arial" panose="020B0604020202020204" pitchFamily="34" charset="0"/>
              </a:rPr>
              <a:t>configuration</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157978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a:t>
            </a:r>
            <a:r>
              <a:rPr lang="en-US" altLang="de-DE" dirty="0" smtClean="0">
                <a:latin typeface="Arial" charset="0"/>
                <a:cs typeface="Arial" charset="0"/>
              </a:rPr>
              <a:t>Update </a:t>
            </a:r>
            <a:r>
              <a:rPr lang="en-US" altLang="de-DE" dirty="0">
                <a:latin typeface="Arial" charset="0"/>
                <a:cs typeface="Arial" charset="0"/>
              </a:rPr>
              <a:t>on </a:t>
            </a:r>
            <a:r>
              <a:rPr lang="en-US" altLang="de-DE" dirty="0" err="1" smtClean="0">
                <a:latin typeface="Arial" charset="0"/>
                <a:cs typeface="Arial" charset="0"/>
              </a:rPr>
              <a:t>ProSe_WLAN_DD</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Inclusion of WLAN direct discovery technologies as an alternative for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a:t>
            </a:r>
            <a:r>
              <a:rPr lang="en-US" sz="1600" dirty="0" smtClean="0">
                <a:latin typeface="Arial" panose="020B0604020202020204" pitchFamily="34" charset="0"/>
                <a:cs typeface="Arial" panose="020B0604020202020204" pitchFamily="34" charset="0"/>
              </a:rPr>
              <a:t>discovery (CT1</a:t>
            </a:r>
            <a:r>
              <a:rPr lang="en-US" sz="1600" dirty="0" smtClean="0">
                <a:latin typeface="Arial" panose="020B0604020202020204" pitchFamily="34" charset="0"/>
                <a:cs typeface="Arial" panose="020B0604020202020204" pitchFamily="34" charset="0"/>
              </a:rPr>
              <a:t>)</a:t>
            </a:r>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Support </a:t>
            </a:r>
            <a:r>
              <a:rPr lang="en-US" sz="1600" dirty="0">
                <a:latin typeface="Arial" panose="020B0604020202020204" pitchFamily="34" charset="0"/>
                <a:cs typeface="Arial" panose="020B0604020202020204" pitchFamily="34" charset="0"/>
              </a:rPr>
              <a:t>for WLAN direct discovery as an alternative </a:t>
            </a:r>
            <a:r>
              <a:rPr lang="en-US" sz="1600" dirty="0" smtClean="0">
                <a:latin typeface="Arial" panose="020B0604020202020204" pitchFamily="34" charset="0"/>
                <a:cs typeface="Arial" panose="020B0604020202020204" pitchFamily="34" charset="0"/>
              </a:rPr>
              <a:t>LTE-Direct in </a:t>
            </a:r>
            <a:r>
              <a:rPr lang="en-US" sz="1600" dirty="0" err="1" smtClean="0">
                <a:latin typeface="Arial" panose="020B0604020202020204" pitchFamily="34" charset="0"/>
                <a:cs typeface="Arial" panose="020B0604020202020204" pitchFamily="34" charset="0"/>
              </a:rPr>
              <a:t>ProSe</a:t>
            </a:r>
            <a:r>
              <a:rPr lang="en-US" sz="1600" dirty="0" smtClean="0">
                <a:latin typeface="Arial" panose="020B0604020202020204" pitchFamily="34" charset="0"/>
                <a:cs typeface="Arial" panose="020B0604020202020204" pitchFamily="34" charset="0"/>
              </a:rPr>
              <a:t> architecture</a:t>
            </a:r>
          </a:p>
          <a:p>
            <a:pPr lvl="1"/>
            <a:r>
              <a:rPr lang="en-US" sz="1600" dirty="0" smtClean="0">
                <a:latin typeface="Arial" panose="020B0604020202020204" pitchFamily="34" charset="0"/>
                <a:cs typeface="Arial" panose="020B0604020202020204" pitchFamily="34" charset="0"/>
              </a:rPr>
              <a:t>CT4 </a:t>
            </a:r>
            <a:r>
              <a:rPr lang="en-US" sz="1600" dirty="0">
                <a:latin typeface="Arial" panose="020B0604020202020204" pitchFamily="34" charset="0"/>
                <a:cs typeface="Arial" panose="020B0604020202020204" pitchFamily="34" charset="0"/>
              </a:rPr>
              <a:t>impacts: </a:t>
            </a:r>
            <a:r>
              <a:rPr lang="en-US" sz="1600" dirty="0" smtClean="0">
                <a:latin typeface="Arial" panose="020B0604020202020204" pitchFamily="34" charset="0"/>
                <a:cs typeface="Arial" panose="020B0604020202020204" pitchFamily="34" charset="0"/>
              </a:rPr>
              <a:t>PC6/PC7</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100% </a:t>
            </a:r>
            <a:r>
              <a:rPr lang="en-US" sz="2000" dirty="0" smtClean="0">
                <a:latin typeface="Arial" panose="020B0604020202020204" pitchFamily="34" charset="0"/>
                <a:cs typeface="Arial" panose="020B0604020202020204" pitchFamily="34" charset="0"/>
              </a:rPr>
              <a:t>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t>
            </a:r>
            <a:r>
              <a:rPr lang="en-US" sz="2000" dirty="0" smtClean="0">
                <a:latin typeface="Arial" panose="020B0604020202020204" pitchFamily="34" charset="0"/>
                <a:cs typeface="Arial" panose="020B0604020202020204" pitchFamily="34" charset="0"/>
              </a:rPr>
              <a:t>agreed on:</a:t>
            </a:r>
          </a:p>
          <a:p>
            <a:pPr lvl="1"/>
            <a:r>
              <a:rPr lang="en-US" sz="1600" dirty="0" smtClean="0">
                <a:latin typeface="Arial" panose="020B0604020202020204" pitchFamily="34" charset="0"/>
                <a:cs typeface="Arial" panose="020B0604020202020204" pitchFamily="34" charset="0"/>
              </a:rPr>
              <a:t>Changes </a:t>
            </a:r>
            <a:r>
              <a:rPr lang="en-US" sz="1600" dirty="0">
                <a:latin typeface="Arial" panose="020B0604020202020204" pitchFamily="34" charset="0"/>
                <a:cs typeface="Arial" panose="020B0604020202020204" pitchFamily="34" charset="0"/>
              </a:rPr>
              <a:t>to the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Discovery Authorization and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Match Report procedures for WLAN-based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discovery</a:t>
            </a:r>
            <a:r>
              <a:rPr lang="en-US" sz="16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36778354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a:t>
            </a:r>
            <a:r>
              <a:rPr lang="en-US" altLang="de-DE" dirty="0" smtClean="0">
                <a:latin typeface="Arial" charset="0"/>
                <a:cs typeface="Arial" charset="0"/>
              </a:rPr>
              <a:t>Update </a:t>
            </a:r>
            <a:r>
              <a:rPr lang="en-US" altLang="de-DE" dirty="0">
                <a:latin typeface="Arial" charset="0"/>
                <a:cs typeface="Arial" charset="0"/>
              </a:rPr>
              <a:t>on </a:t>
            </a:r>
            <a:r>
              <a:rPr lang="en-US" altLang="de-DE" dirty="0" smtClean="0">
                <a:latin typeface="Arial" charset="0"/>
                <a:cs typeface="Arial" charset="0"/>
              </a:rPr>
              <a:t>USOS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unlicensed spectrum offloading system enhancements </a:t>
            </a:r>
            <a:r>
              <a:rPr lang="en-US" sz="1600" dirty="0" smtClean="0">
                <a:latin typeface="Arial" panose="020B0604020202020204" pitchFamily="34" charset="0"/>
                <a:cs typeface="Arial" panose="020B0604020202020204" pitchFamily="34" charset="0"/>
              </a:rPr>
              <a:t>(CT1</a:t>
            </a:r>
            <a:r>
              <a:rPr lang="en-US" sz="1600" dirty="0" smtClean="0">
                <a:latin typeface="Arial" panose="020B0604020202020204" pitchFamily="34" charset="0"/>
                <a:cs typeface="Arial" panose="020B0604020202020204" pitchFamily="34" charset="0"/>
              </a:rPr>
              <a:t>)</a:t>
            </a:r>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mechanism for </a:t>
            </a:r>
            <a:r>
              <a:rPr lang="en-US" sz="1600" dirty="0" smtClean="0">
                <a:latin typeface="Arial" panose="020B0604020202020204" pitchFamily="34" charset="0"/>
                <a:cs typeface="Arial" panose="020B0604020202020204" pitchFamily="34" charset="0"/>
              </a:rPr>
              <a:t>network-controlled access </a:t>
            </a:r>
            <a:r>
              <a:rPr lang="en-US" sz="1600" dirty="0">
                <a:latin typeface="Arial" panose="020B0604020202020204" pitchFamily="34" charset="0"/>
                <a:cs typeface="Arial" panose="020B0604020202020204" pitchFamily="34" charset="0"/>
              </a:rPr>
              <a:t>to unlicensed spectrum used as Secondary </a:t>
            </a:r>
            <a:r>
              <a:rPr lang="en-US" sz="1600" dirty="0" smtClean="0">
                <a:latin typeface="Arial" panose="020B0604020202020204" pitchFamily="34" charset="0"/>
                <a:cs typeface="Arial" panose="020B0604020202020204" pitchFamily="34" charset="0"/>
              </a:rPr>
              <a:t>RAT in roaming and non-roaming cases</a:t>
            </a:r>
          </a:p>
          <a:p>
            <a:pPr lvl="1"/>
            <a:r>
              <a:rPr lang="en-US" sz="1600" dirty="0" smtClean="0">
                <a:latin typeface="Arial" panose="020B0604020202020204" pitchFamily="34" charset="0"/>
                <a:cs typeface="Arial" panose="020B0604020202020204" pitchFamily="34" charset="0"/>
              </a:rPr>
              <a:t>CT4 </a:t>
            </a:r>
            <a:r>
              <a:rPr lang="en-US" sz="1600" dirty="0">
                <a:latin typeface="Arial" panose="020B0604020202020204" pitchFamily="34" charset="0"/>
                <a:cs typeface="Arial" panose="020B0604020202020204" pitchFamily="34" charset="0"/>
              </a:rPr>
              <a:t>impacts: </a:t>
            </a:r>
            <a:r>
              <a:rPr lang="en-US" sz="1600" dirty="0" smtClean="0">
                <a:latin typeface="Arial" panose="020B0604020202020204" pitchFamily="34" charset="0"/>
                <a:cs typeface="Arial" panose="020B0604020202020204" pitchFamily="34" charset="0"/>
              </a:rPr>
              <a:t>S6a, MAP, GTP</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a:t>
            </a:r>
            <a:r>
              <a:rPr lang="en-US" sz="2000"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x% </a:t>
            </a:r>
            <a:r>
              <a:rPr lang="en-US" sz="2000" dirty="0" smtClean="0">
                <a:latin typeface="Arial" panose="020B0604020202020204" pitchFamily="34" charset="0"/>
                <a:cs typeface="Arial" panose="020B0604020202020204" pitchFamily="34" charset="0"/>
              </a:rPr>
              <a:t>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t>
            </a:r>
            <a:r>
              <a:rPr lang="en-US" sz="2000" dirty="0" smtClean="0">
                <a:latin typeface="Arial" panose="020B0604020202020204" pitchFamily="34" charset="0"/>
                <a:cs typeface="Arial" panose="020B0604020202020204" pitchFamily="34" charset="0"/>
              </a:rPr>
              <a:t>agreed on:</a:t>
            </a:r>
          </a:p>
          <a:p>
            <a:pPr lvl="1"/>
            <a:r>
              <a:rPr lang="en-US" sz="1600" dirty="0" smtClean="0">
                <a:latin typeface="Arial" panose="020B0604020202020204" pitchFamily="34" charset="0"/>
                <a:cs typeface="Arial" panose="020B0604020202020204" pitchFamily="34" charset="0"/>
              </a:rPr>
              <a:t>Addition over S6a of a specific access </a:t>
            </a:r>
            <a:r>
              <a:rPr lang="en-US" sz="1600" dirty="0">
                <a:latin typeface="Arial" panose="020B0604020202020204" pitchFamily="34" charset="0"/>
                <a:cs typeface="Arial" panose="020B0604020202020204" pitchFamily="34" charset="0"/>
              </a:rPr>
              <a:t>restriction </a:t>
            </a:r>
            <a:r>
              <a:rPr lang="en-US" sz="1600" dirty="0" smtClean="0">
                <a:latin typeface="Arial" panose="020B0604020202020204" pitchFamily="34" charset="0"/>
                <a:cs typeface="Arial" panose="020B0604020202020204" pitchFamily="34" charset="0"/>
              </a:rPr>
              <a:t>flag for control access to </a:t>
            </a:r>
            <a:r>
              <a:rPr lang="en-US" sz="1600" dirty="0">
                <a:latin typeface="Arial" panose="020B0604020202020204" pitchFamily="34" charset="0"/>
                <a:cs typeface="Arial" panose="020B0604020202020204" pitchFamily="34" charset="0"/>
              </a:rPr>
              <a:t>unlicensed spectrum </a:t>
            </a:r>
            <a:r>
              <a:rPr lang="en-US" sz="1600" dirty="0" smtClean="0">
                <a:latin typeface="Arial" panose="020B0604020202020204" pitchFamily="34" charset="0"/>
                <a:cs typeface="Arial" panose="020B0604020202020204" pitchFamily="34" charset="0"/>
              </a:rPr>
              <a:t>used as </a:t>
            </a:r>
            <a:r>
              <a:rPr lang="en-US" sz="1600" dirty="0">
                <a:latin typeface="Arial" panose="020B0604020202020204" pitchFamily="34" charset="0"/>
                <a:cs typeface="Arial" panose="020B0604020202020204" pitchFamily="34" charset="0"/>
              </a:rPr>
              <a:t>secondary RAT.</a:t>
            </a:r>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023344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no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latin typeface="+mn-lt"/>
                <a:cs typeface="Arial" charset="0"/>
              </a:rPr>
              <a:t>Meetings since the last CT plenary</a:t>
            </a:r>
          </a:p>
          <a:p>
            <a:pPr lvl="1" eaLnBrk="1" hangingPunct="1">
              <a:spcBef>
                <a:spcPct val="20000"/>
              </a:spcBef>
              <a:buClr>
                <a:schemeClr val="hlink"/>
              </a:buClr>
              <a:buFont typeface="Arial" charset="0"/>
              <a:buChar char="•"/>
              <a:defRPr/>
            </a:pPr>
            <a:r>
              <a:rPr lang="en-US" altLang="de-DE" sz="1800" dirty="0">
                <a:latin typeface="+mn-lt"/>
                <a:cs typeface="Arial" charset="0"/>
              </a:rPr>
              <a:t>CT4#80 (Kochi, India)</a:t>
            </a:r>
          </a:p>
          <a:p>
            <a:pPr lvl="2" eaLnBrk="1" hangingPunct="1">
              <a:spcBef>
                <a:spcPct val="20000"/>
              </a:spcBef>
              <a:buClr>
                <a:schemeClr val="hlink"/>
              </a:buClr>
              <a:buFont typeface="Arial" charset="0"/>
              <a:buChar char="•"/>
              <a:defRPr/>
            </a:pPr>
            <a:r>
              <a:rPr lang="en-US" altLang="de-DE" sz="1600" dirty="0" smtClean="0">
                <a:latin typeface="+mn-lt"/>
                <a:cs typeface="Arial" charset="0"/>
              </a:rPr>
              <a:t>402 documents </a:t>
            </a:r>
            <a:r>
              <a:rPr lang="en-US" altLang="de-DE" sz="1600" dirty="0">
                <a:latin typeface="+mn-lt"/>
                <a:cs typeface="Arial" charset="0"/>
              </a:rPr>
              <a:t>– all </a:t>
            </a:r>
            <a:r>
              <a:rPr lang="en-US" altLang="de-DE" sz="1600" dirty="0" smtClean="0">
                <a:latin typeface="+mn-lt"/>
                <a:cs typeface="Arial" charset="0"/>
              </a:rPr>
              <a:t>treated</a:t>
            </a:r>
          </a:p>
          <a:p>
            <a:pPr lvl="1" eaLnBrk="1" hangingPunct="1">
              <a:spcBef>
                <a:spcPct val="20000"/>
              </a:spcBef>
              <a:buClr>
                <a:schemeClr val="hlink"/>
              </a:buClr>
              <a:buFont typeface="Arial" charset="0"/>
              <a:buChar char="•"/>
              <a:defRPr/>
            </a:pPr>
            <a:r>
              <a:rPr lang="en-US" altLang="de-DE" sz="1800" dirty="0" smtClean="0">
                <a:latin typeface="+mn-lt"/>
                <a:cs typeface="Arial" charset="0"/>
              </a:rPr>
              <a:t>CT4#81 (Reno, USA)</a:t>
            </a:r>
            <a:endParaRPr lang="en-US" altLang="de-DE" sz="1800" dirty="0">
              <a:latin typeface="+mn-lt"/>
              <a:cs typeface="Arial" charset="0"/>
            </a:endParaRPr>
          </a:p>
          <a:p>
            <a:pPr lvl="2" eaLnBrk="1" hangingPunct="1">
              <a:spcBef>
                <a:spcPct val="20000"/>
              </a:spcBef>
              <a:buClr>
                <a:schemeClr val="hlink"/>
              </a:buClr>
              <a:buFont typeface="Arial" charset="0"/>
              <a:buChar char="•"/>
              <a:defRPr/>
            </a:pPr>
            <a:r>
              <a:rPr lang="en-US" altLang="de-DE" sz="1600" dirty="0" smtClean="0">
                <a:latin typeface="+mn-lt"/>
                <a:cs typeface="Arial" charset="0"/>
              </a:rPr>
              <a:t>449 documents </a:t>
            </a:r>
            <a:r>
              <a:rPr lang="en-US" altLang="de-DE" sz="1600" dirty="0">
                <a:latin typeface="+mn-lt"/>
                <a:cs typeface="Arial" charset="0"/>
              </a:rPr>
              <a:t>– all treated</a:t>
            </a:r>
          </a:p>
          <a:p>
            <a:pPr lvl="1" eaLnBrk="1" hangingPunct="1">
              <a:spcBef>
                <a:spcPct val="20000"/>
              </a:spcBef>
              <a:buClr>
                <a:schemeClr val="hlink"/>
              </a:buClr>
              <a:buFont typeface="Arial" charset="0"/>
              <a:buChar char="•"/>
              <a:defRPr/>
            </a:pPr>
            <a:r>
              <a:rPr lang="de-DE" altLang="de-DE" sz="1600" dirty="0" smtClean="0">
                <a:latin typeface="+mn-lt"/>
                <a:cs typeface="Arial" charset="0"/>
              </a:rPr>
              <a:t>Meeting Report in CP-173010</a:t>
            </a:r>
            <a:endParaRPr lang="de-DE" altLang="de-DE" sz="1600" b="1" u="sng" dirty="0" smtClean="0">
              <a:solidFill>
                <a:srgbClr val="FF0000"/>
              </a:solidFill>
              <a:latin typeface="+mn-lt"/>
              <a:cs typeface="Arial" charset="0"/>
            </a:endParaRPr>
          </a:p>
          <a:p>
            <a:pPr lvl="2" eaLnBrk="1" hangingPunct="1">
              <a:spcBef>
                <a:spcPct val="20000"/>
              </a:spcBef>
              <a:buClr>
                <a:schemeClr val="hlink"/>
              </a:buClr>
              <a:buFont typeface="Arial" charset="0"/>
              <a:buChar char="•"/>
              <a:defRPr/>
            </a:pPr>
            <a:endParaRPr lang="de-DE" altLang="de-DE" sz="1600" dirty="0" smtClean="0">
              <a:latin typeface="+mn-lt"/>
              <a:cs typeface="Arial" charset="0"/>
            </a:endParaRPr>
          </a:p>
          <a:p>
            <a:pPr eaLnBrk="1" hangingPunct="1">
              <a:spcBef>
                <a:spcPct val="20000"/>
              </a:spcBef>
              <a:buFontTx/>
              <a:buBlip>
                <a:blip r:embed="rId3"/>
              </a:buBlip>
              <a:defRPr/>
            </a:pPr>
            <a:r>
              <a:rPr lang="en-US" altLang="de-DE" sz="1800" dirty="0" smtClean="0">
                <a:latin typeface="+mn-lt"/>
                <a:cs typeface="Arial" charset="0"/>
              </a:rPr>
              <a:t>Upcoming Meetings before the next CT </a:t>
            </a:r>
            <a:r>
              <a:rPr lang="en-US" altLang="de-DE" sz="1800" dirty="0">
                <a:latin typeface="+mn-lt"/>
                <a:cs typeface="Arial" charset="0"/>
              </a:rPr>
              <a:t>plenary</a:t>
            </a:r>
          </a:p>
          <a:p>
            <a:pPr lvl="1" eaLnBrk="1" hangingPunct="1">
              <a:spcBef>
                <a:spcPct val="20000"/>
              </a:spcBef>
              <a:buClr>
                <a:schemeClr val="hlink"/>
              </a:buClr>
              <a:buFont typeface="Arial" charset="0"/>
              <a:buChar char="•"/>
              <a:defRPr/>
            </a:pPr>
            <a:r>
              <a:rPr lang="sv-SE" altLang="de-DE" sz="1800" dirty="0">
                <a:latin typeface="+mn-lt"/>
                <a:cs typeface="Arial" charset="0"/>
              </a:rPr>
              <a:t>CT4#82 (</a:t>
            </a:r>
            <a:r>
              <a:rPr lang="sv-SE" altLang="de-DE" sz="1800" dirty="0" smtClean="0">
                <a:latin typeface="+mn-lt"/>
                <a:cs typeface="Arial" charset="0"/>
              </a:rPr>
              <a:t>Gothenburg, SE</a:t>
            </a:r>
            <a:r>
              <a:rPr lang="sv-SE" altLang="de-DE" sz="1800" dirty="0" smtClean="0">
                <a:latin typeface="+mn-lt"/>
                <a:cs typeface="Arial" charset="0"/>
              </a:rPr>
              <a:t>)</a:t>
            </a:r>
          </a:p>
          <a:p>
            <a:pPr lvl="1" eaLnBrk="1" hangingPunct="1">
              <a:spcBef>
                <a:spcPct val="20000"/>
              </a:spcBef>
              <a:buClr>
                <a:schemeClr val="hlink"/>
              </a:buClr>
              <a:buFont typeface="Arial" charset="0"/>
              <a:buChar char="•"/>
              <a:defRPr/>
            </a:pPr>
            <a:r>
              <a:rPr lang="sv-SE" altLang="de-DE" sz="1800" dirty="0" smtClean="0">
                <a:latin typeface="+mn-lt"/>
                <a:cs typeface="Arial" charset="0"/>
              </a:rPr>
              <a:t>CT4#83 (</a:t>
            </a:r>
            <a:r>
              <a:rPr lang="fr-FR" sz="1800" dirty="0" err="1" smtClean="0">
                <a:latin typeface="+mn-lt"/>
              </a:rPr>
              <a:t>Montreal</a:t>
            </a:r>
            <a:r>
              <a:rPr lang="fr-FR" sz="1800" dirty="0" smtClean="0">
                <a:latin typeface="+mn-lt"/>
              </a:rPr>
              <a:t>, CA</a:t>
            </a:r>
            <a:r>
              <a:rPr lang="sv-SE" altLang="de-DE" sz="1800" dirty="0" smtClean="0">
                <a:latin typeface="+mn-lt"/>
                <a:cs typeface="Arial" charset="0"/>
              </a:rPr>
              <a:t>)</a:t>
            </a:r>
            <a:endParaRPr lang="sv-SE" altLang="de-DE" sz="1800" dirty="0">
              <a:latin typeface="+mn-lt"/>
              <a:cs typeface="Arial" charset="0"/>
            </a:endParaRPr>
          </a:p>
          <a:p>
            <a:pPr lvl="2" eaLnBrk="1" hangingPunct="1">
              <a:spcBef>
                <a:spcPct val="20000"/>
              </a:spcBef>
              <a:buClr>
                <a:schemeClr val="hlink"/>
              </a:buClr>
              <a:buFont typeface="Arial" charset="0"/>
              <a:buChar char="•"/>
              <a:defRPr/>
            </a:pPr>
            <a:r>
              <a:rPr lang="sv-SE" altLang="de-DE" sz="1600" dirty="0" smtClean="0">
                <a:latin typeface="+mn-lt"/>
                <a:cs typeface="Arial" charset="0"/>
              </a:rPr>
              <a:t>Full </a:t>
            </a:r>
            <a:r>
              <a:rPr lang="sv-SE" altLang="de-DE" sz="1600" dirty="0">
                <a:latin typeface="+mn-lt"/>
                <a:cs typeface="Arial" charset="0"/>
              </a:rPr>
              <a:t>agenda</a:t>
            </a:r>
          </a:p>
          <a:p>
            <a:pPr lvl="2" eaLnBrk="1" hangingPunct="1">
              <a:spcBef>
                <a:spcPct val="20000"/>
              </a:spcBef>
              <a:buClr>
                <a:schemeClr val="hlink"/>
              </a:buClr>
              <a:buFont typeface="Arial" charset="0"/>
              <a:buChar char="•"/>
              <a:defRPr/>
            </a:pPr>
            <a:endParaRPr lang="en-US" altLang="de-DE" sz="1600" dirty="0">
              <a:latin typeface="+mn-lt"/>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latin typeface="+mn-lt"/>
                <a:cs typeface="Arial" charset="0"/>
              </a:rPr>
              <a:t>TSG CT WG</a:t>
            </a:r>
            <a:r>
              <a:rPr lang="de-DE" altLang="de-DE" sz="1800" dirty="0">
                <a:latin typeface="+mn-lt"/>
                <a:cs typeface="Arial" charset="0"/>
              </a:rPr>
              <a:t>4</a:t>
            </a:r>
            <a:r>
              <a:rPr lang="en-US" altLang="de-DE" sz="1800" dirty="0">
                <a:latin typeface="+mn-lt"/>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Chairman</a:t>
            </a:r>
            <a:r>
              <a:rPr lang="en-US" altLang="de-DE" sz="1800" dirty="0" smtClean="0">
                <a:latin typeface="+mn-lt"/>
                <a:cs typeface="Arial" charset="0"/>
              </a:rPr>
              <a:t>:</a:t>
            </a:r>
          </a:p>
          <a:p>
            <a:pPr marL="1200150" lvl="2" indent="-285750" eaLnBrk="1" hangingPunct="1">
              <a:spcBef>
                <a:spcPct val="20000"/>
              </a:spcBef>
              <a:buFont typeface="Arial" charset="0"/>
              <a:buChar char="•"/>
              <a:defRPr/>
            </a:pPr>
            <a:r>
              <a:rPr lang="de-DE" altLang="de-DE" sz="1800" dirty="0" smtClean="0">
                <a:latin typeface="+mn-lt"/>
                <a:cs typeface="Arial" charset="0"/>
              </a:rPr>
              <a:t>Lionel Morand </a:t>
            </a:r>
            <a:r>
              <a:rPr lang="en-GB" altLang="de-DE" sz="1800" dirty="0" smtClean="0">
                <a:latin typeface="+mn-lt"/>
                <a:cs typeface="Arial" charset="0"/>
              </a:rPr>
              <a:t>(</a:t>
            </a:r>
            <a:r>
              <a:rPr lang="de-DE" altLang="de-DE" sz="1800" dirty="0" smtClean="0">
                <a:latin typeface="+mn-lt"/>
                <a:cs typeface="Arial" charset="0"/>
              </a:rPr>
              <a:t>Orange</a:t>
            </a:r>
            <a:r>
              <a:rPr lang="en-GB" altLang="de-DE" sz="1800" dirty="0" smtClean="0">
                <a:latin typeface="+mn-lt"/>
                <a:cs typeface="Arial" charset="0"/>
              </a:rPr>
              <a:t> / ETSI)</a:t>
            </a:r>
            <a:endParaRPr lang="en-US" altLang="de-DE" sz="1800" dirty="0">
              <a:latin typeface="+mn-lt"/>
              <a:cs typeface="Arial" charset="0"/>
            </a:endParaRPr>
          </a:p>
          <a:p>
            <a:pPr marL="742950" lvl="1" indent="-285750" eaLnBrk="1" hangingPunct="1">
              <a:spcBef>
                <a:spcPct val="20000"/>
              </a:spcBef>
              <a:buClr>
                <a:srgbClr val="C00000"/>
              </a:buClr>
              <a:buFont typeface="Arial" charset="0"/>
              <a:buChar char="•"/>
              <a:defRPr/>
            </a:pPr>
            <a:r>
              <a:rPr lang="en-US" altLang="de-DE" sz="1800" dirty="0" smtClean="0">
                <a:latin typeface="+mn-lt"/>
                <a:cs typeface="Arial" charset="0"/>
              </a:rPr>
              <a:t>Vice </a:t>
            </a:r>
            <a:r>
              <a:rPr lang="en-US" altLang="de-DE" sz="1800" dirty="0">
                <a:latin typeface="+mn-lt"/>
                <a:cs typeface="Arial" charset="0"/>
              </a:rPr>
              <a:t>chairs:</a:t>
            </a:r>
            <a:endParaRPr lang="en-GB" altLang="de-DE" sz="1800" dirty="0">
              <a:latin typeface="+mn-lt"/>
              <a:cs typeface="Arial" charset="0"/>
            </a:endParaRPr>
          </a:p>
          <a:p>
            <a:pPr marL="1143000" lvl="2" indent="-228600" eaLnBrk="1" hangingPunct="1">
              <a:spcBef>
                <a:spcPct val="20000"/>
              </a:spcBef>
              <a:buFont typeface="Arial" charset="0"/>
              <a:buChar char="•"/>
              <a:defRPr/>
            </a:pPr>
            <a:r>
              <a:rPr lang="de-DE" altLang="de-DE" sz="1800" dirty="0" smtClean="0">
                <a:latin typeface="+mn-lt"/>
                <a:cs typeface="Arial" charset="0"/>
              </a:rPr>
              <a:t>Yvette Koza (DT</a:t>
            </a:r>
            <a:r>
              <a:rPr lang="en-GB" altLang="de-DE" sz="1800" dirty="0" smtClean="0">
                <a:latin typeface="+mn-lt"/>
                <a:cs typeface="Arial" charset="0"/>
              </a:rPr>
              <a:t> / ETSI)</a:t>
            </a:r>
          </a:p>
          <a:p>
            <a:pPr marL="1143000" lvl="2" indent="-228600" eaLnBrk="1" hangingPunct="1">
              <a:spcBef>
                <a:spcPct val="20000"/>
              </a:spcBef>
              <a:buFont typeface="Arial" charset="0"/>
              <a:buChar char="•"/>
              <a:defRPr/>
            </a:pPr>
            <a:r>
              <a:rPr lang="de-DE" altLang="de-DE" sz="1800" dirty="0" smtClean="0">
                <a:latin typeface="+mn-lt"/>
                <a:cs typeface="Arial" charset="0"/>
              </a:rPr>
              <a:t>Peter Schmitt </a:t>
            </a:r>
            <a:r>
              <a:rPr lang="en-GB" altLang="de-DE" sz="1800" dirty="0" smtClean="0">
                <a:latin typeface="+mn-lt"/>
                <a:cs typeface="Arial" charset="0"/>
              </a:rPr>
              <a:t>(Huawei </a:t>
            </a:r>
            <a:r>
              <a:rPr lang="en-GB" altLang="de-DE" sz="1800" dirty="0">
                <a:latin typeface="+mn-lt"/>
                <a:cs typeface="Arial" charset="0"/>
              </a:rPr>
              <a:t>/ </a:t>
            </a:r>
            <a:r>
              <a:rPr lang="en-GB" altLang="de-DE" sz="1800" dirty="0" smtClean="0">
                <a:latin typeface="+mn-lt"/>
                <a:cs typeface="Arial" charset="0"/>
              </a:rPr>
              <a:t>CCSA)</a:t>
            </a:r>
            <a:endParaRPr lang="en-GB" altLang="de-DE" sz="1800" dirty="0">
              <a:latin typeface="+mn-lt"/>
              <a:cs typeface="Arial" charset="0"/>
            </a:endParaRPr>
          </a:p>
          <a:p>
            <a:pPr marL="742950" lvl="1" indent="-285750" eaLnBrk="1" hangingPunct="1">
              <a:spcBef>
                <a:spcPct val="20000"/>
              </a:spcBef>
              <a:buClr>
                <a:srgbClr val="C00000"/>
              </a:buClr>
              <a:buFont typeface="Arial" charset="0"/>
              <a:buChar char="•"/>
              <a:defRPr/>
            </a:pPr>
            <a:r>
              <a:rPr lang="en-GB" altLang="de-DE" sz="1800" dirty="0" smtClean="0">
                <a:latin typeface="+mn-lt"/>
                <a:cs typeface="Arial" charset="0"/>
              </a:rPr>
              <a:t>MCC </a:t>
            </a:r>
            <a:r>
              <a:rPr lang="en-GB" altLang="de-DE" sz="1800" dirty="0">
                <a:latin typeface="+mn-lt"/>
                <a:cs typeface="Arial" charset="0"/>
              </a:rPr>
              <a:t>support:</a:t>
            </a:r>
          </a:p>
          <a:p>
            <a:pPr marL="1143000" lvl="2" indent="-228600" eaLnBrk="1" hangingPunct="1">
              <a:spcBef>
                <a:spcPct val="20000"/>
              </a:spcBef>
              <a:buFont typeface="Arial" charset="0"/>
              <a:buChar char="•"/>
              <a:defRPr/>
            </a:pPr>
            <a:r>
              <a:rPr lang="en-GB" altLang="de-DE" sz="1800" dirty="0" smtClean="0">
                <a:latin typeface="+mn-lt"/>
                <a:cs typeface="Arial" charset="0"/>
              </a:rPr>
              <a:t>Kimmo </a:t>
            </a:r>
            <a:r>
              <a:rPr lang="en-GB" altLang="de-DE" sz="1800" dirty="0">
                <a:latin typeface="+mn-lt"/>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elected since previous plenary</a:t>
            </a:r>
          </a:p>
          <a:p>
            <a:pPr>
              <a:lnSpc>
                <a:spcPct val="90000"/>
              </a:lnSpc>
            </a:pPr>
            <a:r>
              <a:rPr lang="fi-FI" altLang="de-DE" dirty="0">
                <a:cs typeface="Arial" charset="0"/>
              </a:rPr>
              <a:t>	</a:t>
            </a:r>
            <a:r>
              <a:rPr lang="fi-FI" altLang="de-DE" dirty="0">
                <a:solidFill>
                  <a:srgbClr val="3399FF"/>
                </a:solidFill>
                <a:cs typeface="Arial" charset="0"/>
              </a:rPr>
              <a:t>Blue</a:t>
            </a:r>
            <a:r>
              <a:rPr lang="fi-FI" altLang="de-DE" dirty="0">
                <a:cs typeface="Arial" charset="0"/>
              </a:rPr>
              <a:t> –  re-elected since previous plenary </a:t>
            </a:r>
            <a:br>
              <a:rPr lang="fi-FI" altLang="de-DE" dirty="0">
                <a:cs typeface="Arial" charset="0"/>
              </a:rPr>
            </a:br>
            <a:r>
              <a:rPr lang="fi-FI" altLang="de-DE" dirty="0">
                <a:solidFill>
                  <a:srgbClr val="FF3300"/>
                </a:solidFill>
                <a:cs typeface="Arial" charset="0"/>
              </a:rPr>
              <a:t>Red</a:t>
            </a:r>
            <a:r>
              <a:rPr lang="fi-FI" altLang="de-DE" dirty="0">
                <a:cs typeface="Arial" charset="0"/>
              </a:rPr>
              <a:t> –   for election in coming plenary period</a:t>
            </a:r>
            <a:endParaRPr lang="da-DK" altLang="de-DE"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 calcmode="lin" valueType="num">
                                      <p:cBhvr additive="base">
                                        <p:cTn id="7" dur="5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388">
                                            <p:txEl>
                                              <p:pRg st="1" end="1"/>
                                            </p:txEl>
                                          </p:spTgt>
                                        </p:tgtEl>
                                        <p:attrNameLst>
                                          <p:attrName>style.visibility</p:attrName>
                                        </p:attrNameLst>
                                      </p:cBhvr>
                                      <p:to>
                                        <p:strVal val="visible"/>
                                      </p:to>
                                    </p:set>
                                    <p:anim calcmode="lin" valueType="num">
                                      <p:cBhvr additive="base">
                                        <p:cTn id="11" dur="500" fill="hold"/>
                                        <p:tgtEl>
                                          <p:spTgt spid="1638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38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388">
                                            <p:txEl>
                                              <p:pRg st="2" end="2"/>
                                            </p:txEl>
                                          </p:spTgt>
                                        </p:tgtEl>
                                        <p:attrNameLst>
                                          <p:attrName>style.visibility</p:attrName>
                                        </p:attrNameLst>
                                      </p:cBhvr>
                                      <p:to>
                                        <p:strVal val="visible"/>
                                      </p:to>
                                    </p:set>
                                    <p:anim calcmode="lin" valueType="num">
                                      <p:cBhvr additive="base">
                                        <p:cTn id="15" dur="500" fill="hold"/>
                                        <p:tgtEl>
                                          <p:spTgt spid="1638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38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388">
                                            <p:txEl>
                                              <p:pRg st="3" end="3"/>
                                            </p:txEl>
                                          </p:spTgt>
                                        </p:tgtEl>
                                        <p:attrNameLst>
                                          <p:attrName>style.visibility</p:attrName>
                                        </p:attrNameLst>
                                      </p:cBhvr>
                                      <p:to>
                                        <p:strVal val="visible"/>
                                      </p:to>
                                    </p:set>
                                    <p:anim calcmode="lin" valueType="num">
                                      <p:cBhvr additive="base">
                                        <p:cTn id="19" dur="500" fill="hold"/>
                                        <p:tgtEl>
                                          <p:spTgt spid="1638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388">
                                            <p:txEl>
                                              <p:pRg st="4" end="4"/>
                                            </p:txEl>
                                          </p:spTgt>
                                        </p:tgtEl>
                                        <p:attrNameLst>
                                          <p:attrName>style.visibility</p:attrName>
                                        </p:attrNameLst>
                                      </p:cBhvr>
                                      <p:to>
                                        <p:strVal val="visible"/>
                                      </p:to>
                                    </p:set>
                                    <p:anim calcmode="lin" valueType="num">
                                      <p:cBhvr additive="base">
                                        <p:cTn id="23" dur="500" fill="hold"/>
                                        <p:tgtEl>
                                          <p:spTgt spid="1638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38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388">
                                            <p:txEl>
                                              <p:pRg st="5" end="5"/>
                                            </p:txEl>
                                          </p:spTgt>
                                        </p:tgtEl>
                                        <p:attrNameLst>
                                          <p:attrName>style.visibility</p:attrName>
                                        </p:attrNameLst>
                                      </p:cBhvr>
                                      <p:to>
                                        <p:strVal val="visible"/>
                                      </p:to>
                                    </p:set>
                                    <p:anim calcmode="lin" valueType="num">
                                      <p:cBhvr additive="base">
                                        <p:cTn id="27" dur="500" fill="hold"/>
                                        <p:tgtEl>
                                          <p:spTgt spid="1638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388">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388">
                                            <p:txEl>
                                              <p:pRg st="6" end="6"/>
                                            </p:txEl>
                                          </p:spTgt>
                                        </p:tgtEl>
                                        <p:attrNameLst>
                                          <p:attrName>style.visibility</p:attrName>
                                        </p:attrNameLst>
                                      </p:cBhvr>
                                      <p:to>
                                        <p:strVal val="visible"/>
                                      </p:to>
                                    </p:set>
                                    <p:anim calcmode="lin" valueType="num">
                                      <p:cBhvr additive="base">
                                        <p:cTn id="31" dur="500" fill="hold"/>
                                        <p:tgtEl>
                                          <p:spTgt spid="16388">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8">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388">
                                            <p:txEl>
                                              <p:pRg st="7" end="7"/>
                                            </p:txEl>
                                          </p:spTgt>
                                        </p:tgtEl>
                                        <p:attrNameLst>
                                          <p:attrName>style.visibility</p:attrName>
                                        </p:attrNameLst>
                                      </p:cBhvr>
                                      <p:to>
                                        <p:strVal val="visible"/>
                                      </p:to>
                                    </p:set>
                                    <p:anim calcmode="lin" valueType="num">
                                      <p:cBhvr additive="base">
                                        <p:cTn id="35" dur="500" fill="hold"/>
                                        <p:tgtEl>
                                          <p:spTgt spid="16388">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38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grpId="1" nodeType="clickEffect">
                                  <p:stCondLst>
                                    <p:cond delay="0"/>
                                  </p:stCondLst>
                                  <p:childTnLst>
                                    <p:animEffect transition="out" filter="fade">
                                      <p:cBhvr>
                                        <p:cTn id="40" dur="500" tmFilter="0, 0; .2, .5; .8, .5; 1, 0"/>
                                        <p:tgtEl>
                                          <p:spTgt spid="16388">
                                            <p:txEl>
                                              <p:pRg st="0" end="0"/>
                                            </p:txEl>
                                          </p:spTgt>
                                        </p:tgtEl>
                                      </p:cBhvr>
                                    </p:animEffect>
                                    <p:animScale>
                                      <p:cBhvr>
                                        <p:cTn id="41" dur="250" autoRev="1" fill="hold"/>
                                        <p:tgtEl>
                                          <p:spTgt spid="16388">
                                            <p:txEl>
                                              <p:pRg st="0" end="0"/>
                                            </p:txEl>
                                          </p:spTgt>
                                        </p:tgtEl>
                                      </p:cBhvr>
                                      <p:by x="105000" y="105000"/>
                                    </p:animScale>
                                  </p:childTnLst>
                                </p:cTn>
                              </p:par>
                              <p:par>
                                <p:cTn id="42" presetID="26" presetClass="emph" presetSubtype="0" fill="hold" grpId="1" nodeType="withEffect">
                                  <p:stCondLst>
                                    <p:cond delay="0"/>
                                  </p:stCondLst>
                                  <p:childTnLst>
                                    <p:animEffect transition="out" filter="fade">
                                      <p:cBhvr>
                                        <p:cTn id="43" dur="500" tmFilter="0, 0; .2, .5; .8, .5; 1, 0"/>
                                        <p:tgtEl>
                                          <p:spTgt spid="16388">
                                            <p:txEl>
                                              <p:pRg st="1" end="1"/>
                                            </p:txEl>
                                          </p:spTgt>
                                        </p:tgtEl>
                                      </p:cBhvr>
                                    </p:animEffect>
                                    <p:animScale>
                                      <p:cBhvr>
                                        <p:cTn id="44" dur="250" autoRev="1" fill="hold"/>
                                        <p:tgtEl>
                                          <p:spTgt spid="16388">
                                            <p:txEl>
                                              <p:pRg st="1" end="1"/>
                                            </p:txEl>
                                          </p:spTgt>
                                        </p:tgtEl>
                                      </p:cBhvr>
                                      <p:by x="105000" y="105000"/>
                                    </p:animScale>
                                  </p:childTnLst>
                                </p:cTn>
                              </p:par>
                              <p:par>
                                <p:cTn id="45" presetID="26" presetClass="emph" presetSubtype="0" fill="hold" grpId="1" nodeType="withEffect">
                                  <p:stCondLst>
                                    <p:cond delay="0"/>
                                  </p:stCondLst>
                                  <p:childTnLst>
                                    <p:animEffect transition="out" filter="fade">
                                      <p:cBhvr>
                                        <p:cTn id="46" dur="500" tmFilter="0, 0; .2, .5; .8, .5; 1, 0"/>
                                        <p:tgtEl>
                                          <p:spTgt spid="16388">
                                            <p:txEl>
                                              <p:pRg st="2" end="2"/>
                                            </p:txEl>
                                          </p:spTgt>
                                        </p:tgtEl>
                                      </p:cBhvr>
                                    </p:animEffect>
                                    <p:animScale>
                                      <p:cBhvr>
                                        <p:cTn id="47" dur="250" autoRev="1" fill="hold"/>
                                        <p:tgtEl>
                                          <p:spTgt spid="16388">
                                            <p:txEl>
                                              <p:pRg st="2" end="2"/>
                                            </p:txEl>
                                          </p:spTgt>
                                        </p:tgtEl>
                                      </p:cBhvr>
                                      <p:by x="105000" y="105000"/>
                                    </p:animScale>
                                  </p:childTnLst>
                                </p:cTn>
                              </p:par>
                              <p:par>
                                <p:cTn id="48" presetID="26" presetClass="emph" presetSubtype="0" fill="hold" grpId="1" nodeType="withEffect">
                                  <p:stCondLst>
                                    <p:cond delay="0"/>
                                  </p:stCondLst>
                                  <p:childTnLst>
                                    <p:animEffect transition="out" filter="fade">
                                      <p:cBhvr>
                                        <p:cTn id="49" dur="500" tmFilter="0, 0; .2, .5; .8, .5; 1, 0"/>
                                        <p:tgtEl>
                                          <p:spTgt spid="16388">
                                            <p:txEl>
                                              <p:pRg st="3" end="3"/>
                                            </p:txEl>
                                          </p:spTgt>
                                        </p:tgtEl>
                                      </p:cBhvr>
                                    </p:animEffect>
                                    <p:animScale>
                                      <p:cBhvr>
                                        <p:cTn id="50" dur="250" autoRev="1" fill="hold"/>
                                        <p:tgtEl>
                                          <p:spTgt spid="16388">
                                            <p:txEl>
                                              <p:pRg st="3" end="3"/>
                                            </p:txEl>
                                          </p:spTgt>
                                        </p:tgtEl>
                                      </p:cBhvr>
                                      <p:by x="105000" y="105000"/>
                                    </p:animScale>
                                  </p:childTnLst>
                                </p:cTn>
                              </p:par>
                              <p:par>
                                <p:cTn id="51" presetID="26" presetClass="emph" presetSubtype="0" fill="hold" grpId="1" nodeType="withEffect">
                                  <p:stCondLst>
                                    <p:cond delay="0"/>
                                  </p:stCondLst>
                                  <p:childTnLst>
                                    <p:animEffect transition="out" filter="fade">
                                      <p:cBhvr>
                                        <p:cTn id="52" dur="500" tmFilter="0, 0; .2, .5; .8, .5; 1, 0"/>
                                        <p:tgtEl>
                                          <p:spTgt spid="16388">
                                            <p:txEl>
                                              <p:pRg st="4" end="4"/>
                                            </p:txEl>
                                          </p:spTgt>
                                        </p:tgtEl>
                                      </p:cBhvr>
                                    </p:animEffect>
                                    <p:animScale>
                                      <p:cBhvr>
                                        <p:cTn id="53" dur="250" autoRev="1" fill="hold"/>
                                        <p:tgtEl>
                                          <p:spTgt spid="16388">
                                            <p:txEl>
                                              <p:pRg st="4" end="4"/>
                                            </p:txEl>
                                          </p:spTgt>
                                        </p:tgtEl>
                                      </p:cBhvr>
                                      <p:by x="105000" y="105000"/>
                                    </p:animScale>
                                  </p:childTnLst>
                                </p:cTn>
                              </p:par>
                              <p:par>
                                <p:cTn id="54" presetID="26" presetClass="emph" presetSubtype="0" fill="hold" grpId="1" nodeType="withEffect">
                                  <p:stCondLst>
                                    <p:cond delay="0"/>
                                  </p:stCondLst>
                                  <p:childTnLst>
                                    <p:animEffect transition="out" filter="fade">
                                      <p:cBhvr>
                                        <p:cTn id="55" dur="500" tmFilter="0, 0; .2, .5; .8, .5; 1, 0"/>
                                        <p:tgtEl>
                                          <p:spTgt spid="16388">
                                            <p:txEl>
                                              <p:pRg st="5" end="5"/>
                                            </p:txEl>
                                          </p:spTgt>
                                        </p:tgtEl>
                                      </p:cBhvr>
                                    </p:animEffect>
                                    <p:animScale>
                                      <p:cBhvr>
                                        <p:cTn id="56" dur="250" autoRev="1" fill="hold"/>
                                        <p:tgtEl>
                                          <p:spTgt spid="16388">
                                            <p:txEl>
                                              <p:pRg st="5" end="5"/>
                                            </p:txEl>
                                          </p:spTgt>
                                        </p:tgtEl>
                                      </p:cBhvr>
                                      <p:by x="105000" y="105000"/>
                                    </p:animScale>
                                  </p:childTnLst>
                                </p:cTn>
                              </p:par>
                              <p:par>
                                <p:cTn id="57" presetID="26" presetClass="emph" presetSubtype="0" fill="hold" grpId="1" nodeType="withEffect">
                                  <p:stCondLst>
                                    <p:cond delay="0"/>
                                  </p:stCondLst>
                                  <p:childTnLst>
                                    <p:animEffect transition="out" filter="fade">
                                      <p:cBhvr>
                                        <p:cTn id="58" dur="500" tmFilter="0, 0; .2, .5; .8, .5; 1, 0"/>
                                        <p:tgtEl>
                                          <p:spTgt spid="16388">
                                            <p:txEl>
                                              <p:pRg st="6" end="6"/>
                                            </p:txEl>
                                          </p:spTgt>
                                        </p:tgtEl>
                                      </p:cBhvr>
                                    </p:animEffect>
                                    <p:animScale>
                                      <p:cBhvr>
                                        <p:cTn id="59" dur="250" autoRev="1" fill="hold"/>
                                        <p:tgtEl>
                                          <p:spTgt spid="16388">
                                            <p:txEl>
                                              <p:pRg st="6" end="6"/>
                                            </p:txEl>
                                          </p:spTgt>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16388">
                                            <p:txEl>
                                              <p:pRg st="7" end="7"/>
                                            </p:txEl>
                                          </p:spTgt>
                                        </p:tgtEl>
                                      </p:cBhvr>
                                    </p:animEffect>
                                    <p:animScale>
                                      <p:cBhvr>
                                        <p:cTn id="62" dur="250" autoRev="1" fill="hold"/>
                                        <p:tgtEl>
                                          <p:spTgt spid="16388">
                                            <p:txEl>
                                              <p:pRg st="7" end="7"/>
                                            </p:txEl>
                                          </p:spTgt>
                                        </p:tgtEl>
                                      </p:cBhvr>
                                      <p:by x="105000" y="105000"/>
                                    </p:animScale>
                                  </p:childTnLst>
                                </p:cTn>
                              </p:par>
                            </p:childTnLst>
                          </p:cTn>
                        </p:par>
                      </p:childTnLst>
                    </p:cTn>
                  </p:par>
                  <p:par>
                    <p:cTn id="63" fill="hold">
                      <p:stCondLst>
                        <p:cond delay="indefinite"/>
                      </p:stCondLst>
                      <p:childTnLst>
                        <p:par>
                          <p:cTn id="64" fill="hold">
                            <p:stCondLst>
                              <p:cond delay="0"/>
                            </p:stCondLst>
                            <p:childTnLst>
                              <p:par>
                                <p:cTn id="65" presetID="23" presetClass="path" presetSubtype="0" accel="50000" decel="50000" fill="hold" grpId="2" nodeType="click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66" dur="2000" fill="hold"/>
                                        <p:tgtEl>
                                          <p:spTgt spid="16388">
                                            <p:txEl>
                                              <p:pRg st="0" end="0"/>
                                            </p:txEl>
                                          </p:spTgt>
                                        </p:tgtEl>
                                        <p:attrNameLst>
                                          <p:attrName>ppt_x</p:attrName>
                                          <p:attrName>ppt_y</p:attrName>
                                        </p:attrNameLst>
                                      </p:cBhvr>
                                    </p:animMotion>
                                  </p:childTnLst>
                                </p:cTn>
                              </p:par>
                              <p:par>
                                <p:cTn id="67"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68" dur="2000" fill="hold"/>
                                        <p:tgtEl>
                                          <p:spTgt spid="16388">
                                            <p:txEl>
                                              <p:pRg st="1" end="1"/>
                                            </p:txEl>
                                          </p:spTgt>
                                        </p:tgtEl>
                                        <p:attrNameLst>
                                          <p:attrName>ppt_x</p:attrName>
                                          <p:attrName>ppt_y</p:attrName>
                                        </p:attrNameLst>
                                      </p:cBhvr>
                                    </p:animMotion>
                                  </p:childTnLst>
                                </p:cTn>
                              </p:par>
                              <p:par>
                                <p:cTn id="69"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0" dur="2000" fill="hold"/>
                                        <p:tgtEl>
                                          <p:spTgt spid="16388">
                                            <p:txEl>
                                              <p:pRg st="2" end="2"/>
                                            </p:txEl>
                                          </p:spTgt>
                                        </p:tgtEl>
                                        <p:attrNameLst>
                                          <p:attrName>ppt_x</p:attrName>
                                          <p:attrName>ppt_y</p:attrName>
                                        </p:attrNameLst>
                                      </p:cBhvr>
                                    </p:animMotion>
                                  </p:childTnLst>
                                </p:cTn>
                              </p:par>
                              <p:par>
                                <p:cTn id="71"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2" dur="2000" fill="hold"/>
                                        <p:tgtEl>
                                          <p:spTgt spid="16388">
                                            <p:txEl>
                                              <p:pRg st="3" end="3"/>
                                            </p:txEl>
                                          </p:spTgt>
                                        </p:tgtEl>
                                        <p:attrNameLst>
                                          <p:attrName>ppt_x</p:attrName>
                                          <p:attrName>ppt_y</p:attrName>
                                        </p:attrNameLst>
                                      </p:cBhvr>
                                    </p:animMotion>
                                  </p:childTnLst>
                                </p:cTn>
                              </p:par>
                              <p:par>
                                <p:cTn id="73"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4" dur="2000" fill="hold"/>
                                        <p:tgtEl>
                                          <p:spTgt spid="16388">
                                            <p:txEl>
                                              <p:pRg st="4" end="4"/>
                                            </p:txEl>
                                          </p:spTgt>
                                        </p:tgtEl>
                                        <p:attrNameLst>
                                          <p:attrName>ppt_x</p:attrName>
                                          <p:attrName>ppt_y</p:attrName>
                                        </p:attrNameLst>
                                      </p:cBhvr>
                                    </p:animMotion>
                                  </p:childTnLst>
                                </p:cTn>
                              </p:par>
                              <p:par>
                                <p:cTn id="75"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6" dur="2000" fill="hold"/>
                                        <p:tgtEl>
                                          <p:spTgt spid="16388">
                                            <p:txEl>
                                              <p:pRg st="5" end="5"/>
                                            </p:txEl>
                                          </p:spTgt>
                                        </p:tgtEl>
                                        <p:attrNameLst>
                                          <p:attrName>ppt_x</p:attrName>
                                          <p:attrName>ppt_y</p:attrName>
                                        </p:attrNameLst>
                                      </p:cBhvr>
                                    </p:animMotion>
                                  </p:childTnLst>
                                </p:cTn>
                              </p:par>
                              <p:par>
                                <p:cTn id="77"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8" dur="2000" fill="hold"/>
                                        <p:tgtEl>
                                          <p:spTgt spid="16388">
                                            <p:txEl>
                                              <p:pRg st="6" end="6"/>
                                            </p:txEl>
                                          </p:spTgt>
                                        </p:tgtEl>
                                        <p:attrNameLst>
                                          <p:attrName>ppt_x</p:attrName>
                                          <p:attrName>ppt_y</p:attrName>
                                        </p:attrNameLst>
                                      </p:cBhvr>
                                    </p:animMotion>
                                  </p:childTnLst>
                                </p:cTn>
                              </p:par>
                              <p:par>
                                <p:cTn id="79"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80" dur="2000" fill="hold"/>
                                        <p:tgtEl>
                                          <p:spTgt spid="16388">
                                            <p:txEl>
                                              <p:pRg st="7" end="7"/>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allAtOnce"/>
      <p:bldP spid="16388" grpId="1" build="allAtOnce"/>
      <p:bldP spid="16388" grpId="2"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None.</a:t>
            </a:r>
            <a:endParaRPr lang="en-GB" sz="1800" i="1" dirty="0">
              <a:solidFill>
                <a:srgbClr val="FF0000"/>
              </a:solidFill>
            </a:endParaRPr>
          </a:p>
        </p:txBody>
      </p:sp>
    </p:spTree>
    <p:extLst>
      <p:ext uri="{BB962C8B-B14F-4D97-AF65-F5344CB8AC3E}">
        <p14:creationId xmlns:p14="http://schemas.microsoft.com/office/powerpoint/2010/main" val="168090838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en-US" altLang="de-DE" dirty="0">
                <a:latin typeface="Arial" charset="0"/>
                <a:cs typeface="Arial" charset="0"/>
              </a:rPr>
              <a:t>Incoming liaisons to CT plenary</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11" name="Rectangle 3"/>
          <p:cNvSpPr txBox="1">
            <a:spLocks noChangeArrowheads="1"/>
          </p:cNvSpPr>
          <p:nvPr/>
        </p:nvSpPr>
        <p:spPr bwMode="auto">
          <a:xfrm>
            <a:off x="229549" y="1600200"/>
            <a:ext cx="8686800" cy="4895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smtClean="0">
                <a:latin typeface="Arial" pitchFamily="34" charset="0"/>
                <a:cs typeface="Arial" pitchFamily="34" charset="0"/>
              </a:rPr>
              <a:t>None.</a:t>
            </a:r>
            <a:endParaRPr lang="en-GB" sz="1800" i="1" kern="0" dirty="0">
              <a:solidFill>
                <a:srgbClr val="FF0000"/>
              </a:solidFill>
            </a:endParaRPr>
          </a:p>
        </p:txBody>
      </p:sp>
    </p:spTree>
    <p:extLst>
      <p:ext uri="{BB962C8B-B14F-4D97-AF65-F5344CB8AC3E}">
        <p14:creationId xmlns:p14="http://schemas.microsoft.com/office/powerpoint/2010/main" val="15855928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p:cNvSpPr>
          <p:nvPr>
            <p:ph type="title" idx="4294967295"/>
          </p:nvPr>
        </p:nvSpPr>
        <p:spPr>
          <a:xfrm>
            <a:off x="609600" y="381000"/>
            <a:ext cx="7772400" cy="1143000"/>
          </a:xfrm>
        </p:spPr>
        <p:txBody>
          <a:bodyPr/>
          <a:lstStyle/>
          <a:p>
            <a:r>
              <a:rPr lang="en-US" altLang="de-DE" dirty="0" smtClean="0">
                <a:latin typeface="Arial" charset="0"/>
                <a:cs typeface="Arial" charset="0"/>
              </a:rPr>
              <a:t>For CT Plenary action</a:t>
            </a:r>
            <a:endParaRPr lang="en-US" altLang="de-DE" sz="2000" dirty="0" smtClean="0">
              <a:latin typeface="Arial" charset="0"/>
              <a:cs typeface="Arial" charset="0"/>
            </a:endParaRPr>
          </a:p>
        </p:txBody>
      </p:sp>
      <p:sp>
        <p:nvSpPr>
          <p:cNvPr id="6" name="Rectangle 3"/>
          <p:cNvSpPr txBox="1">
            <a:spLocks noChangeArrowheads="1"/>
          </p:cNvSpPr>
          <p:nvPr/>
        </p:nvSpPr>
        <p:spPr bwMode="auto">
          <a:xfrm>
            <a:off x="349250" y="1435100"/>
            <a:ext cx="8686800"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fr-FR" sz="2000" dirty="0" smtClean="0">
                <a:latin typeface="Arial" pitchFamily="34" charset="0"/>
                <a:cs typeface="Arial" pitchFamily="34" charset="0"/>
              </a:rPr>
              <a:t>none</a:t>
            </a:r>
            <a:endParaRPr lang="en-US" sz="1200" dirty="0">
              <a:latin typeface="Arial" pitchFamily="34" charset="0"/>
              <a:cs typeface="Arial" pitchFamily="34" charset="0"/>
            </a:endParaRPr>
          </a:p>
        </p:txBody>
      </p:sp>
    </p:spTree>
    <p:extLst>
      <p:ext uri="{BB962C8B-B14F-4D97-AF65-F5344CB8AC3E}">
        <p14:creationId xmlns:p14="http://schemas.microsoft.com/office/powerpoint/2010/main" val="249578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14350" y="381000"/>
            <a:ext cx="6848475" cy="762000"/>
          </a:xfrm>
        </p:spPr>
        <p:txBody>
          <a:bodyPr/>
          <a:lstStyle/>
          <a:p>
            <a:r>
              <a:rPr lang="en-GB" dirty="0" smtClean="0">
                <a:latin typeface="Arial" pitchFamily="34" charset="0"/>
                <a:cs typeface="Arial" pitchFamily="34" charset="0"/>
              </a:rPr>
              <a:t>CRs to CT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cs typeface="Arial" pitchFamily="34" charset="0"/>
              </a:rPr>
              <a:t>CRs agreed </a:t>
            </a:r>
            <a:r>
              <a:rPr lang="en-US" sz="2400" dirty="0" smtClean="0">
                <a:cs typeface="Arial" pitchFamily="34" charset="0"/>
              </a:rPr>
              <a:t>at CT4#80 and CT4#81</a:t>
            </a:r>
            <a:r>
              <a:rPr lang="en-US" sz="2400" dirty="0">
                <a:cs typeface="Arial" pitchFamily="34" charset="0"/>
              </a:rPr>
              <a:t>	 </a:t>
            </a:r>
            <a:r>
              <a:rPr lang="en-US" sz="2400" dirty="0" smtClean="0">
                <a:cs typeface="Arial" pitchFamily="34" charset="0"/>
              </a:rPr>
              <a:t>	  		</a:t>
            </a:r>
            <a:endParaRPr lang="en-US" sz="2000" dirty="0" smtClean="0">
              <a:cs typeface="Arial" pitchFamily="34" charset="0"/>
            </a:endParaRPr>
          </a:p>
          <a:p>
            <a:pPr lvl="1">
              <a:lnSpc>
                <a:spcPct val="80000"/>
              </a:lnSpc>
            </a:pPr>
            <a:r>
              <a:rPr lang="en-US" sz="2000" dirty="0" smtClean="0">
                <a:cs typeface="Arial" pitchFamily="34" charset="0"/>
              </a:rPr>
              <a:t>Rel-8	=</a:t>
            </a:r>
            <a:r>
              <a:rPr lang="en-US" sz="2000" dirty="0">
                <a:cs typeface="Arial" pitchFamily="34" charset="0"/>
              </a:rPr>
              <a:t>	</a:t>
            </a:r>
            <a:r>
              <a:rPr lang="en-US" sz="2000" dirty="0" smtClean="0">
                <a:cs typeface="Arial" pitchFamily="34" charset="0"/>
              </a:rPr>
              <a:t>1</a:t>
            </a:r>
            <a:r>
              <a:rPr lang="en-US" sz="2000" dirty="0" smtClean="0">
                <a:cs typeface="Arial" pitchFamily="34" charset="0"/>
              </a:rPr>
              <a:t>					</a:t>
            </a:r>
          </a:p>
          <a:p>
            <a:pPr lvl="1">
              <a:lnSpc>
                <a:spcPct val="80000"/>
              </a:lnSpc>
            </a:pPr>
            <a:r>
              <a:rPr lang="en-GB" sz="2000" dirty="0" smtClean="0">
                <a:cs typeface="Arial" pitchFamily="34" charset="0"/>
              </a:rPr>
              <a:t>Rel-9	=	0				</a:t>
            </a:r>
          </a:p>
          <a:p>
            <a:pPr lvl="1">
              <a:lnSpc>
                <a:spcPct val="80000"/>
              </a:lnSpc>
            </a:pPr>
            <a:r>
              <a:rPr lang="en-GB" sz="2000" dirty="0" smtClean="0">
                <a:cs typeface="Arial" pitchFamily="34" charset="0"/>
              </a:rPr>
              <a:t>Rel-10	=	0				</a:t>
            </a:r>
          </a:p>
          <a:p>
            <a:pPr lvl="1">
              <a:lnSpc>
                <a:spcPct val="80000"/>
              </a:lnSpc>
            </a:pPr>
            <a:r>
              <a:rPr lang="en-GB" sz="2000" dirty="0" smtClean="0">
                <a:cs typeface="Arial" pitchFamily="34" charset="0"/>
              </a:rPr>
              <a:t>Rel-11	=	</a:t>
            </a:r>
            <a:r>
              <a:rPr lang="en-GB" sz="2000" dirty="0" smtClean="0">
                <a:cs typeface="Arial" pitchFamily="34" charset="0"/>
              </a:rPr>
              <a:t>1</a:t>
            </a:r>
            <a:r>
              <a:rPr lang="en-GB" sz="2000" dirty="0" smtClean="0">
                <a:cs typeface="Arial" pitchFamily="34" charset="0"/>
              </a:rPr>
              <a:t>			</a:t>
            </a:r>
          </a:p>
          <a:p>
            <a:pPr lvl="1">
              <a:lnSpc>
                <a:spcPct val="80000"/>
              </a:lnSpc>
            </a:pPr>
            <a:r>
              <a:rPr lang="en-GB" sz="2000" dirty="0" smtClean="0">
                <a:cs typeface="Arial" pitchFamily="34" charset="0"/>
              </a:rPr>
              <a:t>Rel-12	=	</a:t>
            </a:r>
            <a:r>
              <a:rPr lang="en-GB" sz="2000" dirty="0" smtClean="0">
                <a:cs typeface="Arial" pitchFamily="34" charset="0"/>
              </a:rPr>
              <a:t>1</a:t>
            </a:r>
            <a:r>
              <a:rPr lang="en-GB" sz="2000" dirty="0" smtClean="0">
                <a:cs typeface="Arial" pitchFamily="34" charset="0"/>
              </a:rPr>
              <a:t>				</a:t>
            </a:r>
          </a:p>
          <a:p>
            <a:pPr lvl="1">
              <a:lnSpc>
                <a:spcPct val="80000"/>
              </a:lnSpc>
            </a:pPr>
            <a:r>
              <a:rPr lang="en-GB" sz="2000" dirty="0" smtClean="0">
                <a:cs typeface="Arial" pitchFamily="34" charset="0"/>
              </a:rPr>
              <a:t>Rel-13	=	</a:t>
            </a:r>
            <a:r>
              <a:rPr lang="en-GB" sz="2000" dirty="0" smtClean="0">
                <a:cs typeface="Arial" pitchFamily="34" charset="0"/>
              </a:rPr>
              <a:t>6</a:t>
            </a:r>
            <a:r>
              <a:rPr lang="en-GB" sz="2000" dirty="0" smtClean="0">
                <a:cs typeface="Arial" pitchFamily="34" charset="0"/>
              </a:rPr>
              <a:t>			</a:t>
            </a:r>
            <a:endParaRPr lang="en-US" sz="2000" dirty="0" smtClean="0">
              <a:cs typeface="Arial" pitchFamily="34" charset="0"/>
            </a:endParaRPr>
          </a:p>
          <a:p>
            <a:pPr lvl="1">
              <a:lnSpc>
                <a:spcPct val="80000"/>
              </a:lnSpc>
            </a:pPr>
            <a:r>
              <a:rPr lang="en-GB" sz="2000" dirty="0" smtClean="0">
                <a:cs typeface="Arial" pitchFamily="34" charset="0"/>
              </a:rPr>
              <a:t>Rel-14</a:t>
            </a:r>
            <a:r>
              <a:rPr lang="en-GB" sz="2000" dirty="0">
                <a:cs typeface="Arial" pitchFamily="34" charset="0"/>
              </a:rPr>
              <a:t>	</a:t>
            </a:r>
            <a:r>
              <a:rPr lang="en-GB" sz="2000" dirty="0" smtClean="0">
                <a:cs typeface="Arial" pitchFamily="34" charset="0"/>
              </a:rPr>
              <a:t>=	</a:t>
            </a:r>
            <a:r>
              <a:rPr lang="en-GB" sz="2000" dirty="0" smtClean="0">
                <a:cs typeface="Arial" pitchFamily="34" charset="0"/>
              </a:rPr>
              <a:t>33</a:t>
            </a:r>
            <a:endParaRPr lang="en-GB" sz="2000" dirty="0" smtClean="0">
              <a:cs typeface="Arial" pitchFamily="34" charset="0"/>
            </a:endParaRPr>
          </a:p>
          <a:p>
            <a:pPr lvl="1">
              <a:lnSpc>
                <a:spcPct val="80000"/>
              </a:lnSpc>
            </a:pPr>
            <a:r>
              <a:rPr lang="en-GB" sz="2000" dirty="0" smtClean="0">
                <a:cs typeface="Arial" pitchFamily="34" charset="0"/>
              </a:rPr>
              <a:t>Rel-15</a:t>
            </a:r>
            <a:r>
              <a:rPr lang="en-GB" sz="2000" dirty="0">
                <a:cs typeface="Arial" pitchFamily="34" charset="0"/>
              </a:rPr>
              <a:t>	=	</a:t>
            </a:r>
            <a:r>
              <a:rPr lang="en-GB" sz="2000" dirty="0" smtClean="0">
                <a:cs typeface="Arial" pitchFamily="34" charset="0"/>
              </a:rPr>
              <a:t>63</a:t>
            </a:r>
            <a:endParaRPr lang="en-GB" sz="2000" dirty="0" smtClean="0">
              <a:cs typeface="Arial" pitchFamily="34" charset="0"/>
            </a:endParaRPr>
          </a:p>
          <a:p>
            <a:pPr lvl="1">
              <a:lnSpc>
                <a:spcPct val="80000"/>
              </a:lnSpc>
            </a:pPr>
            <a:endParaRPr lang="en-GB" sz="2000" dirty="0" smtClean="0">
              <a:cs typeface="Arial" pitchFamily="34" charset="0"/>
            </a:endParaRPr>
          </a:p>
          <a:p>
            <a:pPr lvl="1">
              <a:lnSpc>
                <a:spcPct val="80000"/>
              </a:lnSpc>
            </a:pPr>
            <a:r>
              <a:rPr lang="en-GB" sz="2000" dirty="0" smtClean="0">
                <a:cs typeface="Arial" pitchFamily="34" charset="0"/>
              </a:rPr>
              <a:t>No mirror CRs are included in these figures</a:t>
            </a:r>
          </a:p>
          <a:p>
            <a:pPr lvl="1">
              <a:lnSpc>
                <a:spcPct val="80000"/>
              </a:lnSpc>
            </a:pPr>
            <a:r>
              <a:rPr lang="en-GB" sz="2000" dirty="0" smtClean="0">
                <a:cs typeface="Arial" pitchFamily="34" charset="0"/>
              </a:rPr>
              <a:t>Rel-8 to Rel-13 CRs are under FASMO acceptance, i.e. CRs that solve Frequent and Serious </a:t>
            </a:r>
            <a:r>
              <a:rPr lang="en-GB" sz="2000" dirty="0" err="1" smtClean="0">
                <a:cs typeface="Arial" pitchFamily="34" charset="0"/>
              </a:rPr>
              <a:t>Mis</a:t>
            </a:r>
            <a:r>
              <a:rPr lang="en-GB" sz="2000" dirty="0" smtClean="0">
                <a:cs typeface="Arial" pitchFamily="34" charset="0"/>
              </a:rPr>
              <a:t>-operation Only are accepted.</a:t>
            </a:r>
          </a:p>
          <a:p>
            <a:pPr lvl="2">
              <a:lnSpc>
                <a:spcPct val="80000"/>
              </a:lnSpc>
            </a:pPr>
            <a:r>
              <a:rPr lang="en-GB" sz="1600" dirty="0" smtClean="0">
                <a:cs typeface="Arial" pitchFamily="34" charset="0"/>
              </a:rPr>
              <a:t>Careful check of the “Consequences if not approved” even for Rel-13 CRs</a:t>
            </a:r>
            <a:endParaRPr lang="en-US" altLang="de-DE" sz="2400" dirty="0" smtClean="0">
              <a:cs typeface="Arial"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br>
              <a:rPr lang="nb-NO" altLang="de-DE" dirty="0" smtClean="0">
                <a:latin typeface="Arial" charset="0"/>
                <a:cs typeface="Arial" charset="0"/>
              </a:rPr>
            </a:br>
            <a:r>
              <a:rPr lang="nb-NO" altLang="de-DE" dirty="0" smtClean="0">
                <a:latin typeface="Arial" charset="0"/>
                <a:cs typeface="Arial" charset="0"/>
              </a:rPr>
              <a:t>To be updated</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0" name="Table 9"/>
          <p:cNvGraphicFramePr>
            <a:graphicFrameLocks noGrp="1"/>
          </p:cNvGraphicFramePr>
          <p:nvPr>
            <p:extLst>
              <p:ext uri="{D42A27DB-BD31-4B8C-83A1-F6EECF244321}">
                <p14:modId xmlns:p14="http://schemas.microsoft.com/office/powerpoint/2010/main" val="2141725805"/>
              </p:ext>
            </p:extLst>
          </p:nvPr>
        </p:nvGraphicFramePr>
        <p:xfrm>
          <a:off x="250288" y="1449261"/>
          <a:ext cx="8643424" cy="2209336"/>
        </p:xfrm>
        <a:graphic>
          <a:graphicData uri="http://schemas.openxmlformats.org/drawingml/2006/table">
            <a:tbl>
              <a:tblPr/>
              <a:tblGrid>
                <a:gridCol w="811416"/>
                <a:gridCol w="675656"/>
                <a:gridCol w="487680"/>
                <a:gridCol w="594360"/>
                <a:gridCol w="2106052"/>
                <a:gridCol w="466657"/>
                <a:gridCol w="777252"/>
                <a:gridCol w="1377224"/>
                <a:gridCol w="1347127"/>
              </a:tblGrid>
              <a:tr h="550989">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sz="1600" b="1" dirty="0" err="1" smtClean="0">
                          <a:solidFill>
                            <a:srgbClr val="000000"/>
                          </a:solidFill>
                          <a:latin typeface="Arial"/>
                          <a:ea typeface="Batang"/>
                          <a:cs typeface="Arial"/>
                        </a:rPr>
                        <a:t>Tdoc</a:t>
                      </a:r>
                      <a:r>
                        <a:rPr lang="en-GB" sz="1600" b="1" dirty="0" smtClean="0">
                          <a:solidFill>
                            <a:srgbClr val="000000"/>
                          </a:solidFill>
                          <a:latin typeface="Arial"/>
                          <a:ea typeface="Batang"/>
                          <a:cs typeface="Arial"/>
                        </a:rPr>
                        <a:t> CP-17#</a:t>
                      </a:r>
                      <a:endParaRPr lang="en-GB" sz="1600" dirty="0" smtClean="0">
                        <a:latin typeface="Arial"/>
                        <a:ea typeface="Times New Roman"/>
                        <a:cs typeface="Times New Roman"/>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smtClean="0">
                          <a:latin typeface="Arial" pitchFamily="34" charset="0"/>
                          <a:ea typeface="Calibri"/>
                          <a:cs typeface="Arial" pitchFamily="34" charset="0"/>
                        </a:rPr>
                        <a:t>TS</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CR</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err="1">
                          <a:latin typeface="Arial" pitchFamily="34" charset="0"/>
                          <a:ea typeface="Calibri"/>
                          <a:cs typeface="Arial" pitchFamily="34" charset="0"/>
                        </a:rPr>
                        <a:t>Rel</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Title</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Cat</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TD#</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Work Item</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Other </a:t>
                      </a:r>
                      <a:r>
                        <a:rPr lang="en-GB" sz="1600" b="1" dirty="0" err="1">
                          <a:latin typeface="Arial" pitchFamily="34" charset="0"/>
                          <a:ea typeface="Calibri"/>
                          <a:cs typeface="Arial" pitchFamily="34" charset="0"/>
                        </a:rPr>
                        <a:t>Aff</a:t>
                      </a:r>
                      <a:r>
                        <a:rPr lang="en-GB" sz="1600" b="1" dirty="0">
                          <a:latin typeface="Arial" pitchFamily="34" charset="0"/>
                          <a:ea typeface="Calibri"/>
                          <a:cs typeface="Arial" pitchFamily="34" charset="0"/>
                        </a:rPr>
                        <a:t> Specs</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437620">
                <a:tc>
                  <a:txBody>
                    <a:bodyPr/>
                    <a:lstStyle/>
                    <a:p>
                      <a:r>
                        <a:rPr lang="fr-FR" sz="1050" dirty="0" smtClean="0">
                          <a:effectLst/>
                          <a:latin typeface="Arial"/>
                        </a:rPr>
                        <a:t>2020</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29.244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0001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Rel-14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PDN Instance over </a:t>
                      </a:r>
                      <a:r>
                        <a:rPr lang="fr-FR" sz="1050" dirty="0" err="1">
                          <a:effectLst/>
                          <a:latin typeface="Arial"/>
                        </a:rPr>
                        <a:t>Sx</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F</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4026</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CP-172020</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23.214-0041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r>
                        <a:rPr lang="fr-FR" sz="1050" dirty="0" smtClean="0">
                          <a:effectLst/>
                          <a:latin typeface="Arial"/>
                        </a:rPr>
                        <a:t>2020</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29.244</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0011</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Rel-14</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en-US" sz="1050" dirty="0">
                          <a:effectLst/>
                          <a:latin typeface="Arial"/>
                        </a:rPr>
                        <a:t>IP Address(</a:t>
                      </a:r>
                      <a:r>
                        <a:rPr lang="en-US" sz="1050" dirty="0" err="1">
                          <a:effectLst/>
                          <a:latin typeface="Arial"/>
                        </a:rPr>
                        <a:t>es</a:t>
                      </a:r>
                      <a:r>
                        <a:rPr lang="en-US" sz="1050" dirty="0">
                          <a:effectLst/>
                          <a:latin typeface="Arial"/>
                        </a:rPr>
                        <a:t>) and TEIDs of a UP function</a:t>
                      </a:r>
                      <a:endParaRPr lang="en-US"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F</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4317</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CP-172020</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23.214-0041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r>
                        <a:rPr lang="fr-FR" sz="1050" dirty="0" smtClean="0">
                          <a:effectLst/>
                          <a:latin typeface="Arial"/>
                        </a:rPr>
                        <a:t>2024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23.003</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0476</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Rel-15</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en-US" sz="1050">
                          <a:effectLst/>
                          <a:latin typeface="Arial"/>
                        </a:rPr>
                        <a:t>WebRTC Web Server Function discovery</a:t>
                      </a:r>
                      <a:endParaRPr lang="en-US"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B</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4272</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CP-172024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23.228-1173</a:t>
                      </a:r>
                      <a:br>
                        <a:rPr lang="fr-FR" sz="1050" dirty="0" smtClean="0">
                          <a:effectLst/>
                          <a:latin typeface="Arial"/>
                        </a:rPr>
                      </a:br>
                      <a:r>
                        <a:rPr lang="fr-FR" sz="1050" dirty="0" smtClean="0">
                          <a:effectLst/>
                          <a:latin typeface="Arial"/>
                        </a:rPr>
                        <a:t>(S2-174852)</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pPr>
                        <a:lnSpc>
                          <a:spcPct val="107000"/>
                        </a:lnSpc>
                        <a:spcAft>
                          <a:spcPts val="800"/>
                        </a:spcAft>
                      </a:pPr>
                      <a:r>
                        <a:rPr lang="en-GB" sz="800">
                          <a:effectLst/>
                          <a:latin typeface="Arial"/>
                          <a:ea typeface="Calibri"/>
                          <a:cs typeface="Times New Roman"/>
                        </a:rPr>
                        <a:t>CP-173021</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29.274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1857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Rel-14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S11-U interface separation from S1-U interface</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C4-176357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TEI14, CIoT_ExT-CT</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23.401-3345</a:t>
                      </a:r>
                      <a:endParaRPr lang="fr-FR" sz="1100">
                        <a:effectLst/>
                        <a:latin typeface="Calibri"/>
                        <a:ea typeface="Calibri"/>
                        <a:cs typeface="Times New Roman"/>
                      </a:endParaRPr>
                    </a:p>
                    <a:p>
                      <a:pPr>
                        <a:lnSpc>
                          <a:spcPct val="107000"/>
                        </a:lnSpc>
                        <a:spcAft>
                          <a:spcPts val="800"/>
                        </a:spcAft>
                      </a:pPr>
                      <a:r>
                        <a:rPr lang="en-GB" sz="8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CP-173021</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bl>
          </a:graphicData>
        </a:graphic>
      </p:graphicFrame>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4263845269"/>
              </p:ext>
            </p:extLst>
          </p:nvPr>
        </p:nvGraphicFramePr>
        <p:xfrm>
          <a:off x="620481" y="1807037"/>
          <a:ext cx="8153401" cy="3216126"/>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rPr>
                        <a:t>CP-173021</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1857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Rel-14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S11-U interface separation from S1-U interface</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C4-176357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TEI14, </a:t>
                      </a:r>
                      <a:r>
                        <a:rPr lang="en-GB" sz="1200" dirty="0" err="1">
                          <a:effectLst/>
                          <a:latin typeface="+mn-lt"/>
                        </a:rPr>
                        <a:t>CIoT_ExT</a:t>
                      </a:r>
                      <a:r>
                        <a:rPr lang="en-GB" sz="1200" dirty="0">
                          <a:effectLst/>
                          <a:latin typeface="+mn-lt"/>
                        </a:rPr>
                        <a:t>-CT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23.401-3345</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rPr>
                        <a:t>CP-173022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23.003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0483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Rel-14</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Align emergency number FQDN and Replacement field with procedures in TS 24.302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C4-176405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SEW2-CT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24.302-0642</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rPr>
                        <a:t>CP-173022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23.003</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0484</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Rel-15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Align emergency number FQDN and Replacement field with procedures in TS 24.302</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C4-176406</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SEW2-CT</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24.302-0643</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499099">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29.128</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0062</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Rel-15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Monitoring Event Report Status</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C4-175344</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MONTE-CT, TEI15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29.336-108</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499099">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29.230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0620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Monitoring Event Report Status</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C4-175130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MONTE-CT, TEI15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29.336-108</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1545738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201642034"/>
              </p:ext>
            </p:extLst>
          </p:nvPr>
        </p:nvGraphicFramePr>
        <p:xfrm>
          <a:off x="636817" y="1802587"/>
          <a:ext cx="8153401" cy="3303010"/>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29.230</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0626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AVP code for PLMN-ID-Requested in S6t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C4-176179</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MONTE-CT, TEI15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29.336-113</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23.008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0541</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C4-176337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29.272</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0746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a:effectLst/>
                          <a:latin typeface="+mn-lt"/>
                          <a:ea typeface="Calibri"/>
                          <a:cs typeface="Times New Roman"/>
                        </a:rPr>
                        <a:t>CP-173035</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29.274</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1871</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Rel-15</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C4-176192</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29.060</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1057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C4-176408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29.274-1876</a:t>
                      </a:r>
                      <a:br>
                        <a:rPr lang="en-GB" sz="1200" dirty="0">
                          <a:effectLst/>
                          <a:latin typeface="+mn-lt"/>
                          <a:ea typeface="Calibri"/>
                          <a:cs typeface="Times New Roman"/>
                        </a:rPr>
                      </a:br>
                      <a:r>
                        <a:rPr lang="en-GB" sz="1200" dirty="0">
                          <a:effectLst/>
                          <a:latin typeface="+mn-lt"/>
                          <a:ea typeface="Calibri"/>
                          <a:cs typeface="Times New Roman"/>
                        </a:rPr>
                        <a:t>29.272-0747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244888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1579961522"/>
              </p:ext>
            </p:extLst>
          </p:nvPr>
        </p:nvGraphicFramePr>
        <p:xfrm>
          <a:off x="614363" y="1421581"/>
          <a:ext cx="8153401" cy="3716336"/>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0747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C4-176387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29.274-876</a:t>
                      </a:r>
                      <a:br>
                        <a:rPr lang="en-GB" sz="1200" dirty="0">
                          <a:effectLst/>
                          <a:latin typeface="+mn-lt"/>
                          <a:ea typeface="Calibri"/>
                          <a:cs typeface="Times New Roman"/>
                        </a:rPr>
                      </a:br>
                      <a:r>
                        <a:rPr lang="en-GB" sz="1200" dirty="0">
                          <a:effectLst/>
                          <a:latin typeface="+mn-lt"/>
                          <a:ea typeface="Calibri"/>
                          <a:cs typeface="Times New Roman"/>
                        </a:rPr>
                        <a:t>29.060-1057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1848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Updates on the Usage Data Reporting for Dual Connectivity with NR</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C4-176329</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23.401-3325</a:t>
                      </a:r>
                      <a:br>
                        <a:rPr lang="en-GB" sz="1200" dirty="0">
                          <a:effectLst/>
                          <a:latin typeface="+mn-lt"/>
                          <a:ea typeface="Calibri"/>
                          <a:cs typeface="Times New Roman"/>
                        </a:rPr>
                      </a:br>
                      <a:r>
                        <a:rPr lang="en-GB" sz="1200" dirty="0">
                          <a:effectLst/>
                          <a:latin typeface="+mn-lt"/>
                          <a:ea typeface="Calibri"/>
                          <a:cs typeface="Times New Roman"/>
                        </a:rPr>
                        <a:t>29.274-1845</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1876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C4-176385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29.060_1057</a:t>
                      </a:r>
                      <a:br>
                        <a:rPr lang="en-GB" sz="1200" dirty="0">
                          <a:effectLst/>
                          <a:latin typeface="+mn-lt"/>
                          <a:ea typeface="Calibri"/>
                          <a:cs typeface="Times New Roman"/>
                        </a:rPr>
                      </a:br>
                      <a:r>
                        <a:rPr lang="en-GB" sz="1200" dirty="0">
                          <a:effectLst/>
                          <a:latin typeface="+mn-lt"/>
                          <a:ea typeface="Calibri"/>
                          <a:cs typeface="Times New Roman"/>
                        </a:rPr>
                        <a:t>29.272-0747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1877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Addition of UE additional security capabilities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C4-176328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33.401-0648</a:t>
                      </a:r>
                      <a:br>
                        <a:rPr lang="en-GB" sz="1200" dirty="0">
                          <a:effectLst/>
                          <a:latin typeface="+mn-lt"/>
                          <a:ea typeface="Calibri"/>
                          <a:cs typeface="Times New Roman"/>
                        </a:rPr>
                      </a:br>
                      <a:r>
                        <a:rPr lang="en-GB" sz="1200" dirty="0">
                          <a:effectLst/>
                          <a:latin typeface="+mn-lt"/>
                          <a:ea typeface="Calibri"/>
                          <a:cs typeface="Times New Roman"/>
                        </a:rPr>
                        <a:t>24.301-2954</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29.305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0063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Mapping of </a:t>
                      </a:r>
                      <a:r>
                        <a:rPr lang="en-GB" sz="1200" dirty="0" err="1">
                          <a:effectLst/>
                          <a:latin typeface="+mn-lt"/>
                          <a:ea typeface="Calibri"/>
                          <a:cs typeface="Times New Roman"/>
                        </a:rPr>
                        <a:t>ext-AccessRestrictionData</a:t>
                      </a:r>
                      <a:r>
                        <a:rPr lang="en-GB" sz="1200" dirty="0">
                          <a:effectLst/>
                          <a:latin typeface="+mn-lt"/>
                          <a:ea typeface="Calibri"/>
                          <a:cs typeface="Times New Roman"/>
                        </a:rPr>
                        <a:t> in IWF</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C4-175115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29.002-1240</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36020872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CRs </a:t>
            </a:r>
            <a:r>
              <a:rPr lang="en-US" altLang="de-DE" dirty="0" smtClean="0">
                <a:latin typeface="Arial" charset="0"/>
                <a:cs typeface="Arial" charset="0"/>
              </a:rPr>
              <a:t>Overview</a:t>
            </a:r>
            <a:endParaRPr lang="en-GB" dirty="0" smtClean="0">
              <a:latin typeface="Arial" charset="0"/>
              <a:cs typeface="Arial" charset="0"/>
            </a:endParaRPr>
          </a:p>
        </p:txBody>
      </p:sp>
      <p:sp>
        <p:nvSpPr>
          <p:cNvPr id="39939" name="Rectangle 3"/>
          <p:cNvSpPr>
            <a:spLocks noGrp="1"/>
          </p:cNvSpPr>
          <p:nvPr>
            <p:ph type="body" idx="1"/>
          </p:nvPr>
        </p:nvSpPr>
        <p:spPr>
          <a:xfrm>
            <a:off x="392439" y="1122579"/>
            <a:ext cx="8567737" cy="4940088"/>
          </a:xfrm>
        </p:spPr>
        <p:txBody>
          <a:bodyPr/>
          <a:lstStyle/>
          <a:p>
            <a:pPr>
              <a:lnSpc>
                <a:spcPct val="90000"/>
              </a:lnSpc>
              <a:defRPr/>
            </a:pPr>
            <a:r>
              <a:rPr lang="en-GB" altLang="de-DE" sz="2400" dirty="0" smtClean="0">
                <a:cs typeface="Arial" charset="0"/>
              </a:rPr>
              <a:t>Rel-15 </a:t>
            </a:r>
            <a:r>
              <a:rPr lang="en-GB" altLang="de-DE" sz="2400" dirty="0">
                <a:cs typeface="Arial" charset="0"/>
              </a:rPr>
              <a:t>CRs (Category </a:t>
            </a:r>
            <a:r>
              <a:rPr lang="en-GB" altLang="de-DE" sz="2400" dirty="0">
                <a:cs typeface="Arial" charset="0"/>
              </a:rPr>
              <a:t>B, </a:t>
            </a:r>
            <a:r>
              <a:rPr lang="en-GB" altLang="de-DE" sz="2400" dirty="0" smtClean="0">
                <a:cs typeface="Arial" charset="0"/>
              </a:rPr>
              <a:t>C, F)</a:t>
            </a:r>
            <a:endParaRPr lang="en-GB" altLang="de-DE" sz="2000" dirty="0">
              <a:cs typeface="Arial" charset="0"/>
            </a:endParaRPr>
          </a:p>
          <a:p>
            <a:pPr lvl="1">
              <a:lnSpc>
                <a:spcPct val="90000"/>
              </a:lnSpc>
              <a:defRPr/>
            </a:pPr>
            <a:r>
              <a:rPr lang="en-GB" altLang="de-DE" sz="1800" dirty="0" smtClean="0">
                <a:cs typeface="Arial" charset="0"/>
              </a:rPr>
              <a:t>63 </a:t>
            </a:r>
            <a:r>
              <a:rPr lang="en-GB" altLang="de-DE" sz="1800" dirty="0" smtClean="0">
                <a:cs typeface="Arial" charset="0"/>
              </a:rPr>
              <a:t>agreed CRs</a:t>
            </a:r>
          </a:p>
          <a:p>
            <a:pPr lvl="1">
              <a:lnSpc>
                <a:spcPct val="90000"/>
              </a:lnSpc>
              <a:defRPr/>
            </a:pPr>
            <a:r>
              <a:rPr lang="en-GB" altLang="de-DE" sz="1800" dirty="0" smtClean="0">
                <a:cs typeface="Arial" charset="0"/>
              </a:rPr>
              <a:t>Specifications impacted by 5GS</a:t>
            </a:r>
          </a:p>
          <a:p>
            <a:pPr lvl="1">
              <a:lnSpc>
                <a:spcPct val="90000"/>
              </a:lnSpc>
              <a:defRPr/>
            </a:pPr>
            <a:r>
              <a:rPr lang="en-GB" sz="1800" dirty="0" smtClean="0">
                <a:cs typeface="Arial" charset="0"/>
              </a:rPr>
              <a:t>EDCE5, NAPS, USOS</a:t>
            </a:r>
            <a:r>
              <a:rPr lang="en-GB" sz="1800" dirty="0" smtClean="0"/>
              <a:t> </a:t>
            </a:r>
            <a:endParaRPr lang="en-GB" altLang="de-DE" sz="1800" dirty="0" smtClean="0">
              <a:cs typeface="Arial" charset="0"/>
            </a:endParaRPr>
          </a:p>
          <a:p>
            <a:pPr lvl="1">
              <a:lnSpc>
                <a:spcPct val="90000"/>
              </a:lnSpc>
              <a:defRPr/>
            </a:pPr>
            <a:r>
              <a:rPr lang="fr-FR" altLang="de-DE" sz="1800" dirty="0" err="1" smtClean="0">
                <a:cs typeface="Arial" charset="0"/>
              </a:rPr>
              <a:t>Some</a:t>
            </a:r>
            <a:r>
              <a:rPr lang="fr-FR" altLang="de-DE" sz="1800" dirty="0" smtClean="0">
                <a:cs typeface="Arial" charset="0"/>
              </a:rPr>
              <a:t> TEI15 clarifications/corrections</a:t>
            </a:r>
            <a:endParaRPr lang="en-GB" altLang="de-DE" sz="1800" dirty="0">
              <a:cs typeface="Arial" charset="0"/>
            </a:endParaRPr>
          </a:p>
          <a:p>
            <a:pPr lvl="1">
              <a:lnSpc>
                <a:spcPct val="90000"/>
              </a:lnSpc>
              <a:defRPr/>
            </a:pPr>
            <a:endParaRPr lang="en-GB" altLang="de-DE" sz="1800" dirty="0">
              <a:cs typeface="Arial" charset="0"/>
            </a:endParaRPr>
          </a:p>
          <a:p>
            <a:pPr>
              <a:lnSpc>
                <a:spcPct val="80000"/>
              </a:lnSpc>
              <a:defRPr/>
            </a:pPr>
            <a:r>
              <a:rPr lang="en-GB" sz="2400" dirty="0">
                <a:cs typeface="Arial" pitchFamily="34" charset="0"/>
              </a:rPr>
              <a:t>Rel-14 CRs (Category </a:t>
            </a:r>
            <a:r>
              <a:rPr lang="en-GB" altLang="de-DE" sz="2400" dirty="0">
                <a:cs typeface="Arial" charset="0"/>
              </a:rPr>
              <a:t>B, C, F</a:t>
            </a:r>
            <a:r>
              <a:rPr lang="en-GB" sz="2400" dirty="0" smtClean="0">
                <a:cs typeface="Arial" pitchFamily="34" charset="0"/>
              </a:rPr>
              <a:t>)</a:t>
            </a:r>
            <a:endParaRPr lang="en-GB" sz="2400" dirty="0" smtClean="0">
              <a:cs typeface="Arial" pitchFamily="34" charset="0"/>
            </a:endParaRPr>
          </a:p>
          <a:p>
            <a:pPr lvl="1">
              <a:lnSpc>
                <a:spcPct val="80000"/>
              </a:lnSpc>
              <a:defRPr/>
            </a:pPr>
            <a:r>
              <a:rPr lang="en-US" sz="1800" dirty="0" smtClean="0">
                <a:cs typeface="Arial" pitchFamily="34" charset="0"/>
              </a:rPr>
              <a:t>33 agreed CRs</a:t>
            </a:r>
          </a:p>
          <a:p>
            <a:pPr lvl="1">
              <a:lnSpc>
                <a:spcPct val="80000"/>
              </a:lnSpc>
              <a:defRPr/>
            </a:pPr>
            <a:r>
              <a:rPr lang="en-US" sz="1800" dirty="0" smtClean="0">
                <a:cs typeface="Arial" pitchFamily="34" charset="0"/>
              </a:rPr>
              <a:t>Support </a:t>
            </a:r>
            <a:r>
              <a:rPr lang="en-US" sz="1800" dirty="0">
                <a:cs typeface="Arial" pitchFamily="34" charset="0"/>
              </a:rPr>
              <a:t>of Emergency services over WLAN - phase </a:t>
            </a:r>
            <a:r>
              <a:rPr lang="en-US" sz="1800" dirty="0" smtClean="0">
                <a:cs typeface="Arial" pitchFamily="34" charset="0"/>
              </a:rPr>
              <a:t>2</a:t>
            </a:r>
          </a:p>
          <a:p>
            <a:pPr lvl="1">
              <a:lnSpc>
                <a:spcPct val="80000"/>
              </a:lnSpc>
              <a:defRPr/>
            </a:pPr>
            <a:r>
              <a:rPr lang="en-US" sz="1800" dirty="0" smtClean="0">
                <a:cs typeface="Arial" pitchFamily="34" charset="0"/>
              </a:rPr>
              <a:t>Charging aspects for CUPS</a:t>
            </a:r>
          </a:p>
          <a:p>
            <a:pPr lvl="1">
              <a:lnSpc>
                <a:spcPct val="80000"/>
              </a:lnSpc>
              <a:defRPr/>
            </a:pPr>
            <a:r>
              <a:rPr lang="fr-FR" altLang="de-DE" sz="1800" dirty="0" err="1">
                <a:cs typeface="Arial" charset="0"/>
              </a:rPr>
              <a:t>Some</a:t>
            </a:r>
            <a:r>
              <a:rPr lang="fr-FR" altLang="de-DE" sz="1800" dirty="0">
                <a:cs typeface="Arial" charset="0"/>
              </a:rPr>
              <a:t> </a:t>
            </a:r>
            <a:r>
              <a:rPr lang="fr-FR" altLang="de-DE" sz="1800" dirty="0" smtClean="0">
                <a:cs typeface="Arial" charset="0"/>
              </a:rPr>
              <a:t>TEI14 </a:t>
            </a:r>
            <a:r>
              <a:rPr lang="fr-FR" altLang="de-DE" sz="1800" dirty="0">
                <a:cs typeface="Arial" charset="0"/>
              </a:rPr>
              <a:t>clarifications/corrections</a:t>
            </a:r>
            <a:endParaRPr lang="en-GB" altLang="de-DE" sz="1800" dirty="0">
              <a:cs typeface="Arial" charset="0"/>
            </a:endParaRPr>
          </a:p>
          <a:p>
            <a:pPr marL="0" indent="0">
              <a:lnSpc>
                <a:spcPct val="80000"/>
              </a:lnSpc>
              <a:buNone/>
              <a:defRPr/>
            </a:pPr>
            <a:endParaRPr lang="en-GB" sz="2000" dirty="0" smtClean="0">
              <a:cs typeface="Arial" pitchFamily="34" charset="0"/>
            </a:endParaRPr>
          </a:p>
          <a:p>
            <a:pPr>
              <a:lnSpc>
                <a:spcPct val="80000"/>
              </a:lnSpc>
              <a:defRPr/>
            </a:pPr>
            <a:r>
              <a:rPr lang="en-GB" sz="2400" dirty="0" smtClean="0">
                <a:cs typeface="Arial" pitchFamily="34" charset="0"/>
              </a:rPr>
              <a:t>Rel-13 CRs (Category F)</a:t>
            </a:r>
            <a:endParaRPr lang="en-GB" sz="2400" dirty="0">
              <a:cs typeface="Arial" pitchFamily="34" charset="0"/>
            </a:endParaRPr>
          </a:p>
          <a:p>
            <a:pPr lvl="1">
              <a:lnSpc>
                <a:spcPct val="80000"/>
              </a:lnSpc>
              <a:defRPr/>
            </a:pPr>
            <a:r>
              <a:rPr lang="en-US" sz="1800" dirty="0" smtClean="0">
                <a:cs typeface="Arial" pitchFamily="34" charset="0"/>
              </a:rPr>
              <a:t>6 </a:t>
            </a:r>
            <a:r>
              <a:rPr lang="en-US" sz="1800" dirty="0">
                <a:cs typeface="Arial" pitchFamily="34" charset="0"/>
              </a:rPr>
              <a:t>agreed CRs</a:t>
            </a:r>
          </a:p>
          <a:p>
            <a:pPr lvl="1">
              <a:lnSpc>
                <a:spcPct val="80000"/>
              </a:lnSpc>
              <a:defRPr/>
            </a:pPr>
            <a:r>
              <a:rPr lang="en-US" sz="1800" dirty="0" smtClean="0">
                <a:cs typeface="Arial" pitchFamily="34" charset="0"/>
              </a:rPr>
              <a:t>Correction to </a:t>
            </a:r>
            <a:r>
              <a:rPr lang="en-US" sz="1800" dirty="0" err="1" smtClean="0">
                <a:cs typeface="Arial" pitchFamily="34" charset="0"/>
              </a:rPr>
              <a:t>CIoT</a:t>
            </a:r>
            <a:r>
              <a:rPr lang="en-US" sz="1800" dirty="0" smtClean="0">
                <a:cs typeface="Arial" pitchFamily="34" charset="0"/>
              </a:rPr>
              <a:t> and MONTE</a:t>
            </a:r>
            <a:endParaRPr lang="en-US" sz="1800" dirty="0">
              <a:cs typeface="Arial" pitchFamily="34" charset="0"/>
            </a:endParaRPr>
          </a:p>
          <a:p>
            <a:pPr lvl="1">
              <a:lnSpc>
                <a:spcPct val="80000"/>
              </a:lnSpc>
              <a:defRPr/>
            </a:pPr>
            <a:r>
              <a:rPr lang="fr-FR" altLang="de-DE" sz="1800" dirty="0" err="1" smtClean="0">
                <a:cs typeface="Arial" charset="0"/>
              </a:rPr>
              <a:t>Some</a:t>
            </a:r>
            <a:r>
              <a:rPr lang="fr-FR" altLang="de-DE" sz="1800" dirty="0" smtClean="0">
                <a:cs typeface="Arial" charset="0"/>
              </a:rPr>
              <a:t> TEI13 corrections</a:t>
            </a:r>
            <a:endParaRPr lang="en-GB" altLang="de-DE" sz="1800" dirty="0">
              <a:cs typeface="Arial" charset="0"/>
            </a:endParaRPr>
          </a:p>
          <a:p>
            <a:pPr marL="0" indent="0">
              <a:lnSpc>
                <a:spcPct val="80000"/>
              </a:lnSpc>
              <a:buNone/>
              <a:defRPr/>
            </a:pPr>
            <a:endParaRPr lang="en-GB" sz="2000" dirty="0" smtClean="0">
              <a:cs typeface="Arial" pitchFamily="34" charset="0"/>
            </a:endParaRPr>
          </a:p>
          <a:p>
            <a:pPr marL="0" indent="0">
              <a:lnSpc>
                <a:spcPct val="80000"/>
              </a:lnSpc>
              <a:buNone/>
              <a:defRPr/>
            </a:pPr>
            <a:endParaRPr lang="en-GB" sz="2000" dirty="0">
              <a:cs typeface="Arial" pitchFamily="34" charset="0"/>
            </a:endParaRPr>
          </a:p>
          <a:p>
            <a:pPr marL="0" indent="0">
              <a:lnSpc>
                <a:spcPct val="80000"/>
              </a:lnSpc>
              <a:buNone/>
              <a:defRPr/>
            </a:pPr>
            <a:endParaRPr lang="en-GB" altLang="ko-KR" sz="2000" dirty="0" smtClean="0">
              <a:ea typeface="굴림" pitchFamily="34" charset="-127"/>
              <a:cs typeface="Arial" pitchFamily="34" charset="0"/>
            </a:endParaRPr>
          </a:p>
          <a:p>
            <a:pPr>
              <a:lnSpc>
                <a:spcPct val="80000"/>
              </a:lnSpc>
              <a:buFontTx/>
              <a:buNone/>
              <a:defRPr/>
            </a:pPr>
            <a:endParaRPr lang="en-GB" sz="2000" dirty="0" smtClean="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CRs </a:t>
            </a:r>
            <a:r>
              <a:rPr lang="en-US" altLang="de-DE" dirty="0" smtClean="0">
                <a:latin typeface="Arial" charset="0"/>
                <a:cs typeface="Arial" charset="0"/>
              </a:rPr>
              <a:t>Overview</a:t>
            </a:r>
            <a:endParaRPr lang="en-GB" dirty="0" smtClean="0">
              <a:latin typeface="Arial" charset="0"/>
              <a:cs typeface="Arial" charset="0"/>
            </a:endParaRPr>
          </a:p>
        </p:txBody>
      </p:sp>
      <p:sp>
        <p:nvSpPr>
          <p:cNvPr id="39939" name="Rectangle 3"/>
          <p:cNvSpPr>
            <a:spLocks noGrp="1"/>
          </p:cNvSpPr>
          <p:nvPr>
            <p:ph type="body" idx="1"/>
          </p:nvPr>
        </p:nvSpPr>
        <p:spPr>
          <a:xfrm>
            <a:off x="392439" y="1122579"/>
            <a:ext cx="8567737" cy="4940088"/>
          </a:xfrm>
        </p:spPr>
        <p:txBody>
          <a:bodyPr/>
          <a:lstStyle/>
          <a:p>
            <a:pPr>
              <a:lnSpc>
                <a:spcPct val="90000"/>
              </a:lnSpc>
              <a:defRPr/>
            </a:pPr>
            <a:r>
              <a:rPr lang="en-GB" altLang="de-DE" sz="2400" dirty="0" smtClean="0">
                <a:cs typeface="Arial" charset="0"/>
              </a:rPr>
              <a:t>Rel-12 </a:t>
            </a:r>
            <a:r>
              <a:rPr lang="en-GB" altLang="de-DE" sz="2400" dirty="0">
                <a:cs typeface="Arial" charset="0"/>
              </a:rPr>
              <a:t>CRs </a:t>
            </a:r>
            <a:r>
              <a:rPr lang="en-GB" altLang="de-DE" sz="2400" dirty="0" smtClean="0">
                <a:cs typeface="Arial" charset="0"/>
              </a:rPr>
              <a:t>(Category </a:t>
            </a:r>
            <a:r>
              <a:rPr lang="en-GB" altLang="de-DE" sz="2400" dirty="0" smtClean="0">
                <a:cs typeface="Arial" charset="0"/>
              </a:rPr>
              <a:t>F)</a:t>
            </a:r>
            <a:endParaRPr lang="en-GB" altLang="de-DE" sz="2000" dirty="0">
              <a:cs typeface="Arial" charset="0"/>
            </a:endParaRPr>
          </a:p>
          <a:p>
            <a:pPr lvl="1">
              <a:lnSpc>
                <a:spcPct val="90000"/>
              </a:lnSpc>
              <a:defRPr/>
            </a:pPr>
            <a:r>
              <a:rPr lang="en-GB" altLang="de-DE" sz="1800" dirty="0" smtClean="0">
                <a:cs typeface="Arial" charset="0"/>
              </a:rPr>
              <a:t>1 </a:t>
            </a:r>
            <a:r>
              <a:rPr lang="en-GB" altLang="de-DE" sz="1800" dirty="0" smtClean="0">
                <a:cs typeface="Arial" charset="0"/>
              </a:rPr>
              <a:t>agreed </a:t>
            </a:r>
            <a:r>
              <a:rPr lang="en-GB" altLang="de-DE" sz="1800" dirty="0" smtClean="0">
                <a:cs typeface="Arial" charset="0"/>
              </a:rPr>
              <a:t>CR</a:t>
            </a:r>
            <a:endParaRPr lang="en-GB" altLang="de-DE" sz="1800" dirty="0" smtClean="0">
              <a:cs typeface="Arial" charset="0"/>
            </a:endParaRPr>
          </a:p>
          <a:p>
            <a:pPr lvl="1">
              <a:lnSpc>
                <a:spcPct val="90000"/>
              </a:lnSpc>
              <a:defRPr/>
            </a:pPr>
            <a:r>
              <a:rPr lang="en-US" altLang="de-DE" sz="1800" dirty="0" smtClean="0">
                <a:cs typeface="Arial" charset="0"/>
              </a:rPr>
              <a:t>Subscriber data: Discontinuation </a:t>
            </a:r>
            <a:r>
              <a:rPr lang="en-US" altLang="de-DE" sz="1800" dirty="0">
                <a:cs typeface="Arial" charset="0"/>
              </a:rPr>
              <a:t>of TS 32.252 (I-WLAN Charging</a:t>
            </a:r>
            <a:r>
              <a:rPr lang="en-US" altLang="de-DE" sz="1800" dirty="0" smtClean="0">
                <a:cs typeface="Arial" charset="0"/>
              </a:rPr>
              <a:t>)</a:t>
            </a:r>
            <a:endParaRPr lang="en-GB" altLang="de-DE" sz="1800" dirty="0">
              <a:cs typeface="Arial" charset="0"/>
            </a:endParaRPr>
          </a:p>
          <a:p>
            <a:pPr lvl="1">
              <a:lnSpc>
                <a:spcPct val="90000"/>
              </a:lnSpc>
              <a:defRPr/>
            </a:pPr>
            <a:endParaRPr lang="en-GB" altLang="de-DE" sz="1800" dirty="0">
              <a:cs typeface="Arial" charset="0"/>
            </a:endParaRPr>
          </a:p>
          <a:p>
            <a:pPr>
              <a:lnSpc>
                <a:spcPct val="80000"/>
              </a:lnSpc>
              <a:defRPr/>
            </a:pPr>
            <a:r>
              <a:rPr lang="en-GB" sz="2400" dirty="0" smtClean="0">
                <a:cs typeface="Arial" pitchFamily="34" charset="0"/>
              </a:rPr>
              <a:t>Rel-11 </a:t>
            </a:r>
            <a:r>
              <a:rPr lang="en-GB" sz="2400" dirty="0">
                <a:cs typeface="Arial" pitchFamily="34" charset="0"/>
              </a:rPr>
              <a:t>CRs </a:t>
            </a:r>
            <a:r>
              <a:rPr lang="en-GB" sz="2400" dirty="0" smtClean="0">
                <a:cs typeface="Arial" pitchFamily="34" charset="0"/>
              </a:rPr>
              <a:t>(Category </a:t>
            </a:r>
            <a:r>
              <a:rPr lang="en-GB" altLang="de-DE" sz="2400" dirty="0" smtClean="0">
                <a:cs typeface="Arial" charset="0"/>
              </a:rPr>
              <a:t>F</a:t>
            </a:r>
            <a:r>
              <a:rPr lang="en-GB" sz="2400" dirty="0" smtClean="0">
                <a:cs typeface="Arial" pitchFamily="34" charset="0"/>
              </a:rPr>
              <a:t>)</a:t>
            </a:r>
            <a:endParaRPr lang="en-GB" sz="2400" dirty="0" smtClean="0">
              <a:cs typeface="Arial" pitchFamily="34" charset="0"/>
            </a:endParaRPr>
          </a:p>
          <a:p>
            <a:pPr lvl="1">
              <a:lnSpc>
                <a:spcPct val="80000"/>
              </a:lnSpc>
              <a:defRPr/>
            </a:pPr>
            <a:r>
              <a:rPr lang="en-US" sz="1800" dirty="0" smtClean="0">
                <a:cs typeface="Arial" pitchFamily="34" charset="0"/>
              </a:rPr>
              <a:t>1 agreed CR</a:t>
            </a:r>
          </a:p>
          <a:p>
            <a:pPr lvl="1">
              <a:lnSpc>
                <a:spcPct val="80000"/>
              </a:lnSpc>
              <a:defRPr/>
            </a:pPr>
            <a:r>
              <a:rPr lang="en-US" sz="1800" dirty="0" smtClean="0">
                <a:cs typeface="Arial" pitchFamily="34" charset="0"/>
              </a:rPr>
              <a:t>Diameter: Missing AVP </a:t>
            </a:r>
            <a:r>
              <a:rPr lang="en-US" sz="1800" dirty="0">
                <a:cs typeface="Arial" pitchFamily="34" charset="0"/>
              </a:rPr>
              <a:t>codes for TS </a:t>
            </a:r>
            <a:r>
              <a:rPr lang="en-US" sz="1800" dirty="0" smtClean="0">
                <a:cs typeface="Arial" pitchFamily="34" charset="0"/>
              </a:rPr>
              <a:t>29.219</a:t>
            </a:r>
            <a:endParaRPr lang="en-GB" altLang="de-DE" sz="1800" dirty="0">
              <a:cs typeface="Arial" charset="0"/>
            </a:endParaRPr>
          </a:p>
          <a:p>
            <a:pPr marL="0" indent="0">
              <a:lnSpc>
                <a:spcPct val="80000"/>
              </a:lnSpc>
              <a:buNone/>
              <a:defRPr/>
            </a:pPr>
            <a:endParaRPr lang="en-GB" sz="2000" dirty="0" smtClean="0">
              <a:cs typeface="Arial" pitchFamily="34" charset="0"/>
            </a:endParaRPr>
          </a:p>
          <a:p>
            <a:pPr>
              <a:lnSpc>
                <a:spcPct val="80000"/>
              </a:lnSpc>
              <a:defRPr/>
            </a:pPr>
            <a:r>
              <a:rPr lang="en-GB" sz="2400" dirty="0" smtClean="0">
                <a:cs typeface="Arial" pitchFamily="34" charset="0"/>
              </a:rPr>
              <a:t>Rel-8 CRs (Category F)</a:t>
            </a:r>
            <a:endParaRPr lang="en-GB" sz="2400" dirty="0">
              <a:cs typeface="Arial" pitchFamily="34" charset="0"/>
            </a:endParaRPr>
          </a:p>
          <a:p>
            <a:pPr lvl="1">
              <a:lnSpc>
                <a:spcPct val="80000"/>
              </a:lnSpc>
              <a:defRPr/>
            </a:pPr>
            <a:r>
              <a:rPr lang="en-US" sz="1800" dirty="0" smtClean="0">
                <a:cs typeface="Arial" pitchFamily="34" charset="0"/>
              </a:rPr>
              <a:t>1 </a:t>
            </a:r>
            <a:r>
              <a:rPr lang="en-US" sz="1800" dirty="0">
                <a:cs typeface="Arial" pitchFamily="34" charset="0"/>
              </a:rPr>
              <a:t>agreed </a:t>
            </a:r>
            <a:r>
              <a:rPr lang="en-US" sz="1800" dirty="0" smtClean="0">
                <a:cs typeface="Arial" pitchFamily="34" charset="0"/>
              </a:rPr>
              <a:t>CR</a:t>
            </a:r>
            <a:endParaRPr lang="en-US" sz="1800" dirty="0">
              <a:cs typeface="Arial" pitchFamily="34" charset="0"/>
            </a:endParaRPr>
          </a:p>
          <a:p>
            <a:pPr lvl="1">
              <a:lnSpc>
                <a:spcPct val="80000"/>
              </a:lnSpc>
              <a:defRPr/>
            </a:pPr>
            <a:r>
              <a:rPr lang="en-US" sz="1800" dirty="0" smtClean="0">
                <a:cs typeface="Arial" pitchFamily="34" charset="0"/>
              </a:rPr>
              <a:t>GTP: Correction </a:t>
            </a:r>
            <a:r>
              <a:rPr lang="en-US" sz="1800" dirty="0">
                <a:cs typeface="Arial" pitchFamily="34" charset="0"/>
              </a:rPr>
              <a:t>in the SGW handling of </a:t>
            </a:r>
            <a:r>
              <a:rPr lang="en-US" sz="1800" dirty="0" smtClean="0">
                <a:cs typeface="Arial" pitchFamily="34" charset="0"/>
              </a:rPr>
              <a:t>TFT</a:t>
            </a:r>
            <a:endParaRPr lang="en-GB" sz="2000" dirty="0" smtClean="0">
              <a:cs typeface="Arial" pitchFamily="34" charset="0"/>
            </a:endParaRPr>
          </a:p>
          <a:p>
            <a:pPr marL="0" indent="0">
              <a:lnSpc>
                <a:spcPct val="80000"/>
              </a:lnSpc>
              <a:buNone/>
              <a:defRPr/>
            </a:pPr>
            <a:endParaRPr lang="en-GB" sz="2000" dirty="0">
              <a:cs typeface="Arial" pitchFamily="34" charset="0"/>
            </a:endParaRPr>
          </a:p>
          <a:p>
            <a:pPr marL="0" indent="0">
              <a:lnSpc>
                <a:spcPct val="80000"/>
              </a:lnSpc>
              <a:buNone/>
              <a:defRPr/>
            </a:pPr>
            <a:endParaRPr lang="en-GB" altLang="ko-KR" sz="2000" dirty="0" smtClean="0">
              <a:ea typeface="굴림" pitchFamily="34" charset="-127"/>
              <a:cs typeface="Arial" pitchFamily="34" charset="0"/>
            </a:endParaRPr>
          </a:p>
          <a:p>
            <a:pPr>
              <a:lnSpc>
                <a:spcPct val="80000"/>
              </a:lnSpc>
              <a:buFontTx/>
              <a:buNone/>
              <a:defRPr/>
            </a:pPr>
            <a:endParaRPr lang="en-GB" sz="2000" dirty="0" smtClean="0">
              <a:cs typeface="Arial" pitchFamily="34" charset="0"/>
            </a:endParaRPr>
          </a:p>
        </p:txBody>
      </p:sp>
    </p:spTree>
    <p:extLst>
      <p:ext uri="{BB962C8B-B14F-4D97-AF65-F5344CB8AC3E}">
        <p14:creationId xmlns:p14="http://schemas.microsoft.com/office/powerpoint/2010/main" val="38186074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832652"/>
            <a:ext cx="8433975" cy="523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mn-lt"/>
                <a:cs typeface="Arial" pitchFamily="34" charset="0"/>
              </a:rPr>
              <a:t> </a:t>
            </a:r>
            <a:r>
              <a:rPr lang="en-US" altLang="de-DE" sz="2000" dirty="0">
                <a:latin typeface="+mn-lt"/>
                <a:cs typeface="Arial" pitchFamily="34" charset="0"/>
              </a:rPr>
              <a:t>TSG CT WG</a:t>
            </a:r>
            <a:r>
              <a:rPr lang="de-DE" altLang="de-DE" sz="2000" dirty="0">
                <a:latin typeface="+mn-lt"/>
                <a:cs typeface="Arial" pitchFamily="34" charset="0"/>
              </a:rPr>
              <a:t>4</a:t>
            </a:r>
            <a:r>
              <a:rPr lang="en-US" altLang="de-DE" sz="2000" dirty="0">
                <a:latin typeface="+mn-lt"/>
                <a:cs typeface="Arial" pitchFamily="34" charset="0"/>
              </a:rPr>
              <a:t> statistics</a:t>
            </a:r>
            <a:r>
              <a:rPr lang="en-US" altLang="de-DE" sz="2000" dirty="0" smtClean="0">
                <a:latin typeface="+mn-lt"/>
                <a:cs typeface="Arial" pitchFamily="34" charset="0"/>
              </a:rPr>
              <a:t>:</a:t>
            </a: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123 (95 BCF + 28 A) </a:t>
            </a:r>
            <a:r>
              <a:rPr lang="en-US" altLang="de-DE" sz="2000" dirty="0" smtClean="0">
                <a:latin typeface="+mn-lt"/>
                <a:cs typeface="Arial" pitchFamily="34" charset="0"/>
              </a:rPr>
              <a:t>Change </a:t>
            </a:r>
            <a:r>
              <a:rPr lang="en-US" altLang="de-DE" sz="2000" dirty="0">
                <a:latin typeface="+mn-lt"/>
                <a:cs typeface="Arial" pitchFamily="34" charset="0"/>
              </a:rPr>
              <a:t>Requests </a:t>
            </a:r>
            <a:r>
              <a:rPr lang="en-US" altLang="de-DE" sz="2000" dirty="0" smtClean="0">
                <a:latin typeface="+mn-lt"/>
                <a:cs typeface="Arial" pitchFamily="34" charset="0"/>
              </a:rPr>
              <a:t>agreed</a:t>
            </a: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154 </a:t>
            </a:r>
            <a:r>
              <a:rPr lang="en-US" altLang="de-DE" sz="2000" dirty="0" err="1" smtClean="0">
                <a:latin typeface="+mn-lt"/>
                <a:cs typeface="Arial" pitchFamily="34" charset="0"/>
              </a:rPr>
              <a:t>pCRs</a:t>
            </a:r>
            <a:r>
              <a:rPr lang="en-US" altLang="de-DE" sz="2000" dirty="0" smtClean="0">
                <a:latin typeface="+mn-lt"/>
                <a:cs typeface="Arial" pitchFamily="34" charset="0"/>
              </a:rPr>
              <a:t> </a:t>
            </a:r>
            <a:r>
              <a:rPr lang="en-US" altLang="de-DE" sz="2000" dirty="0" smtClean="0">
                <a:latin typeface="+mn-lt"/>
                <a:cs typeface="Arial" pitchFamily="34" charset="0"/>
              </a:rPr>
              <a:t>agreed on 5G_Phase </a:t>
            </a:r>
            <a:r>
              <a:rPr lang="en-US" altLang="de-DE" sz="2000" dirty="0" smtClean="0">
                <a:latin typeface="+mn-lt"/>
                <a:cs typeface="Arial" pitchFamily="34" charset="0"/>
              </a:rPr>
              <a:t>1 (TR + TSs)</a:t>
            </a:r>
            <a:endParaRPr lang="nb-NO"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agreed</a:t>
            </a:r>
          </a:p>
          <a:p>
            <a:pPr marL="1200150" lvl="2" indent="-285750" eaLnBrk="1" hangingPunct="1">
              <a:lnSpc>
                <a:spcPct val="90000"/>
              </a:lnSpc>
              <a:spcBef>
                <a:spcPct val="20000"/>
              </a:spcBef>
              <a:buClr>
                <a:srgbClr val="C00000"/>
              </a:buClr>
              <a:buFont typeface="Arial" charset="0"/>
              <a:buChar char="•"/>
              <a:defRPr/>
            </a:pPr>
            <a:r>
              <a:rPr lang="nb-NO" altLang="de-DE" sz="2000" dirty="0" smtClean="0">
                <a:solidFill>
                  <a:srgbClr val="FF0000"/>
                </a:solidFill>
                <a:latin typeface="+mn-lt"/>
                <a:cs typeface="Arial" pitchFamily="34" charset="0"/>
              </a:rPr>
              <a:t>1 </a:t>
            </a:r>
            <a:r>
              <a:rPr lang="nb-NO" altLang="de-DE" sz="2000" dirty="0" smtClean="0">
                <a:latin typeface="+mn-lt"/>
                <a:cs typeface="Arial" pitchFamily="34" charset="0"/>
              </a:rPr>
              <a:t>new </a:t>
            </a:r>
            <a:r>
              <a:rPr lang="nb-NO" altLang="de-DE" sz="2000" dirty="0" smtClean="0">
                <a:latin typeface="+mn-lt"/>
                <a:cs typeface="Arial" pitchFamily="34" charset="0"/>
              </a:rPr>
              <a:t>Study Item </a:t>
            </a:r>
            <a:r>
              <a:rPr lang="nb-NO" altLang="de-DE" sz="2000" dirty="0" smtClean="0">
                <a:latin typeface="+mn-lt"/>
                <a:cs typeface="Arial" pitchFamily="34" charset="0"/>
              </a:rPr>
              <a:t>and</a:t>
            </a:r>
            <a:endParaRPr lang="nb-NO" altLang="de-DE" sz="2000" dirty="0" smtClean="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endorsed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mn-lt"/>
                <a:cs typeface="Arial" pitchFamily="34" charset="0"/>
              </a:rPr>
              <a:t>1 </a:t>
            </a:r>
            <a:r>
              <a:rPr lang="nb-NO" altLang="de-DE" sz="2000" dirty="0">
                <a:latin typeface="+mn-lt"/>
                <a:cs typeface="Arial" pitchFamily="34" charset="0"/>
              </a:rPr>
              <a:t>new </a:t>
            </a:r>
            <a:r>
              <a:rPr lang="nb-NO" altLang="de-DE" sz="2000" dirty="0" smtClean="0">
                <a:latin typeface="+mn-lt"/>
                <a:cs typeface="Arial" pitchFamily="34" charset="0"/>
              </a:rPr>
              <a:t>Work Item and </a:t>
            </a:r>
            <a:r>
              <a:rPr lang="nb-NO" altLang="de-DE" sz="2000" dirty="0" smtClean="0">
                <a:solidFill>
                  <a:srgbClr val="FF0000"/>
                </a:solidFill>
                <a:latin typeface="+mn-lt"/>
                <a:cs typeface="Arial" pitchFamily="34" charset="0"/>
              </a:rPr>
              <a:t>4 </a:t>
            </a:r>
            <a:r>
              <a:rPr lang="nb-NO" altLang="de-DE" sz="2000" dirty="0">
                <a:latin typeface="+mn-lt"/>
                <a:cs typeface="Arial" pitchFamily="34" charset="0"/>
              </a:rPr>
              <a:t>revised Work </a:t>
            </a:r>
            <a:r>
              <a:rPr lang="nb-NO" altLang="de-DE" sz="2000" dirty="0" smtClean="0">
                <a:latin typeface="+mn-lt"/>
                <a:cs typeface="Arial" pitchFamily="34" charset="0"/>
              </a:rPr>
              <a:t>Items </a:t>
            </a:r>
            <a:endParaRPr lang="nb-NO" altLang="de-DE" sz="2000" dirty="0" smtClean="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000" dirty="0" smtClean="0">
                <a:latin typeface="+mn-lt"/>
                <a:cs typeface="Arial" pitchFamily="34" charset="0"/>
              </a:rPr>
              <a:t>TS/TRs</a:t>
            </a:r>
            <a:r>
              <a:rPr lang="nb-NO" altLang="de-DE" sz="2000" dirty="0" smtClean="0">
                <a:latin typeface="+mn-lt"/>
                <a:cs typeface="Arial" pitchFamily="34" charset="0"/>
              </a:rPr>
              <a:t> sent for information and approval</a:t>
            </a:r>
          </a:p>
          <a:p>
            <a:pPr marL="1200150" lvl="2" indent="-285750" eaLnBrk="1" hangingPunct="1">
              <a:lnSpc>
                <a:spcPct val="90000"/>
              </a:lnSpc>
              <a:spcBef>
                <a:spcPct val="20000"/>
              </a:spcBef>
              <a:buClr>
                <a:srgbClr val="C00000"/>
              </a:buClr>
              <a:buFont typeface="Arial" charset="0"/>
              <a:buChar char="•"/>
              <a:defRPr/>
            </a:pPr>
            <a:r>
              <a:rPr lang="nb-NO" altLang="de-DE" sz="1800" dirty="0" smtClean="0">
                <a:solidFill>
                  <a:srgbClr val="FF0000"/>
                </a:solidFill>
                <a:latin typeface="+mn-lt"/>
                <a:cs typeface="Arial" pitchFamily="34" charset="0"/>
              </a:rPr>
              <a:t>1</a:t>
            </a:r>
            <a:r>
              <a:rPr lang="nb-NO" altLang="de-DE" sz="1800" dirty="0" smtClean="0">
                <a:latin typeface="+mn-lt"/>
                <a:cs typeface="Arial" pitchFamily="34" charset="0"/>
              </a:rPr>
              <a:t> TR for </a:t>
            </a:r>
            <a:r>
              <a:rPr lang="fr-FR" altLang="de-DE" sz="1800" dirty="0" smtClean="0">
                <a:latin typeface="+mn-lt"/>
                <a:cs typeface="Arial" pitchFamily="34" charset="0"/>
              </a:rPr>
              <a:t>sent for </a:t>
            </a:r>
            <a:r>
              <a:rPr lang="fr-FR" altLang="de-DE" sz="1800" dirty="0" err="1" smtClean="0">
                <a:latin typeface="+mn-lt"/>
                <a:cs typeface="Arial" pitchFamily="34" charset="0"/>
              </a:rPr>
              <a:t>approval</a:t>
            </a:r>
            <a:endParaRPr lang="en-US" altLang="de-DE" sz="18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mn-lt"/>
                <a:cs typeface="Arial" pitchFamily="34" charset="0"/>
              </a:rPr>
              <a:t>Participation:</a:t>
            </a:r>
          </a:p>
          <a:p>
            <a:pPr marL="1200150" lvl="2" indent="-285750" eaLnBrk="1" hangingPunct="1">
              <a:lnSpc>
                <a:spcPct val="90000"/>
              </a:lnSpc>
              <a:spcBef>
                <a:spcPct val="20000"/>
              </a:spcBef>
              <a:buClr>
                <a:srgbClr val="C00000"/>
              </a:buClr>
              <a:buFont typeface="Arial" charset="0"/>
              <a:buChar char="•"/>
              <a:defRPr/>
            </a:pPr>
            <a:r>
              <a:rPr lang="en-US" altLang="de-DE" sz="1800" dirty="0" smtClean="0">
                <a:latin typeface="+mn-lt"/>
                <a:cs typeface="Arial" pitchFamily="34" charset="0"/>
              </a:rPr>
              <a:t>CT4 </a:t>
            </a:r>
            <a:r>
              <a:rPr lang="en-US" altLang="de-DE" sz="1800" dirty="0" smtClean="0">
                <a:latin typeface="+mn-lt"/>
                <a:cs typeface="Arial" pitchFamily="34" charset="0"/>
              </a:rPr>
              <a:t>#80: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de-DE" altLang="de-DE" sz="1600" dirty="0" smtClean="0">
                <a:solidFill>
                  <a:srgbClr val="FF0000"/>
                </a:solidFill>
                <a:latin typeface="+mn-lt"/>
                <a:cs typeface="Arial" pitchFamily="34" charset="0"/>
              </a:rPr>
              <a:t>64</a:t>
            </a:r>
            <a:r>
              <a:rPr lang="de-DE" altLang="de-DE" sz="1600" dirty="0" smtClean="0">
                <a:latin typeface="+mn-lt"/>
                <a:cs typeface="Arial" pitchFamily="34" charset="0"/>
              </a:rPr>
              <a:t> </a:t>
            </a:r>
            <a:r>
              <a:rPr lang="en-US" altLang="de-DE" sz="1600" dirty="0" smtClean="0">
                <a:latin typeface="+mn-lt"/>
                <a:cs typeface="Arial" pitchFamily="34" charset="0"/>
              </a:rPr>
              <a:t>Registered Participants</a:t>
            </a:r>
          </a:p>
          <a:p>
            <a:pPr lvl="3" eaLnBrk="1" hangingPunct="1">
              <a:lnSpc>
                <a:spcPct val="90000"/>
              </a:lnSpc>
              <a:spcBef>
                <a:spcPct val="20000"/>
              </a:spcBef>
              <a:buClr>
                <a:srgbClr val="C00000"/>
              </a:buClr>
              <a:defRPr/>
            </a:pPr>
            <a:r>
              <a:rPr lang="en-GB" sz="1600" u="sng" dirty="0">
                <a:latin typeface="+mn-lt"/>
                <a:hlinkClick r:id="rId3"/>
              </a:rPr>
              <a:t>https://</a:t>
            </a:r>
            <a:r>
              <a:rPr lang="en-GB" sz="1600" u="sng" dirty="0" smtClean="0">
                <a:latin typeface="+mn-lt"/>
                <a:hlinkClick r:id="rId3"/>
              </a:rPr>
              <a:t>webapp.etsi.org/3GPPRegistration/fViewPart.asp?mid=31995</a:t>
            </a:r>
            <a:endParaRPr lang="en-GB" sz="1600" u="sng" dirty="0" smtClean="0">
              <a:latin typeface="+mn-lt"/>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smtClean="0">
                <a:latin typeface="+mn-lt"/>
                <a:cs typeface="Arial" pitchFamily="34" charset="0"/>
              </a:rPr>
              <a:t>~</a:t>
            </a:r>
            <a:r>
              <a:rPr lang="en-US" altLang="de-DE" sz="1600" dirty="0" smtClean="0">
                <a:solidFill>
                  <a:srgbClr val="FF0000"/>
                </a:solidFill>
                <a:latin typeface="+mn-lt"/>
                <a:cs typeface="Arial" pitchFamily="34" charset="0"/>
              </a:rPr>
              <a:t>30</a:t>
            </a:r>
            <a:r>
              <a:rPr lang="en-US" altLang="de-DE" sz="1600" dirty="0" smtClean="0">
                <a:latin typeface="+mn-lt"/>
                <a:cs typeface="Arial" pitchFamily="34" charset="0"/>
              </a:rPr>
              <a:t> </a:t>
            </a:r>
            <a:r>
              <a:rPr lang="en-US" altLang="de-DE" sz="1600" dirty="0" smtClean="0">
                <a:latin typeface="+mn-lt"/>
                <a:cs typeface="Arial" pitchFamily="34" charset="0"/>
              </a:rPr>
              <a:t>Attended Participants</a:t>
            </a:r>
            <a:endParaRPr lang="en-US" altLang="de-DE" sz="1600" dirty="0">
              <a:latin typeface="+mn-lt"/>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1800" dirty="0">
                <a:latin typeface="+mn-lt"/>
                <a:cs typeface="Arial" pitchFamily="34" charset="0"/>
              </a:rPr>
              <a:t>CT4 </a:t>
            </a:r>
            <a:r>
              <a:rPr lang="en-US" altLang="de-DE" sz="1800" dirty="0" smtClean="0">
                <a:latin typeface="+mn-lt"/>
                <a:cs typeface="Arial" pitchFamily="34" charset="0"/>
              </a:rPr>
              <a:t>#81: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charset="0"/>
              <a:buChar char="•"/>
              <a:defRPr/>
            </a:pPr>
            <a:r>
              <a:rPr lang="de-DE" altLang="de-DE" sz="1600" dirty="0" smtClean="0">
                <a:solidFill>
                  <a:srgbClr val="FF0000"/>
                </a:solidFill>
                <a:latin typeface="+mn-lt"/>
                <a:cs typeface="Arial" pitchFamily="34" charset="0"/>
              </a:rPr>
              <a:t>125</a:t>
            </a:r>
            <a:r>
              <a:rPr lang="de-DE" altLang="de-DE" sz="1600" dirty="0" smtClean="0">
                <a:latin typeface="+mn-lt"/>
                <a:cs typeface="Arial" pitchFamily="34" charset="0"/>
              </a:rPr>
              <a:t> </a:t>
            </a:r>
            <a:r>
              <a:rPr lang="en-US" altLang="de-DE" sz="1600" dirty="0">
                <a:latin typeface="+mn-lt"/>
                <a:cs typeface="Arial" pitchFamily="34" charset="0"/>
              </a:rPr>
              <a:t>Registered </a:t>
            </a:r>
            <a:r>
              <a:rPr lang="en-US" altLang="de-DE" sz="1600" dirty="0" smtClean="0">
                <a:latin typeface="+mn-lt"/>
                <a:cs typeface="Arial" pitchFamily="34" charset="0"/>
              </a:rPr>
              <a:t>Participants</a:t>
            </a:r>
          </a:p>
          <a:p>
            <a:pPr lvl="3" eaLnBrk="1" hangingPunct="1">
              <a:lnSpc>
                <a:spcPct val="90000"/>
              </a:lnSpc>
              <a:spcBef>
                <a:spcPct val="20000"/>
              </a:spcBef>
              <a:buClr>
                <a:srgbClr val="C00000"/>
              </a:buClr>
              <a:defRPr/>
            </a:pPr>
            <a:r>
              <a:rPr lang="en-US" altLang="de-DE" sz="1600" dirty="0">
                <a:latin typeface="+mn-lt"/>
                <a:cs typeface="Arial" pitchFamily="34" charset="0"/>
                <a:hlinkClick r:id="rId4"/>
              </a:rPr>
              <a:t>https://</a:t>
            </a:r>
            <a:r>
              <a:rPr lang="en-US" altLang="de-DE" sz="1600" dirty="0" smtClean="0">
                <a:latin typeface="+mn-lt"/>
                <a:cs typeface="Arial" pitchFamily="34" charset="0"/>
                <a:hlinkClick r:id="rId4"/>
              </a:rPr>
              <a:t>webapp.etsi.org/3GPPRegistration/fViewPart.asp?mid=31996</a:t>
            </a:r>
            <a:r>
              <a:rPr lang="en-US" altLang="de-DE" sz="1600" dirty="0" smtClean="0">
                <a:latin typeface="+mn-lt"/>
                <a:cs typeface="Arial" pitchFamily="34" charset="0"/>
              </a:rPr>
              <a:t> </a:t>
            </a:r>
            <a:r>
              <a:rPr lang="en-GB" sz="1600" u="sng" dirty="0" smtClean="0">
                <a:latin typeface="+mn-lt"/>
              </a:rPr>
              <a:t> </a:t>
            </a:r>
            <a:endParaRPr lang="en-GB" sz="1600" u="sng" dirty="0">
              <a:latin typeface="+mn-lt"/>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a:latin typeface="+mn-lt"/>
                <a:cs typeface="Arial" pitchFamily="34" charset="0"/>
              </a:rPr>
              <a:t>~</a:t>
            </a:r>
            <a:r>
              <a:rPr lang="en-US" altLang="de-DE" sz="1600" dirty="0">
                <a:solidFill>
                  <a:srgbClr val="FF0000"/>
                </a:solidFill>
                <a:latin typeface="+mn-lt"/>
                <a:cs typeface="Arial" pitchFamily="34" charset="0"/>
              </a:rPr>
              <a:t>35</a:t>
            </a:r>
            <a:r>
              <a:rPr lang="en-US" altLang="de-DE" sz="1600" dirty="0">
                <a:latin typeface="+mn-lt"/>
                <a:cs typeface="Arial" pitchFamily="34" charset="0"/>
              </a:rPr>
              <a:t> Attended Participants</a:t>
            </a:r>
          </a:p>
          <a:p>
            <a:pPr marL="742950" lvl="1" indent="-285750" eaLnBrk="1" hangingPunct="1">
              <a:lnSpc>
                <a:spcPct val="90000"/>
              </a:lnSpc>
              <a:spcBef>
                <a:spcPct val="20000"/>
              </a:spcBef>
              <a:buClr>
                <a:srgbClr val="C00000"/>
              </a:buClr>
              <a:buFont typeface="Arial" charset="0"/>
              <a:buChar char="•"/>
              <a:defRPr/>
            </a:pP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mn-lt"/>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8001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215900" y="1034357"/>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ea typeface="MS PGothic" pitchFamily="34" charset="-128"/>
                <a:cs typeface="Arial" pitchFamily="34" charset="0"/>
              </a:rPr>
              <a:t>The Chairman wants to:</a:t>
            </a:r>
          </a:p>
          <a:p>
            <a:pPr lvl="1"/>
            <a:r>
              <a:rPr lang="en-GB" altLang="ja-JP" dirty="0" smtClean="0">
                <a:ea typeface="MS PGothic" pitchFamily="34" charset="-128"/>
                <a:cs typeface="Arial" pitchFamily="34" charset="0"/>
              </a:rPr>
              <a:t>Thank CT4 delegates for the </a:t>
            </a:r>
            <a:r>
              <a:rPr lang="en-GB" altLang="ja-JP" dirty="0" smtClean="0">
                <a:ea typeface="MS PGothic" pitchFamily="34" charset="-128"/>
                <a:cs typeface="Arial" pitchFamily="34" charset="0"/>
              </a:rPr>
              <a:t>continuous effort </a:t>
            </a:r>
            <a:r>
              <a:rPr lang="en-GB" altLang="ja-JP" dirty="0" smtClean="0">
                <a:ea typeface="MS PGothic" pitchFamily="34" charset="-128"/>
                <a:cs typeface="Arial" pitchFamily="34" charset="0"/>
              </a:rPr>
              <a:t>on 5GS </a:t>
            </a:r>
            <a:endParaRPr lang="en-GB" altLang="ja-JP" dirty="0" smtClean="0">
              <a:ea typeface="MS PGothic" pitchFamily="34" charset="-128"/>
              <a:cs typeface="Arial" pitchFamily="34" charset="0"/>
            </a:endParaRPr>
          </a:p>
          <a:p>
            <a:pPr lvl="1"/>
            <a:r>
              <a:rPr lang="en-GB" altLang="ja-JP" dirty="0" smtClean="0">
                <a:ea typeface="MS PGothic" pitchFamily="34" charset="-128"/>
                <a:cs typeface="Arial" pitchFamily="34" charset="0"/>
              </a:rPr>
              <a:t>Thank </a:t>
            </a:r>
            <a:r>
              <a:rPr lang="en-GB" altLang="ja-JP" dirty="0" smtClean="0">
                <a:ea typeface="MS PGothic" pitchFamily="34" charset="-128"/>
                <a:cs typeface="Arial" pitchFamily="34" charset="0"/>
              </a:rPr>
              <a:t>Atle and Susana for the coordination and the joint </a:t>
            </a:r>
            <a:r>
              <a:rPr lang="en-GB" altLang="ja-JP" dirty="0" smtClean="0">
                <a:ea typeface="MS PGothic" pitchFamily="34" charset="-128"/>
                <a:cs typeface="Arial" pitchFamily="34" charset="0"/>
              </a:rPr>
              <a:t>sessions </a:t>
            </a:r>
            <a:r>
              <a:rPr lang="en-GB" altLang="ja-JP" dirty="0" smtClean="0">
                <a:ea typeface="MS PGothic" pitchFamily="34" charset="-128"/>
                <a:cs typeface="Arial" pitchFamily="34" charset="0"/>
              </a:rPr>
              <a:t>on 5GS work between CT1, CT3 and CT4 </a:t>
            </a:r>
          </a:p>
          <a:p>
            <a:pPr lvl="1"/>
            <a:r>
              <a:rPr lang="en-GB" altLang="ja-JP" dirty="0" smtClean="0">
                <a:ea typeface="MS PGothic" pitchFamily="34" charset="-128"/>
                <a:cs typeface="Arial" pitchFamily="34" charset="0"/>
              </a:rPr>
              <a:t>Thank WI and spec rapporteurs for their priceless coordination work.</a:t>
            </a:r>
          </a:p>
          <a:p>
            <a:pPr lvl="1"/>
            <a:r>
              <a:rPr lang="en-GB" altLang="ja-JP" dirty="0" smtClean="0">
                <a:ea typeface="MS PGothic" pitchFamily="34" charset="-128"/>
                <a:cs typeface="Arial" pitchFamily="34" charset="0"/>
              </a:rPr>
              <a:t>Thank Peter Schmitt and Yvette Koza for their help in CT4 management. </a:t>
            </a:r>
          </a:p>
          <a:p>
            <a:pPr lvl="1"/>
            <a:r>
              <a:rPr lang="en-GB" altLang="ja-JP" dirty="0">
                <a:ea typeface="MS PGothic" pitchFamily="34" charset="-128"/>
                <a:cs typeface="Arial" pitchFamily="34" charset="0"/>
              </a:rPr>
              <a:t>T</a:t>
            </a:r>
            <a:r>
              <a:rPr lang="en-GB" altLang="ja-JP" dirty="0" smtClean="0">
                <a:ea typeface="MS PGothic" pitchFamily="34" charset="-128"/>
                <a:cs typeface="Arial" pitchFamily="34" charset="0"/>
              </a:rPr>
              <a:t>hank Kimmo for </a:t>
            </a:r>
            <a:r>
              <a:rPr lang="en-GB" altLang="ja-JP" dirty="0" smtClean="0">
                <a:ea typeface="MS PGothic" pitchFamily="34" charset="-128"/>
                <a:cs typeface="Arial" pitchFamily="34" charset="0"/>
              </a:rPr>
              <a:t>“supporting” me all the week</a:t>
            </a:r>
          </a:p>
          <a:p>
            <a:pPr lvl="1"/>
            <a:r>
              <a:rPr lang="en-GB" altLang="ja-JP" dirty="0" smtClean="0">
                <a:ea typeface="MS PGothic" pitchFamily="34" charset="-128"/>
                <a:cs typeface="Arial" pitchFamily="34" charset="0"/>
              </a:rPr>
              <a:t>Thank Peter Wild for being a so nice </a:t>
            </a:r>
            <a:r>
              <a:rPr lang="fr-FR" dirty="0" err="1"/>
              <a:t>spokesperson</a:t>
            </a:r>
            <a:endParaRPr lang="en-GB" altLang="ja-JP" dirty="0" smtClean="0">
              <a:ea typeface="MS PGothic" pitchFamily="34" charset="-128"/>
              <a:cs typeface="Arial" pitchFamily="34" charset="0"/>
            </a:endParaRPr>
          </a:p>
          <a:p>
            <a:pPr lvl="1"/>
            <a:r>
              <a:rPr lang="en-GB" altLang="ja-JP" dirty="0" smtClean="0">
                <a:ea typeface="MS PGothic" pitchFamily="34" charset="-128"/>
                <a:cs typeface="Arial" pitchFamily="34" charset="0"/>
              </a:rPr>
              <a:t>Thank the hosts of our meeting </a:t>
            </a:r>
            <a:r>
              <a:rPr lang="en-GB" altLang="ja-JP" dirty="0" smtClean="0">
                <a:ea typeface="MS PGothic" pitchFamily="34" charset="-128"/>
                <a:cs typeface="Arial" pitchFamily="34" charset="0"/>
              </a:rPr>
              <a:t>locations (Kochi, Reno) </a:t>
            </a:r>
            <a:r>
              <a:rPr lang="en-GB" altLang="ja-JP" dirty="0" smtClean="0">
                <a:ea typeface="MS PGothic" pitchFamily="34" charset="-128"/>
                <a:cs typeface="Arial" pitchFamily="34" charset="0"/>
              </a:rPr>
              <a:t>and ETSI support for IT facilities. </a:t>
            </a:r>
            <a:endParaRPr lang="en-US" altLang="ja-JP" dirty="0" smtClean="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4294967295"/>
          </p:nvPr>
        </p:nvSpPr>
        <p:spPr bwMode="auto">
          <a:xfrm>
            <a:off x="8599488" y="5753100"/>
            <a:ext cx="395287"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0" hangingPunct="0">
              <a:spcBef>
                <a:spcPct val="0"/>
              </a:spcBef>
              <a:buFontTx/>
              <a:buNone/>
            </a:pPr>
            <a:fld id="{C5E5204D-AAEA-45D2-8F14-5356C2D33F0F}" type="slidenum">
              <a:rPr lang="en-GB" altLang="de-DE" sz="1100">
                <a:solidFill>
                  <a:schemeClr val="bg1"/>
                </a:solidFill>
                <a:latin typeface="Arial" charset="0"/>
              </a:rPr>
              <a:pPr eaLnBrk="0" hangingPunct="0">
                <a:spcBef>
                  <a:spcPct val="0"/>
                </a:spcBef>
                <a:buFontTx/>
                <a:buNone/>
              </a:pPr>
              <a:t>31</a:t>
            </a:fld>
            <a:endParaRPr lang="en-GB" altLang="de-DE" sz="1100">
              <a:solidFill>
                <a:schemeClr val="bg1"/>
              </a:solidFill>
              <a:latin typeface="Arial" charset="0"/>
            </a:endParaRPr>
          </a:p>
        </p:txBody>
      </p:sp>
      <p:pic>
        <p:nvPicPr>
          <p:cNvPr id="30723" name="Picture 8" descr="webpa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flipV="1">
            <a:off x="2614613" y="2716213"/>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itle 1"/>
          <p:cNvSpPr>
            <a:spLocks noGrp="1"/>
          </p:cNvSpPr>
          <p:nvPr>
            <p:ph type="title" idx="4294967295"/>
          </p:nvPr>
        </p:nvSpPr>
        <p:spPr>
          <a:xfrm>
            <a:off x="2033588" y="242888"/>
            <a:ext cx="5232400" cy="1143000"/>
          </a:xfrm>
        </p:spPr>
        <p:txBody>
          <a:bodyPr/>
          <a:lstStyle/>
          <a:p>
            <a:r>
              <a:rPr lang="en-GB" altLang="de-DE" sz="4400" smtClean="0"/>
              <a:t>Thank  You</a:t>
            </a:r>
          </a:p>
        </p:txBody>
      </p:sp>
      <p:sp>
        <p:nvSpPr>
          <p:cNvPr id="30725"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a:spcBef>
                <a:spcPct val="0"/>
              </a:spcBef>
              <a:buFontTx/>
              <a:buNone/>
            </a:pPr>
            <a:endParaRPr lang="de-DE" altLang="de-DE" sz="1800"/>
          </a:p>
        </p:txBody>
      </p:sp>
      <p:sp>
        <p:nvSpPr>
          <p:cNvPr id="37895" name="Rectangle 11"/>
          <p:cNvSpPr>
            <a:spLocks noChangeArrowheads="1"/>
          </p:cNvSpPr>
          <p:nvPr/>
        </p:nvSpPr>
        <p:spPr bwMode="auto">
          <a:xfrm>
            <a:off x="3179763" y="1404938"/>
            <a:ext cx="2767012" cy="954107"/>
          </a:xfrm>
          <a:prstGeom prst="rect">
            <a:avLst/>
          </a:prstGeom>
          <a:noFill/>
          <a:ln w="9525">
            <a:noFill/>
            <a:miter lim="800000"/>
            <a:headEnd/>
            <a:tailEnd/>
          </a:ln>
        </p:spPr>
        <p:txBody>
          <a:bodyPr>
            <a:spAutoFit/>
          </a:bodyPr>
          <a:lstStyle/>
          <a:p>
            <a:pPr algn="ctr">
              <a:defRPr/>
            </a:pPr>
            <a:r>
              <a:rPr lang="fi-FI" sz="2800" b="1" dirty="0" smtClean="0">
                <a:cs typeface="Arial" charset="0"/>
              </a:rPr>
              <a:t>Lionel Morand</a:t>
            </a:r>
            <a:endParaRPr lang="fi-FI" sz="2800" b="1" dirty="0">
              <a:cs typeface="Arial" charset="0"/>
            </a:endParaRPr>
          </a:p>
          <a:p>
            <a:pPr algn="ctr">
              <a:defRPr/>
            </a:pPr>
            <a:r>
              <a:rPr lang="fi-FI" sz="1400" dirty="0">
                <a:cs typeface="Arial" charset="0"/>
              </a:rPr>
              <a:t>3GPP TSG CT </a:t>
            </a:r>
            <a:r>
              <a:rPr lang="fi-FI" sz="1400" dirty="0" smtClean="0">
                <a:cs typeface="Arial" charset="0"/>
              </a:rPr>
              <a:t>WG4 chairman</a:t>
            </a:r>
            <a:endParaRPr lang="fi-FI" sz="1400" dirty="0">
              <a:cs typeface="Arial" charset="0"/>
            </a:endParaRPr>
          </a:p>
          <a:p>
            <a:pPr algn="ctr">
              <a:defRPr/>
            </a:pPr>
            <a:r>
              <a:rPr lang="fi-FI" sz="1400" dirty="0" smtClean="0">
                <a:solidFill>
                  <a:schemeClr val="tx1">
                    <a:lumMod val="50000"/>
                    <a:lumOff val="50000"/>
                  </a:schemeClr>
                </a:solidFill>
                <a:cs typeface="Arial" charset="0"/>
              </a:rPr>
              <a:t>lionel.morand@orange.com</a:t>
            </a:r>
            <a:endParaRPr lang="en-US" sz="1400" dirty="0">
              <a:solidFill>
                <a:schemeClr val="tx1">
                  <a:lumMod val="50000"/>
                  <a:lumOff val="50000"/>
                </a:schemeClr>
              </a:solidFill>
              <a:cs typeface="Arial" charset="0"/>
            </a:endParaRPr>
          </a:p>
        </p:txBody>
      </p:sp>
    </p:spTree>
    <p:extLst>
      <p:ext uri="{BB962C8B-B14F-4D97-AF65-F5344CB8AC3E}">
        <p14:creationId xmlns:p14="http://schemas.microsoft.com/office/powerpoint/2010/main" val="77210369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CT4 Progress</a:t>
            </a:r>
            <a:endParaRPr lang="fr-FR" dirty="0"/>
          </a:p>
        </p:txBody>
      </p:sp>
      <p:sp>
        <p:nvSpPr>
          <p:cNvPr id="5" name="Rectangle 3"/>
          <p:cNvSpPr txBox="1">
            <a:spLocks noChangeArrowheads="1"/>
          </p:cNvSpPr>
          <p:nvPr/>
        </p:nvSpPr>
        <p:spPr bwMode="auto">
          <a:xfrm>
            <a:off x="366713" y="5916767"/>
            <a:ext cx="8686800" cy="503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900" lvl="1" indent="-342900">
              <a:buClrTx/>
              <a:buFont typeface="Arial" charset="0"/>
              <a:buBlip>
                <a:blip r:embed="rId3"/>
              </a:buBlip>
              <a:defRPr/>
            </a:pPr>
            <a:r>
              <a:rPr lang="en-US" altLang="de-DE" sz="1400" dirty="0">
                <a:latin typeface="+mj-lt"/>
                <a:cs typeface="Arial" charset="0"/>
              </a:rPr>
              <a:t>The above table shows the progress for the approved </a:t>
            </a:r>
            <a:r>
              <a:rPr lang="en-US" altLang="de-DE" sz="1400" dirty="0" smtClean="0">
                <a:latin typeface="+mj-lt"/>
                <a:cs typeface="Arial" charset="0"/>
              </a:rPr>
              <a:t>Rel-15 </a:t>
            </a:r>
            <a:r>
              <a:rPr lang="en-US" altLang="de-DE" sz="1400" dirty="0" err="1" smtClean="0">
                <a:latin typeface="+mj-lt"/>
                <a:cs typeface="Arial" charset="0"/>
              </a:rPr>
              <a:t>WIs</a:t>
            </a:r>
            <a:r>
              <a:rPr lang="en-US" altLang="de-DE" sz="1400" dirty="0" err="1">
                <a:latin typeface="+mj-lt"/>
                <a:cs typeface="Arial" charset="0"/>
              </a:rPr>
              <a:t>.</a:t>
            </a:r>
            <a:endParaRPr lang="en-US" altLang="de-DE" sz="1400" dirty="0">
              <a:latin typeface="+mj-lt"/>
              <a:cs typeface="Arial" charset="0"/>
            </a:endParaRPr>
          </a:p>
        </p:txBody>
      </p:sp>
      <p:graphicFrame>
        <p:nvGraphicFramePr>
          <p:cNvPr id="4" name="Objet 3"/>
          <p:cNvGraphicFramePr>
            <a:graphicFrameLocks noChangeAspect="1"/>
          </p:cNvGraphicFramePr>
          <p:nvPr>
            <p:extLst>
              <p:ext uri="{D42A27DB-BD31-4B8C-83A1-F6EECF244321}">
                <p14:modId xmlns:p14="http://schemas.microsoft.com/office/powerpoint/2010/main" val="4015309404"/>
              </p:ext>
            </p:extLst>
          </p:nvPr>
        </p:nvGraphicFramePr>
        <p:xfrm>
          <a:off x="82550" y="1460500"/>
          <a:ext cx="8940800" cy="2816225"/>
        </p:xfrm>
        <a:graphic>
          <a:graphicData uri="http://schemas.openxmlformats.org/presentationml/2006/ole">
            <mc:AlternateContent xmlns:mc="http://schemas.openxmlformats.org/markup-compatibility/2006">
              <mc:Choice xmlns:v="urn:schemas-microsoft-com:vml" Requires="v">
                <p:oleObj spid="_x0000_s1090" name="Worksheet" r:id="rId4" imgW="6076909" imgH="1914639" progId="Excel.Sheet.12">
                  <p:embed/>
                </p:oleObj>
              </mc:Choice>
              <mc:Fallback>
                <p:oleObj name="Worksheet" r:id="rId4" imgW="6076909" imgH="1914639" progId="Excel.Sheet.12">
                  <p:embed/>
                  <p:pic>
                    <p:nvPicPr>
                      <p:cNvPr id="0" name=""/>
                      <p:cNvPicPr/>
                      <p:nvPr/>
                    </p:nvPicPr>
                    <p:blipFill>
                      <a:blip r:embed="rId5"/>
                      <a:stretch>
                        <a:fillRect/>
                      </a:stretch>
                    </p:blipFill>
                    <p:spPr>
                      <a:xfrm>
                        <a:off x="82550" y="1460500"/>
                        <a:ext cx="8940800" cy="2816225"/>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1639602564"/>
              </p:ext>
            </p:extLst>
          </p:nvPr>
        </p:nvGraphicFramePr>
        <p:xfrm>
          <a:off x="132070" y="4548259"/>
          <a:ext cx="3448050" cy="1009650"/>
        </p:xfrm>
        <a:graphic>
          <a:graphicData uri="http://schemas.openxmlformats.org/presentationml/2006/ole">
            <mc:AlternateContent xmlns:mc="http://schemas.openxmlformats.org/markup-compatibility/2006">
              <mc:Choice xmlns:v="urn:schemas-microsoft-com:vml" Requires="v">
                <p:oleObj spid="_x0000_s1091" name="Worksheet" r:id="rId6" imgW="3447955" imgH="1009552" progId="Excel.Sheet.12">
                  <p:embed/>
                </p:oleObj>
              </mc:Choice>
              <mc:Fallback>
                <p:oleObj name="Worksheet" r:id="rId6" imgW="3447955" imgH="1009552" progId="Excel.Sheet.12">
                  <p:embed/>
                  <p:pic>
                    <p:nvPicPr>
                      <p:cNvPr id="0" name=""/>
                      <p:cNvPicPr/>
                      <p:nvPr/>
                    </p:nvPicPr>
                    <p:blipFill>
                      <a:blip r:embed="rId7"/>
                      <a:stretch>
                        <a:fillRect/>
                      </a:stretch>
                    </p:blipFill>
                    <p:spPr>
                      <a:xfrm>
                        <a:off x="132070" y="4548259"/>
                        <a:ext cx="3448050" cy="1009650"/>
                      </a:xfrm>
                      <a:prstGeom prst="rect">
                        <a:avLst/>
                      </a:prstGeom>
                    </p:spPr>
                  </p:pic>
                </p:oleObj>
              </mc:Fallback>
            </mc:AlternateContent>
          </a:graphicData>
        </a:graphic>
      </p:graphicFrame>
    </p:spTree>
    <p:extLst>
      <p:ext uri="{BB962C8B-B14F-4D97-AF65-F5344CB8AC3E}">
        <p14:creationId xmlns:p14="http://schemas.microsoft.com/office/powerpoint/2010/main" val="3106969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dirty="0" smtClean="0">
                <a:latin typeface="Arial" charset="0"/>
                <a:cs typeface="Arial" charset="0"/>
              </a:rPr>
              <a:t>A</a:t>
            </a:r>
            <a:r>
              <a:rPr lang="de-DE" altLang="de-DE" dirty="0" smtClean="0">
                <a:latin typeface="Arial" charset="0"/>
                <a:cs typeface="Arial" charset="0"/>
              </a:rPr>
              <a:t>greed</a:t>
            </a:r>
            <a:r>
              <a:rPr lang="nb-NO" altLang="de-DE" dirty="0" smtClean="0">
                <a:latin typeface="Arial" charset="0"/>
                <a:cs typeface="Arial" charset="0"/>
              </a:rPr>
              <a:t> </a:t>
            </a:r>
            <a:r>
              <a:rPr lang="de-DE" altLang="de-DE" dirty="0" smtClean="0">
                <a:latin typeface="Arial" charset="0"/>
                <a:cs typeface="Arial" charset="0"/>
              </a:rPr>
              <a:t>N</a:t>
            </a:r>
            <a:r>
              <a:rPr lang="nb-NO" altLang="de-DE" dirty="0" smtClean="0">
                <a:latin typeface="Arial" charset="0"/>
                <a:cs typeface="Arial" charset="0"/>
              </a:rPr>
              <a:t>ew WIs</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 10"/>
          <p:cNvGraphicFramePr>
            <a:graphicFrameLocks noGrp="1"/>
          </p:cNvGraphicFramePr>
          <p:nvPr>
            <p:extLst>
              <p:ext uri="{D42A27DB-BD31-4B8C-83A1-F6EECF244321}">
                <p14:modId xmlns:p14="http://schemas.microsoft.com/office/powerpoint/2010/main" val="684180591"/>
              </p:ext>
            </p:extLst>
          </p:nvPr>
        </p:nvGraphicFramePr>
        <p:xfrm>
          <a:off x="228601" y="1273423"/>
          <a:ext cx="8715374" cy="908190"/>
        </p:xfrm>
        <a:graphic>
          <a:graphicData uri="http://schemas.openxmlformats.org/drawingml/2006/table">
            <a:tbl>
              <a:tblPr/>
              <a:tblGrid>
                <a:gridCol w="995288"/>
                <a:gridCol w="3910819"/>
                <a:gridCol w="1209821"/>
                <a:gridCol w="2599446"/>
              </a:tblGrid>
              <a:tr h="517277">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New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390913">
                <a:tc>
                  <a:txBody>
                    <a:bodyPr/>
                    <a:lstStyle/>
                    <a:p>
                      <a:pPr algn="l" fontAlgn="t"/>
                      <a:r>
                        <a:rPr lang="fr-FR" sz="1400" b="1" i="0" u="sng" strike="noStrike" dirty="0" smtClean="0">
                          <a:solidFill>
                            <a:srgbClr val="0000FF"/>
                          </a:solidFill>
                          <a:effectLst/>
                          <a:latin typeface="Arial"/>
                          <a:hlinkClick r:id="rId2"/>
                        </a:rPr>
                        <a:t> CP-173037</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baseline="0" dirty="0" smtClean="0">
                          <a:effectLst/>
                          <a:latin typeface="Arial" panose="020B0604020202020204" pitchFamily="34" charset="0"/>
                          <a:cs typeface="Arial" panose="020B0604020202020204" pitchFamily="34" charset="0"/>
                        </a:rPr>
                        <a:t> </a:t>
                      </a:r>
                      <a:r>
                        <a:rPr lang="en-US" sz="1400" b="0" i="0" u="none" strike="noStrike" dirty="0" smtClean="0">
                          <a:effectLst/>
                          <a:latin typeface="Arial" panose="020B0604020202020204" pitchFamily="34" charset="0"/>
                          <a:cs typeface="Arial" panose="020B0604020202020204" pitchFamily="34" charset="0"/>
                        </a:rPr>
                        <a:t>Study Item on User-plane Protocol</a:t>
                      </a:r>
                      <a:endParaRPr lang="en-US" sz="1400" b="0" i="0" u="none" strike="noStrike" dirty="0">
                        <a:effectLst/>
                        <a:latin typeface="Arial" panose="020B060402020202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400" b="0" i="0" u="none" strike="noStrike" dirty="0" err="1" smtClean="0">
                          <a:effectLst/>
                          <a:latin typeface="Arial" panose="020B0604020202020204" pitchFamily="34" charset="0"/>
                          <a:cs typeface="Arial" panose="020B0604020202020204" pitchFamily="34" charset="0"/>
                        </a:rPr>
                        <a:t>SoftBank</a:t>
                      </a:r>
                      <a:r>
                        <a:rPr lang="fr-FR" sz="1400" b="0" i="0" u="none" strike="noStrike" dirty="0" smtClean="0">
                          <a:effectLst/>
                          <a:latin typeface="Arial" panose="020B0604020202020204" pitchFamily="34" charset="0"/>
                          <a:cs typeface="Arial" panose="020B0604020202020204" pitchFamily="34" charset="0"/>
                        </a:rPr>
                        <a:t> Corp.</a:t>
                      </a:r>
                      <a:endParaRPr lang="fr-FR" sz="1400" b="0" i="0" u="none" strike="noStrike" dirty="0">
                        <a:effectLst/>
                        <a:latin typeface="Arial" panose="020B060402020202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panose="020B0604020202020204" pitchFamily="34" charset="0"/>
                          <a:ea typeface="Times New Roman"/>
                          <a:cs typeface="Arial" panose="020B0604020202020204" pitchFamily="34" charset="0"/>
                        </a:rPr>
                        <a:t>CT4 led</a:t>
                      </a: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2"/>
          <p:cNvSpPr txBox="1">
            <a:spLocks/>
          </p:cNvSpPr>
          <p:nvPr/>
        </p:nvSpPr>
        <p:spPr bwMode="auto">
          <a:xfrm>
            <a:off x="658812" y="2596667"/>
            <a:ext cx="68341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fr-FR" altLang="de-DE" kern="0" dirty="0" err="1" smtClean="0">
                <a:latin typeface="Arial" charset="0"/>
                <a:cs typeface="Arial" charset="0"/>
              </a:rPr>
              <a:t>Agreed</a:t>
            </a:r>
            <a:r>
              <a:rPr lang="fr-FR" altLang="de-DE" kern="0" dirty="0" smtClean="0">
                <a:latin typeface="Arial" charset="0"/>
                <a:cs typeface="Arial" charset="0"/>
              </a:rPr>
              <a:t> </a:t>
            </a:r>
            <a:r>
              <a:rPr lang="fr-FR" altLang="de-DE" kern="0" dirty="0" err="1" smtClean="0">
                <a:latin typeface="Arial" charset="0"/>
                <a:cs typeface="Arial" charset="0"/>
              </a:rPr>
              <a:t>Revised</a:t>
            </a:r>
            <a:r>
              <a:rPr lang="fr-FR" altLang="de-DE" kern="0" dirty="0" smtClean="0">
                <a:latin typeface="Arial" charset="0"/>
                <a:cs typeface="Arial" charset="0"/>
              </a:rPr>
              <a:t> </a:t>
            </a:r>
            <a:r>
              <a:rPr lang="nb-NO" altLang="de-DE" kern="0" dirty="0" smtClean="0">
                <a:latin typeface="Arial" charset="0"/>
                <a:cs typeface="Arial" charset="0"/>
              </a:rPr>
              <a:t>WIs</a:t>
            </a:r>
            <a:endParaRPr lang="en-US" altLang="de-DE" kern="0" dirty="0" smtClean="0">
              <a:latin typeface="Arial" charset="0"/>
              <a:cs typeface="Arial" charset="0"/>
            </a:endParaRPr>
          </a:p>
        </p:txBody>
      </p:sp>
      <p:graphicFrame>
        <p:nvGraphicFramePr>
          <p:cNvPr id="13" name="Table 10"/>
          <p:cNvGraphicFramePr>
            <a:graphicFrameLocks noGrp="1"/>
          </p:cNvGraphicFramePr>
          <p:nvPr>
            <p:extLst>
              <p:ext uri="{D42A27DB-BD31-4B8C-83A1-F6EECF244321}">
                <p14:modId xmlns:p14="http://schemas.microsoft.com/office/powerpoint/2010/main" val="4111439657"/>
              </p:ext>
            </p:extLst>
          </p:nvPr>
        </p:nvGraphicFramePr>
        <p:xfrm>
          <a:off x="249848" y="3500794"/>
          <a:ext cx="8675076" cy="1139786"/>
        </p:xfrm>
        <a:graphic>
          <a:graphicData uri="http://schemas.openxmlformats.org/drawingml/2006/table">
            <a:tbl>
              <a:tblPr/>
              <a:tblGrid>
                <a:gridCol w="978451"/>
                <a:gridCol w="3957850"/>
                <a:gridCol w="1187355"/>
                <a:gridCol w="2551420"/>
              </a:tblGrid>
              <a:tr h="499706">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Revised</a:t>
                      </a:r>
                      <a:r>
                        <a:rPr lang="en-GB" sz="1400" b="1" baseline="0" dirty="0" smtClean="0">
                          <a:solidFill>
                            <a:srgbClr val="000000"/>
                          </a:solidFill>
                          <a:latin typeface="Arial"/>
                          <a:ea typeface="Batang"/>
                          <a:cs typeface="Arial"/>
                        </a:rPr>
                        <a:t> </a:t>
                      </a:r>
                      <a:r>
                        <a:rPr lang="en-GB" sz="1400" b="1" dirty="0" smtClean="0">
                          <a:solidFill>
                            <a:srgbClr val="000000"/>
                          </a:solidFill>
                          <a:latin typeface="Arial"/>
                          <a:ea typeface="Batang"/>
                          <a:cs typeface="Arial"/>
                        </a:rPr>
                        <a:t>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344767">
                <a:tc>
                  <a:txBody>
                    <a:bodyPr/>
                    <a:lstStyle/>
                    <a:p>
                      <a:pPr algn="l" fontAlgn="t"/>
                      <a:r>
                        <a:rPr lang="fr-FR" sz="1400" b="1" i="0" u="sng" strike="noStrike" dirty="0" smtClean="0">
                          <a:solidFill>
                            <a:srgbClr val="0000FF"/>
                          </a:solidFill>
                          <a:effectLst/>
                          <a:latin typeface="Arial"/>
                          <a:hlinkClick r:id="rId3"/>
                        </a:rPr>
                        <a:t> CP-173038</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400" dirty="0" smtClean="0">
                          <a:effectLst/>
                          <a:latin typeface="Arial"/>
                          <a:ea typeface="Times New Roman"/>
                          <a:cs typeface="Times New Roman"/>
                        </a:rPr>
                        <a:t>EPC enhancements to support 5G New Radio via Dual Connectivity, CT aspects</a:t>
                      </a:r>
                      <a:endParaRPr lang="fr-FR" sz="14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fr-FR" sz="1400" dirty="0" smtClean="0">
                          <a:effectLst/>
                          <a:latin typeface="Arial"/>
                          <a:ea typeface="Times New Roman"/>
                          <a:cs typeface="Times New Roman"/>
                        </a:rPr>
                        <a:t>Ericsson</a:t>
                      </a:r>
                      <a:endParaRPr lang="fr-FR" sz="14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EDCE5-CT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CT1 and CT3 support</a:t>
                      </a:r>
                    </a:p>
                    <a:p>
                      <a:pPr algn="l">
                        <a:spcAft>
                          <a:spcPts val="0"/>
                        </a:spcAft>
                      </a:pP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600075" y="1388322"/>
            <a:ext cx="6834188" cy="507957"/>
          </a:xfrm>
        </p:spPr>
        <p:txBody>
          <a:bodyPr/>
          <a:lstStyle/>
          <a:p>
            <a:r>
              <a:rPr lang="de-DE" altLang="de-DE" dirty="0" err="1" smtClean="0">
                <a:latin typeface="Arial" pitchFamily="34" charset="0"/>
                <a:cs typeface="Arial" pitchFamily="34" charset="0"/>
              </a:rPr>
              <a:t>Endorsed</a:t>
            </a:r>
            <a:r>
              <a:rPr lang="nb-NO" altLang="de-DE" dirty="0" smtClean="0">
                <a:latin typeface="Arial" pitchFamily="34" charset="0"/>
                <a:cs typeface="Arial" pitchFamily="34" charset="0"/>
              </a:rPr>
              <a:t> </a:t>
            </a:r>
            <a:r>
              <a:rPr lang="de-DE" altLang="de-DE" dirty="0">
                <a:latin typeface="Arial" pitchFamily="34" charset="0"/>
                <a:cs typeface="Arial" pitchFamily="34" charset="0"/>
              </a:rPr>
              <a:t>New </a:t>
            </a:r>
            <a:r>
              <a:rPr lang="nb-NO" altLang="de-DE" dirty="0" smtClean="0">
                <a:latin typeface="Arial" pitchFamily="34" charset="0"/>
                <a:cs typeface="Arial" pitchFamily="34" charset="0"/>
              </a:rPr>
              <a:t>WIs</a:t>
            </a:r>
            <a:endParaRPr lang="en-US" altLang="de-DE" dirty="0" smtClean="0">
              <a:latin typeface="Arial" pitchFamily="34" charset="0"/>
              <a:cs typeface="Arial" pitchFamily="34" charset="0"/>
            </a:endParaRPr>
          </a:p>
        </p:txBody>
      </p:sp>
      <p:sp>
        <p:nvSpPr>
          <p:cNvPr id="21507" name="Rectangle 6"/>
          <p:cNvSpPr>
            <a:spLocks noChangeArrowheads="1"/>
          </p:cNvSpPr>
          <p:nvPr/>
        </p:nvSpPr>
        <p:spPr bwMode="auto">
          <a:xfrm>
            <a:off x="0" y="3194773"/>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3391623"/>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3636098"/>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363609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2658198"/>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758336"/>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9441303"/>
              </p:ext>
            </p:extLst>
          </p:nvPr>
        </p:nvGraphicFramePr>
        <p:xfrm>
          <a:off x="234096" y="2052993"/>
          <a:ext cx="8675807" cy="1158871"/>
        </p:xfrm>
        <a:graphic>
          <a:graphicData uri="http://schemas.openxmlformats.org/drawingml/2006/table">
            <a:tbl>
              <a:tblPr/>
              <a:tblGrid>
                <a:gridCol w="1021498"/>
                <a:gridCol w="3684896"/>
                <a:gridCol w="1105468"/>
                <a:gridCol w="2863945"/>
              </a:tblGrid>
              <a:tr h="47185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Endorsed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Notes</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687016">
                <a:tc>
                  <a:txBody>
                    <a:bodyPr/>
                    <a:lstStyle/>
                    <a:p>
                      <a:pPr algn="l" fontAlgn="t"/>
                      <a:r>
                        <a:rPr lang="fr-FR" sz="1400" b="1" i="0" u="sng" strike="noStrike" dirty="0" smtClean="0">
                          <a:solidFill>
                            <a:srgbClr val="0000FF"/>
                          </a:solidFill>
                          <a:effectLst/>
                          <a:latin typeface="Arial"/>
                          <a:hlinkClick r:id="rId2"/>
                        </a:rPr>
                        <a:t> CP-173109</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smtClean="0">
                          <a:effectLst/>
                          <a:latin typeface="Arial"/>
                        </a:rPr>
                        <a:t> CT aspects on enhanced </a:t>
                      </a:r>
                      <a:r>
                        <a:rPr lang="en-US" sz="1400" b="0" i="0" u="none" strike="noStrike" dirty="0" err="1" smtClean="0">
                          <a:effectLst/>
                          <a:latin typeface="Arial"/>
                        </a:rPr>
                        <a:t>VoLTE</a:t>
                      </a:r>
                      <a:r>
                        <a:rPr lang="en-US" sz="1400" b="0" i="0" u="none" strike="noStrike" dirty="0" smtClean="0">
                          <a:effectLst/>
                          <a:latin typeface="Arial"/>
                        </a:rPr>
                        <a:t> performance</a:t>
                      </a:r>
                      <a:endParaRPr lang="en-US" sz="1400" b="0" i="0" u="none" strike="noStrike" dirty="0">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400" b="0" i="0" u="none" strike="noStrike" dirty="0" smtClean="0">
                          <a:effectLst/>
                          <a:latin typeface="Arial"/>
                        </a:rPr>
                        <a:t> </a:t>
                      </a:r>
                      <a:r>
                        <a:rPr lang="fr-FR" sz="1400" b="0" i="0" u="none" strike="noStrike" dirty="0" err="1" smtClean="0">
                          <a:effectLst/>
                          <a:latin typeface="Arial"/>
                        </a:rPr>
                        <a:t>Huawei</a:t>
                      </a:r>
                      <a:endParaRPr lang="fr-FR" sz="1400" b="0" i="0" u="none" strike="noStrike" dirty="0">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kern="1200" dirty="0" err="1" smtClean="0">
                          <a:solidFill>
                            <a:schemeClr val="tx1"/>
                          </a:solidFill>
                          <a:effectLst/>
                          <a:latin typeface="Arial" panose="020B0604020202020204" pitchFamily="34" charset="0"/>
                          <a:ea typeface="+mn-ea"/>
                          <a:cs typeface="Arial" panose="020B0604020202020204" pitchFamily="34" charset="0"/>
                        </a:rPr>
                        <a:t>eVoLP</a:t>
                      </a:r>
                      <a:r>
                        <a:rPr lang="en-GB" sz="1400" kern="1200" dirty="0" smtClean="0">
                          <a:solidFill>
                            <a:schemeClr val="tx1"/>
                          </a:solidFill>
                          <a:effectLst/>
                          <a:latin typeface="Arial" panose="020B0604020202020204" pitchFamily="34" charset="0"/>
                          <a:ea typeface="+mn-ea"/>
                          <a:cs typeface="Arial" panose="020B0604020202020204" pitchFamily="34" charset="0"/>
                        </a:rPr>
                        <a:t>-CT</a:t>
                      </a:r>
                      <a:endParaRPr lang="en-GB" sz="1400" dirty="0" smtClean="0">
                        <a:solidFill>
                          <a:srgbClr val="000000"/>
                        </a:solidFill>
                        <a:latin typeface="Arial" panose="020B0604020202020204" pitchFamily="34" charset="0"/>
                        <a:ea typeface="Times New Roman"/>
                        <a:cs typeface="Arial" panose="020B0604020202020204" pitchFamily="34" charset="0"/>
                      </a:endParaRPr>
                    </a:p>
                    <a:p>
                      <a:pPr algn="l">
                        <a:spcAft>
                          <a:spcPts val="0"/>
                        </a:spcAft>
                      </a:pPr>
                      <a:r>
                        <a:rPr lang="en-GB" sz="1400" dirty="0" smtClean="0">
                          <a:solidFill>
                            <a:srgbClr val="000000"/>
                          </a:solidFill>
                          <a:latin typeface="Arial"/>
                          <a:ea typeface="Times New Roman"/>
                          <a:cs typeface="Arial"/>
                        </a:rPr>
                        <a:t>CT3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6"/>
          <p:cNvSpPr>
            <a:spLocks noChangeArrowheads="1"/>
          </p:cNvSpPr>
          <p:nvPr/>
        </p:nvSpPr>
        <p:spPr bwMode="auto">
          <a:xfrm>
            <a:off x="0" y="697189"/>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1138514"/>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1138514"/>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126075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11" name="Rectangle 4"/>
          <p:cNvSpPr txBox="1">
            <a:spLocks/>
          </p:cNvSpPr>
          <p:nvPr/>
        </p:nvSpPr>
        <p:spPr bwMode="auto">
          <a:xfrm>
            <a:off x="600075" y="986870"/>
            <a:ext cx="6834188" cy="50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altLang="de-DE" kern="0" smtClean="0">
                <a:latin typeface="Arial" pitchFamily="34" charset="0"/>
                <a:cs typeface="Arial" pitchFamily="34" charset="0"/>
              </a:rPr>
              <a:t>Endorsed</a:t>
            </a:r>
            <a:r>
              <a:rPr lang="nb-NO" altLang="de-DE" kern="0" smtClean="0">
                <a:latin typeface="Arial" pitchFamily="34" charset="0"/>
                <a:cs typeface="Arial" pitchFamily="34" charset="0"/>
              </a:rPr>
              <a:t> Revised WIs</a:t>
            </a:r>
            <a:endParaRPr lang="en-US" altLang="de-DE" kern="0" dirty="0" smtClean="0">
              <a:latin typeface="Arial" pitchFamily="34" charset="0"/>
              <a:cs typeface="Arial" pitchFamily="34" charset="0"/>
            </a:endParaRPr>
          </a:p>
        </p:txBody>
      </p:sp>
      <p:graphicFrame>
        <p:nvGraphicFramePr>
          <p:cNvPr id="12" name="Table 9"/>
          <p:cNvGraphicFramePr>
            <a:graphicFrameLocks noGrp="1"/>
          </p:cNvGraphicFramePr>
          <p:nvPr>
            <p:extLst>
              <p:ext uri="{D42A27DB-BD31-4B8C-83A1-F6EECF244321}">
                <p14:modId xmlns:p14="http://schemas.microsoft.com/office/powerpoint/2010/main" val="3415123316"/>
              </p:ext>
            </p:extLst>
          </p:nvPr>
        </p:nvGraphicFramePr>
        <p:xfrm>
          <a:off x="234096" y="1651541"/>
          <a:ext cx="8675807" cy="3980890"/>
        </p:xfrm>
        <a:graphic>
          <a:graphicData uri="http://schemas.openxmlformats.org/drawingml/2006/table">
            <a:tbl>
              <a:tblPr/>
              <a:tblGrid>
                <a:gridCol w="1285215"/>
                <a:gridCol w="3432517"/>
                <a:gridCol w="1280160"/>
                <a:gridCol w="2677915"/>
              </a:tblGrid>
              <a:tr h="49090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Endorsed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Notes</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853440">
                <a:tc>
                  <a:txBody>
                    <a:bodyPr/>
                    <a:lstStyle/>
                    <a:p>
                      <a:pPr algn="l" fontAlgn="t"/>
                      <a:r>
                        <a:rPr lang="fr-FR" sz="1400" b="1" i="0" u="sng" strike="noStrike" dirty="0" smtClean="0">
                          <a:solidFill>
                            <a:srgbClr val="0000FF"/>
                          </a:solidFill>
                          <a:effectLst/>
                          <a:latin typeface="Arial"/>
                        </a:rPr>
                        <a:t>CP-173086</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t>
                      </a:r>
                      <a:r>
                        <a:rPr lang="en-US" sz="1400" dirty="0" smtClean="0">
                          <a:solidFill>
                            <a:srgbClr val="000000"/>
                          </a:solidFill>
                          <a:effectLst/>
                          <a:latin typeface="Arial"/>
                          <a:ea typeface="Times New Roman"/>
                        </a:rPr>
                        <a:t>aspects on 5G System - Phase 1</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Nokia, Alcatel-Lucent Shanghai </a:t>
                      </a:r>
                      <a:r>
                        <a:rPr lang="fr-FR" sz="1400" dirty="0" smtClean="0">
                          <a:solidFill>
                            <a:srgbClr val="000000"/>
                          </a:solidFill>
                          <a:effectLst/>
                          <a:latin typeface="Arial"/>
                          <a:ea typeface="Times New Roman"/>
                        </a:rPr>
                        <a:t>Bell</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solidFill>
                            <a:srgbClr val="000000"/>
                          </a:solidFill>
                          <a:latin typeface="Arial"/>
                          <a:ea typeface="Times New Roman"/>
                          <a:cs typeface="Arial"/>
                        </a:rPr>
                        <a:t>5GS_Ph1-CT</a:t>
                      </a:r>
                    </a:p>
                    <a:p>
                      <a:pPr algn="l">
                        <a:spcAft>
                          <a:spcPts val="0"/>
                        </a:spcAft>
                      </a:pPr>
                      <a:r>
                        <a:rPr lang="en-GB" sz="1400" dirty="0" smtClean="0">
                          <a:solidFill>
                            <a:srgbClr val="000000"/>
                          </a:solidFill>
                          <a:latin typeface="Arial"/>
                          <a:ea typeface="Times New Roman"/>
                          <a:cs typeface="Arial"/>
                        </a:rPr>
                        <a:t>CT1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CT3, CT4 and CT6 support</a:t>
                      </a:r>
                    </a:p>
                    <a:p>
                      <a:pPr algn="l">
                        <a:spcAft>
                          <a:spcPts val="0"/>
                        </a:spcAft>
                      </a:pP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305">
                <a:tc>
                  <a:txBody>
                    <a:bodyPr/>
                    <a:lstStyle/>
                    <a:p>
                      <a:pPr algn="l" fontAlgn="t"/>
                      <a:r>
                        <a:rPr lang="fr-FR" sz="1400" b="1" i="0" u="sng" strike="noStrike" dirty="0" smtClean="0">
                          <a:solidFill>
                            <a:srgbClr val="0000FF"/>
                          </a:solidFill>
                          <a:effectLst/>
                          <a:latin typeface="Arial"/>
                        </a:rPr>
                        <a:t>CP-173112</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t>
                      </a:r>
                      <a:r>
                        <a:rPr lang="en-US" sz="1400" dirty="0" smtClean="0">
                          <a:solidFill>
                            <a:srgbClr val="000000"/>
                          </a:solidFill>
                          <a:effectLst/>
                          <a:latin typeface="Arial"/>
                          <a:ea typeface="Times New Roman"/>
                        </a:rPr>
                        <a:t>aspects of </a:t>
                      </a:r>
                      <a:r>
                        <a:rPr lang="en-US" sz="1400" dirty="0" smtClean="0">
                          <a:solidFill>
                            <a:srgbClr val="000000"/>
                          </a:solidFill>
                          <a:effectLst/>
                          <a:latin typeface="Arial"/>
                          <a:ea typeface="Times New Roman"/>
                        </a:rPr>
                        <a:t>NAPS</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err="1" smtClean="0">
                          <a:solidFill>
                            <a:srgbClr val="000000"/>
                          </a:solidFill>
                          <a:effectLst/>
                          <a:latin typeface="Arial"/>
                          <a:ea typeface="Times New Roman"/>
                        </a:rPr>
                        <a:t>Huawei</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kern="1200" dirty="0" smtClean="0">
                          <a:solidFill>
                            <a:schemeClr val="tx1"/>
                          </a:solidFill>
                          <a:effectLst/>
                          <a:latin typeface="Arial" panose="020B0604020202020204" pitchFamily="34" charset="0"/>
                          <a:ea typeface="+mn-ea"/>
                          <a:cs typeface="Arial" panose="020B0604020202020204" pitchFamily="34" charset="0"/>
                        </a:rPr>
                        <a:t>NAPS-CT</a:t>
                      </a:r>
                      <a:endParaRPr lang="en-GB" sz="1400" dirty="0" smtClean="0">
                        <a:solidFill>
                          <a:srgbClr val="000000"/>
                        </a:solidFill>
                        <a:latin typeface="Arial" panose="020B0604020202020204" pitchFamily="34" charset="0"/>
                        <a:ea typeface="Times New Roman"/>
                        <a:cs typeface="Arial" panose="020B0604020202020204" pitchFamily="34" charset="0"/>
                      </a:endParaRPr>
                    </a:p>
                    <a:p>
                      <a:pPr algn="l">
                        <a:spcAft>
                          <a:spcPts val="0"/>
                        </a:spcAft>
                      </a:pPr>
                      <a:r>
                        <a:rPr lang="en-GB" sz="1400" dirty="0" smtClean="0">
                          <a:solidFill>
                            <a:srgbClr val="000000"/>
                          </a:solidFill>
                          <a:latin typeface="Arial"/>
                          <a:ea typeface="Times New Roman"/>
                          <a:cs typeface="Arial"/>
                        </a:rPr>
                        <a:t>CT3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922">
                <a:tc>
                  <a:txBody>
                    <a:bodyPr/>
                    <a:lstStyle/>
                    <a:p>
                      <a:pPr algn="l" fontAlgn="t"/>
                      <a:r>
                        <a:rPr lang="fr-FR" sz="1400" b="1" i="0" u="sng" strike="noStrike" dirty="0" smtClean="0">
                          <a:solidFill>
                            <a:srgbClr val="0000FF"/>
                          </a:solidFill>
                          <a:effectLst/>
                          <a:latin typeface="Arial"/>
                        </a:rPr>
                        <a:t>CP-173084</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Inclusion of WLAN direct discovery technologies as an alternative for </a:t>
                      </a:r>
                      <a:r>
                        <a:rPr lang="en-US" sz="1400" dirty="0" err="1" smtClean="0">
                          <a:solidFill>
                            <a:srgbClr val="000000"/>
                          </a:solidFill>
                          <a:effectLst/>
                          <a:latin typeface="Arial"/>
                          <a:ea typeface="Times New Roman"/>
                        </a:rPr>
                        <a:t>ProSe</a:t>
                      </a:r>
                      <a:r>
                        <a:rPr lang="en-US" sz="1400" dirty="0" smtClean="0">
                          <a:solidFill>
                            <a:srgbClr val="000000"/>
                          </a:solidFill>
                          <a:effectLst/>
                          <a:latin typeface="Arial"/>
                          <a:ea typeface="Times New Roman"/>
                        </a:rPr>
                        <a:t> direct discovery; Stage 3</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Intel</a:t>
                      </a:r>
                      <a:endParaRPr lang="fr-FR" sz="16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ProSe_WLAN_DD_Stage3</a:t>
                      </a:r>
                    </a:p>
                    <a:p>
                      <a:pPr algn="l">
                        <a:spcAft>
                          <a:spcPts val="0"/>
                        </a:spcAft>
                      </a:pPr>
                      <a:r>
                        <a:rPr lang="en-GB" sz="1400" dirty="0" smtClean="0">
                          <a:solidFill>
                            <a:srgbClr val="000000"/>
                          </a:solidFill>
                          <a:latin typeface="Arial"/>
                          <a:ea typeface="Times New Roman"/>
                          <a:cs typeface="Arial"/>
                        </a:rPr>
                        <a:t>CT1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p>
                    <a:p>
                      <a:pPr algn="l">
                        <a:spcAft>
                          <a:spcPts val="0"/>
                        </a:spcAft>
                      </a:pP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3440">
                <a:tc>
                  <a:txBody>
                    <a:bodyPr/>
                    <a:lstStyle/>
                    <a:p>
                      <a:pPr algn="l" fontAlgn="t"/>
                      <a:r>
                        <a:rPr lang="fr-FR" sz="1400" b="1" i="0" u="sng" strike="noStrike" dirty="0" smtClean="0">
                          <a:solidFill>
                            <a:srgbClr val="0000FF"/>
                          </a:solidFill>
                          <a:effectLst/>
                          <a:latin typeface="Arial"/>
                        </a:rPr>
                        <a:t>CP-173085</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aspects of 3GPP PS data off function – Phase 2</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Ericsson, </a:t>
                      </a:r>
                      <a:r>
                        <a:rPr lang="fr-FR" sz="1400" dirty="0" err="1" smtClean="0">
                          <a:solidFill>
                            <a:srgbClr val="000000"/>
                          </a:solidFill>
                          <a:effectLst/>
                          <a:latin typeface="Arial"/>
                          <a:ea typeface="Times New Roman"/>
                        </a:rPr>
                        <a:t>Huawei</a:t>
                      </a:r>
                      <a:r>
                        <a:rPr lang="fr-FR" sz="1400" dirty="0" smtClean="0">
                          <a:solidFill>
                            <a:srgbClr val="000000"/>
                          </a:solidFill>
                          <a:effectLst/>
                          <a:latin typeface="Arial"/>
                          <a:ea typeface="Times New Roman"/>
                        </a:rPr>
                        <a:t>, </a:t>
                      </a:r>
                      <a:r>
                        <a:rPr lang="fr-FR" sz="1400" dirty="0" err="1" smtClean="0">
                          <a:solidFill>
                            <a:srgbClr val="000000"/>
                          </a:solidFill>
                          <a:effectLst/>
                          <a:latin typeface="Arial"/>
                          <a:ea typeface="Times New Roman"/>
                        </a:rPr>
                        <a:t>HiSilicon</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PS_DATA_OFF2-CT</a:t>
                      </a:r>
                    </a:p>
                    <a:p>
                      <a:pPr algn="l">
                        <a:spcAft>
                          <a:spcPts val="0"/>
                        </a:spcAft>
                      </a:pPr>
                      <a:r>
                        <a:rPr lang="en-GB" sz="1400" dirty="0" smtClean="0">
                          <a:latin typeface="Arial"/>
                          <a:ea typeface="Times New Roman"/>
                          <a:cs typeface="Times New Roman"/>
                        </a:rPr>
                        <a:t>CT1 led.</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CT6 support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No more CT4 impact </a:t>
                      </a:r>
                    </a:p>
                    <a:p>
                      <a:pPr algn="l">
                        <a:spcAft>
                          <a:spcPts val="0"/>
                        </a:spcAft>
                      </a:pP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537614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latin typeface="Arial" pitchFamily="34" charset="0"/>
                <a:cs typeface="Arial" pitchFamily="34" charset="0"/>
              </a:rPr>
              <a:t>Technical</a:t>
            </a:r>
            <a:r>
              <a:rPr lang="nb-NO" altLang="de-DE" dirty="0" smtClean="0">
                <a:latin typeface="Arial" pitchFamily="34" charset="0"/>
                <a:cs typeface="Arial" pitchFamily="34" charset="0"/>
              </a:rPr>
              <a:t> Specifications for Information and Approval</a:t>
            </a:r>
            <a:endParaRPr lang="en-US" altLang="de-DE" dirty="0" smtClean="0">
              <a:latin typeface="Arial" pitchFamily="34" charset="0"/>
              <a:cs typeface="Arial" pitchFamily="34"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 10"/>
          <p:cNvGraphicFramePr>
            <a:graphicFrameLocks noGrp="1"/>
          </p:cNvGraphicFramePr>
          <p:nvPr>
            <p:extLst>
              <p:ext uri="{D42A27DB-BD31-4B8C-83A1-F6EECF244321}">
                <p14:modId xmlns:p14="http://schemas.microsoft.com/office/powerpoint/2010/main" val="2456631802"/>
              </p:ext>
            </p:extLst>
          </p:nvPr>
        </p:nvGraphicFramePr>
        <p:xfrm>
          <a:off x="274160" y="1524459"/>
          <a:ext cx="8686800" cy="1503045"/>
        </p:xfrm>
        <a:graphic>
          <a:graphicData uri="http://schemas.openxmlformats.org/drawingml/2006/table">
            <a:tbl>
              <a:tblPr/>
              <a:tblGrid>
                <a:gridCol w="1132609"/>
                <a:gridCol w="5528018"/>
                <a:gridCol w="1029879"/>
                <a:gridCol w="996294"/>
              </a:tblGrid>
              <a:tr h="476250">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TS/TR Agreed </a:t>
                      </a:r>
                      <a:r>
                        <a:rPr lang="en-GB" sz="1400" b="1" dirty="0">
                          <a:solidFill>
                            <a:srgbClr val="000000"/>
                          </a:solidFill>
                          <a:latin typeface="Arial"/>
                          <a:ea typeface="Batang"/>
                          <a:cs typeface="Arial"/>
                        </a:rPr>
                        <a:t>to go for Approval</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21970">
                <a:tc>
                  <a:txBody>
                    <a:bodyPr/>
                    <a:lstStyle/>
                    <a:p>
                      <a:pPr algn="l" fontAlgn="t"/>
                      <a:r>
                        <a:rPr lang="fr-FR" sz="1600" b="1" i="0" u="sng" strike="noStrike" dirty="0">
                          <a:solidFill>
                            <a:srgbClr val="0000FF"/>
                          </a:solidFill>
                          <a:effectLst/>
                          <a:latin typeface="Arial"/>
                          <a:hlinkClick r:id="rId2"/>
                        </a:rPr>
                        <a:t>CP-173039</a:t>
                      </a:r>
                      <a:endParaRPr lang="fr-FR" sz="16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US" sz="1400" dirty="0" smtClean="0">
                          <a:solidFill>
                            <a:srgbClr val="000000"/>
                          </a:solidFill>
                          <a:effectLst/>
                          <a:latin typeface="Arial"/>
                          <a:ea typeface="Times New Roman"/>
                        </a:rPr>
                        <a:t>TR 29.891 </a:t>
                      </a:r>
                      <a:r>
                        <a:rPr lang="en-US" sz="1400" dirty="0" smtClean="0">
                          <a:solidFill>
                            <a:srgbClr val="000000"/>
                          </a:solidFill>
                          <a:effectLst/>
                          <a:latin typeface="Arial"/>
                          <a:ea typeface="Times New Roman"/>
                        </a:rPr>
                        <a:t>v2.0.0 </a:t>
                      </a:r>
                      <a:r>
                        <a:rPr lang="en-US" sz="1400" dirty="0" smtClean="0">
                          <a:solidFill>
                            <a:srgbClr val="000000"/>
                          </a:solidFill>
                          <a:effectLst/>
                          <a:latin typeface="Arial"/>
                          <a:ea typeface="Times New Roman"/>
                        </a:rPr>
                        <a:t>5G System – Phase 1; CT WG4 Aspects</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fr-FR" sz="1400" dirty="0" smtClean="0">
                          <a:solidFill>
                            <a:srgbClr val="000000"/>
                          </a:solidFill>
                          <a:effectLst/>
                          <a:latin typeface="Arial"/>
                          <a:ea typeface="Times New Roman"/>
                        </a:rPr>
                        <a:t>CT4 (Nokia)</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GB" sz="1400" u="none" dirty="0" smtClean="0">
                          <a:solidFill>
                            <a:srgbClr val="000000"/>
                          </a:solidFill>
                          <a:effectLst/>
                          <a:latin typeface="Arial"/>
                          <a:ea typeface="Times New Roman"/>
                        </a:rPr>
                        <a:t>5GS_Ph1-CT</a:t>
                      </a: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04825">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graphicFrame>
        <p:nvGraphicFramePr>
          <p:cNvPr id="12" name="Table 10"/>
          <p:cNvGraphicFramePr>
            <a:graphicFrameLocks noGrp="1"/>
          </p:cNvGraphicFramePr>
          <p:nvPr>
            <p:extLst>
              <p:ext uri="{D42A27DB-BD31-4B8C-83A1-F6EECF244321}">
                <p14:modId xmlns:p14="http://schemas.microsoft.com/office/powerpoint/2010/main" val="2500925957"/>
              </p:ext>
            </p:extLst>
          </p:nvPr>
        </p:nvGraphicFramePr>
        <p:xfrm>
          <a:off x="263143" y="3699803"/>
          <a:ext cx="8705850" cy="1278995"/>
        </p:xfrm>
        <a:graphic>
          <a:graphicData uri="http://schemas.openxmlformats.org/drawingml/2006/table">
            <a:tbl>
              <a:tblPr/>
              <a:tblGrid>
                <a:gridCol w="1143626"/>
                <a:gridCol w="4895557"/>
                <a:gridCol w="1097280"/>
                <a:gridCol w="1569387"/>
              </a:tblGrid>
              <a:tr h="23505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TS/TR Agreed </a:t>
                      </a:r>
                      <a:r>
                        <a:rPr lang="en-GB" sz="1400" b="1" dirty="0">
                          <a:solidFill>
                            <a:srgbClr val="000000"/>
                          </a:solidFill>
                          <a:latin typeface="Arial"/>
                          <a:ea typeface="Batang"/>
                          <a:cs typeface="Arial"/>
                        </a:rPr>
                        <a:t>to go for </a:t>
                      </a:r>
                      <a:r>
                        <a:rPr lang="en-GB" sz="1400" b="1" dirty="0" smtClean="0">
                          <a:solidFill>
                            <a:srgbClr val="000000"/>
                          </a:solidFill>
                          <a:latin typeface="Arial"/>
                          <a:ea typeface="Batang"/>
                          <a:cs typeface="Arial"/>
                        </a:rPr>
                        <a:t>Information</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21970">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970">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335753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79240"/>
            <a:ext cx="6834187" cy="1143000"/>
          </a:xfrm>
        </p:spPr>
        <p:txBody>
          <a:bodyPr/>
          <a:lstStyle/>
          <a:p>
            <a:r>
              <a:rPr lang="fr-FR" altLang="de-DE" dirty="0" smtClean="0">
                <a:latin typeface="Arial" charset="0"/>
                <a:cs typeface="Arial" charset="0"/>
              </a:rPr>
              <a:t>LS OUT</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447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02261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21946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4860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09722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au 10"/>
          <p:cNvGraphicFramePr>
            <a:graphicFrameLocks noGrp="1"/>
          </p:cNvGraphicFramePr>
          <p:nvPr>
            <p:extLst>
              <p:ext uri="{D42A27DB-BD31-4B8C-83A1-F6EECF244321}">
                <p14:modId xmlns:p14="http://schemas.microsoft.com/office/powerpoint/2010/main" val="2139415012"/>
              </p:ext>
            </p:extLst>
          </p:nvPr>
        </p:nvGraphicFramePr>
        <p:xfrm>
          <a:off x="766439" y="845551"/>
          <a:ext cx="7751297" cy="5628147"/>
        </p:xfrm>
        <a:graphic>
          <a:graphicData uri="http://schemas.openxmlformats.org/drawingml/2006/table">
            <a:tbl>
              <a:tblPr firstRow="1" firstCol="1" bandRow="1"/>
              <a:tblGrid>
                <a:gridCol w="1026941"/>
                <a:gridCol w="3387159"/>
                <a:gridCol w="811850"/>
                <a:gridCol w="2525347"/>
              </a:tblGrid>
              <a:tr h="369423">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Title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Source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Notes</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r>
              <a:tr h="732444">
                <a:tc>
                  <a:txBody>
                    <a:bodyPr/>
                    <a:lstStyle/>
                    <a:p>
                      <a:pPr hangingPunct="0">
                        <a:spcAft>
                          <a:spcPts val="1200"/>
                        </a:spcAft>
                      </a:pPr>
                      <a:r>
                        <a:rPr lang="en-GB" sz="1400" b="1" u="sng" dirty="0" smtClean="0">
                          <a:solidFill>
                            <a:srgbClr val="0000FF"/>
                          </a:solidFill>
                          <a:effectLst/>
                          <a:latin typeface="Arial"/>
                          <a:ea typeface="Times New Roman"/>
                          <a:hlinkClick r:id="rId2"/>
                        </a:rPr>
                        <a:t>C</a:t>
                      </a:r>
                      <a:r>
                        <a:rPr lang="en-GB" sz="1400" b="1" u="sng" dirty="0"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Reply LS answer on Standardised Slice Service Types</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GB" sz="1100" kern="1200" dirty="0" smtClean="0">
                          <a:solidFill>
                            <a:schemeClr val="tx1"/>
                          </a:solidFill>
                          <a:effectLst/>
                          <a:latin typeface="+mn-lt"/>
                          <a:ea typeface="+mn-ea"/>
                          <a:cs typeface="+mn-cs"/>
                        </a:rPr>
                        <a:t>To: </a:t>
                      </a:r>
                      <a:r>
                        <a:rPr lang="en-GB" sz="1100" kern="1200" dirty="0" smtClean="0">
                          <a:solidFill>
                            <a:schemeClr val="tx1"/>
                          </a:solidFill>
                          <a:effectLst/>
                          <a:latin typeface="+mn-lt"/>
                          <a:ea typeface="+mn-ea"/>
                          <a:cs typeface="+mn-cs"/>
                        </a:rPr>
                        <a:t>SA2</a:t>
                      </a:r>
                      <a:endParaRPr lang="en-GB" sz="1100" kern="1200" dirty="0" smtClean="0">
                        <a:solidFill>
                          <a:schemeClr val="tx1"/>
                        </a:solidFill>
                        <a:effectLst/>
                        <a:latin typeface="+mn-lt"/>
                        <a:ea typeface="+mn-ea"/>
                        <a:cs typeface="+mn-cs"/>
                      </a:endParaRPr>
                    </a:p>
                    <a:p>
                      <a:pPr fontAlgn="auto" hangingPunct="1">
                        <a:spcAft>
                          <a:spcPts val="0"/>
                        </a:spcAft>
                      </a:pPr>
                      <a:r>
                        <a:rPr lang="en-US" sz="1100" kern="1200" dirty="0" smtClean="0">
                          <a:solidFill>
                            <a:schemeClr val="tx1"/>
                          </a:solidFill>
                          <a:effectLst/>
                          <a:latin typeface="+mn-lt"/>
                          <a:ea typeface="+mn-ea"/>
                          <a:cs typeface="+mn-cs"/>
                        </a:rPr>
                        <a:t>Definition of the S-NSSAI:</a:t>
                      </a:r>
                      <a:r>
                        <a:rPr lang="en-US" sz="1100"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256 standardized and non-standardized SSTs, with half of the range assigned to standardized and non-</a:t>
                      </a:r>
                      <a:r>
                        <a:rPr lang="en-US" sz="1100" kern="1200" dirty="0" err="1" smtClean="0">
                          <a:solidFill>
                            <a:schemeClr val="tx1"/>
                          </a:solidFill>
                          <a:effectLst/>
                          <a:latin typeface="+mn-lt"/>
                          <a:ea typeface="+mn-ea"/>
                          <a:cs typeface="+mn-cs"/>
                        </a:rPr>
                        <a:t>standardised</a:t>
                      </a:r>
                      <a:r>
                        <a:rPr lang="en-US" sz="1100" kern="1200" dirty="0" smtClean="0">
                          <a:solidFill>
                            <a:schemeClr val="tx1"/>
                          </a:solidFill>
                          <a:effectLst/>
                          <a:latin typeface="+mn-lt"/>
                          <a:ea typeface="+mn-ea"/>
                          <a:cs typeface="+mn-cs"/>
                        </a:rPr>
                        <a:t> values respectively.</a:t>
                      </a:r>
                      <a:endParaRPr lang="fr-FR" sz="11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smtClean="0">
                          <a:solidFill>
                            <a:srgbClr val="0000FF"/>
                          </a:solidFill>
                          <a:effectLst/>
                          <a:latin typeface="Arial"/>
                          <a:ea typeface="Times New Roman"/>
                          <a:hlinkClick r:id="rId2"/>
                        </a:rPr>
                        <a:t>C</a:t>
                      </a:r>
                      <a:r>
                        <a:rPr lang="en-GB" sz="1400" b="1" u="sng"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a:solidFill>
                            <a:srgbClr val="000000"/>
                          </a:solidFill>
                          <a:effectLst/>
                          <a:latin typeface="Arial"/>
                          <a:ea typeface="Times New Roman"/>
                        </a:rPr>
                        <a:t>Reply LS on PLMN and RAT selection policies for roaming</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dirty="0" smtClean="0">
                          <a:solidFill>
                            <a:srgbClr val="000000"/>
                          </a:solidFill>
                          <a:effectLst/>
                          <a:latin typeface="+mn-lt"/>
                          <a:ea typeface="Times New Roman"/>
                        </a:rPr>
                        <a:t>To: </a:t>
                      </a:r>
                      <a:r>
                        <a:rPr lang="en-US" sz="1100" dirty="0" smtClean="0">
                          <a:solidFill>
                            <a:srgbClr val="000000"/>
                          </a:solidFill>
                          <a:effectLst/>
                          <a:latin typeface="+mn-lt"/>
                          <a:ea typeface="Times New Roman"/>
                        </a:rPr>
                        <a:t>CT1, SA3</a:t>
                      </a:r>
                      <a:endParaRPr lang="en-US" sz="1100" dirty="0" smtClean="0">
                        <a:solidFill>
                          <a:srgbClr val="000000"/>
                        </a:solidFill>
                        <a:effectLst/>
                        <a:latin typeface="+mn-lt"/>
                        <a:ea typeface="Times New Roman"/>
                      </a:endParaRPr>
                    </a:p>
                    <a:p>
                      <a:pPr fontAlgn="auto" hangingPunct="1">
                        <a:spcAft>
                          <a:spcPts val="0"/>
                        </a:spcAft>
                      </a:pPr>
                      <a:r>
                        <a:rPr lang="en-US" sz="1100" kern="1200" dirty="0" smtClean="0">
                          <a:solidFill>
                            <a:schemeClr val="tx1"/>
                          </a:solidFill>
                          <a:effectLst/>
                          <a:latin typeface="+mn-lt"/>
                          <a:ea typeface="+mn-ea"/>
                          <a:cs typeface="+mn-cs"/>
                        </a:rPr>
                        <a:t>the list of preferred PLMN/access technology combinations is part of the subscription data and therefore belongs to the UDM.</a:t>
                      </a:r>
                      <a:endParaRPr lang="fr-FR" sz="110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smtClean="0">
                          <a:solidFill>
                            <a:srgbClr val="0000FF"/>
                          </a:solidFill>
                          <a:effectLst/>
                          <a:latin typeface="Arial"/>
                          <a:ea typeface="Times New Roman"/>
                          <a:hlinkClick r:id="rId2"/>
                        </a:rPr>
                        <a:t>C</a:t>
                      </a:r>
                      <a:r>
                        <a:rPr lang="en-GB" sz="1400" b="1" u="sng"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Reply LS on extension of S6x interface for BEST</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00"/>
                          </a:solidFill>
                          <a:effectLst/>
                          <a:uLnTx/>
                          <a:uFillTx/>
                          <a:latin typeface="+mn-lt"/>
                          <a:ea typeface="Times New Roman"/>
                          <a:cs typeface="+mn-cs"/>
                        </a:rPr>
                        <a:t>To: </a:t>
                      </a:r>
                      <a:r>
                        <a:rPr kumimoji="0" lang="en-US" sz="1100" b="0" i="0" u="none" strike="noStrike" kern="1200" cap="none" spc="0" normalizeH="0" baseline="0" noProof="0" dirty="0" smtClean="0">
                          <a:ln>
                            <a:noFill/>
                          </a:ln>
                          <a:solidFill>
                            <a:srgbClr val="000000"/>
                          </a:solidFill>
                          <a:effectLst/>
                          <a:uLnTx/>
                          <a:uFillTx/>
                          <a:latin typeface="+mn-lt"/>
                          <a:ea typeface="Times New Roman"/>
                          <a:cs typeface="+mn-cs"/>
                        </a:rPr>
                        <a:t>SA3</a:t>
                      </a:r>
                      <a:endParaRPr kumimoji="0" lang="en-US" sz="1100" b="0" i="0" u="none" strike="noStrike" kern="1200" cap="none" spc="0" normalizeH="0" baseline="0" noProof="0" dirty="0" smtClean="0">
                        <a:ln>
                          <a:noFill/>
                        </a:ln>
                        <a:solidFill>
                          <a:srgbClr val="000000"/>
                        </a:solidFill>
                        <a:effectLst/>
                        <a:uLnTx/>
                        <a:uFillTx/>
                        <a:latin typeface="+mn-lt"/>
                        <a:ea typeface="Times New Roman"/>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rPr>
                        <a:t>CT WG4 would like to highlight towards SA WG3 that CT WG4 does not see any issue when using the S6a application to retrieve LTE authentication vectors by the HSE for the BEST feature</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dirty="0" smtClean="0">
                          <a:solidFill>
                            <a:srgbClr val="0000FF"/>
                          </a:solidFill>
                          <a:effectLst/>
                          <a:latin typeface="Arial"/>
                          <a:ea typeface="Times New Roman"/>
                          <a:hlinkClick r:id="rId2"/>
                        </a:rPr>
                        <a:t>C</a:t>
                      </a:r>
                      <a:r>
                        <a:rPr lang="en-GB" sz="1400" b="1" u="sng" dirty="0"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USE of User ID in URI</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a:solidFill>
                            <a:srgbClr val="000000"/>
                          </a:solidFill>
                          <a:effectLst/>
                          <a:latin typeface="Arial"/>
                          <a:ea typeface="Times New Roman"/>
                        </a:rPr>
                        <a:t>CT4</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GB" sz="1100" b="0" kern="1200" dirty="0" smtClean="0">
                          <a:solidFill>
                            <a:schemeClr val="tx1"/>
                          </a:solidFill>
                          <a:effectLst/>
                          <a:latin typeface="+mn-lt"/>
                          <a:ea typeface="+mn-ea"/>
                          <a:cs typeface="+mn-cs"/>
                        </a:rPr>
                        <a:t>To: </a:t>
                      </a:r>
                      <a:r>
                        <a:rPr lang="en-GB" sz="1100" b="0" kern="1200" dirty="0" smtClean="0">
                          <a:solidFill>
                            <a:schemeClr val="tx1"/>
                          </a:solidFill>
                          <a:effectLst/>
                          <a:latin typeface="+mn-lt"/>
                          <a:ea typeface="+mn-ea"/>
                          <a:cs typeface="+mn-cs"/>
                        </a:rPr>
                        <a:t>SA3</a:t>
                      </a:r>
                      <a:endParaRPr lang="en-GB" sz="1100" b="0" kern="1200" dirty="0" smtClean="0">
                        <a:solidFill>
                          <a:schemeClr val="tx1"/>
                        </a:solidFill>
                        <a:effectLst/>
                        <a:latin typeface="+mn-lt"/>
                        <a:ea typeface="+mn-ea"/>
                        <a:cs typeface="+mn-cs"/>
                      </a:endParaRPr>
                    </a:p>
                    <a:p>
                      <a:pPr fontAlgn="auto" hangingPunct="1">
                        <a:spcAft>
                          <a:spcPts val="0"/>
                        </a:spcAft>
                      </a:pPr>
                      <a:r>
                        <a:rPr lang="en-US" sz="1100" kern="1200" dirty="0" smtClean="0">
                          <a:solidFill>
                            <a:schemeClr val="tx1"/>
                          </a:solidFill>
                          <a:effectLst/>
                          <a:latin typeface="+mn-lt"/>
                          <a:ea typeface="+mn-ea"/>
                          <a:cs typeface="+mn-cs"/>
                        </a:rPr>
                        <a:t>any security guidelines, or requirements, regarding the use of Subscriber Identity in HTTP Methods?</a:t>
                      </a:r>
                      <a:endParaRPr lang="fr-FR" sz="800" b="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algn="l" fontAlgn="t"/>
                      <a:r>
                        <a:rPr lang="fr-FR" sz="1400" b="1" i="0" u="sng" strike="noStrike" dirty="0">
                          <a:solidFill>
                            <a:srgbClr val="0000FF"/>
                          </a:solidFill>
                          <a:effectLst/>
                          <a:latin typeface="Arial"/>
                          <a:hlinkClick r:id="rId3"/>
                        </a:rPr>
                        <a:t>CP-173117</a:t>
                      </a:r>
                      <a:endParaRPr lang="fr-FR" sz="1400" b="1" i="0" u="sng" strike="noStrike" dirty="0">
                        <a:solidFill>
                          <a:srgbClr val="0000FF"/>
                        </a:solidFill>
                        <a:effectLst/>
                        <a:latin typeface="Arial"/>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400" dirty="0" smtClean="0">
                          <a:solidFill>
                            <a:srgbClr val="000000"/>
                          </a:solidFill>
                          <a:effectLst/>
                          <a:latin typeface="Arial"/>
                          <a:ea typeface="Times New Roman"/>
                        </a:rPr>
                        <a:t>Reply LS on 5G Charging Study Phase 1 on N4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b="0" dirty="0" smtClean="0">
                          <a:solidFill>
                            <a:srgbClr val="000000"/>
                          </a:solidFill>
                          <a:effectLst/>
                          <a:latin typeface="+mn-lt"/>
                          <a:ea typeface="Times New Roman"/>
                        </a:rPr>
                        <a:t>To: SA3</a:t>
                      </a:r>
                    </a:p>
                    <a:p>
                      <a:pPr fontAlgn="auto" hangingPunct="1">
                        <a:spcAft>
                          <a:spcPts val="0"/>
                        </a:spcAft>
                      </a:pPr>
                      <a:r>
                        <a:rPr lang="en-US" sz="1100" b="0" dirty="0" smtClean="0">
                          <a:solidFill>
                            <a:srgbClr val="000000"/>
                          </a:solidFill>
                          <a:effectLst/>
                          <a:latin typeface="+mn-lt"/>
                          <a:ea typeface="Times New Roman"/>
                        </a:rPr>
                        <a:t>CT4 would like to kindly remind SA5 that any new requirement that might impact the N4 protocol should be provided early enough</a:t>
                      </a:r>
                      <a:endParaRPr lang="fr-FR" sz="1100" b="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algn="l" fontAlgn="t"/>
                      <a:r>
                        <a:rPr lang="fr-FR" sz="1400" b="1" i="0" u="sng" strike="noStrike" dirty="0">
                          <a:solidFill>
                            <a:srgbClr val="0000FF"/>
                          </a:solidFill>
                          <a:effectLst/>
                          <a:latin typeface="Arial"/>
                          <a:hlinkClick r:id="rId4"/>
                        </a:rPr>
                        <a:t>CP-173118</a:t>
                      </a:r>
                      <a:endParaRPr lang="fr-FR" sz="1400" b="1" i="0" u="sng" strike="noStrike" dirty="0">
                        <a:solidFill>
                          <a:srgbClr val="0000FF"/>
                        </a:solidFill>
                        <a:effectLst/>
                        <a:latin typeface="Arial"/>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400" dirty="0" smtClean="0">
                          <a:solidFill>
                            <a:srgbClr val="000000"/>
                          </a:solidFill>
                          <a:effectLst/>
                          <a:latin typeface="Arial"/>
                          <a:ea typeface="Times New Roman"/>
                        </a:rPr>
                        <a:t>Reply LS on the number of bearers</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b="0" dirty="0" smtClean="0">
                          <a:solidFill>
                            <a:srgbClr val="000000"/>
                          </a:solidFill>
                          <a:effectLst/>
                          <a:latin typeface="+mn-lt"/>
                          <a:ea typeface="Times New Roman"/>
                        </a:rPr>
                        <a:t>To: SA2</a:t>
                      </a:r>
                    </a:p>
                    <a:p>
                      <a:pPr fontAlgn="auto" hangingPunct="1">
                        <a:spcAft>
                          <a:spcPts val="0"/>
                        </a:spcAft>
                      </a:pPr>
                      <a:r>
                        <a:rPr lang="en-US" sz="1100" b="0" dirty="0" smtClean="0">
                          <a:solidFill>
                            <a:srgbClr val="000000"/>
                          </a:solidFill>
                          <a:effectLst/>
                          <a:latin typeface="+mn-lt"/>
                          <a:ea typeface="Times New Roman"/>
                        </a:rPr>
                        <a:t>It is possible to extend the maximum number of EPS bearer identities to 15 in Rel-15, with protocol changes potentially impacting the MME, SGW and PGW</a:t>
                      </a:r>
                      <a:endParaRPr lang="fr-FR" sz="1100" b="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42758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56158</TotalTime>
  <Words>2346</Words>
  <Application>Microsoft Office PowerPoint</Application>
  <PresentationFormat>Affichage à l'écran (4:3)</PresentationFormat>
  <Paragraphs>568</Paragraphs>
  <Slides>31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31</vt:i4>
      </vt:variant>
    </vt:vector>
  </HeadingPairs>
  <TitlesOfParts>
    <vt:vector size="34" baseType="lpstr">
      <vt:lpstr>3gpp</vt:lpstr>
      <vt:lpstr>Custom Design</vt:lpstr>
      <vt:lpstr>Microsoft Excel Worksheet</vt:lpstr>
      <vt:lpstr>Présentation PowerPoint</vt:lpstr>
      <vt:lpstr>TSG CT WG4 Organisation </vt:lpstr>
      <vt:lpstr>Présentation PowerPoint</vt:lpstr>
      <vt:lpstr>CT4 Progress</vt:lpstr>
      <vt:lpstr>Agreed New WIs</vt:lpstr>
      <vt:lpstr>Endorsed New WIs</vt:lpstr>
      <vt:lpstr>Présentation PowerPoint</vt:lpstr>
      <vt:lpstr>Technical Specifications for Information and Approval</vt:lpstr>
      <vt:lpstr>LS OUT</vt:lpstr>
      <vt:lpstr>CT4: Update on 5GS_Ph1 (1/3)</vt:lpstr>
      <vt:lpstr>CT4: Update on 5GS_Ph1 (2/3)</vt:lpstr>
      <vt:lpstr>CT4: Update on 5GS_Ph1 (3/3)</vt:lpstr>
      <vt:lpstr>5G Timeline and impacts on CT4</vt:lpstr>
      <vt:lpstr>CT4: Study on User-plane Protocol</vt:lpstr>
      <vt:lpstr>CT4: Update on CUPS</vt:lpstr>
      <vt:lpstr>CT4: Update on EDCE5</vt:lpstr>
      <vt:lpstr>CT4: Update on NAPS</vt:lpstr>
      <vt:lpstr>CT4: Update on ProSe_WLAN_DD</vt:lpstr>
      <vt:lpstr>CT4: Update on USOS</vt:lpstr>
      <vt:lpstr>CT Plenary Decisions for CT4</vt:lpstr>
      <vt:lpstr>Incoming liaisons to CT plenary</vt:lpstr>
      <vt:lpstr>For CT Plenary action</vt:lpstr>
      <vt:lpstr>CRs to CT Plenary</vt:lpstr>
      <vt:lpstr>CRs for Conditional Approval (CT4) To be updated</vt:lpstr>
      <vt:lpstr>CRs for Conditional Approval (CT4)</vt:lpstr>
      <vt:lpstr>CRs for Conditional Approval (CT4)</vt:lpstr>
      <vt:lpstr>CRs for Conditional Approval (CT4)</vt:lpstr>
      <vt:lpstr>CRs Overview</vt:lpstr>
      <vt:lpstr>CRs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lionel.morand@orange.com</dc:creator>
  <dc:description>©3GPP 2009. All rights reserved</dc:description>
  <cp:lastModifiedBy>Lionel</cp:lastModifiedBy>
  <cp:revision>1551</cp:revision>
  <dcterms:created xsi:type="dcterms:W3CDTF">2009-10-13T12:22:16Z</dcterms:created>
  <dcterms:modified xsi:type="dcterms:W3CDTF">2017-12-15T16:20:59Z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