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charts/chart6.xml" ContentType="application/vnd.openxmlformats-officedocument.drawingml.chart+xml"/>
  <Override PartName="/ppt/charts/chart7.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3"/>
  </p:notesMasterIdLst>
  <p:handoutMasterIdLst>
    <p:handoutMasterId r:id="rId24"/>
  </p:handoutMasterIdLst>
  <p:sldIdLst>
    <p:sldId id="303" r:id="rId2"/>
    <p:sldId id="839" r:id="rId3"/>
    <p:sldId id="838" r:id="rId4"/>
    <p:sldId id="708" r:id="rId5"/>
    <p:sldId id="709" r:id="rId6"/>
    <p:sldId id="710" r:id="rId7"/>
    <p:sldId id="711" r:id="rId8"/>
    <p:sldId id="712" r:id="rId9"/>
    <p:sldId id="714" r:id="rId10"/>
    <p:sldId id="717" r:id="rId11"/>
    <p:sldId id="759" r:id="rId12"/>
    <p:sldId id="761" r:id="rId13"/>
    <p:sldId id="760" r:id="rId14"/>
    <p:sldId id="724" r:id="rId15"/>
    <p:sldId id="866" r:id="rId16"/>
    <p:sldId id="867" r:id="rId17"/>
    <p:sldId id="868" r:id="rId18"/>
    <p:sldId id="869" r:id="rId19"/>
    <p:sldId id="870" r:id="rId20"/>
    <p:sldId id="871" r:id="rId21"/>
    <p:sldId id="614" r:id="rId22"/>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22" d="100"/>
          <a:sy n="122" d="100"/>
        </p:scale>
        <p:origin x="-1320"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eredith\Documents\d\2017-03-06_3gpp_Dubrovnik\01)%20contributions\01)%203GPP%20Support%20Team%20Report\stats05-with-chart_2017-03.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meredith\Documents\d\2017-03-06_3gpp_Dubrovnik\01)%20contributions\01)%203GPP%20Support%20Team%20Report\stats05-with-chart_2017-03.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meredith\Documents\d\2017-03-06_3gpp_Dubrovnik\01)%20contributions\01)%203GPP%20Support%20Team%20Report\stats05-with-chart_2017-03.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meredith\Documents\d\2017-03-06_3gpp_Dubrovnik\01)%20contributions\01)%203GPP%20Support%20Team%20Report\stats05-with-chart_2017-03.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meredith\Documents\d\2017-03-06_3gpp_Dubrovnik\01)%20contributions\01)%203GPP%20Support%20Team%20Report\stats05-with-chart_2017-03.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meredith\Documents\d\2017-03-06_3gpp_Dubrovnik\01)%20contributions\01)%203GPP%20Support%20Team%20Report\stats05-with-chart_2017-03.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meredith\Documents\d\2017-03-06_3gpp_Dubrovnik\01)%20contributions\01)%203GPP%20Support%20Team%20Report\stats05-with-chart_2017-0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200" b="1" i="0" u="none" strike="noStrike" baseline="0">
                <a:solidFill>
                  <a:srgbClr val="000000"/>
                </a:solidFill>
                <a:latin typeface="Arial"/>
                <a:ea typeface="Arial"/>
                <a:cs typeface="Arial"/>
              </a:defRPr>
            </a:pPr>
            <a:r>
              <a:rPr lang="en-GB" dirty="0"/>
              <a:t>3GPP meeting attendance</a:t>
            </a:r>
          </a:p>
        </c:rich>
      </c:tx>
      <c:layout>
        <c:manualLayout>
          <c:xMode val="edge"/>
          <c:yMode val="edge"/>
          <c:x val="9.9520509576591393E-2"/>
          <c:y val="0.12698436504960689"/>
        </c:manualLayout>
      </c:layout>
      <c:spPr>
        <a:noFill/>
        <a:ln w="25400">
          <a:noFill/>
        </a:ln>
      </c:spPr>
    </c:title>
    <c:plotArea>
      <c:layout>
        <c:manualLayout>
          <c:layoutTarget val="inner"/>
          <c:xMode val="edge"/>
          <c:yMode val="edge"/>
          <c:x val="9.4724331539844969E-2"/>
          <c:y val="3.401368076300483E-2"/>
          <c:w val="0.8848931224861396"/>
          <c:h val="0.83220138933485099"/>
        </c:manualLayout>
      </c:layout>
      <c:lineChart>
        <c:grouping val="standard"/>
        <c:ser>
          <c:idx val="0"/>
          <c:order val="0"/>
          <c:tx>
            <c:strRef>
              <c:f>meetingStats!$E$3</c:f>
              <c:strCache>
                <c:ptCount val="1"/>
                <c:pt idx="0">
                  <c:v>monthly ave (12 months)</c:v>
                </c:pt>
              </c:strCache>
            </c:strRef>
          </c:tx>
          <c:spPr>
            <a:ln w="38100">
              <a:solidFill>
                <a:srgbClr val="000080"/>
              </a:solidFill>
              <a:prstDash val="solid"/>
            </a:ln>
          </c:spPr>
          <c:marker>
            <c:symbol val="none"/>
          </c:marker>
          <c:cat>
            <c:strRef>
              <c:f>meetingStats!$A$4:$A$220</c:f>
              <c:strCache>
                <c:ptCount val="217"/>
                <c:pt idx="0">
                  <c:v>1999-01</c:v>
                </c:pt>
                <c:pt idx="1">
                  <c:v>1999-02</c:v>
                </c:pt>
                <c:pt idx="2">
                  <c:v>1999-03</c:v>
                </c:pt>
                <c:pt idx="3">
                  <c:v>1999-04</c:v>
                </c:pt>
                <c:pt idx="4">
                  <c:v>1999-05</c:v>
                </c:pt>
                <c:pt idx="5">
                  <c:v>1999-06</c:v>
                </c:pt>
                <c:pt idx="6">
                  <c:v>1999-07</c:v>
                </c:pt>
                <c:pt idx="7">
                  <c:v>1999-08</c:v>
                </c:pt>
                <c:pt idx="8">
                  <c:v>1999-09</c:v>
                </c:pt>
                <c:pt idx="9">
                  <c:v>1999-10</c:v>
                </c:pt>
                <c:pt idx="10">
                  <c:v>1999-11</c:v>
                </c:pt>
                <c:pt idx="11">
                  <c:v>1999-12</c:v>
                </c:pt>
                <c:pt idx="12">
                  <c:v>2000-01</c:v>
                </c:pt>
                <c:pt idx="13">
                  <c:v>2000-02</c:v>
                </c:pt>
                <c:pt idx="14">
                  <c:v>2000-03</c:v>
                </c:pt>
                <c:pt idx="15">
                  <c:v>2000-04</c:v>
                </c:pt>
                <c:pt idx="16">
                  <c:v>2000-05</c:v>
                </c:pt>
                <c:pt idx="17">
                  <c:v>2000-06</c:v>
                </c:pt>
                <c:pt idx="18">
                  <c:v>2000-07</c:v>
                </c:pt>
                <c:pt idx="19">
                  <c:v>2000-08</c:v>
                </c:pt>
                <c:pt idx="20">
                  <c:v>2000-09</c:v>
                </c:pt>
                <c:pt idx="21">
                  <c:v>2000-10</c:v>
                </c:pt>
                <c:pt idx="22">
                  <c:v>2000-11</c:v>
                </c:pt>
                <c:pt idx="23">
                  <c:v>2000-12</c:v>
                </c:pt>
                <c:pt idx="24">
                  <c:v>2001-01</c:v>
                </c:pt>
                <c:pt idx="25">
                  <c:v>2001-02</c:v>
                </c:pt>
                <c:pt idx="26">
                  <c:v>2001-03</c:v>
                </c:pt>
                <c:pt idx="27">
                  <c:v>2001-04</c:v>
                </c:pt>
                <c:pt idx="28">
                  <c:v>2001-05</c:v>
                </c:pt>
                <c:pt idx="29">
                  <c:v>2001-06</c:v>
                </c:pt>
                <c:pt idx="30">
                  <c:v>2001-07</c:v>
                </c:pt>
                <c:pt idx="31">
                  <c:v>2001-08</c:v>
                </c:pt>
                <c:pt idx="32">
                  <c:v>2001-09</c:v>
                </c:pt>
                <c:pt idx="33">
                  <c:v>2001-10</c:v>
                </c:pt>
                <c:pt idx="34">
                  <c:v>2001-11</c:v>
                </c:pt>
                <c:pt idx="35">
                  <c:v>2001-12</c:v>
                </c:pt>
                <c:pt idx="36">
                  <c:v>2002-01</c:v>
                </c:pt>
                <c:pt idx="37">
                  <c:v>2002-02</c:v>
                </c:pt>
                <c:pt idx="38">
                  <c:v>2002-03</c:v>
                </c:pt>
                <c:pt idx="39">
                  <c:v>2002-04</c:v>
                </c:pt>
                <c:pt idx="40">
                  <c:v>2002-05</c:v>
                </c:pt>
                <c:pt idx="41">
                  <c:v>2002-06</c:v>
                </c:pt>
                <c:pt idx="42">
                  <c:v>2002-07</c:v>
                </c:pt>
                <c:pt idx="43">
                  <c:v>2002-08</c:v>
                </c:pt>
                <c:pt idx="44">
                  <c:v>2002-09</c:v>
                </c:pt>
                <c:pt idx="45">
                  <c:v>2002-10</c:v>
                </c:pt>
                <c:pt idx="46">
                  <c:v>2002-11</c:v>
                </c:pt>
                <c:pt idx="47">
                  <c:v>2002-12</c:v>
                </c:pt>
                <c:pt idx="48">
                  <c:v>2003-01</c:v>
                </c:pt>
                <c:pt idx="49">
                  <c:v>2003-02</c:v>
                </c:pt>
                <c:pt idx="50">
                  <c:v>2003-03</c:v>
                </c:pt>
                <c:pt idx="51">
                  <c:v>2003-04</c:v>
                </c:pt>
                <c:pt idx="52">
                  <c:v>2003-05</c:v>
                </c:pt>
                <c:pt idx="53">
                  <c:v>2003-06</c:v>
                </c:pt>
                <c:pt idx="54">
                  <c:v>2003-07</c:v>
                </c:pt>
                <c:pt idx="55">
                  <c:v>2003-08</c:v>
                </c:pt>
                <c:pt idx="56">
                  <c:v>2003-09</c:v>
                </c:pt>
                <c:pt idx="57">
                  <c:v>2003-10</c:v>
                </c:pt>
                <c:pt idx="58">
                  <c:v>2003-11</c:v>
                </c:pt>
                <c:pt idx="59">
                  <c:v>2003-12</c:v>
                </c:pt>
                <c:pt idx="60">
                  <c:v>2004-01</c:v>
                </c:pt>
                <c:pt idx="61">
                  <c:v>2004-02</c:v>
                </c:pt>
                <c:pt idx="62">
                  <c:v>2004-03</c:v>
                </c:pt>
                <c:pt idx="63">
                  <c:v>2004-04</c:v>
                </c:pt>
                <c:pt idx="64">
                  <c:v>2004-05</c:v>
                </c:pt>
                <c:pt idx="65">
                  <c:v>2004-06</c:v>
                </c:pt>
                <c:pt idx="66">
                  <c:v>2004-07</c:v>
                </c:pt>
                <c:pt idx="67">
                  <c:v>2004-08</c:v>
                </c:pt>
                <c:pt idx="68">
                  <c:v>2004-09</c:v>
                </c:pt>
                <c:pt idx="69">
                  <c:v>2004-10</c:v>
                </c:pt>
                <c:pt idx="70">
                  <c:v>2004-11</c:v>
                </c:pt>
                <c:pt idx="71">
                  <c:v>2004-12</c:v>
                </c:pt>
                <c:pt idx="72">
                  <c:v>2005-01</c:v>
                </c:pt>
                <c:pt idx="73">
                  <c:v>2005-02</c:v>
                </c:pt>
                <c:pt idx="74">
                  <c:v>2005-03</c:v>
                </c:pt>
                <c:pt idx="75">
                  <c:v>2005-04</c:v>
                </c:pt>
                <c:pt idx="76">
                  <c:v>2005-05</c:v>
                </c:pt>
                <c:pt idx="77">
                  <c:v>2005-06</c:v>
                </c:pt>
                <c:pt idx="78">
                  <c:v>2005-07</c:v>
                </c:pt>
                <c:pt idx="79">
                  <c:v>2005-08</c:v>
                </c:pt>
                <c:pt idx="80">
                  <c:v>2005-09</c:v>
                </c:pt>
                <c:pt idx="81">
                  <c:v>2005-10</c:v>
                </c:pt>
                <c:pt idx="82">
                  <c:v>2005-11</c:v>
                </c:pt>
                <c:pt idx="83">
                  <c:v>2005-12</c:v>
                </c:pt>
                <c:pt idx="84">
                  <c:v>2006-01</c:v>
                </c:pt>
                <c:pt idx="85">
                  <c:v>2006-02</c:v>
                </c:pt>
                <c:pt idx="86">
                  <c:v>2006-03</c:v>
                </c:pt>
                <c:pt idx="87">
                  <c:v>2006-04</c:v>
                </c:pt>
                <c:pt idx="88">
                  <c:v>2006-05</c:v>
                </c:pt>
                <c:pt idx="89">
                  <c:v>2006-06</c:v>
                </c:pt>
                <c:pt idx="90">
                  <c:v>2006-07</c:v>
                </c:pt>
                <c:pt idx="91">
                  <c:v>2006-08</c:v>
                </c:pt>
                <c:pt idx="92">
                  <c:v>2006-09</c:v>
                </c:pt>
                <c:pt idx="93">
                  <c:v>2006-10</c:v>
                </c:pt>
                <c:pt idx="94">
                  <c:v>2006-11</c:v>
                </c:pt>
                <c:pt idx="95">
                  <c:v>2006-12</c:v>
                </c:pt>
                <c:pt idx="96">
                  <c:v>2007-01</c:v>
                </c:pt>
                <c:pt idx="97">
                  <c:v>2007-02</c:v>
                </c:pt>
                <c:pt idx="98">
                  <c:v>2007-03</c:v>
                </c:pt>
                <c:pt idx="99">
                  <c:v>2007-04</c:v>
                </c:pt>
                <c:pt idx="100">
                  <c:v>2007-05</c:v>
                </c:pt>
                <c:pt idx="101">
                  <c:v>2007-06</c:v>
                </c:pt>
                <c:pt idx="102">
                  <c:v>2007-07</c:v>
                </c:pt>
                <c:pt idx="103">
                  <c:v>2007-08</c:v>
                </c:pt>
                <c:pt idx="104">
                  <c:v>2007-09</c:v>
                </c:pt>
                <c:pt idx="105">
                  <c:v>2007-10</c:v>
                </c:pt>
                <c:pt idx="106">
                  <c:v>2007-11</c:v>
                </c:pt>
                <c:pt idx="107">
                  <c:v>2007-12</c:v>
                </c:pt>
                <c:pt idx="108">
                  <c:v>2008-01</c:v>
                </c:pt>
                <c:pt idx="109">
                  <c:v>2008-02</c:v>
                </c:pt>
                <c:pt idx="110">
                  <c:v>2008-03</c:v>
                </c:pt>
                <c:pt idx="111">
                  <c:v>2008-04</c:v>
                </c:pt>
                <c:pt idx="112">
                  <c:v>2008-05</c:v>
                </c:pt>
                <c:pt idx="113">
                  <c:v>2008-06</c:v>
                </c:pt>
                <c:pt idx="114">
                  <c:v>2008-07</c:v>
                </c:pt>
                <c:pt idx="115">
                  <c:v>2008-08</c:v>
                </c:pt>
                <c:pt idx="116">
                  <c:v>2008-09</c:v>
                </c:pt>
                <c:pt idx="117">
                  <c:v>2008-10</c:v>
                </c:pt>
                <c:pt idx="118">
                  <c:v>2008-11</c:v>
                </c:pt>
                <c:pt idx="119">
                  <c:v>2008-12</c:v>
                </c:pt>
                <c:pt idx="120">
                  <c:v>2009-01</c:v>
                </c:pt>
                <c:pt idx="121">
                  <c:v>2009-02</c:v>
                </c:pt>
                <c:pt idx="122">
                  <c:v>2009-03</c:v>
                </c:pt>
                <c:pt idx="123">
                  <c:v>2009-04</c:v>
                </c:pt>
                <c:pt idx="124">
                  <c:v>2009-05</c:v>
                </c:pt>
                <c:pt idx="125">
                  <c:v>2009-06</c:v>
                </c:pt>
                <c:pt idx="126">
                  <c:v>2009-07</c:v>
                </c:pt>
                <c:pt idx="127">
                  <c:v>2009-08</c:v>
                </c:pt>
                <c:pt idx="128">
                  <c:v>2009-09</c:v>
                </c:pt>
                <c:pt idx="129">
                  <c:v>2009-10</c:v>
                </c:pt>
                <c:pt idx="130">
                  <c:v>2009-11</c:v>
                </c:pt>
                <c:pt idx="131">
                  <c:v>2009-12</c:v>
                </c:pt>
                <c:pt idx="132">
                  <c:v>2010-01</c:v>
                </c:pt>
                <c:pt idx="133">
                  <c:v>2010-02</c:v>
                </c:pt>
                <c:pt idx="134">
                  <c:v>2010-03</c:v>
                </c:pt>
                <c:pt idx="135">
                  <c:v>2010-04</c:v>
                </c:pt>
                <c:pt idx="136">
                  <c:v>2010-05</c:v>
                </c:pt>
                <c:pt idx="137">
                  <c:v>2010-06</c:v>
                </c:pt>
                <c:pt idx="138">
                  <c:v>2010-07</c:v>
                </c:pt>
                <c:pt idx="139">
                  <c:v>2010-08</c:v>
                </c:pt>
                <c:pt idx="140">
                  <c:v>2010-09</c:v>
                </c:pt>
                <c:pt idx="141">
                  <c:v>2010-10</c:v>
                </c:pt>
                <c:pt idx="142">
                  <c:v>2010-11</c:v>
                </c:pt>
                <c:pt idx="143">
                  <c:v>2010-12</c:v>
                </c:pt>
                <c:pt idx="144">
                  <c:v>2011-01</c:v>
                </c:pt>
                <c:pt idx="145">
                  <c:v>2011-02</c:v>
                </c:pt>
                <c:pt idx="146">
                  <c:v>2011-03</c:v>
                </c:pt>
                <c:pt idx="147">
                  <c:v>2011-04</c:v>
                </c:pt>
                <c:pt idx="148">
                  <c:v>2011-05</c:v>
                </c:pt>
                <c:pt idx="149">
                  <c:v>2011-06</c:v>
                </c:pt>
                <c:pt idx="150">
                  <c:v>2011-07</c:v>
                </c:pt>
                <c:pt idx="151">
                  <c:v>2011-08</c:v>
                </c:pt>
                <c:pt idx="152">
                  <c:v>2011-09</c:v>
                </c:pt>
                <c:pt idx="153">
                  <c:v>2011-10</c:v>
                </c:pt>
                <c:pt idx="154">
                  <c:v>2011-11</c:v>
                </c:pt>
                <c:pt idx="155">
                  <c:v>2011-12</c:v>
                </c:pt>
                <c:pt idx="156">
                  <c:v>2012-01</c:v>
                </c:pt>
                <c:pt idx="157">
                  <c:v>2012-02</c:v>
                </c:pt>
                <c:pt idx="158">
                  <c:v>2012-03</c:v>
                </c:pt>
                <c:pt idx="159">
                  <c:v>2012-04</c:v>
                </c:pt>
                <c:pt idx="160">
                  <c:v>2012-05</c:v>
                </c:pt>
                <c:pt idx="161">
                  <c:v>2012-06</c:v>
                </c:pt>
                <c:pt idx="162">
                  <c:v>2012-07</c:v>
                </c:pt>
                <c:pt idx="163">
                  <c:v>2012-08</c:v>
                </c:pt>
                <c:pt idx="164">
                  <c:v>2012-09</c:v>
                </c:pt>
                <c:pt idx="165">
                  <c:v>2012-10</c:v>
                </c:pt>
                <c:pt idx="166">
                  <c:v>2012-11</c:v>
                </c:pt>
                <c:pt idx="167">
                  <c:v>2012-12</c:v>
                </c:pt>
                <c:pt idx="168">
                  <c:v>2013-01</c:v>
                </c:pt>
                <c:pt idx="169">
                  <c:v>2013-02</c:v>
                </c:pt>
                <c:pt idx="170">
                  <c:v>2013-03</c:v>
                </c:pt>
                <c:pt idx="171">
                  <c:v>2013-04</c:v>
                </c:pt>
                <c:pt idx="172">
                  <c:v>2013-05</c:v>
                </c:pt>
                <c:pt idx="173">
                  <c:v>2013-06</c:v>
                </c:pt>
                <c:pt idx="174">
                  <c:v>2013-07</c:v>
                </c:pt>
                <c:pt idx="175">
                  <c:v>2013-08</c:v>
                </c:pt>
                <c:pt idx="176">
                  <c:v>2013-09</c:v>
                </c:pt>
                <c:pt idx="177">
                  <c:v>2013-10</c:v>
                </c:pt>
                <c:pt idx="178">
                  <c:v>2013-11</c:v>
                </c:pt>
                <c:pt idx="179">
                  <c:v>2013-12</c:v>
                </c:pt>
                <c:pt idx="180">
                  <c:v>2014-01</c:v>
                </c:pt>
                <c:pt idx="181">
                  <c:v>2014-02</c:v>
                </c:pt>
                <c:pt idx="182">
                  <c:v>2014-03</c:v>
                </c:pt>
                <c:pt idx="183">
                  <c:v>2014-04</c:v>
                </c:pt>
                <c:pt idx="184">
                  <c:v>2014-05</c:v>
                </c:pt>
                <c:pt idx="185">
                  <c:v>2014-06</c:v>
                </c:pt>
                <c:pt idx="186">
                  <c:v>2014-07</c:v>
                </c:pt>
                <c:pt idx="187">
                  <c:v>2014-08</c:v>
                </c:pt>
                <c:pt idx="188">
                  <c:v>2014-09</c:v>
                </c:pt>
                <c:pt idx="189">
                  <c:v>2014-10</c:v>
                </c:pt>
                <c:pt idx="190">
                  <c:v>2014-11</c:v>
                </c:pt>
                <c:pt idx="191">
                  <c:v>2014-12</c:v>
                </c:pt>
                <c:pt idx="192">
                  <c:v>2015-01</c:v>
                </c:pt>
                <c:pt idx="193">
                  <c:v>2015-02</c:v>
                </c:pt>
                <c:pt idx="194">
                  <c:v>2015-03</c:v>
                </c:pt>
                <c:pt idx="195">
                  <c:v>2015-04</c:v>
                </c:pt>
                <c:pt idx="196">
                  <c:v>2015-05</c:v>
                </c:pt>
                <c:pt idx="197">
                  <c:v>2015-06</c:v>
                </c:pt>
                <c:pt idx="198">
                  <c:v>2015-07</c:v>
                </c:pt>
                <c:pt idx="199">
                  <c:v>2015-08</c:v>
                </c:pt>
                <c:pt idx="200">
                  <c:v>2015-09</c:v>
                </c:pt>
                <c:pt idx="201">
                  <c:v>2015-10</c:v>
                </c:pt>
                <c:pt idx="202">
                  <c:v>2015-11</c:v>
                </c:pt>
                <c:pt idx="203">
                  <c:v>2015-12</c:v>
                </c:pt>
                <c:pt idx="204">
                  <c:v>2016-01</c:v>
                </c:pt>
                <c:pt idx="205">
                  <c:v>2016-02</c:v>
                </c:pt>
                <c:pt idx="206">
                  <c:v>2016-03</c:v>
                </c:pt>
                <c:pt idx="207">
                  <c:v>2016-04</c:v>
                </c:pt>
                <c:pt idx="208">
                  <c:v>2016-05</c:v>
                </c:pt>
                <c:pt idx="209">
                  <c:v>2016-06</c:v>
                </c:pt>
                <c:pt idx="210">
                  <c:v>2016-07</c:v>
                </c:pt>
                <c:pt idx="211">
                  <c:v>2016-08</c:v>
                </c:pt>
                <c:pt idx="212">
                  <c:v>2016-09</c:v>
                </c:pt>
                <c:pt idx="213">
                  <c:v>2016-10</c:v>
                </c:pt>
                <c:pt idx="214">
                  <c:v>2016-11</c:v>
                </c:pt>
                <c:pt idx="215">
                  <c:v>2016-12</c:v>
                </c:pt>
                <c:pt idx="216">
                  <c:v>2017-01</c:v>
                </c:pt>
              </c:strCache>
            </c:strRef>
          </c:cat>
          <c:val>
            <c:numRef>
              <c:f>meetingStats!$E$4:$E$220</c:f>
              <c:numCache>
                <c:formatCode>0</c:formatCode>
                <c:ptCount val="217"/>
                <c:pt idx="0">
                  <c:v>469</c:v>
                </c:pt>
                <c:pt idx="1">
                  <c:v>805.5</c:v>
                </c:pt>
                <c:pt idx="2">
                  <c:v>1063</c:v>
                </c:pt>
                <c:pt idx="3">
                  <c:v>1472.75</c:v>
                </c:pt>
                <c:pt idx="4">
                  <c:v>1298</c:v>
                </c:pt>
                <c:pt idx="5">
                  <c:v>1325.8333333333326</c:v>
                </c:pt>
                <c:pt idx="6">
                  <c:v>1316.714285714286</c:v>
                </c:pt>
                <c:pt idx="7">
                  <c:v>1338.625</c:v>
                </c:pt>
                <c:pt idx="8">
                  <c:v>1396.8888888888885</c:v>
                </c:pt>
                <c:pt idx="9">
                  <c:v>1429.3</c:v>
                </c:pt>
                <c:pt idx="10">
                  <c:v>1433.2727272727273</c:v>
                </c:pt>
                <c:pt idx="11">
                  <c:v>1491.75</c:v>
                </c:pt>
                <c:pt idx="12">
                  <c:v>1649.25</c:v>
                </c:pt>
                <c:pt idx="13">
                  <c:v>1741.75</c:v>
                </c:pt>
                <c:pt idx="14">
                  <c:v>1704.6666666666667</c:v>
                </c:pt>
                <c:pt idx="15">
                  <c:v>1512.5</c:v>
                </c:pt>
                <c:pt idx="16">
                  <c:v>1674.6666666666667</c:v>
                </c:pt>
                <c:pt idx="17">
                  <c:v>1697.75</c:v>
                </c:pt>
                <c:pt idx="18">
                  <c:v>1722.75</c:v>
                </c:pt>
                <c:pt idx="19">
                  <c:v>1862.4166666666674</c:v>
                </c:pt>
                <c:pt idx="20">
                  <c:v>1996.4166666666674</c:v>
                </c:pt>
                <c:pt idx="21">
                  <c:v>2054.6666666666647</c:v>
                </c:pt>
                <c:pt idx="22">
                  <c:v>2539.6666666666647</c:v>
                </c:pt>
                <c:pt idx="23">
                  <c:v>2479.3333333333362</c:v>
                </c:pt>
                <c:pt idx="24">
                  <c:v>2717.25</c:v>
                </c:pt>
                <c:pt idx="25">
                  <c:v>2975.25</c:v>
                </c:pt>
                <c:pt idx="26">
                  <c:v>2996.5</c:v>
                </c:pt>
                <c:pt idx="27">
                  <c:v>3205.6666666666647</c:v>
                </c:pt>
                <c:pt idx="28">
                  <c:v>3391.4166666666656</c:v>
                </c:pt>
                <c:pt idx="29">
                  <c:v>3428.4166666666656</c:v>
                </c:pt>
                <c:pt idx="30">
                  <c:v>3503.5</c:v>
                </c:pt>
                <c:pt idx="31">
                  <c:v>3553.0833333333353</c:v>
                </c:pt>
                <c:pt idx="32">
                  <c:v>3538.9166666666656</c:v>
                </c:pt>
                <c:pt idx="33">
                  <c:v>3499.1666666666647</c:v>
                </c:pt>
                <c:pt idx="34">
                  <c:v>3290.0833333333353</c:v>
                </c:pt>
                <c:pt idx="35">
                  <c:v>3305</c:v>
                </c:pt>
                <c:pt idx="36">
                  <c:v>3138.1666666666647</c:v>
                </c:pt>
                <c:pt idx="37">
                  <c:v>3149.0833333333353</c:v>
                </c:pt>
                <c:pt idx="38">
                  <c:v>3135.1666666666647</c:v>
                </c:pt>
                <c:pt idx="39">
                  <c:v>3206.9166666666656</c:v>
                </c:pt>
                <c:pt idx="40">
                  <c:v>3204.25</c:v>
                </c:pt>
                <c:pt idx="41">
                  <c:v>3329.1666666666647</c:v>
                </c:pt>
                <c:pt idx="42">
                  <c:v>3264.5</c:v>
                </c:pt>
                <c:pt idx="43">
                  <c:v>3271.1666666666647</c:v>
                </c:pt>
                <c:pt idx="44">
                  <c:v>3231.5833333333353</c:v>
                </c:pt>
                <c:pt idx="45">
                  <c:v>3188.8333333333362</c:v>
                </c:pt>
                <c:pt idx="46">
                  <c:v>3190.3333333333362</c:v>
                </c:pt>
                <c:pt idx="47">
                  <c:v>3158.5</c:v>
                </c:pt>
                <c:pt idx="48">
                  <c:v>3111.9166666666656</c:v>
                </c:pt>
                <c:pt idx="49">
                  <c:v>3091.0833333333353</c:v>
                </c:pt>
                <c:pt idx="50">
                  <c:v>3094.8333333333362</c:v>
                </c:pt>
                <c:pt idx="51">
                  <c:v>2924.4166666666656</c:v>
                </c:pt>
                <c:pt idx="52">
                  <c:v>2830.9166666666656</c:v>
                </c:pt>
                <c:pt idx="53">
                  <c:v>2714</c:v>
                </c:pt>
                <c:pt idx="54">
                  <c:v>2727.9166666666656</c:v>
                </c:pt>
                <c:pt idx="55">
                  <c:v>2780.9166666666656</c:v>
                </c:pt>
                <c:pt idx="56">
                  <c:v>2672.75</c:v>
                </c:pt>
                <c:pt idx="57">
                  <c:v>2792.3333333333362</c:v>
                </c:pt>
                <c:pt idx="58">
                  <c:v>2709.5</c:v>
                </c:pt>
                <c:pt idx="59">
                  <c:v>2703.3333333333362</c:v>
                </c:pt>
                <c:pt idx="60">
                  <c:v>2621.4166666666656</c:v>
                </c:pt>
                <c:pt idx="61">
                  <c:v>2603.3333333333362</c:v>
                </c:pt>
                <c:pt idx="62">
                  <c:v>2605.1666666666647</c:v>
                </c:pt>
                <c:pt idx="63">
                  <c:v>2594.9166666666656</c:v>
                </c:pt>
                <c:pt idx="64">
                  <c:v>2601.5833333333353</c:v>
                </c:pt>
                <c:pt idx="65">
                  <c:v>2635.75</c:v>
                </c:pt>
                <c:pt idx="66">
                  <c:v>2525.1666666666647</c:v>
                </c:pt>
                <c:pt idx="67">
                  <c:v>2474.4166666666656</c:v>
                </c:pt>
                <c:pt idx="68">
                  <c:v>2472.5833333333353</c:v>
                </c:pt>
                <c:pt idx="69">
                  <c:v>2375.9166666666656</c:v>
                </c:pt>
                <c:pt idx="70">
                  <c:v>2461.0833333333353</c:v>
                </c:pt>
                <c:pt idx="71">
                  <c:v>2472.25</c:v>
                </c:pt>
                <c:pt idx="72">
                  <c:v>2553.9166666666656</c:v>
                </c:pt>
                <c:pt idx="73">
                  <c:v>2380.3333333333362</c:v>
                </c:pt>
                <c:pt idx="74">
                  <c:v>2395</c:v>
                </c:pt>
                <c:pt idx="75">
                  <c:v>2618.3333333333362</c:v>
                </c:pt>
                <c:pt idx="76">
                  <c:v>2582.3333333333362</c:v>
                </c:pt>
                <c:pt idx="77">
                  <c:v>2560.5</c:v>
                </c:pt>
                <c:pt idx="78">
                  <c:v>2556.5</c:v>
                </c:pt>
                <c:pt idx="79">
                  <c:v>2610.4166666666656</c:v>
                </c:pt>
                <c:pt idx="80">
                  <c:v>2742.1666666666647</c:v>
                </c:pt>
                <c:pt idx="81">
                  <c:v>2771.9166666666656</c:v>
                </c:pt>
                <c:pt idx="82">
                  <c:v>2833.8333333333362</c:v>
                </c:pt>
                <c:pt idx="83">
                  <c:v>2762.9166666666656</c:v>
                </c:pt>
                <c:pt idx="84">
                  <c:v>2819.1666666666647</c:v>
                </c:pt>
                <c:pt idx="85">
                  <c:v>3079.8333333333362</c:v>
                </c:pt>
                <c:pt idx="86">
                  <c:v>3163.4166666666656</c:v>
                </c:pt>
                <c:pt idx="87">
                  <c:v>2981.75</c:v>
                </c:pt>
                <c:pt idx="88">
                  <c:v>3181.6666666666647</c:v>
                </c:pt>
                <c:pt idx="89">
                  <c:v>3306.25</c:v>
                </c:pt>
                <c:pt idx="90">
                  <c:v>3320.6666666666647</c:v>
                </c:pt>
                <c:pt idx="91">
                  <c:v>3409.25</c:v>
                </c:pt>
                <c:pt idx="92">
                  <c:v>3359.8333333333362</c:v>
                </c:pt>
                <c:pt idx="93">
                  <c:v>3521.75</c:v>
                </c:pt>
                <c:pt idx="94">
                  <c:v>3510.4166666666656</c:v>
                </c:pt>
                <c:pt idx="95">
                  <c:v>3526.5</c:v>
                </c:pt>
                <c:pt idx="96">
                  <c:v>3739.8333333333362</c:v>
                </c:pt>
                <c:pt idx="97">
                  <c:v>3701.5833333333353</c:v>
                </c:pt>
                <c:pt idx="98">
                  <c:v>3844.8333333333362</c:v>
                </c:pt>
                <c:pt idx="99">
                  <c:v>3863.5833333333353</c:v>
                </c:pt>
                <c:pt idx="100">
                  <c:v>3927.8333333333362</c:v>
                </c:pt>
                <c:pt idx="101">
                  <c:v>3986.9166666666656</c:v>
                </c:pt>
                <c:pt idx="102">
                  <c:v>3989.9166666666656</c:v>
                </c:pt>
                <c:pt idx="103">
                  <c:v>4061.4166666666656</c:v>
                </c:pt>
                <c:pt idx="104">
                  <c:v>3985.5833333333353</c:v>
                </c:pt>
                <c:pt idx="105">
                  <c:v>4089.1666666666647</c:v>
                </c:pt>
                <c:pt idx="106">
                  <c:v>4194.75</c:v>
                </c:pt>
                <c:pt idx="107">
                  <c:v>4203.9166666666706</c:v>
                </c:pt>
                <c:pt idx="108">
                  <c:v>4085.9166666666656</c:v>
                </c:pt>
                <c:pt idx="109">
                  <c:v>4050.0833333333353</c:v>
                </c:pt>
                <c:pt idx="110">
                  <c:v>3990.0833333333353</c:v>
                </c:pt>
                <c:pt idx="111">
                  <c:v>4141.5</c:v>
                </c:pt>
                <c:pt idx="112">
                  <c:v>4108.5</c:v>
                </c:pt>
                <c:pt idx="113">
                  <c:v>4135.75</c:v>
                </c:pt>
                <c:pt idx="114">
                  <c:v>4125.5</c:v>
                </c:pt>
                <c:pt idx="115">
                  <c:v>4121</c:v>
                </c:pt>
                <c:pt idx="116">
                  <c:v>4314.0833333333312</c:v>
                </c:pt>
                <c:pt idx="117">
                  <c:v>4094.8333333333362</c:v>
                </c:pt>
                <c:pt idx="118">
                  <c:v>4112.3333333333312</c:v>
                </c:pt>
                <c:pt idx="119">
                  <c:v>4190.8333333333312</c:v>
                </c:pt>
                <c:pt idx="120">
                  <c:v>4107.5</c:v>
                </c:pt>
                <c:pt idx="121">
                  <c:v>4325</c:v>
                </c:pt>
                <c:pt idx="122">
                  <c:v>4482.1666666666724</c:v>
                </c:pt>
                <c:pt idx="123">
                  <c:v>4276.25</c:v>
                </c:pt>
                <c:pt idx="124">
                  <c:v>4214.25</c:v>
                </c:pt>
                <c:pt idx="125">
                  <c:v>4233.25</c:v>
                </c:pt>
                <c:pt idx="126">
                  <c:v>4257</c:v>
                </c:pt>
                <c:pt idx="127">
                  <c:v>4378.75</c:v>
                </c:pt>
                <c:pt idx="128">
                  <c:v>4204.75</c:v>
                </c:pt>
                <c:pt idx="129">
                  <c:v>4396</c:v>
                </c:pt>
                <c:pt idx="130">
                  <c:v>4372.1666666666724</c:v>
                </c:pt>
                <c:pt idx="131">
                  <c:v>4355.5</c:v>
                </c:pt>
                <c:pt idx="132">
                  <c:v>4443.6666666666724</c:v>
                </c:pt>
                <c:pt idx="133">
                  <c:v>4383.5</c:v>
                </c:pt>
                <c:pt idx="134">
                  <c:v>4153.6666666666724</c:v>
                </c:pt>
                <c:pt idx="135">
                  <c:v>4319.8333333333312</c:v>
                </c:pt>
                <c:pt idx="136">
                  <c:v>4433.3333333333312</c:v>
                </c:pt>
                <c:pt idx="137">
                  <c:v>4430.3333333333312</c:v>
                </c:pt>
                <c:pt idx="138">
                  <c:v>4379.5</c:v>
                </c:pt>
                <c:pt idx="139">
                  <c:v>4345.1666666666724</c:v>
                </c:pt>
                <c:pt idx="140">
                  <c:v>4301.5</c:v>
                </c:pt>
                <c:pt idx="141">
                  <c:v>4281.3333333333312</c:v>
                </c:pt>
                <c:pt idx="142">
                  <c:v>4341.5</c:v>
                </c:pt>
                <c:pt idx="143">
                  <c:v>4329.8333333333312</c:v>
                </c:pt>
                <c:pt idx="144">
                  <c:v>4379.5833333333312</c:v>
                </c:pt>
                <c:pt idx="145">
                  <c:v>4467.3333333333312</c:v>
                </c:pt>
                <c:pt idx="146">
                  <c:v>4357.5833333333312</c:v>
                </c:pt>
                <c:pt idx="147">
                  <c:v>4317.5</c:v>
                </c:pt>
                <c:pt idx="148">
                  <c:v>4417.0833333333312</c:v>
                </c:pt>
                <c:pt idx="149">
                  <c:v>4122.5833333333312</c:v>
                </c:pt>
                <c:pt idx="150">
                  <c:v>4192.5833333333312</c:v>
                </c:pt>
                <c:pt idx="151">
                  <c:v>4168.4166666666706</c:v>
                </c:pt>
                <c:pt idx="152">
                  <c:v>4158.6666666666724</c:v>
                </c:pt>
                <c:pt idx="153">
                  <c:v>4217.8333333333312</c:v>
                </c:pt>
                <c:pt idx="154">
                  <c:v>4378.9166666666706</c:v>
                </c:pt>
                <c:pt idx="155">
                  <c:v>4370.0833333333312</c:v>
                </c:pt>
                <c:pt idx="156">
                  <c:v>3973.5</c:v>
                </c:pt>
                <c:pt idx="157">
                  <c:v>4028.6666666666647</c:v>
                </c:pt>
                <c:pt idx="158">
                  <c:v>4222.5</c:v>
                </c:pt>
                <c:pt idx="159">
                  <c:v>4137.0833333333312</c:v>
                </c:pt>
                <c:pt idx="160">
                  <c:v>4159.8333333333312</c:v>
                </c:pt>
                <c:pt idx="161">
                  <c:v>4184.3333333333312</c:v>
                </c:pt>
                <c:pt idx="162">
                  <c:v>4215.5833333333312</c:v>
                </c:pt>
                <c:pt idx="163">
                  <c:v>4161.5833333333312</c:v>
                </c:pt>
                <c:pt idx="164">
                  <c:v>4192.6666666666724</c:v>
                </c:pt>
                <c:pt idx="165">
                  <c:v>4144.1666666666724</c:v>
                </c:pt>
                <c:pt idx="166">
                  <c:v>3993.0833333333353</c:v>
                </c:pt>
                <c:pt idx="167">
                  <c:v>4009.5</c:v>
                </c:pt>
                <c:pt idx="168">
                  <c:v>4621.8333333333312</c:v>
                </c:pt>
                <c:pt idx="169">
                  <c:v>4062.3333333333362</c:v>
                </c:pt>
                <c:pt idx="170">
                  <c:v>3777.3333333333362</c:v>
                </c:pt>
                <c:pt idx="171">
                  <c:v>4152.8333333333312</c:v>
                </c:pt>
                <c:pt idx="172">
                  <c:v>4148.8333333333312</c:v>
                </c:pt>
                <c:pt idx="173">
                  <c:v>4087.3333333333362</c:v>
                </c:pt>
                <c:pt idx="174">
                  <c:v>4088.4166666666656</c:v>
                </c:pt>
                <c:pt idx="175">
                  <c:v>3922.0833333333353</c:v>
                </c:pt>
                <c:pt idx="176">
                  <c:v>3990.25</c:v>
                </c:pt>
                <c:pt idx="177">
                  <c:v>3974.5833333333353</c:v>
                </c:pt>
                <c:pt idx="178">
                  <c:v>4021.9166666666656</c:v>
                </c:pt>
                <c:pt idx="179">
                  <c:v>4008.3333333333362</c:v>
                </c:pt>
                <c:pt idx="180">
                  <c:v>3642.25</c:v>
                </c:pt>
                <c:pt idx="181">
                  <c:v>3897.0833333333353</c:v>
                </c:pt>
                <c:pt idx="182">
                  <c:v>4377.1666666666724</c:v>
                </c:pt>
                <c:pt idx="183">
                  <c:v>3847.6666666666647</c:v>
                </c:pt>
                <c:pt idx="184">
                  <c:v>3671.4166666666656</c:v>
                </c:pt>
                <c:pt idx="185">
                  <c:v>3689</c:v>
                </c:pt>
                <c:pt idx="186">
                  <c:v>3727.1666666666647</c:v>
                </c:pt>
                <c:pt idx="187">
                  <c:v>3805.75</c:v>
                </c:pt>
                <c:pt idx="188">
                  <c:v>3724.0833333333353</c:v>
                </c:pt>
                <c:pt idx="189">
                  <c:v>3747.4166666666656</c:v>
                </c:pt>
                <c:pt idx="190">
                  <c:v>3811</c:v>
                </c:pt>
                <c:pt idx="191">
                  <c:v>3826.4166666666656</c:v>
                </c:pt>
                <c:pt idx="192">
                  <c:v>3759.0833333333353</c:v>
                </c:pt>
                <c:pt idx="193">
                  <c:v>3983.75</c:v>
                </c:pt>
                <c:pt idx="194">
                  <c:v>3645</c:v>
                </c:pt>
                <c:pt idx="195">
                  <c:v>4230.3333333333312</c:v>
                </c:pt>
                <c:pt idx="196">
                  <c:v>4479.5</c:v>
                </c:pt>
                <c:pt idx="197">
                  <c:v>4504</c:v>
                </c:pt>
                <c:pt idx="198">
                  <c:v>4436.8333333333312</c:v>
                </c:pt>
                <c:pt idx="199">
                  <c:v>4827.9166666666706</c:v>
                </c:pt>
                <c:pt idx="200">
                  <c:v>4907.4166666666706</c:v>
                </c:pt>
                <c:pt idx="201">
                  <c:v>5016.5833333333312</c:v>
                </c:pt>
                <c:pt idx="202">
                  <c:v>5192.5</c:v>
                </c:pt>
                <c:pt idx="203">
                  <c:v>5202.4166666666706</c:v>
                </c:pt>
                <c:pt idx="204">
                  <c:v>5192.75</c:v>
                </c:pt>
                <c:pt idx="205">
                  <c:v>5167.1666666666724</c:v>
                </c:pt>
                <c:pt idx="206">
                  <c:v>5113.4166666666706</c:v>
                </c:pt>
                <c:pt idx="207">
                  <c:v>5015.0833333333312</c:v>
                </c:pt>
                <c:pt idx="208">
                  <c:v>5010.6666666666724</c:v>
                </c:pt>
                <c:pt idx="209">
                  <c:v>5036.25</c:v>
                </c:pt>
                <c:pt idx="210">
                  <c:v>5201.25</c:v>
                </c:pt>
                <c:pt idx="211">
                  <c:v>4948.9166666666706</c:v>
                </c:pt>
                <c:pt idx="212">
                  <c:v>4910.8333333333312</c:v>
                </c:pt>
                <c:pt idx="213">
                  <c:v>4909.1666666666724</c:v>
                </c:pt>
                <c:pt idx="214">
                  <c:v>4994.6666666666724</c:v>
                </c:pt>
                <c:pt idx="215">
                  <c:v>5049.9166666666706</c:v>
                </c:pt>
                <c:pt idx="216">
                  <c:v>5345.3333333333312</c:v>
                </c:pt>
              </c:numCache>
            </c:numRef>
          </c:val>
          <c:smooth val="1"/>
        </c:ser>
        <c:marker val="1"/>
        <c:axId val="109663360"/>
        <c:axId val="109664896"/>
      </c:lineChart>
      <c:catAx>
        <c:axId val="109663360"/>
        <c:scaling>
          <c:orientation val="minMax"/>
        </c:scaling>
        <c:axPos val="b"/>
        <c:numFmt formatCode="General" sourceLinked="1"/>
        <c:tickLblPos val="nextTo"/>
        <c:spPr>
          <a:ln w="3175">
            <a:solidFill>
              <a:srgbClr val="000000"/>
            </a:solidFill>
            <a:prstDash val="solid"/>
          </a:ln>
        </c:spPr>
        <c:txPr>
          <a:bodyPr rot="-5400000" vert="horz"/>
          <a:lstStyle/>
          <a:p>
            <a:pPr>
              <a:defRPr sz="700" b="0" i="0" u="none" strike="noStrike" baseline="0">
                <a:solidFill>
                  <a:srgbClr val="000000"/>
                </a:solidFill>
                <a:latin typeface="Arial"/>
                <a:ea typeface="Arial"/>
                <a:cs typeface="Arial"/>
              </a:defRPr>
            </a:pPr>
            <a:endParaRPr lang="en-US"/>
          </a:p>
        </c:txPr>
        <c:crossAx val="109664896"/>
        <c:crosses val="autoZero"/>
        <c:auto val="1"/>
        <c:lblAlgn val="ctr"/>
        <c:lblOffset val="100"/>
        <c:tickLblSkip val="5"/>
        <c:tickMarkSkip val="1"/>
      </c:catAx>
      <c:valAx>
        <c:axId val="109664896"/>
        <c:scaling>
          <c:orientation val="minMax"/>
        </c:scaling>
        <c:axPos val="l"/>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GB" dirty="0"/>
                  <a:t>12 month rolling average (delegate.days per month)</a:t>
                </a:r>
              </a:p>
            </c:rich>
          </c:tx>
          <c:layout>
            <c:manualLayout>
              <c:xMode val="edge"/>
              <c:yMode val="edge"/>
              <c:x val="2.6378896882494025E-2"/>
              <c:y val="7.2562596342124294E-2"/>
            </c:manualLayout>
          </c:layout>
          <c:spPr>
            <a:noFill/>
            <a:ln w="25400">
              <a:noFill/>
            </a:ln>
          </c:spPr>
        </c:title>
        <c:numFmt formatCode="0"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109663360"/>
        <c:crosses val="autoZero"/>
        <c:crossBetween val="between"/>
      </c:valAx>
      <c:spPr>
        <a:gradFill rotWithShape="0">
          <a:gsLst>
            <a:gs pos="0">
              <a:srgbClr val="FFCC99"/>
            </a:gs>
            <a:gs pos="100000">
              <a:srgbClr val="CCFFCC"/>
            </a:gs>
          </a:gsLst>
          <a:lin ang="5400000" scaled="1"/>
        </a:gradFill>
        <a:ln w="12700">
          <a:solidFill>
            <a:srgbClr val="808080"/>
          </a:solidFill>
          <a:prstDash val="solid"/>
        </a:ln>
      </c:spPr>
    </c:plotArea>
    <c:plotVisOnly val="1"/>
    <c:dispBlanksAs val="gap"/>
  </c:chart>
  <c:spPr>
    <a:solidFill>
      <a:srgbClr val="FFFF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175" b="1" i="0" u="none" strike="noStrike" baseline="0">
                <a:solidFill>
                  <a:srgbClr val="000000"/>
                </a:solidFill>
                <a:latin typeface="Arial"/>
                <a:ea typeface="Arial"/>
                <a:cs typeface="Arial"/>
              </a:defRPr>
            </a:pPr>
            <a:r>
              <a:rPr lang="en-GB" dirty="0"/>
              <a:t>Cumulative meeting time</a:t>
            </a:r>
          </a:p>
        </c:rich>
      </c:tx>
      <c:layout>
        <c:manualLayout>
          <c:xMode val="edge"/>
          <c:yMode val="edge"/>
          <c:x val="0.12934144309805584"/>
          <c:y val="0.14705906105628241"/>
        </c:manualLayout>
      </c:layout>
      <c:spPr>
        <a:noFill/>
        <a:ln w="25400">
          <a:noFill/>
        </a:ln>
      </c:spPr>
    </c:title>
    <c:plotArea>
      <c:layout>
        <c:manualLayout>
          <c:layoutTarget val="inner"/>
          <c:xMode val="edge"/>
          <c:yMode val="edge"/>
          <c:x val="0.10059886122220089"/>
          <c:y val="3.8461580950381949E-2"/>
          <c:w val="0.8730544027498176"/>
          <c:h val="0.82126787558756753"/>
        </c:manualLayout>
      </c:layout>
      <c:lineChart>
        <c:grouping val="standard"/>
        <c:ser>
          <c:idx val="0"/>
          <c:order val="0"/>
          <c:tx>
            <c:strRef>
              <c:f>meetingStats!$C$3</c:f>
              <c:strCache>
                <c:ptCount val="1"/>
                <c:pt idx="0">
                  <c:v>cumulative</c:v>
                </c:pt>
              </c:strCache>
            </c:strRef>
          </c:tx>
          <c:spPr>
            <a:ln w="38100">
              <a:solidFill>
                <a:srgbClr val="000080"/>
              </a:solidFill>
              <a:prstDash val="solid"/>
            </a:ln>
          </c:spPr>
          <c:marker>
            <c:symbol val="none"/>
          </c:marker>
          <c:cat>
            <c:strRef>
              <c:f>meetingStats!$A$4:$A$220</c:f>
              <c:strCache>
                <c:ptCount val="217"/>
                <c:pt idx="0">
                  <c:v>1999-01</c:v>
                </c:pt>
                <c:pt idx="1">
                  <c:v>1999-02</c:v>
                </c:pt>
                <c:pt idx="2">
                  <c:v>1999-03</c:v>
                </c:pt>
                <c:pt idx="3">
                  <c:v>1999-04</c:v>
                </c:pt>
                <c:pt idx="4">
                  <c:v>1999-05</c:v>
                </c:pt>
                <c:pt idx="5">
                  <c:v>1999-06</c:v>
                </c:pt>
                <c:pt idx="6">
                  <c:v>1999-07</c:v>
                </c:pt>
                <c:pt idx="7">
                  <c:v>1999-08</c:v>
                </c:pt>
                <c:pt idx="8">
                  <c:v>1999-09</c:v>
                </c:pt>
                <c:pt idx="9">
                  <c:v>1999-10</c:v>
                </c:pt>
                <c:pt idx="10">
                  <c:v>1999-11</c:v>
                </c:pt>
                <c:pt idx="11">
                  <c:v>1999-12</c:v>
                </c:pt>
                <c:pt idx="12">
                  <c:v>2000-01</c:v>
                </c:pt>
                <c:pt idx="13">
                  <c:v>2000-02</c:v>
                </c:pt>
                <c:pt idx="14">
                  <c:v>2000-03</c:v>
                </c:pt>
                <c:pt idx="15">
                  <c:v>2000-04</c:v>
                </c:pt>
                <c:pt idx="16">
                  <c:v>2000-05</c:v>
                </c:pt>
                <c:pt idx="17">
                  <c:v>2000-06</c:v>
                </c:pt>
                <c:pt idx="18">
                  <c:v>2000-07</c:v>
                </c:pt>
                <c:pt idx="19">
                  <c:v>2000-08</c:v>
                </c:pt>
                <c:pt idx="20">
                  <c:v>2000-09</c:v>
                </c:pt>
                <c:pt idx="21">
                  <c:v>2000-10</c:v>
                </c:pt>
                <c:pt idx="22">
                  <c:v>2000-11</c:v>
                </c:pt>
                <c:pt idx="23">
                  <c:v>2000-12</c:v>
                </c:pt>
                <c:pt idx="24">
                  <c:v>2001-01</c:v>
                </c:pt>
                <c:pt idx="25">
                  <c:v>2001-02</c:v>
                </c:pt>
                <c:pt idx="26">
                  <c:v>2001-03</c:v>
                </c:pt>
                <c:pt idx="27">
                  <c:v>2001-04</c:v>
                </c:pt>
                <c:pt idx="28">
                  <c:v>2001-05</c:v>
                </c:pt>
                <c:pt idx="29">
                  <c:v>2001-06</c:v>
                </c:pt>
                <c:pt idx="30">
                  <c:v>2001-07</c:v>
                </c:pt>
                <c:pt idx="31">
                  <c:v>2001-08</c:v>
                </c:pt>
                <c:pt idx="32">
                  <c:v>2001-09</c:v>
                </c:pt>
                <c:pt idx="33">
                  <c:v>2001-10</c:v>
                </c:pt>
                <c:pt idx="34">
                  <c:v>2001-11</c:v>
                </c:pt>
                <c:pt idx="35">
                  <c:v>2001-12</c:v>
                </c:pt>
                <c:pt idx="36">
                  <c:v>2002-01</c:v>
                </c:pt>
                <c:pt idx="37">
                  <c:v>2002-02</c:v>
                </c:pt>
                <c:pt idx="38">
                  <c:v>2002-03</c:v>
                </c:pt>
                <c:pt idx="39">
                  <c:v>2002-04</c:v>
                </c:pt>
                <c:pt idx="40">
                  <c:v>2002-05</c:v>
                </c:pt>
                <c:pt idx="41">
                  <c:v>2002-06</c:v>
                </c:pt>
                <c:pt idx="42">
                  <c:v>2002-07</c:v>
                </c:pt>
                <c:pt idx="43">
                  <c:v>2002-08</c:v>
                </c:pt>
                <c:pt idx="44">
                  <c:v>2002-09</c:v>
                </c:pt>
                <c:pt idx="45">
                  <c:v>2002-10</c:v>
                </c:pt>
                <c:pt idx="46">
                  <c:v>2002-11</c:v>
                </c:pt>
                <c:pt idx="47">
                  <c:v>2002-12</c:v>
                </c:pt>
                <c:pt idx="48">
                  <c:v>2003-01</c:v>
                </c:pt>
                <c:pt idx="49">
                  <c:v>2003-02</c:v>
                </c:pt>
                <c:pt idx="50">
                  <c:v>2003-03</c:v>
                </c:pt>
                <c:pt idx="51">
                  <c:v>2003-04</c:v>
                </c:pt>
                <c:pt idx="52">
                  <c:v>2003-05</c:v>
                </c:pt>
                <c:pt idx="53">
                  <c:v>2003-06</c:v>
                </c:pt>
                <c:pt idx="54">
                  <c:v>2003-07</c:v>
                </c:pt>
                <c:pt idx="55">
                  <c:v>2003-08</c:v>
                </c:pt>
                <c:pt idx="56">
                  <c:v>2003-09</c:v>
                </c:pt>
                <c:pt idx="57">
                  <c:v>2003-10</c:v>
                </c:pt>
                <c:pt idx="58">
                  <c:v>2003-11</c:v>
                </c:pt>
                <c:pt idx="59">
                  <c:v>2003-12</c:v>
                </c:pt>
                <c:pt idx="60">
                  <c:v>2004-01</c:v>
                </c:pt>
                <c:pt idx="61">
                  <c:v>2004-02</c:v>
                </c:pt>
                <c:pt idx="62">
                  <c:v>2004-03</c:v>
                </c:pt>
                <c:pt idx="63">
                  <c:v>2004-04</c:v>
                </c:pt>
                <c:pt idx="64">
                  <c:v>2004-05</c:v>
                </c:pt>
                <c:pt idx="65">
                  <c:v>2004-06</c:v>
                </c:pt>
                <c:pt idx="66">
                  <c:v>2004-07</c:v>
                </c:pt>
                <c:pt idx="67">
                  <c:v>2004-08</c:v>
                </c:pt>
                <c:pt idx="68">
                  <c:v>2004-09</c:v>
                </c:pt>
                <c:pt idx="69">
                  <c:v>2004-10</c:v>
                </c:pt>
                <c:pt idx="70">
                  <c:v>2004-11</c:v>
                </c:pt>
                <c:pt idx="71">
                  <c:v>2004-12</c:v>
                </c:pt>
                <c:pt idx="72">
                  <c:v>2005-01</c:v>
                </c:pt>
                <c:pt idx="73">
                  <c:v>2005-02</c:v>
                </c:pt>
                <c:pt idx="74">
                  <c:v>2005-03</c:v>
                </c:pt>
                <c:pt idx="75">
                  <c:v>2005-04</c:v>
                </c:pt>
                <c:pt idx="76">
                  <c:v>2005-05</c:v>
                </c:pt>
                <c:pt idx="77">
                  <c:v>2005-06</c:v>
                </c:pt>
                <c:pt idx="78">
                  <c:v>2005-07</c:v>
                </c:pt>
                <c:pt idx="79">
                  <c:v>2005-08</c:v>
                </c:pt>
                <c:pt idx="80">
                  <c:v>2005-09</c:v>
                </c:pt>
                <c:pt idx="81">
                  <c:v>2005-10</c:v>
                </c:pt>
                <c:pt idx="82">
                  <c:v>2005-11</c:v>
                </c:pt>
                <c:pt idx="83">
                  <c:v>2005-12</c:v>
                </c:pt>
                <c:pt idx="84">
                  <c:v>2006-01</c:v>
                </c:pt>
                <c:pt idx="85">
                  <c:v>2006-02</c:v>
                </c:pt>
                <c:pt idx="86">
                  <c:v>2006-03</c:v>
                </c:pt>
                <c:pt idx="87">
                  <c:v>2006-04</c:v>
                </c:pt>
                <c:pt idx="88">
                  <c:v>2006-05</c:v>
                </c:pt>
                <c:pt idx="89">
                  <c:v>2006-06</c:v>
                </c:pt>
                <c:pt idx="90">
                  <c:v>2006-07</c:v>
                </c:pt>
                <c:pt idx="91">
                  <c:v>2006-08</c:v>
                </c:pt>
                <c:pt idx="92">
                  <c:v>2006-09</c:v>
                </c:pt>
                <c:pt idx="93">
                  <c:v>2006-10</c:v>
                </c:pt>
                <c:pt idx="94">
                  <c:v>2006-11</c:v>
                </c:pt>
                <c:pt idx="95">
                  <c:v>2006-12</c:v>
                </c:pt>
                <c:pt idx="96">
                  <c:v>2007-01</c:v>
                </c:pt>
                <c:pt idx="97">
                  <c:v>2007-02</c:v>
                </c:pt>
                <c:pt idx="98">
                  <c:v>2007-03</c:v>
                </c:pt>
                <c:pt idx="99">
                  <c:v>2007-04</c:v>
                </c:pt>
                <c:pt idx="100">
                  <c:v>2007-05</c:v>
                </c:pt>
                <c:pt idx="101">
                  <c:v>2007-06</c:v>
                </c:pt>
                <c:pt idx="102">
                  <c:v>2007-07</c:v>
                </c:pt>
                <c:pt idx="103">
                  <c:v>2007-08</c:v>
                </c:pt>
                <c:pt idx="104">
                  <c:v>2007-09</c:v>
                </c:pt>
                <c:pt idx="105">
                  <c:v>2007-10</c:v>
                </c:pt>
                <c:pt idx="106">
                  <c:v>2007-11</c:v>
                </c:pt>
                <c:pt idx="107">
                  <c:v>2007-12</c:v>
                </c:pt>
                <c:pt idx="108">
                  <c:v>2008-01</c:v>
                </c:pt>
                <c:pt idx="109">
                  <c:v>2008-02</c:v>
                </c:pt>
                <c:pt idx="110">
                  <c:v>2008-03</c:v>
                </c:pt>
                <c:pt idx="111">
                  <c:v>2008-04</c:v>
                </c:pt>
                <c:pt idx="112">
                  <c:v>2008-05</c:v>
                </c:pt>
                <c:pt idx="113">
                  <c:v>2008-06</c:v>
                </c:pt>
                <c:pt idx="114">
                  <c:v>2008-07</c:v>
                </c:pt>
                <c:pt idx="115">
                  <c:v>2008-08</c:v>
                </c:pt>
                <c:pt idx="116">
                  <c:v>2008-09</c:v>
                </c:pt>
                <c:pt idx="117">
                  <c:v>2008-10</c:v>
                </c:pt>
                <c:pt idx="118">
                  <c:v>2008-11</c:v>
                </c:pt>
                <c:pt idx="119">
                  <c:v>2008-12</c:v>
                </c:pt>
                <c:pt idx="120">
                  <c:v>2009-01</c:v>
                </c:pt>
                <c:pt idx="121">
                  <c:v>2009-02</c:v>
                </c:pt>
                <c:pt idx="122">
                  <c:v>2009-03</c:v>
                </c:pt>
                <c:pt idx="123">
                  <c:v>2009-04</c:v>
                </c:pt>
                <c:pt idx="124">
                  <c:v>2009-05</c:v>
                </c:pt>
                <c:pt idx="125">
                  <c:v>2009-06</c:v>
                </c:pt>
                <c:pt idx="126">
                  <c:v>2009-07</c:v>
                </c:pt>
                <c:pt idx="127">
                  <c:v>2009-08</c:v>
                </c:pt>
                <c:pt idx="128">
                  <c:v>2009-09</c:v>
                </c:pt>
                <c:pt idx="129">
                  <c:v>2009-10</c:v>
                </c:pt>
                <c:pt idx="130">
                  <c:v>2009-11</c:v>
                </c:pt>
                <c:pt idx="131">
                  <c:v>2009-12</c:v>
                </c:pt>
                <c:pt idx="132">
                  <c:v>2010-01</c:v>
                </c:pt>
                <c:pt idx="133">
                  <c:v>2010-02</c:v>
                </c:pt>
                <c:pt idx="134">
                  <c:v>2010-03</c:v>
                </c:pt>
                <c:pt idx="135">
                  <c:v>2010-04</c:v>
                </c:pt>
                <c:pt idx="136">
                  <c:v>2010-05</c:v>
                </c:pt>
                <c:pt idx="137">
                  <c:v>2010-06</c:v>
                </c:pt>
                <c:pt idx="138">
                  <c:v>2010-07</c:v>
                </c:pt>
                <c:pt idx="139">
                  <c:v>2010-08</c:v>
                </c:pt>
                <c:pt idx="140">
                  <c:v>2010-09</c:v>
                </c:pt>
                <c:pt idx="141">
                  <c:v>2010-10</c:v>
                </c:pt>
                <c:pt idx="142">
                  <c:v>2010-11</c:v>
                </c:pt>
                <c:pt idx="143">
                  <c:v>2010-12</c:v>
                </c:pt>
                <c:pt idx="144">
                  <c:v>2011-01</c:v>
                </c:pt>
                <c:pt idx="145">
                  <c:v>2011-02</c:v>
                </c:pt>
                <c:pt idx="146">
                  <c:v>2011-03</c:v>
                </c:pt>
                <c:pt idx="147">
                  <c:v>2011-04</c:v>
                </c:pt>
                <c:pt idx="148">
                  <c:v>2011-05</c:v>
                </c:pt>
                <c:pt idx="149">
                  <c:v>2011-06</c:v>
                </c:pt>
                <c:pt idx="150">
                  <c:v>2011-07</c:v>
                </c:pt>
                <c:pt idx="151">
                  <c:v>2011-08</c:v>
                </c:pt>
                <c:pt idx="152">
                  <c:v>2011-09</c:v>
                </c:pt>
                <c:pt idx="153">
                  <c:v>2011-10</c:v>
                </c:pt>
                <c:pt idx="154">
                  <c:v>2011-11</c:v>
                </c:pt>
                <c:pt idx="155">
                  <c:v>2011-12</c:v>
                </c:pt>
                <c:pt idx="156">
                  <c:v>2012-01</c:v>
                </c:pt>
                <c:pt idx="157">
                  <c:v>2012-02</c:v>
                </c:pt>
                <c:pt idx="158">
                  <c:v>2012-03</c:v>
                </c:pt>
                <c:pt idx="159">
                  <c:v>2012-04</c:v>
                </c:pt>
                <c:pt idx="160">
                  <c:v>2012-05</c:v>
                </c:pt>
                <c:pt idx="161">
                  <c:v>2012-06</c:v>
                </c:pt>
                <c:pt idx="162">
                  <c:v>2012-07</c:v>
                </c:pt>
                <c:pt idx="163">
                  <c:v>2012-08</c:v>
                </c:pt>
                <c:pt idx="164">
                  <c:v>2012-09</c:v>
                </c:pt>
                <c:pt idx="165">
                  <c:v>2012-10</c:v>
                </c:pt>
                <c:pt idx="166">
                  <c:v>2012-11</c:v>
                </c:pt>
                <c:pt idx="167">
                  <c:v>2012-12</c:v>
                </c:pt>
                <c:pt idx="168">
                  <c:v>2013-01</c:v>
                </c:pt>
                <c:pt idx="169">
                  <c:v>2013-02</c:v>
                </c:pt>
                <c:pt idx="170">
                  <c:v>2013-03</c:v>
                </c:pt>
                <c:pt idx="171">
                  <c:v>2013-04</c:v>
                </c:pt>
                <c:pt idx="172">
                  <c:v>2013-05</c:v>
                </c:pt>
                <c:pt idx="173">
                  <c:v>2013-06</c:v>
                </c:pt>
                <c:pt idx="174">
                  <c:v>2013-07</c:v>
                </c:pt>
                <c:pt idx="175">
                  <c:v>2013-08</c:v>
                </c:pt>
                <c:pt idx="176">
                  <c:v>2013-09</c:v>
                </c:pt>
                <c:pt idx="177">
                  <c:v>2013-10</c:v>
                </c:pt>
                <c:pt idx="178">
                  <c:v>2013-11</c:v>
                </c:pt>
                <c:pt idx="179">
                  <c:v>2013-12</c:v>
                </c:pt>
                <c:pt idx="180">
                  <c:v>2014-01</c:v>
                </c:pt>
                <c:pt idx="181">
                  <c:v>2014-02</c:v>
                </c:pt>
                <c:pt idx="182">
                  <c:v>2014-03</c:v>
                </c:pt>
                <c:pt idx="183">
                  <c:v>2014-04</c:v>
                </c:pt>
                <c:pt idx="184">
                  <c:v>2014-05</c:v>
                </c:pt>
                <c:pt idx="185">
                  <c:v>2014-06</c:v>
                </c:pt>
                <c:pt idx="186">
                  <c:v>2014-07</c:v>
                </c:pt>
                <c:pt idx="187">
                  <c:v>2014-08</c:v>
                </c:pt>
                <c:pt idx="188">
                  <c:v>2014-09</c:v>
                </c:pt>
                <c:pt idx="189">
                  <c:v>2014-10</c:v>
                </c:pt>
                <c:pt idx="190">
                  <c:v>2014-11</c:v>
                </c:pt>
                <c:pt idx="191">
                  <c:v>2014-12</c:v>
                </c:pt>
                <c:pt idx="192">
                  <c:v>2015-01</c:v>
                </c:pt>
                <c:pt idx="193">
                  <c:v>2015-02</c:v>
                </c:pt>
                <c:pt idx="194">
                  <c:v>2015-03</c:v>
                </c:pt>
                <c:pt idx="195">
                  <c:v>2015-04</c:v>
                </c:pt>
                <c:pt idx="196">
                  <c:v>2015-05</c:v>
                </c:pt>
                <c:pt idx="197">
                  <c:v>2015-06</c:v>
                </c:pt>
                <c:pt idx="198">
                  <c:v>2015-07</c:v>
                </c:pt>
                <c:pt idx="199">
                  <c:v>2015-08</c:v>
                </c:pt>
                <c:pt idx="200">
                  <c:v>2015-09</c:v>
                </c:pt>
                <c:pt idx="201">
                  <c:v>2015-10</c:v>
                </c:pt>
                <c:pt idx="202">
                  <c:v>2015-11</c:v>
                </c:pt>
                <c:pt idx="203">
                  <c:v>2015-12</c:v>
                </c:pt>
                <c:pt idx="204">
                  <c:v>2016-01</c:v>
                </c:pt>
                <c:pt idx="205">
                  <c:v>2016-02</c:v>
                </c:pt>
                <c:pt idx="206">
                  <c:v>2016-03</c:v>
                </c:pt>
                <c:pt idx="207">
                  <c:v>2016-04</c:v>
                </c:pt>
                <c:pt idx="208">
                  <c:v>2016-05</c:v>
                </c:pt>
                <c:pt idx="209">
                  <c:v>2016-06</c:v>
                </c:pt>
                <c:pt idx="210">
                  <c:v>2016-07</c:v>
                </c:pt>
                <c:pt idx="211">
                  <c:v>2016-08</c:v>
                </c:pt>
                <c:pt idx="212">
                  <c:v>2016-09</c:v>
                </c:pt>
                <c:pt idx="213">
                  <c:v>2016-10</c:v>
                </c:pt>
                <c:pt idx="214">
                  <c:v>2016-11</c:v>
                </c:pt>
                <c:pt idx="215">
                  <c:v>2016-12</c:v>
                </c:pt>
                <c:pt idx="216">
                  <c:v>2017-01</c:v>
                </c:pt>
              </c:strCache>
            </c:strRef>
          </c:cat>
          <c:val>
            <c:numRef>
              <c:f>meetingStats!$D$4:$D$220</c:f>
              <c:numCache>
                <c:formatCode>0.00</c:formatCode>
                <c:ptCount val="217"/>
                <c:pt idx="0">
                  <c:v>1.284052019164956</c:v>
                </c:pt>
                <c:pt idx="1">
                  <c:v>3.1266255989048597</c:v>
                </c:pt>
                <c:pt idx="2">
                  <c:v>8.7310061601642719</c:v>
                </c:pt>
                <c:pt idx="3">
                  <c:v>16.128678986995201</c:v>
                </c:pt>
                <c:pt idx="4">
                  <c:v>17.768651608487328</c:v>
                </c:pt>
                <c:pt idx="5">
                  <c:v>21.77960301163586</c:v>
                </c:pt>
                <c:pt idx="6">
                  <c:v>25.234770704996585</c:v>
                </c:pt>
                <c:pt idx="7">
                  <c:v>29.319644079397673</c:v>
                </c:pt>
                <c:pt idx="8">
                  <c:v>34.42026009582478</c:v>
                </c:pt>
                <c:pt idx="9">
                  <c:v>39.13210130047915</c:v>
                </c:pt>
                <c:pt idx="10">
                  <c:v>43.164955509924724</c:v>
                </c:pt>
                <c:pt idx="11">
                  <c:v>49.010266940451757</c:v>
                </c:pt>
                <c:pt idx="12">
                  <c:v>55.468856947296374</c:v>
                </c:pt>
                <c:pt idx="13">
                  <c:v>60.35044490075289</c:v>
                </c:pt>
                <c:pt idx="14">
                  <c:v>64.73648186173854</c:v>
                </c:pt>
                <c:pt idx="15">
                  <c:v>65.820670773442814</c:v>
                </c:pt>
                <c:pt idx="16">
                  <c:v>72.788501026694007</c:v>
                </c:pt>
                <c:pt idx="17">
                  <c:v>77.557837097878149</c:v>
                </c:pt>
                <c:pt idx="18">
                  <c:v>81.834360027378523</c:v>
                </c:pt>
                <c:pt idx="19">
                  <c:v>90.507871321012999</c:v>
                </c:pt>
                <c:pt idx="20">
                  <c:v>100.01095140314852</c:v>
                </c:pt>
                <c:pt idx="21">
                  <c:v>106.63655030800821</c:v>
                </c:pt>
                <c:pt idx="22">
                  <c:v>126.60369609856261</c:v>
                </c:pt>
                <c:pt idx="23">
                  <c:v>130.46680355920603</c:v>
                </c:pt>
                <c:pt idx="24">
                  <c:v>144.74195756331272</c:v>
                </c:pt>
                <c:pt idx="25">
                  <c:v>158.09993155373039</c:v>
                </c:pt>
                <c:pt idx="26">
                  <c:v>163.18412046543469</c:v>
                </c:pt>
                <c:pt idx="27">
                  <c:v>171.14031485284053</c:v>
                </c:pt>
                <c:pt idx="28">
                  <c:v>184.21081451060917</c:v>
                </c:pt>
                <c:pt idx="29">
                  <c:v>190.19575633127994</c:v>
                </c:pt>
                <c:pt idx="30">
                  <c:v>196.93908281998631</c:v>
                </c:pt>
                <c:pt idx="31">
                  <c:v>207.24161533196434</c:v>
                </c:pt>
                <c:pt idx="32">
                  <c:v>216.27926078028739</c:v>
                </c:pt>
                <c:pt idx="33">
                  <c:v>221.59890485968523</c:v>
                </c:pt>
                <c:pt idx="34">
                  <c:v>234.69678302532512</c:v>
                </c:pt>
                <c:pt idx="35">
                  <c:v>239.04996577686501</c:v>
                </c:pt>
                <c:pt idx="36">
                  <c:v>247.84394250513347</c:v>
                </c:pt>
                <c:pt idx="37">
                  <c:v>261.56057494866513</c:v>
                </c:pt>
                <c:pt idx="38">
                  <c:v>266.18754277891856</c:v>
                </c:pt>
                <c:pt idx="39">
                  <c:v>276.50102669404527</c:v>
                </c:pt>
                <c:pt idx="40">
                  <c:v>289.4839151266255</c:v>
                </c:pt>
                <c:pt idx="41">
                  <c:v>299.57289527720729</c:v>
                </c:pt>
                <c:pt idx="42">
                  <c:v>304.19164955509916</c:v>
                </c:pt>
                <c:pt idx="43">
                  <c:v>314.71321013004791</c:v>
                </c:pt>
                <c:pt idx="44">
                  <c:v>322.45037645448309</c:v>
                </c:pt>
                <c:pt idx="45">
                  <c:v>326.36550308008214</c:v>
                </c:pt>
                <c:pt idx="46">
                  <c:v>339.5126625598906</c:v>
                </c:pt>
                <c:pt idx="47">
                  <c:v>342.81998631074629</c:v>
                </c:pt>
                <c:pt idx="48">
                  <c:v>350.08350444900736</c:v>
                </c:pt>
                <c:pt idx="49">
                  <c:v>363.11567419575658</c:v>
                </c:pt>
                <c:pt idx="50">
                  <c:v>367.86584531143063</c:v>
                </c:pt>
                <c:pt idx="51">
                  <c:v>372.58042436687197</c:v>
                </c:pt>
                <c:pt idx="52">
                  <c:v>382.49144421629006</c:v>
                </c:pt>
                <c:pt idx="53">
                  <c:v>388.73921971252554</c:v>
                </c:pt>
                <c:pt idx="54">
                  <c:v>393.81519507186857</c:v>
                </c:pt>
                <c:pt idx="55">
                  <c:v>406.07802874743317</c:v>
                </c:pt>
                <c:pt idx="56">
                  <c:v>410.261464750171</c:v>
                </c:pt>
                <c:pt idx="57">
                  <c:v>418.10540725530461</c:v>
                </c:pt>
                <c:pt idx="58">
                  <c:v>428.5311430527035</c:v>
                </c:pt>
                <c:pt idx="59">
                  <c:v>431.63586584531157</c:v>
                </c:pt>
                <c:pt idx="60">
                  <c:v>436.20807665982204</c:v>
                </c:pt>
                <c:pt idx="61">
                  <c:v>448.64613278576331</c:v>
                </c:pt>
                <c:pt idx="62">
                  <c:v>453.45653661875423</c:v>
                </c:pt>
                <c:pt idx="63">
                  <c:v>457.83436002737852</c:v>
                </c:pt>
                <c:pt idx="64">
                  <c:v>467.9644079397674</c:v>
                </c:pt>
                <c:pt idx="65">
                  <c:v>475.33470225872691</c:v>
                </c:pt>
                <c:pt idx="66">
                  <c:v>476.77754962354561</c:v>
                </c:pt>
                <c:pt idx="67">
                  <c:v>487.37303216974686</c:v>
                </c:pt>
                <c:pt idx="68">
                  <c:v>491.49623545516744</c:v>
                </c:pt>
                <c:pt idx="69">
                  <c:v>496.16427104722794</c:v>
                </c:pt>
                <c:pt idx="70">
                  <c:v>509.38809034907587</c:v>
                </c:pt>
                <c:pt idx="71">
                  <c:v>512.85968514715944</c:v>
                </c:pt>
                <c:pt idx="72">
                  <c:v>520.11498973305959</c:v>
                </c:pt>
                <c:pt idx="73">
                  <c:v>526.85010266940446</c:v>
                </c:pt>
                <c:pt idx="74">
                  <c:v>532.14236824093086</c:v>
                </c:pt>
                <c:pt idx="75">
                  <c:v>543.85763175906891</c:v>
                </c:pt>
                <c:pt idx="76">
                  <c:v>552.80492813141666</c:v>
                </c:pt>
                <c:pt idx="77">
                  <c:v>559.45790554414782</c:v>
                </c:pt>
                <c:pt idx="78">
                  <c:v>560.76933607118463</c:v>
                </c:pt>
                <c:pt idx="79">
                  <c:v>573.13620807665984</c:v>
                </c:pt>
                <c:pt idx="80">
                  <c:v>581.58795345653664</c:v>
                </c:pt>
                <c:pt idx="81">
                  <c:v>587.23340177960324</c:v>
                </c:pt>
                <c:pt idx="82">
                  <c:v>602.49144421629046</c:v>
                </c:pt>
                <c:pt idx="83">
                  <c:v>603.6331279945241</c:v>
                </c:pt>
                <c:pt idx="84">
                  <c:v>612.73648186173841</c:v>
                </c:pt>
                <c:pt idx="85">
                  <c:v>628.03559206023272</c:v>
                </c:pt>
                <c:pt idx="86">
                  <c:v>636.07392197125284</c:v>
                </c:pt>
                <c:pt idx="87">
                  <c:v>641.82067077344288</c:v>
                </c:pt>
                <c:pt idx="88">
                  <c:v>657.33607118412021</c:v>
                </c:pt>
                <c:pt idx="89">
                  <c:v>668.08213552361394</c:v>
                </c:pt>
                <c:pt idx="90">
                  <c:v>669.86721423682388</c:v>
                </c:pt>
                <c:pt idx="91">
                  <c:v>685.14442162902139</c:v>
                </c:pt>
                <c:pt idx="92">
                  <c:v>691.97262149212827</c:v>
                </c:pt>
                <c:pt idx="93">
                  <c:v>702.93771389459255</c:v>
                </c:pt>
                <c:pt idx="94">
                  <c:v>717.82340862422996</c:v>
                </c:pt>
                <c:pt idx="95">
                  <c:v>719.49349760438054</c:v>
                </c:pt>
                <c:pt idx="96">
                  <c:v>735.60574948665305</c:v>
                </c:pt>
                <c:pt idx="97">
                  <c:v>749.64818617385356</c:v>
                </c:pt>
                <c:pt idx="98">
                  <c:v>762.39288158795341</c:v>
                </c:pt>
                <c:pt idx="99">
                  <c:v>768.75564681724848</c:v>
                </c:pt>
                <c:pt idx="100">
                  <c:v>786.38193018480467</c:v>
                </c:pt>
                <c:pt idx="101">
                  <c:v>799.06913073237513</c:v>
                </c:pt>
                <c:pt idx="102">
                  <c:v>800.95277207392201</c:v>
                </c:pt>
                <c:pt idx="103">
                  <c:v>818.57905544147843</c:v>
                </c:pt>
                <c:pt idx="104">
                  <c:v>822.91581108829541</c:v>
                </c:pt>
                <c:pt idx="105">
                  <c:v>837.28405201916542</c:v>
                </c:pt>
                <c:pt idx="106">
                  <c:v>855.63860369609858</c:v>
                </c:pt>
                <c:pt idx="107">
                  <c:v>857.60985626283389</c:v>
                </c:pt>
                <c:pt idx="108">
                  <c:v>869.84531143052709</c:v>
                </c:pt>
                <c:pt idx="109">
                  <c:v>882.71047227926124</c:v>
                </c:pt>
                <c:pt idx="110">
                  <c:v>893.48391512662579</c:v>
                </c:pt>
                <c:pt idx="111">
                  <c:v>904.82135523613965</c:v>
                </c:pt>
                <c:pt idx="112">
                  <c:v>921.3634496919916</c:v>
                </c:pt>
                <c:pt idx="113">
                  <c:v>934.94592744695387</c:v>
                </c:pt>
                <c:pt idx="114">
                  <c:v>936.49281314168377</c:v>
                </c:pt>
                <c:pt idx="115">
                  <c:v>953.9712525667353</c:v>
                </c:pt>
                <c:pt idx="116">
                  <c:v>964.6516084873374</c:v>
                </c:pt>
                <c:pt idx="117">
                  <c:v>971.81656399726216</c:v>
                </c:pt>
                <c:pt idx="118">
                  <c:v>990.74606433949339</c:v>
                </c:pt>
                <c:pt idx="119">
                  <c:v>995.29637234770746</c:v>
                </c:pt>
                <c:pt idx="120">
                  <c:v>1004.7939767282686</c:v>
                </c:pt>
                <c:pt idx="121">
                  <c:v>1024.8049281314161</c:v>
                </c:pt>
                <c:pt idx="122">
                  <c:v>1040.741957563313</c:v>
                </c:pt>
                <c:pt idx="123">
                  <c:v>1045.3141683778226</c:v>
                </c:pt>
                <c:pt idx="124">
                  <c:v>1059.8193018480492</c:v>
                </c:pt>
                <c:pt idx="125">
                  <c:v>1074.0260095824781</c:v>
                </c:pt>
                <c:pt idx="126">
                  <c:v>1076.3531827515399</c:v>
                </c:pt>
                <c:pt idx="127">
                  <c:v>1097.8316221765908</c:v>
                </c:pt>
                <c:pt idx="128">
                  <c:v>1102.7953456536618</c:v>
                </c:pt>
                <c:pt idx="129">
                  <c:v>1116.2436687200554</c:v>
                </c:pt>
                <c:pt idx="130">
                  <c:v>1134.3901437371658</c:v>
                </c:pt>
                <c:pt idx="131">
                  <c:v>1138.3928815879531</c:v>
                </c:pt>
                <c:pt idx="132">
                  <c:v>1150.7871321013006</c:v>
                </c:pt>
                <c:pt idx="133">
                  <c:v>1168.8213552361397</c:v>
                </c:pt>
                <c:pt idx="134">
                  <c:v>1177.2073921971253</c:v>
                </c:pt>
                <c:pt idx="135">
                  <c:v>1187.2388774811782</c:v>
                </c:pt>
                <c:pt idx="136">
                  <c:v>1205.4729637234775</c:v>
                </c:pt>
                <c:pt idx="137">
                  <c:v>1219.5811088295684</c:v>
                </c:pt>
                <c:pt idx="138">
                  <c:v>1220.2381930184804</c:v>
                </c:pt>
                <c:pt idx="139">
                  <c:v>1240.5886379192334</c:v>
                </c:pt>
                <c:pt idx="140">
                  <c:v>1244.1177275838468</c:v>
                </c:pt>
                <c:pt idx="141">
                  <c:v>1256.9034907597536</c:v>
                </c:pt>
                <c:pt idx="142">
                  <c:v>1277.026694045175</c:v>
                </c:pt>
                <c:pt idx="143">
                  <c:v>1280.6461327857633</c:v>
                </c:pt>
                <c:pt idx="144">
                  <c:v>1294.674880219027</c:v>
                </c:pt>
                <c:pt idx="145">
                  <c:v>1315.5920602327174</c:v>
                </c:pt>
                <c:pt idx="146">
                  <c:v>1320.3723477070498</c:v>
                </c:pt>
                <c:pt idx="147">
                  <c:v>1329.0869267624914</c:v>
                </c:pt>
                <c:pt idx="148">
                  <c:v>1350.5927446954136</c:v>
                </c:pt>
                <c:pt idx="149">
                  <c:v>1355.025325119781</c:v>
                </c:pt>
                <c:pt idx="150">
                  <c:v>1357.9822039698836</c:v>
                </c:pt>
                <c:pt idx="151">
                  <c:v>1377.5386721423683</c:v>
                </c:pt>
                <c:pt idx="152">
                  <c:v>1380.7474332648867</c:v>
                </c:pt>
                <c:pt idx="153">
                  <c:v>1395.4770704996581</c:v>
                </c:pt>
                <c:pt idx="154">
                  <c:v>1420.8925393566049</c:v>
                </c:pt>
                <c:pt idx="155">
                  <c:v>1424.2217659137582</c:v>
                </c:pt>
                <c:pt idx="156">
                  <c:v>1425.2210814510611</c:v>
                </c:pt>
                <c:pt idx="157">
                  <c:v>1447.9507186858316</c:v>
                </c:pt>
                <c:pt idx="158">
                  <c:v>1459.099247091033</c:v>
                </c:pt>
                <c:pt idx="159">
                  <c:v>1465.0075290896652</c:v>
                </c:pt>
                <c:pt idx="160">
                  <c:v>1487.2607802874743</c:v>
                </c:pt>
                <c:pt idx="161">
                  <c:v>1492.498288843258</c:v>
                </c:pt>
                <c:pt idx="162">
                  <c:v>1496.4818617385351</c:v>
                </c:pt>
                <c:pt idx="163">
                  <c:v>1514.2642026009578</c:v>
                </c:pt>
                <c:pt idx="164">
                  <c:v>1518.4941820670774</c:v>
                </c:pt>
                <c:pt idx="165">
                  <c:v>1531.6303901437373</c:v>
                </c:pt>
                <c:pt idx="166">
                  <c:v>1552.0821355236135</c:v>
                </c:pt>
                <c:pt idx="167">
                  <c:v>1555.9507186858316</c:v>
                </c:pt>
                <c:pt idx="168">
                  <c:v>1577.0677618069815</c:v>
                </c:pt>
                <c:pt idx="169">
                  <c:v>1581.4154688569472</c:v>
                </c:pt>
                <c:pt idx="170">
                  <c:v>1583.2005475701578</c:v>
                </c:pt>
                <c:pt idx="171">
                  <c:v>1601.4455852156061</c:v>
                </c:pt>
                <c:pt idx="172">
                  <c:v>1623.5674195756328</c:v>
                </c:pt>
                <c:pt idx="173">
                  <c:v>1626.7843942505126</c:v>
                </c:pt>
                <c:pt idx="174">
                  <c:v>1630.8035592060232</c:v>
                </c:pt>
                <c:pt idx="175">
                  <c:v>1643.1211498973296</c:v>
                </c:pt>
                <c:pt idx="176">
                  <c:v>1649.5906913073238</c:v>
                </c:pt>
                <c:pt idx="177">
                  <c:v>1662.212183436003</c:v>
                </c:pt>
                <c:pt idx="178">
                  <c:v>1684.2190280629707</c:v>
                </c:pt>
                <c:pt idx="179">
                  <c:v>1687.6413415468851</c:v>
                </c:pt>
                <c:pt idx="180">
                  <c:v>1696.7310061601647</c:v>
                </c:pt>
                <c:pt idx="181">
                  <c:v>1709.45106091718</c:v>
                </c:pt>
                <c:pt idx="182">
                  <c:v>1727.0088980150579</c:v>
                </c:pt>
                <c:pt idx="183">
                  <c:v>1727.8576317590691</c:v>
                </c:pt>
                <c:pt idx="184">
                  <c:v>1744.1889117043122</c:v>
                </c:pt>
                <c:pt idx="185">
                  <c:v>1747.9835728952771</c:v>
                </c:pt>
                <c:pt idx="186">
                  <c:v>1753.2566735112941</c:v>
                </c:pt>
                <c:pt idx="187">
                  <c:v>1768.1560574948664</c:v>
                </c:pt>
                <c:pt idx="188">
                  <c:v>1771.9425051334701</c:v>
                </c:pt>
                <c:pt idx="189">
                  <c:v>1785.3305954825466</c:v>
                </c:pt>
                <c:pt idx="190">
                  <c:v>1809.4264202600959</c:v>
                </c:pt>
                <c:pt idx="191">
                  <c:v>1813.3552361396298</c:v>
                </c:pt>
                <c:pt idx="192">
                  <c:v>1820.2327173169058</c:v>
                </c:pt>
                <c:pt idx="193">
                  <c:v>1840.3340177960299</c:v>
                </c:pt>
                <c:pt idx="194">
                  <c:v>1846.7624914442163</c:v>
                </c:pt>
                <c:pt idx="195">
                  <c:v>1866.8418891170429</c:v>
                </c:pt>
                <c:pt idx="196">
                  <c:v>1891.35934291581</c:v>
                </c:pt>
                <c:pt idx="197">
                  <c:v>1895.9589322381928</c:v>
                </c:pt>
                <c:pt idx="198">
                  <c:v>1899.025325119781</c:v>
                </c:pt>
                <c:pt idx="199">
                  <c:v>1926.7734428473641</c:v>
                </c:pt>
                <c:pt idx="200">
                  <c:v>1933.171800136892</c:v>
                </c:pt>
                <c:pt idx="201">
                  <c:v>1950.146475017111</c:v>
                </c:pt>
                <c:pt idx="202">
                  <c:v>1980.021902806297</c:v>
                </c:pt>
                <c:pt idx="203">
                  <c:v>1984.2765229295003</c:v>
                </c:pt>
                <c:pt idx="204">
                  <c:v>1990.8364134154688</c:v>
                </c:pt>
                <c:pt idx="205">
                  <c:v>2010.0971937029433</c:v>
                </c:pt>
                <c:pt idx="206">
                  <c:v>2014.7597535934297</c:v>
                </c:pt>
                <c:pt idx="207">
                  <c:v>2031.6084873374398</c:v>
                </c:pt>
                <c:pt idx="208">
                  <c:v>2055.98083504449</c:v>
                </c:pt>
                <c:pt idx="209">
                  <c:v>2061.4209445585216</c:v>
                </c:pt>
                <c:pt idx="210">
                  <c:v>2069.9082819986293</c:v>
                </c:pt>
                <c:pt idx="211">
                  <c:v>2089.3661875427792</c:v>
                </c:pt>
                <c:pt idx="212">
                  <c:v>2094.5133470225883</c:v>
                </c:pt>
                <c:pt idx="213">
                  <c:v>2111.4332648870645</c:v>
                </c:pt>
                <c:pt idx="214">
                  <c:v>2144.1177275838472</c:v>
                </c:pt>
                <c:pt idx="215">
                  <c:v>2150.1875427789191</c:v>
                </c:pt>
                <c:pt idx="216">
                  <c:v>2166.4531143052723</c:v>
                </c:pt>
              </c:numCache>
            </c:numRef>
          </c:val>
        </c:ser>
        <c:marker val="1"/>
        <c:axId val="109967616"/>
        <c:axId val="109993984"/>
      </c:lineChart>
      <c:catAx>
        <c:axId val="109967616"/>
        <c:scaling>
          <c:orientation val="minMax"/>
        </c:scaling>
        <c:axPos val="b"/>
        <c:numFmt formatCode="General" sourceLinked="1"/>
        <c:tickLblPos val="nextTo"/>
        <c:spPr>
          <a:ln w="3175">
            <a:solidFill>
              <a:srgbClr val="000000"/>
            </a:solidFill>
            <a:prstDash val="solid"/>
          </a:ln>
        </c:spPr>
        <c:txPr>
          <a:bodyPr rot="-5400000" vert="horz"/>
          <a:lstStyle/>
          <a:p>
            <a:pPr>
              <a:defRPr sz="700" b="0" i="0" u="none" strike="noStrike" baseline="0">
                <a:solidFill>
                  <a:srgbClr val="000000"/>
                </a:solidFill>
                <a:latin typeface="Arial"/>
                <a:ea typeface="Arial"/>
                <a:cs typeface="Arial"/>
              </a:defRPr>
            </a:pPr>
            <a:endParaRPr lang="en-US"/>
          </a:p>
        </c:txPr>
        <c:crossAx val="109993984"/>
        <c:crosses val="autoZero"/>
        <c:auto val="1"/>
        <c:lblAlgn val="ctr"/>
        <c:lblOffset val="100"/>
        <c:tickLblSkip val="5"/>
        <c:tickMarkSkip val="1"/>
      </c:catAx>
      <c:valAx>
        <c:axId val="109993984"/>
        <c:scaling>
          <c:orientation val="minMax"/>
        </c:scaling>
        <c:axPos val="l"/>
        <c:majorGridlines>
          <c:spPr>
            <a:ln w="3175">
              <a:solidFill>
                <a:srgbClr val="000000"/>
              </a:solidFill>
              <a:prstDash val="solid"/>
            </a:ln>
          </c:spPr>
        </c:majorGridlines>
        <c:title>
          <c:tx>
            <c:rich>
              <a:bodyPr/>
              <a:lstStyle/>
              <a:p>
                <a:pPr>
                  <a:defRPr sz="1025" b="1" i="0" u="none" strike="noStrike" baseline="0">
                    <a:solidFill>
                      <a:srgbClr val="000000"/>
                    </a:solidFill>
                    <a:latin typeface="Arial"/>
                    <a:ea typeface="Arial"/>
                    <a:cs typeface="Arial"/>
                  </a:defRPr>
                </a:pPr>
                <a:r>
                  <a:rPr lang="en-GB" dirty="0"/>
                  <a:t>delegate.years</a:t>
                </a:r>
              </a:p>
            </c:rich>
          </c:tx>
          <c:layout>
            <c:manualLayout>
              <c:xMode val="edge"/>
              <c:yMode val="edge"/>
              <c:x val="1.3173652694610781E-2"/>
              <c:y val="0.32579233025736032"/>
            </c:manualLayout>
          </c:layout>
          <c:spPr>
            <a:noFill/>
            <a:ln w="25400">
              <a:noFill/>
            </a:ln>
          </c:spPr>
        </c:title>
        <c:numFmt formatCode="0.00"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109967616"/>
        <c:crosses val="autoZero"/>
        <c:crossBetween val="between"/>
      </c:valAx>
      <c:spPr>
        <a:gradFill rotWithShape="0">
          <a:gsLst>
            <a:gs pos="0">
              <a:srgbClr val="FFCC99"/>
            </a:gs>
            <a:gs pos="100000">
              <a:srgbClr val="CCFFCC"/>
            </a:gs>
          </a:gsLst>
          <a:lin ang="5400000" scaled="1"/>
        </a:gradFill>
        <a:ln w="12700">
          <a:solidFill>
            <a:srgbClr val="808080"/>
          </a:solidFill>
          <a:prstDash val="solid"/>
        </a:ln>
      </c:spPr>
    </c:plotArea>
    <c:plotVisOnly val="1"/>
    <c:dispBlanksAs val="gap"/>
  </c:chart>
  <c:spPr>
    <a:solidFill>
      <a:srgbClr val="FFFFFF"/>
    </a:solidFill>
    <a:ln w="3175">
      <a:solidFill>
        <a:srgbClr val="000000"/>
      </a:solidFill>
      <a:prstDash val="solid"/>
    </a:ln>
  </c:spPr>
  <c:txPr>
    <a:bodyPr/>
    <a:lstStyle/>
    <a:p>
      <a:pPr>
        <a:defRPr sz="975" b="0" i="0" u="none" strike="noStrike" baseline="0">
          <a:solidFill>
            <a:srgbClr val="000000"/>
          </a:solidFill>
          <a:latin typeface="Arial"/>
          <a:ea typeface="Arial"/>
          <a:cs typeface="Arial"/>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000" b="1" i="0" u="none" strike="noStrike" baseline="0">
                <a:solidFill>
                  <a:srgbClr val="000000"/>
                </a:solidFill>
                <a:latin typeface="Arial"/>
                <a:ea typeface="Arial"/>
                <a:cs typeface="Arial"/>
              </a:defRPr>
            </a:pPr>
            <a:r>
              <a:rPr lang="en-GB" dirty="0"/>
              <a:t>3GPP meeting participation by ITU region</a:t>
            </a:r>
          </a:p>
        </c:rich>
      </c:tx>
      <c:layout>
        <c:manualLayout>
          <c:xMode val="edge"/>
          <c:yMode val="edge"/>
          <c:x val="0.12359550561797752"/>
          <c:y val="3.3519553072625698E-2"/>
        </c:manualLayout>
      </c:layout>
      <c:spPr>
        <a:noFill/>
        <a:ln w="25400">
          <a:noFill/>
        </a:ln>
      </c:spPr>
    </c:title>
    <c:plotArea>
      <c:layout>
        <c:manualLayout>
          <c:layoutTarget val="inner"/>
          <c:xMode val="edge"/>
          <c:yMode val="edge"/>
          <c:x val="9.5505617977528087E-2"/>
          <c:y val="0.20670419254129027"/>
          <c:w val="0.69943820224719333"/>
          <c:h val="0.6955316749024455"/>
        </c:manualLayout>
      </c:layout>
      <c:pieChart>
        <c:varyColors val="1"/>
        <c:ser>
          <c:idx val="0"/>
          <c:order val="0"/>
          <c:spPr>
            <a:solidFill>
              <a:srgbClr val="9999FF"/>
            </a:solidFill>
            <a:ln w="12700">
              <a:solidFill>
                <a:srgbClr val="000000"/>
              </a:solidFill>
              <a:prstDash val="solid"/>
            </a:ln>
          </c:spPr>
          <c:dPt>
            <c:idx val="1"/>
            <c:spPr>
              <a:solidFill>
                <a:srgbClr val="993366"/>
              </a:solidFill>
              <a:ln w="12700">
                <a:solidFill>
                  <a:srgbClr val="000000"/>
                </a:solidFill>
                <a:prstDash val="solid"/>
              </a:ln>
            </c:spPr>
          </c:dPt>
          <c:dPt>
            <c:idx val="2"/>
            <c:spPr>
              <a:solidFill>
                <a:srgbClr val="FFFF00"/>
              </a:solidFill>
              <a:ln w="12700">
                <a:solidFill>
                  <a:srgbClr val="000000"/>
                </a:solidFill>
                <a:prstDash val="solid"/>
              </a:ln>
            </c:spPr>
          </c:dPt>
          <c:cat>
            <c:strRef>
              <c:f>'mtg attend'!$I$5:$K$5</c:f>
              <c:strCache>
                <c:ptCount val="3"/>
                <c:pt idx="0">
                  <c:v>EMEA</c:v>
                </c:pt>
                <c:pt idx="1">
                  <c:v>Americas</c:v>
                </c:pt>
                <c:pt idx="2">
                  <c:v>Asia</c:v>
                </c:pt>
              </c:strCache>
            </c:strRef>
          </c:cat>
          <c:val>
            <c:numRef>
              <c:f>'mtg attend'!$I$6:$K$6</c:f>
              <c:numCache>
                <c:formatCode>General</c:formatCode>
                <c:ptCount val="3"/>
                <c:pt idx="0">
                  <c:v>5580</c:v>
                </c:pt>
                <c:pt idx="1">
                  <c:v>3087</c:v>
                </c:pt>
                <c:pt idx="2">
                  <c:v>5670</c:v>
                </c:pt>
              </c:numCache>
            </c:numRef>
          </c:val>
        </c:ser>
        <c:firstSliceAng val="0"/>
      </c:pieChart>
      <c:spPr>
        <a:noFill/>
        <a:ln w="25400">
          <a:noFill/>
        </a:ln>
      </c:spPr>
    </c:plotArea>
    <c:legend>
      <c:legendPos val="r"/>
      <c:layout>
        <c:manualLayout>
          <c:xMode val="edge"/>
          <c:yMode val="edge"/>
          <c:x val="0.7528089887640449"/>
          <c:y val="0.16480476253317497"/>
          <c:w val="0.17977528089887718"/>
          <c:h val="0.16201146644378953"/>
        </c:manualLayout>
      </c:layout>
      <c:spPr>
        <a:solidFill>
          <a:srgbClr val="FFFFFF"/>
        </a:solidFill>
        <a:ln w="3175">
          <a:solidFill>
            <a:srgbClr val="000000"/>
          </a:solidFill>
          <a:prstDash val="solid"/>
        </a:ln>
      </c:spPr>
      <c:txPr>
        <a:bodyPr/>
        <a:lstStyle/>
        <a:p>
          <a:pPr>
            <a:defRPr sz="675" b="0" i="0" u="none" strike="noStrike" baseline="0">
              <a:solidFill>
                <a:srgbClr val="000000"/>
              </a:solidFill>
              <a:latin typeface="Arial"/>
              <a:ea typeface="Arial"/>
              <a:cs typeface="Arial"/>
            </a:defRPr>
          </a:pPr>
          <a:endParaRPr lang="en-US"/>
        </a:p>
      </c:txPr>
    </c:legend>
    <c:plotVisOnly val="1"/>
    <c:dispBlanksAs val="zero"/>
  </c:chart>
  <c:spPr>
    <a:solidFill>
      <a:srgbClr val="FFFFFF"/>
    </a:solidFill>
    <a:ln w="3175">
      <a:solidFill>
        <a:srgbClr val="000000"/>
      </a:solidFill>
      <a:prstDash val="solid"/>
    </a:ln>
  </c:spPr>
  <c:txPr>
    <a:bodyPr/>
    <a:lstStyle/>
    <a:p>
      <a:pPr>
        <a:defRPr sz="425" b="0" i="0" u="none" strike="noStrike" baseline="0">
          <a:solidFill>
            <a:srgbClr val="000000"/>
          </a:solidFill>
          <a:latin typeface="Arial"/>
          <a:ea typeface="Arial"/>
          <a:cs typeface="Aria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800" b="1" i="0" u="none" strike="noStrike" baseline="0">
                <a:solidFill>
                  <a:srgbClr val="000000"/>
                </a:solidFill>
                <a:latin typeface="Arial"/>
                <a:ea typeface="Arial"/>
                <a:cs typeface="Arial"/>
              </a:defRPr>
            </a:pPr>
            <a:r>
              <a:rPr lang="en-GB" dirty="0"/>
              <a:t>Cumulative CR implementation error ratio (percent)</a:t>
            </a:r>
          </a:p>
        </c:rich>
      </c:tx>
      <c:layout>
        <c:manualLayout>
          <c:xMode val="edge"/>
          <c:yMode val="edge"/>
          <c:x val="0.28092783505154767"/>
          <c:y val="0.10077555480662238"/>
        </c:manualLayout>
      </c:layout>
      <c:spPr>
        <a:noFill/>
        <a:ln w="25400">
          <a:noFill/>
        </a:ln>
      </c:spPr>
    </c:title>
    <c:plotArea>
      <c:layout>
        <c:manualLayout>
          <c:layoutTarget val="inner"/>
          <c:xMode val="edge"/>
          <c:yMode val="edge"/>
          <c:x val="6.4432989690722045E-2"/>
          <c:y val="0.26356688910674647"/>
          <c:w val="0.90463917525773196"/>
          <c:h val="0.44573812128346535"/>
        </c:manualLayout>
      </c:layout>
      <c:lineChart>
        <c:grouping val="standard"/>
        <c:ser>
          <c:idx val="0"/>
          <c:order val="0"/>
          <c:tx>
            <c:strRef>
              <c:f>'CR implementation errors'!$O$9</c:f>
              <c:strCache>
                <c:ptCount val="1"/>
                <c:pt idx="0">
                  <c:v>cumulative error ratio (percent)</c:v>
                </c:pt>
              </c:strCache>
            </c:strRef>
          </c:tx>
          <c:spPr>
            <a:ln w="38100">
              <a:solidFill>
                <a:srgbClr val="FF0000"/>
              </a:solidFill>
              <a:prstDash val="solid"/>
            </a:ln>
          </c:spPr>
          <c:marker>
            <c:symbol val="none"/>
          </c:marker>
          <c:cat>
            <c:strRef>
              <c:f>'CR implementation errors'!$N$11:$N$198</c:f>
              <c:strCache>
                <c:ptCount val="188"/>
                <c:pt idx="0">
                  <c:v>2002-05</c:v>
                </c:pt>
                <c:pt idx="1">
                  <c:v>2002-06</c:v>
                </c:pt>
                <c:pt idx="2">
                  <c:v>2002-07</c:v>
                </c:pt>
                <c:pt idx="3">
                  <c:v>2002-08</c:v>
                </c:pt>
                <c:pt idx="4">
                  <c:v>2002-09</c:v>
                </c:pt>
                <c:pt idx="5">
                  <c:v>2002-10</c:v>
                </c:pt>
                <c:pt idx="6">
                  <c:v>2002-11</c:v>
                </c:pt>
                <c:pt idx="7">
                  <c:v>2002-12</c:v>
                </c:pt>
                <c:pt idx="8">
                  <c:v>2003-01</c:v>
                </c:pt>
                <c:pt idx="9">
                  <c:v>2003-02</c:v>
                </c:pt>
                <c:pt idx="10">
                  <c:v>2003-03</c:v>
                </c:pt>
                <c:pt idx="11">
                  <c:v>2003-04</c:v>
                </c:pt>
                <c:pt idx="12">
                  <c:v>2003-05</c:v>
                </c:pt>
                <c:pt idx="13">
                  <c:v>2003-06</c:v>
                </c:pt>
                <c:pt idx="14">
                  <c:v>2003-07</c:v>
                </c:pt>
                <c:pt idx="15">
                  <c:v>2003-08</c:v>
                </c:pt>
                <c:pt idx="16">
                  <c:v>2003-09</c:v>
                </c:pt>
                <c:pt idx="17">
                  <c:v>2003-10</c:v>
                </c:pt>
                <c:pt idx="18">
                  <c:v>2003-11</c:v>
                </c:pt>
                <c:pt idx="19">
                  <c:v>2003-12</c:v>
                </c:pt>
                <c:pt idx="20">
                  <c:v>2004-01</c:v>
                </c:pt>
                <c:pt idx="21">
                  <c:v>2004-02</c:v>
                </c:pt>
                <c:pt idx="22">
                  <c:v>2004-03</c:v>
                </c:pt>
                <c:pt idx="23">
                  <c:v>2004-04</c:v>
                </c:pt>
                <c:pt idx="24">
                  <c:v>2004-05</c:v>
                </c:pt>
                <c:pt idx="25">
                  <c:v>2004-06</c:v>
                </c:pt>
                <c:pt idx="26">
                  <c:v>2004-07</c:v>
                </c:pt>
                <c:pt idx="27">
                  <c:v>2004-08</c:v>
                </c:pt>
                <c:pt idx="28">
                  <c:v>2004-09</c:v>
                </c:pt>
                <c:pt idx="29">
                  <c:v>2004-10</c:v>
                </c:pt>
                <c:pt idx="30">
                  <c:v>2004-11</c:v>
                </c:pt>
                <c:pt idx="31">
                  <c:v>2004-12</c:v>
                </c:pt>
                <c:pt idx="32">
                  <c:v>2005-01</c:v>
                </c:pt>
                <c:pt idx="33">
                  <c:v>2005-02</c:v>
                </c:pt>
                <c:pt idx="34">
                  <c:v>2005-03</c:v>
                </c:pt>
                <c:pt idx="35">
                  <c:v>2005-04</c:v>
                </c:pt>
                <c:pt idx="36">
                  <c:v>2005-05</c:v>
                </c:pt>
                <c:pt idx="37">
                  <c:v>2005-06</c:v>
                </c:pt>
                <c:pt idx="38">
                  <c:v>2005-07</c:v>
                </c:pt>
                <c:pt idx="39">
                  <c:v>2005-08</c:v>
                </c:pt>
                <c:pt idx="40">
                  <c:v>2005-09</c:v>
                </c:pt>
                <c:pt idx="41">
                  <c:v>2005-10</c:v>
                </c:pt>
                <c:pt idx="42">
                  <c:v>2005-11</c:v>
                </c:pt>
                <c:pt idx="43">
                  <c:v>2005-12</c:v>
                </c:pt>
                <c:pt idx="44">
                  <c:v>2006-01</c:v>
                </c:pt>
                <c:pt idx="45">
                  <c:v>2006-02</c:v>
                </c:pt>
                <c:pt idx="46">
                  <c:v>2006-03</c:v>
                </c:pt>
                <c:pt idx="47">
                  <c:v>2006-04</c:v>
                </c:pt>
                <c:pt idx="48">
                  <c:v>2006-05</c:v>
                </c:pt>
                <c:pt idx="49">
                  <c:v>2006-06</c:v>
                </c:pt>
                <c:pt idx="50">
                  <c:v>2006-07</c:v>
                </c:pt>
                <c:pt idx="51">
                  <c:v>2006-08</c:v>
                </c:pt>
                <c:pt idx="52">
                  <c:v>2006-09</c:v>
                </c:pt>
                <c:pt idx="53">
                  <c:v>2006-10</c:v>
                </c:pt>
                <c:pt idx="54">
                  <c:v>2006-11</c:v>
                </c:pt>
                <c:pt idx="55">
                  <c:v>2006-12</c:v>
                </c:pt>
                <c:pt idx="56">
                  <c:v>2007-01</c:v>
                </c:pt>
                <c:pt idx="57">
                  <c:v>2007-02</c:v>
                </c:pt>
                <c:pt idx="58">
                  <c:v>2007-03</c:v>
                </c:pt>
                <c:pt idx="59">
                  <c:v>2007-04</c:v>
                </c:pt>
                <c:pt idx="60">
                  <c:v>2007-05</c:v>
                </c:pt>
                <c:pt idx="61">
                  <c:v>2007-06</c:v>
                </c:pt>
                <c:pt idx="62">
                  <c:v>2007-07</c:v>
                </c:pt>
                <c:pt idx="63">
                  <c:v>2007-08</c:v>
                </c:pt>
                <c:pt idx="64">
                  <c:v>2007-09</c:v>
                </c:pt>
                <c:pt idx="65">
                  <c:v>2007-10</c:v>
                </c:pt>
                <c:pt idx="66">
                  <c:v>2007-11</c:v>
                </c:pt>
                <c:pt idx="67">
                  <c:v>2007-12</c:v>
                </c:pt>
                <c:pt idx="68">
                  <c:v>2008-01</c:v>
                </c:pt>
                <c:pt idx="69">
                  <c:v>2008-02</c:v>
                </c:pt>
                <c:pt idx="70">
                  <c:v>2008-03</c:v>
                </c:pt>
                <c:pt idx="71">
                  <c:v>2008-04</c:v>
                </c:pt>
                <c:pt idx="72">
                  <c:v>2008-05</c:v>
                </c:pt>
                <c:pt idx="73">
                  <c:v>2008-06</c:v>
                </c:pt>
                <c:pt idx="74">
                  <c:v>2008-07</c:v>
                </c:pt>
                <c:pt idx="75">
                  <c:v>2008-08</c:v>
                </c:pt>
                <c:pt idx="76">
                  <c:v>2008-09</c:v>
                </c:pt>
                <c:pt idx="77">
                  <c:v>2008-10</c:v>
                </c:pt>
                <c:pt idx="78">
                  <c:v>2008-11</c:v>
                </c:pt>
                <c:pt idx="79">
                  <c:v>2008-12</c:v>
                </c:pt>
                <c:pt idx="80">
                  <c:v>2009-01</c:v>
                </c:pt>
                <c:pt idx="81">
                  <c:v>2008-02</c:v>
                </c:pt>
                <c:pt idx="82">
                  <c:v>2008-03</c:v>
                </c:pt>
                <c:pt idx="83">
                  <c:v>2008-04</c:v>
                </c:pt>
                <c:pt idx="84">
                  <c:v>2008-05</c:v>
                </c:pt>
                <c:pt idx="85">
                  <c:v>2008-06</c:v>
                </c:pt>
                <c:pt idx="86">
                  <c:v>2008-07</c:v>
                </c:pt>
                <c:pt idx="87">
                  <c:v>2008-08</c:v>
                </c:pt>
                <c:pt idx="88">
                  <c:v>2008-09</c:v>
                </c:pt>
                <c:pt idx="89">
                  <c:v>2009-10</c:v>
                </c:pt>
                <c:pt idx="90">
                  <c:v>2008-11</c:v>
                </c:pt>
                <c:pt idx="91">
                  <c:v>2008-12</c:v>
                </c:pt>
                <c:pt idx="92">
                  <c:v>2009-01</c:v>
                </c:pt>
                <c:pt idx="93">
                  <c:v>2009-02</c:v>
                </c:pt>
                <c:pt idx="94">
                  <c:v>2009-03</c:v>
                </c:pt>
                <c:pt idx="95">
                  <c:v>2009-04</c:v>
                </c:pt>
                <c:pt idx="96">
                  <c:v>2009-05</c:v>
                </c:pt>
                <c:pt idx="97">
                  <c:v>2009-06</c:v>
                </c:pt>
                <c:pt idx="98">
                  <c:v>2009-07</c:v>
                </c:pt>
                <c:pt idx="99">
                  <c:v>2009-08</c:v>
                </c:pt>
                <c:pt idx="100">
                  <c:v>2009-09</c:v>
                </c:pt>
                <c:pt idx="101">
                  <c:v>2009-10</c:v>
                </c:pt>
                <c:pt idx="102">
                  <c:v>2009-11</c:v>
                </c:pt>
                <c:pt idx="103">
                  <c:v>2009-12</c:v>
                </c:pt>
                <c:pt idx="104">
                  <c:v>2010-01</c:v>
                </c:pt>
                <c:pt idx="105">
                  <c:v>2010-02</c:v>
                </c:pt>
                <c:pt idx="106">
                  <c:v>2010-03</c:v>
                </c:pt>
                <c:pt idx="107">
                  <c:v>2010-04</c:v>
                </c:pt>
                <c:pt idx="108">
                  <c:v>2010-05</c:v>
                </c:pt>
                <c:pt idx="109">
                  <c:v>2010-06</c:v>
                </c:pt>
                <c:pt idx="110">
                  <c:v>2010-07</c:v>
                </c:pt>
                <c:pt idx="111">
                  <c:v>2010-08</c:v>
                </c:pt>
                <c:pt idx="112">
                  <c:v>2010-09</c:v>
                </c:pt>
                <c:pt idx="113">
                  <c:v>2010-10</c:v>
                </c:pt>
                <c:pt idx="114">
                  <c:v>2010-11</c:v>
                </c:pt>
                <c:pt idx="115">
                  <c:v>2010-12</c:v>
                </c:pt>
                <c:pt idx="116">
                  <c:v>2011-01</c:v>
                </c:pt>
                <c:pt idx="117">
                  <c:v>2011-02</c:v>
                </c:pt>
                <c:pt idx="118">
                  <c:v>2011-03</c:v>
                </c:pt>
                <c:pt idx="119">
                  <c:v>2011-04</c:v>
                </c:pt>
                <c:pt idx="120">
                  <c:v>2011-05</c:v>
                </c:pt>
                <c:pt idx="121">
                  <c:v>2011-06</c:v>
                </c:pt>
                <c:pt idx="122">
                  <c:v>2011-07</c:v>
                </c:pt>
                <c:pt idx="123">
                  <c:v>2011-08</c:v>
                </c:pt>
                <c:pt idx="124">
                  <c:v>2011-09</c:v>
                </c:pt>
                <c:pt idx="125">
                  <c:v>2011-10</c:v>
                </c:pt>
                <c:pt idx="126">
                  <c:v>2011-11</c:v>
                </c:pt>
                <c:pt idx="127">
                  <c:v>2011-12</c:v>
                </c:pt>
                <c:pt idx="128">
                  <c:v>2012-01</c:v>
                </c:pt>
                <c:pt idx="129">
                  <c:v>2012-02</c:v>
                </c:pt>
                <c:pt idx="130">
                  <c:v>2012-03</c:v>
                </c:pt>
                <c:pt idx="131">
                  <c:v>2012-04</c:v>
                </c:pt>
                <c:pt idx="132">
                  <c:v>2012-05</c:v>
                </c:pt>
                <c:pt idx="133">
                  <c:v>2012-06</c:v>
                </c:pt>
                <c:pt idx="134">
                  <c:v>2012-07</c:v>
                </c:pt>
                <c:pt idx="135">
                  <c:v>2012-08</c:v>
                </c:pt>
                <c:pt idx="136">
                  <c:v>2012-09</c:v>
                </c:pt>
                <c:pt idx="137">
                  <c:v>2012-10</c:v>
                </c:pt>
                <c:pt idx="138">
                  <c:v>2012-11</c:v>
                </c:pt>
                <c:pt idx="139">
                  <c:v>2012-12</c:v>
                </c:pt>
                <c:pt idx="140">
                  <c:v>2013-01</c:v>
                </c:pt>
                <c:pt idx="141">
                  <c:v>2013-02</c:v>
                </c:pt>
                <c:pt idx="142">
                  <c:v>2013-03</c:v>
                </c:pt>
                <c:pt idx="143">
                  <c:v>2013-04</c:v>
                </c:pt>
                <c:pt idx="144">
                  <c:v>2013-05</c:v>
                </c:pt>
                <c:pt idx="145">
                  <c:v>2013-06</c:v>
                </c:pt>
                <c:pt idx="146">
                  <c:v>2013-07</c:v>
                </c:pt>
                <c:pt idx="147">
                  <c:v>2013-08</c:v>
                </c:pt>
                <c:pt idx="148">
                  <c:v>2013-09</c:v>
                </c:pt>
                <c:pt idx="149">
                  <c:v>2013-10</c:v>
                </c:pt>
                <c:pt idx="150">
                  <c:v>2013-11</c:v>
                </c:pt>
                <c:pt idx="151">
                  <c:v>2013-12</c:v>
                </c:pt>
                <c:pt idx="152">
                  <c:v>2014-01</c:v>
                </c:pt>
                <c:pt idx="153">
                  <c:v>2014-02</c:v>
                </c:pt>
                <c:pt idx="154">
                  <c:v>2014-03</c:v>
                </c:pt>
                <c:pt idx="155">
                  <c:v>2014-04</c:v>
                </c:pt>
                <c:pt idx="156">
                  <c:v>2014-05</c:v>
                </c:pt>
                <c:pt idx="157">
                  <c:v>2014-06</c:v>
                </c:pt>
                <c:pt idx="158">
                  <c:v>2014-07</c:v>
                </c:pt>
                <c:pt idx="159">
                  <c:v>2014-08</c:v>
                </c:pt>
                <c:pt idx="160">
                  <c:v>2014-09</c:v>
                </c:pt>
                <c:pt idx="161">
                  <c:v>2014-10</c:v>
                </c:pt>
                <c:pt idx="162">
                  <c:v>2014-11</c:v>
                </c:pt>
                <c:pt idx="163">
                  <c:v>2014-12</c:v>
                </c:pt>
                <c:pt idx="164">
                  <c:v>2015-01</c:v>
                </c:pt>
                <c:pt idx="165">
                  <c:v>2015-02</c:v>
                </c:pt>
                <c:pt idx="166">
                  <c:v>2015-03</c:v>
                </c:pt>
                <c:pt idx="167">
                  <c:v>2015-04</c:v>
                </c:pt>
                <c:pt idx="168">
                  <c:v>2015-05</c:v>
                </c:pt>
                <c:pt idx="169">
                  <c:v>2015-06</c:v>
                </c:pt>
                <c:pt idx="170">
                  <c:v>2015-07</c:v>
                </c:pt>
                <c:pt idx="171">
                  <c:v>2015-08</c:v>
                </c:pt>
                <c:pt idx="172">
                  <c:v>2015-09</c:v>
                </c:pt>
                <c:pt idx="173">
                  <c:v>2015-10</c:v>
                </c:pt>
                <c:pt idx="174">
                  <c:v>2015-11</c:v>
                </c:pt>
                <c:pt idx="175">
                  <c:v>2015-12</c:v>
                </c:pt>
                <c:pt idx="176">
                  <c:v>2016-01</c:v>
                </c:pt>
                <c:pt idx="177">
                  <c:v>2016-02</c:v>
                </c:pt>
                <c:pt idx="178">
                  <c:v>2016-03</c:v>
                </c:pt>
                <c:pt idx="179">
                  <c:v>2013-04</c:v>
                </c:pt>
                <c:pt idx="180">
                  <c:v>2016-05</c:v>
                </c:pt>
                <c:pt idx="181">
                  <c:v>2016-06</c:v>
                </c:pt>
                <c:pt idx="182">
                  <c:v>2016-07</c:v>
                </c:pt>
                <c:pt idx="183">
                  <c:v>2016-08</c:v>
                </c:pt>
                <c:pt idx="184">
                  <c:v>2016-09</c:v>
                </c:pt>
                <c:pt idx="185">
                  <c:v>2016-10</c:v>
                </c:pt>
                <c:pt idx="186">
                  <c:v>2016-11</c:v>
                </c:pt>
                <c:pt idx="187">
                  <c:v>2016-12</c:v>
                </c:pt>
              </c:strCache>
            </c:strRef>
          </c:cat>
          <c:val>
            <c:numRef>
              <c:f>'CR implementation errors'!$O$11:$O$198</c:f>
              <c:numCache>
                <c:formatCode>0.00</c:formatCode>
                <c:ptCount val="188"/>
                <c:pt idx="0">
                  <c:v>0.4973474801061008</c:v>
                </c:pt>
                <c:pt idx="1">
                  <c:v>0.3189453540293431</c:v>
                </c:pt>
                <c:pt idx="2">
                  <c:v>0.38273442483521158</c:v>
                </c:pt>
                <c:pt idx="3">
                  <c:v>0.38578680203045707</c:v>
                </c:pt>
                <c:pt idx="4">
                  <c:v>0.40019209220425817</c:v>
                </c:pt>
                <c:pt idx="5">
                  <c:v>0.40019209220425817</c:v>
                </c:pt>
                <c:pt idx="6">
                  <c:v>0.39993847100446117</c:v>
                </c:pt>
                <c:pt idx="7">
                  <c:v>0.33470648815653975</c:v>
                </c:pt>
                <c:pt idx="8">
                  <c:v>0.34757981462409887</c:v>
                </c:pt>
                <c:pt idx="9">
                  <c:v>0.33923859781379589</c:v>
                </c:pt>
                <c:pt idx="10">
                  <c:v>0.34163544192197476</c:v>
                </c:pt>
                <c:pt idx="11">
                  <c:v>0.34356882112948273</c:v>
                </c:pt>
                <c:pt idx="12">
                  <c:v>0.36504187245007524</c:v>
                </c:pt>
                <c:pt idx="13">
                  <c:v>0.32009037845980065</c:v>
                </c:pt>
                <c:pt idx="14">
                  <c:v>0.32950480135567722</c:v>
                </c:pt>
                <c:pt idx="15">
                  <c:v>0.33170551921127811</c:v>
                </c:pt>
                <c:pt idx="16">
                  <c:v>0.33140720598232515</c:v>
                </c:pt>
                <c:pt idx="17">
                  <c:v>0.35690006798096557</c:v>
                </c:pt>
                <c:pt idx="18">
                  <c:v>0.35067212156633543</c:v>
                </c:pt>
                <c:pt idx="19">
                  <c:v>0.33054039511107708</c:v>
                </c:pt>
                <c:pt idx="20">
                  <c:v>0.36128833884233991</c:v>
                </c:pt>
                <c:pt idx="21">
                  <c:v>0.35571028532505888</c:v>
                </c:pt>
                <c:pt idx="22">
                  <c:v>0.33175689983765122</c:v>
                </c:pt>
                <c:pt idx="23">
                  <c:v>0.35973711518505708</c:v>
                </c:pt>
                <c:pt idx="24">
                  <c:v>0.35973711518505708</c:v>
                </c:pt>
                <c:pt idx="25">
                  <c:v>0.33749363219561906</c:v>
                </c:pt>
                <c:pt idx="26">
                  <c:v>0.33749363219561906</c:v>
                </c:pt>
                <c:pt idx="27">
                  <c:v>0.33404764906088502</c:v>
                </c:pt>
                <c:pt idx="28">
                  <c:v>0.31948881789137407</c:v>
                </c:pt>
                <c:pt idx="29">
                  <c:v>0.31948881789137407</c:v>
                </c:pt>
                <c:pt idx="30">
                  <c:v>0.31512605042016806</c:v>
                </c:pt>
                <c:pt idx="31">
                  <c:v>0.29296875000000011</c:v>
                </c:pt>
                <c:pt idx="32">
                  <c:v>0.29996250468691427</c:v>
                </c:pt>
                <c:pt idx="33">
                  <c:v>0.29996250468691427</c:v>
                </c:pt>
                <c:pt idx="34">
                  <c:v>0.29807012225927071</c:v>
                </c:pt>
                <c:pt idx="35">
                  <c:v>0.31460674157303381</c:v>
                </c:pt>
                <c:pt idx="36">
                  <c:v>0.32459425717852686</c:v>
                </c:pt>
                <c:pt idx="37">
                  <c:v>0.33763470699782638</c:v>
                </c:pt>
                <c:pt idx="38">
                  <c:v>0.35613523888811793</c:v>
                </c:pt>
                <c:pt idx="39">
                  <c:v>0.36076037186069121</c:v>
                </c:pt>
                <c:pt idx="40">
                  <c:v>0.3375308321433208</c:v>
                </c:pt>
                <c:pt idx="41">
                  <c:v>0.3418581505041326</c:v>
                </c:pt>
                <c:pt idx="42">
                  <c:v>0.34246575342465763</c:v>
                </c:pt>
                <c:pt idx="43">
                  <c:v>0.33219866300291206</c:v>
                </c:pt>
                <c:pt idx="44">
                  <c:v>0.32973743130470196</c:v>
                </c:pt>
                <c:pt idx="45">
                  <c:v>0.33787909627518842</c:v>
                </c:pt>
                <c:pt idx="46">
                  <c:v>0.33491704961445617</c:v>
                </c:pt>
                <c:pt idx="47">
                  <c:v>0.33619290517041522</c:v>
                </c:pt>
                <c:pt idx="48">
                  <c:v>0.34005719143674162</c:v>
                </c:pt>
                <c:pt idx="49">
                  <c:v>0.32854664254863597</c:v>
                </c:pt>
                <c:pt idx="50">
                  <c:v>0.32854664254863597</c:v>
                </c:pt>
                <c:pt idx="51">
                  <c:v>0.32854664254863597</c:v>
                </c:pt>
                <c:pt idx="52">
                  <c:v>0.31718061674008835</c:v>
                </c:pt>
                <c:pt idx="53">
                  <c:v>0.31718061674008835</c:v>
                </c:pt>
                <c:pt idx="54">
                  <c:v>0.33238864980231653</c:v>
                </c:pt>
                <c:pt idx="55">
                  <c:v>0.32781345049003041</c:v>
                </c:pt>
                <c:pt idx="56">
                  <c:v>0.32781345049003041</c:v>
                </c:pt>
                <c:pt idx="57">
                  <c:v>0.32913518052057095</c:v>
                </c:pt>
                <c:pt idx="58">
                  <c:v>0.31749117180160052</c:v>
                </c:pt>
                <c:pt idx="59">
                  <c:v>0.31749117180160052</c:v>
                </c:pt>
                <c:pt idx="60">
                  <c:v>0.31892274982282098</c:v>
                </c:pt>
                <c:pt idx="61">
                  <c:v>0.31071339796172021</c:v>
                </c:pt>
                <c:pt idx="62">
                  <c:v>0.32314193388018891</c:v>
                </c:pt>
                <c:pt idx="63">
                  <c:v>0.3262490678598064</c:v>
                </c:pt>
                <c:pt idx="64">
                  <c:v>0.31508822470291692</c:v>
                </c:pt>
                <c:pt idx="65">
                  <c:v>0.31508822470291692</c:v>
                </c:pt>
                <c:pt idx="66">
                  <c:v>0.30581930447952477</c:v>
                </c:pt>
                <c:pt idx="67">
                  <c:v>0.32963219986120762</c:v>
                </c:pt>
                <c:pt idx="68">
                  <c:v>0.32963219986120762</c:v>
                </c:pt>
                <c:pt idx="69">
                  <c:v>0.32859654685383227</c:v>
                </c:pt>
                <c:pt idx="70">
                  <c:v>0.31904175528937656</c:v>
                </c:pt>
                <c:pt idx="71">
                  <c:v>0.31904175528937656</c:v>
                </c:pt>
                <c:pt idx="72">
                  <c:v>0.31267843062617257</c:v>
                </c:pt>
                <c:pt idx="73">
                  <c:v>0.31257578615504861</c:v>
                </c:pt>
                <c:pt idx="74">
                  <c:v>0.32335426153970548</c:v>
                </c:pt>
                <c:pt idx="75">
                  <c:v>0.32229473853839324</c:v>
                </c:pt>
                <c:pt idx="76">
                  <c:v>0.31315510235772148</c:v>
                </c:pt>
                <c:pt idx="77">
                  <c:v>0.31315510235772148</c:v>
                </c:pt>
                <c:pt idx="78">
                  <c:v>0.31315510235772148</c:v>
                </c:pt>
                <c:pt idx="79">
                  <c:v>0.31315510235772148</c:v>
                </c:pt>
                <c:pt idx="80">
                  <c:v>0.29779484150423324</c:v>
                </c:pt>
                <c:pt idx="81">
                  <c:v>0.29642332190102888</c:v>
                </c:pt>
                <c:pt idx="82">
                  <c:v>0.28007314306876835</c:v>
                </c:pt>
                <c:pt idx="83">
                  <c:v>0.28007314306876835</c:v>
                </c:pt>
                <c:pt idx="84">
                  <c:v>0.27344632768361582</c:v>
                </c:pt>
                <c:pt idx="85">
                  <c:v>0.27147087857847996</c:v>
                </c:pt>
                <c:pt idx="86">
                  <c:v>0.27147087857847996</c:v>
                </c:pt>
                <c:pt idx="87">
                  <c:v>0.27072985188168436</c:v>
                </c:pt>
                <c:pt idx="88">
                  <c:v>0.2646420824295011</c:v>
                </c:pt>
                <c:pt idx="89">
                  <c:v>0.2646420824295011</c:v>
                </c:pt>
                <c:pt idx="90">
                  <c:v>0.26378948734026691</c:v>
                </c:pt>
                <c:pt idx="91">
                  <c:v>0.25289167115791228</c:v>
                </c:pt>
                <c:pt idx="92">
                  <c:v>0.25289167115791228</c:v>
                </c:pt>
                <c:pt idx="93">
                  <c:v>0.25190997315713398</c:v>
                </c:pt>
                <c:pt idx="94">
                  <c:v>0.24009603841536625</c:v>
                </c:pt>
                <c:pt idx="95">
                  <c:v>0.24206403873024626</c:v>
                </c:pt>
                <c:pt idx="96">
                  <c:v>0.23518614122640971</c:v>
                </c:pt>
                <c:pt idx="97">
                  <c:v>0.23175626024532253</c:v>
                </c:pt>
                <c:pt idx="98">
                  <c:v>0.23175626024532253</c:v>
                </c:pt>
                <c:pt idx="99">
                  <c:v>0.23175626024532253</c:v>
                </c:pt>
                <c:pt idx="100">
                  <c:v>0.22048542645108091</c:v>
                </c:pt>
                <c:pt idx="101">
                  <c:v>0.22407055533646433</c:v>
                </c:pt>
                <c:pt idx="102">
                  <c:v>0.22303506111160676</c:v>
                </c:pt>
                <c:pt idx="103">
                  <c:v>0.21224572961592017</c:v>
                </c:pt>
                <c:pt idx="104">
                  <c:v>0.21394369545284761</c:v>
                </c:pt>
                <c:pt idx="105">
                  <c:v>0.21394369545284761</c:v>
                </c:pt>
                <c:pt idx="106">
                  <c:v>0.20406841150557145</c:v>
                </c:pt>
                <c:pt idx="107">
                  <c:v>0.20568800207307592</c:v>
                </c:pt>
                <c:pt idx="108">
                  <c:v>0.205216042400543</c:v>
                </c:pt>
                <c:pt idx="109">
                  <c:v>0.19958511440784515</c:v>
                </c:pt>
                <c:pt idx="110">
                  <c:v>0.19958511440784515</c:v>
                </c:pt>
                <c:pt idx="111">
                  <c:v>0.19958511440784515</c:v>
                </c:pt>
                <c:pt idx="112">
                  <c:v>0.19423958238489791</c:v>
                </c:pt>
                <c:pt idx="113">
                  <c:v>0.19575707912227991</c:v>
                </c:pt>
                <c:pt idx="114">
                  <c:v>0.19575707912227991</c:v>
                </c:pt>
                <c:pt idx="115">
                  <c:v>0.19575707912227991</c:v>
                </c:pt>
                <c:pt idx="116">
                  <c:v>0.19727457585966188</c:v>
                </c:pt>
                <c:pt idx="117">
                  <c:v>0.19727457585966188</c:v>
                </c:pt>
                <c:pt idx="118">
                  <c:v>0.19148407466417203</c:v>
                </c:pt>
                <c:pt idx="119">
                  <c:v>0.19440749565141138</c:v>
                </c:pt>
                <c:pt idx="120">
                  <c:v>0.19553194904495777</c:v>
                </c:pt>
                <c:pt idx="121">
                  <c:v>0.19246009283369189</c:v>
                </c:pt>
                <c:pt idx="122">
                  <c:v>0.1952903883165403</c:v>
                </c:pt>
                <c:pt idx="123">
                  <c:v>0.1952903883165403</c:v>
                </c:pt>
                <c:pt idx="124">
                  <c:v>0.19382509003931489</c:v>
                </c:pt>
                <c:pt idx="125">
                  <c:v>0.19519973606796256</c:v>
                </c:pt>
                <c:pt idx="126">
                  <c:v>0.1948862934548399</c:v>
                </c:pt>
                <c:pt idx="127">
                  <c:v>0.19348812383239933</c:v>
                </c:pt>
                <c:pt idx="128">
                  <c:v>0.19348812383239933</c:v>
                </c:pt>
                <c:pt idx="129">
                  <c:v>0.19348812383239933</c:v>
                </c:pt>
                <c:pt idx="130">
                  <c:v>0.19505598106656616</c:v>
                </c:pt>
                <c:pt idx="131">
                  <c:v>0.19505598106656616</c:v>
                </c:pt>
                <c:pt idx="132">
                  <c:v>0.1947546091924176</c:v>
                </c:pt>
                <c:pt idx="133">
                  <c:v>0.18865551502955594</c:v>
                </c:pt>
                <c:pt idx="134">
                  <c:v>0.19242862533014715</c:v>
                </c:pt>
                <c:pt idx="135">
                  <c:v>0.19343088613954659</c:v>
                </c:pt>
                <c:pt idx="136">
                  <c:v>0.18880415859549335</c:v>
                </c:pt>
                <c:pt idx="137">
                  <c:v>0.19248216168501581</c:v>
                </c:pt>
                <c:pt idx="138">
                  <c:v>0.19233360692891002</c:v>
                </c:pt>
                <c:pt idx="139">
                  <c:v>0.18667808137737521</c:v>
                </c:pt>
                <c:pt idx="140">
                  <c:v>0.18667808137737521</c:v>
                </c:pt>
                <c:pt idx="141">
                  <c:v>0.18667808137737521</c:v>
                </c:pt>
                <c:pt idx="142">
                  <c:v>0.18295169842102202</c:v>
                </c:pt>
                <c:pt idx="143">
                  <c:v>0.18411699586319419</c:v>
                </c:pt>
                <c:pt idx="144">
                  <c:v>0.18399906835914762</c:v>
                </c:pt>
                <c:pt idx="145">
                  <c:v>0.17916269787272651</c:v>
                </c:pt>
                <c:pt idx="146">
                  <c:v>0.17916269787272651</c:v>
                </c:pt>
                <c:pt idx="147">
                  <c:v>0.17916269787272651</c:v>
                </c:pt>
                <c:pt idx="148">
                  <c:v>0.17611913679329422</c:v>
                </c:pt>
                <c:pt idx="149">
                  <c:v>0.17611913679329422</c:v>
                </c:pt>
                <c:pt idx="150">
                  <c:v>0.17611913679329422</c:v>
                </c:pt>
                <c:pt idx="151">
                  <c:v>0.17394140348969947</c:v>
                </c:pt>
                <c:pt idx="152">
                  <c:v>0.17394140348969947</c:v>
                </c:pt>
                <c:pt idx="153">
                  <c:v>0.17381291212670966</c:v>
                </c:pt>
                <c:pt idx="154">
                  <c:v>0.17112299465240641</c:v>
                </c:pt>
                <c:pt idx="155">
                  <c:v>0.17112299465240641</c:v>
                </c:pt>
                <c:pt idx="156">
                  <c:v>0.17104798965159673</c:v>
                </c:pt>
                <c:pt idx="157">
                  <c:v>0.16760707072810177</c:v>
                </c:pt>
                <c:pt idx="158">
                  <c:v>0.16968914614087321</c:v>
                </c:pt>
                <c:pt idx="159">
                  <c:v>0.16962204462204461</c:v>
                </c:pt>
                <c:pt idx="160">
                  <c:v>0.17057874200731343</c:v>
                </c:pt>
                <c:pt idx="161">
                  <c:v>0.16814676090940214</c:v>
                </c:pt>
                <c:pt idx="162">
                  <c:v>0.17304519296551171</c:v>
                </c:pt>
                <c:pt idx="163">
                  <c:v>0.16895874263261296</c:v>
                </c:pt>
                <c:pt idx="164">
                  <c:v>0.19842829076620833</c:v>
                </c:pt>
                <c:pt idx="165">
                  <c:v>0.19941060903732821</c:v>
                </c:pt>
                <c:pt idx="166">
                  <c:v>0.19617696515201297</c:v>
                </c:pt>
                <c:pt idx="167">
                  <c:v>0.19617696515201297</c:v>
                </c:pt>
                <c:pt idx="168">
                  <c:v>0.19612389619925416</c:v>
                </c:pt>
                <c:pt idx="169">
                  <c:v>0.19598746437667472</c:v>
                </c:pt>
                <c:pt idx="170">
                  <c:v>0.19693426372148956</c:v>
                </c:pt>
                <c:pt idx="171">
                  <c:v>0.19692121258023598</c:v>
                </c:pt>
                <c:pt idx="172">
                  <c:v>0.19389058232426334</c:v>
                </c:pt>
                <c:pt idx="173">
                  <c:v>0.19482274858543774</c:v>
                </c:pt>
                <c:pt idx="174">
                  <c:v>0.19476828165916493</c:v>
                </c:pt>
                <c:pt idx="175">
                  <c:v>0.19040851280929996</c:v>
                </c:pt>
                <c:pt idx="176">
                  <c:v>0.19131955832513392</c:v>
                </c:pt>
                <c:pt idx="177">
                  <c:v>0.19124289669240868</c:v>
                </c:pt>
                <c:pt idx="178">
                  <c:v>0.18800189792392191</c:v>
                </c:pt>
                <c:pt idx="179">
                  <c:v>0.18800189792392191</c:v>
                </c:pt>
                <c:pt idx="180">
                  <c:v>0.18788919905518581</c:v>
                </c:pt>
                <c:pt idx="181">
                  <c:v>0.18370774721813984</c:v>
                </c:pt>
                <c:pt idx="182">
                  <c:v>0.18370774721813984</c:v>
                </c:pt>
                <c:pt idx="183">
                  <c:v>0.18370774721813984</c:v>
                </c:pt>
                <c:pt idx="184">
                  <c:v>0.17985457472957575</c:v>
                </c:pt>
                <c:pt idx="185">
                  <c:v>0.17985457472957575</c:v>
                </c:pt>
                <c:pt idx="186">
                  <c:v>0.17985457472957575</c:v>
                </c:pt>
                <c:pt idx="187">
                  <c:v>0.17581019196798586</c:v>
                </c:pt>
              </c:numCache>
            </c:numRef>
          </c:val>
        </c:ser>
        <c:marker val="1"/>
        <c:axId val="110016384"/>
        <c:axId val="110618496"/>
      </c:lineChart>
      <c:catAx>
        <c:axId val="110016384"/>
        <c:scaling>
          <c:orientation val="minMax"/>
        </c:scaling>
        <c:axPos val="b"/>
        <c:title>
          <c:tx>
            <c:rich>
              <a:bodyPr/>
              <a:lstStyle/>
              <a:p>
                <a:pPr>
                  <a:defRPr sz="500" b="1" i="0" u="none" strike="noStrike" baseline="0">
                    <a:solidFill>
                      <a:srgbClr val="000000"/>
                    </a:solidFill>
                    <a:latin typeface="Arial"/>
                    <a:ea typeface="Arial"/>
                    <a:cs typeface="Arial"/>
                  </a:defRPr>
                </a:pPr>
                <a:r>
                  <a:rPr lang="en-GB" dirty="0"/>
                  <a:t>date</a:t>
                </a:r>
              </a:p>
            </c:rich>
          </c:tx>
          <c:layout>
            <c:manualLayout>
              <c:xMode val="edge"/>
              <c:yMode val="edge"/>
              <c:x val="0.50257731958762619"/>
              <c:y val="0.92636048898556711"/>
            </c:manualLayout>
          </c:layout>
          <c:spPr>
            <a:noFill/>
            <a:ln w="25400">
              <a:noFill/>
            </a:ln>
          </c:spPr>
        </c:title>
        <c:numFmt formatCode="General" sourceLinked="1"/>
        <c:tickLblPos val="nextTo"/>
        <c:spPr>
          <a:ln w="3175">
            <a:solidFill>
              <a:srgbClr val="000000"/>
            </a:solidFill>
            <a:prstDash val="solid"/>
          </a:ln>
        </c:spPr>
        <c:txPr>
          <a:bodyPr rot="-5400000" vert="horz"/>
          <a:lstStyle/>
          <a:p>
            <a:pPr>
              <a:defRPr sz="800" b="0" i="0" u="none" strike="noStrike" baseline="0">
                <a:solidFill>
                  <a:srgbClr val="000000"/>
                </a:solidFill>
                <a:latin typeface="Arial"/>
                <a:ea typeface="Arial"/>
                <a:cs typeface="Arial"/>
              </a:defRPr>
            </a:pPr>
            <a:endParaRPr lang="en-US"/>
          </a:p>
        </c:txPr>
        <c:crossAx val="110618496"/>
        <c:crosses val="autoZero"/>
        <c:auto val="1"/>
        <c:lblAlgn val="ctr"/>
        <c:lblOffset val="100"/>
        <c:tickLblSkip val="4"/>
        <c:tickMarkSkip val="1"/>
      </c:catAx>
      <c:valAx>
        <c:axId val="110618496"/>
        <c:scaling>
          <c:orientation val="minMax"/>
        </c:scaling>
        <c:axPos val="l"/>
        <c:majorGridlines>
          <c:spPr>
            <a:ln w="3175">
              <a:solidFill>
                <a:srgbClr val="000000"/>
              </a:solidFill>
              <a:prstDash val="solid"/>
            </a:ln>
          </c:spPr>
        </c:majorGridlines>
        <c:title>
          <c:tx>
            <c:rich>
              <a:bodyPr/>
              <a:lstStyle/>
              <a:p>
                <a:pPr>
                  <a:defRPr sz="500" b="1" i="0" u="none" strike="noStrike" baseline="0">
                    <a:solidFill>
                      <a:srgbClr val="000000"/>
                    </a:solidFill>
                    <a:latin typeface="Arial"/>
                    <a:ea typeface="Arial"/>
                    <a:cs typeface="Arial"/>
                  </a:defRPr>
                </a:pPr>
                <a:r>
                  <a:rPr lang="en-GB" dirty="0"/>
                  <a:t>implementation error rate (%)</a:t>
                </a:r>
              </a:p>
            </c:rich>
          </c:tx>
          <c:layout>
            <c:manualLayout>
              <c:xMode val="edge"/>
              <c:yMode val="edge"/>
              <c:x val="6.4432989690722106E-3"/>
              <c:y val="0.22868306831295887"/>
            </c:manualLayout>
          </c:layout>
          <c:spPr>
            <a:noFill/>
            <a:ln w="25400">
              <a:noFill/>
            </a:ln>
          </c:spPr>
        </c:title>
        <c:numFmt formatCode="0.00"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110016384"/>
        <c:crosses val="autoZero"/>
        <c:crossBetween val="between"/>
      </c:valAx>
      <c:spPr>
        <a:solidFill>
          <a:srgbClr val="CCFFFF"/>
        </a:solidFill>
        <a:ln w="12700">
          <a:solidFill>
            <a:srgbClr val="808080"/>
          </a:solidFill>
          <a:prstDash val="solid"/>
        </a:ln>
      </c:spPr>
    </c:plotArea>
    <c:plotVisOnly val="1"/>
    <c:dispBlanksAs val="gap"/>
  </c:chart>
  <c:spPr>
    <a:solidFill>
      <a:srgbClr val="FFFFFF"/>
    </a:solidFill>
    <a:ln w="3175">
      <a:solidFill>
        <a:srgbClr val="000000"/>
      </a:solidFill>
      <a:prstDash val="solid"/>
    </a:ln>
  </c:spPr>
  <c:txPr>
    <a:bodyPr/>
    <a:lstStyle/>
    <a:p>
      <a:pPr>
        <a:defRPr sz="500" b="0" i="0" u="none" strike="noStrike" baseline="0">
          <a:solidFill>
            <a:srgbClr val="000000"/>
          </a:solidFill>
          <a:latin typeface="Arial"/>
          <a:ea typeface="Arial"/>
          <a:cs typeface="Arial"/>
        </a:defRPr>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800" b="1" i="0" u="none" strike="noStrike" baseline="0">
                <a:solidFill>
                  <a:srgbClr val="000000"/>
                </a:solidFill>
                <a:latin typeface="Arial"/>
                <a:ea typeface="Arial"/>
                <a:cs typeface="Arial"/>
              </a:defRPr>
            </a:pPr>
            <a:r>
              <a:rPr lang="en-GB" dirty="0"/>
              <a:t>6-month rolling average number of CRs approved / implemented per month</a:t>
            </a:r>
          </a:p>
        </c:rich>
      </c:tx>
      <c:layout>
        <c:manualLayout>
          <c:xMode val="edge"/>
          <c:yMode val="edge"/>
          <c:x val="0.22967755482177618"/>
          <c:y val="3.515625E-2"/>
        </c:manualLayout>
      </c:layout>
      <c:spPr>
        <a:noFill/>
        <a:ln w="25400">
          <a:noFill/>
        </a:ln>
      </c:spPr>
    </c:title>
    <c:plotArea>
      <c:layout>
        <c:manualLayout>
          <c:layoutTarget val="inner"/>
          <c:xMode val="edge"/>
          <c:yMode val="edge"/>
          <c:x val="6.0645199499243636E-2"/>
          <c:y val="0.19921912998033581"/>
          <c:w val="0.90838766909505098"/>
          <c:h val="0.5507823005338679"/>
        </c:manualLayout>
      </c:layout>
      <c:areaChart>
        <c:grouping val="standard"/>
        <c:ser>
          <c:idx val="0"/>
          <c:order val="0"/>
          <c:tx>
            <c:strRef>
              <c:f>'CR implementation errors'!$Y$10</c:f>
              <c:strCache>
                <c:ptCount val="1"/>
                <c:pt idx="0">
                  <c:v>monthly CRs</c:v>
                </c:pt>
              </c:strCache>
            </c:strRef>
          </c:tx>
          <c:spPr>
            <a:gradFill rotWithShape="0">
              <a:gsLst>
                <a:gs pos="0">
                  <a:srgbClr val="FF6600"/>
                </a:gs>
                <a:gs pos="100000">
                  <a:srgbClr val="00FF00"/>
                </a:gs>
              </a:gsLst>
              <a:lin ang="5400000" scaled="1"/>
            </a:gradFill>
            <a:ln w="12700">
              <a:solidFill>
                <a:srgbClr val="000000"/>
              </a:solidFill>
              <a:prstDash val="solid"/>
            </a:ln>
          </c:spPr>
          <c:cat>
            <c:strRef>
              <c:f>'CR implementation errors'!$X$11:$X$198</c:f>
              <c:strCache>
                <c:ptCount val="188"/>
                <c:pt idx="0">
                  <c:v>2002-05</c:v>
                </c:pt>
                <c:pt idx="1">
                  <c:v>2002-06</c:v>
                </c:pt>
                <c:pt idx="2">
                  <c:v>2002-07</c:v>
                </c:pt>
                <c:pt idx="3">
                  <c:v>2002-08</c:v>
                </c:pt>
                <c:pt idx="4">
                  <c:v>2002-09</c:v>
                </c:pt>
                <c:pt idx="5">
                  <c:v>2002-10</c:v>
                </c:pt>
                <c:pt idx="6">
                  <c:v>2002-11</c:v>
                </c:pt>
                <c:pt idx="7">
                  <c:v>2002-12</c:v>
                </c:pt>
                <c:pt idx="8">
                  <c:v>2003-01</c:v>
                </c:pt>
                <c:pt idx="9">
                  <c:v>2003-02</c:v>
                </c:pt>
                <c:pt idx="10">
                  <c:v>2003-03</c:v>
                </c:pt>
                <c:pt idx="11">
                  <c:v>2003-04</c:v>
                </c:pt>
                <c:pt idx="12">
                  <c:v>2003-05</c:v>
                </c:pt>
                <c:pt idx="13">
                  <c:v>2003-06</c:v>
                </c:pt>
                <c:pt idx="14">
                  <c:v>2003-07</c:v>
                </c:pt>
                <c:pt idx="15">
                  <c:v>2003-08</c:v>
                </c:pt>
                <c:pt idx="16">
                  <c:v>2003-09</c:v>
                </c:pt>
                <c:pt idx="17">
                  <c:v>2003-10</c:v>
                </c:pt>
                <c:pt idx="18">
                  <c:v>2003-11</c:v>
                </c:pt>
                <c:pt idx="19">
                  <c:v>2003-12</c:v>
                </c:pt>
                <c:pt idx="20">
                  <c:v>2004-01</c:v>
                </c:pt>
                <c:pt idx="21">
                  <c:v>2004-02</c:v>
                </c:pt>
                <c:pt idx="22">
                  <c:v>2004-03</c:v>
                </c:pt>
                <c:pt idx="23">
                  <c:v>2004-04</c:v>
                </c:pt>
                <c:pt idx="24">
                  <c:v>2004-05</c:v>
                </c:pt>
                <c:pt idx="25">
                  <c:v>2004-06</c:v>
                </c:pt>
                <c:pt idx="26">
                  <c:v>2004-07</c:v>
                </c:pt>
                <c:pt idx="27">
                  <c:v>2004-08</c:v>
                </c:pt>
                <c:pt idx="28">
                  <c:v>2004-09</c:v>
                </c:pt>
                <c:pt idx="29">
                  <c:v>2004-10</c:v>
                </c:pt>
                <c:pt idx="30">
                  <c:v>2004-11</c:v>
                </c:pt>
                <c:pt idx="31">
                  <c:v>2004-12</c:v>
                </c:pt>
                <c:pt idx="32">
                  <c:v>2005-01</c:v>
                </c:pt>
                <c:pt idx="33">
                  <c:v>2005-02</c:v>
                </c:pt>
                <c:pt idx="34">
                  <c:v>2005-03</c:v>
                </c:pt>
                <c:pt idx="35">
                  <c:v>2005-04</c:v>
                </c:pt>
                <c:pt idx="36">
                  <c:v>2005-05</c:v>
                </c:pt>
                <c:pt idx="37">
                  <c:v>2005-06</c:v>
                </c:pt>
                <c:pt idx="38">
                  <c:v>2005-07</c:v>
                </c:pt>
                <c:pt idx="39">
                  <c:v>2005-08</c:v>
                </c:pt>
                <c:pt idx="40">
                  <c:v>2005-09</c:v>
                </c:pt>
                <c:pt idx="41">
                  <c:v>2005-10</c:v>
                </c:pt>
                <c:pt idx="42">
                  <c:v>2005-11</c:v>
                </c:pt>
                <c:pt idx="43">
                  <c:v>2005-12</c:v>
                </c:pt>
                <c:pt idx="44">
                  <c:v>2006-01</c:v>
                </c:pt>
                <c:pt idx="45">
                  <c:v>2006-02</c:v>
                </c:pt>
                <c:pt idx="46">
                  <c:v>2006-03</c:v>
                </c:pt>
                <c:pt idx="47">
                  <c:v>2006-04</c:v>
                </c:pt>
                <c:pt idx="48">
                  <c:v>2006-05</c:v>
                </c:pt>
                <c:pt idx="49">
                  <c:v>2006-06</c:v>
                </c:pt>
                <c:pt idx="50">
                  <c:v>2006-07</c:v>
                </c:pt>
                <c:pt idx="51">
                  <c:v>2006-08</c:v>
                </c:pt>
                <c:pt idx="52">
                  <c:v>2006-09</c:v>
                </c:pt>
                <c:pt idx="53">
                  <c:v>2006-10</c:v>
                </c:pt>
                <c:pt idx="54">
                  <c:v>2006-11</c:v>
                </c:pt>
                <c:pt idx="55">
                  <c:v>2006-12</c:v>
                </c:pt>
                <c:pt idx="56">
                  <c:v>2007-01</c:v>
                </c:pt>
                <c:pt idx="57">
                  <c:v>2007-02</c:v>
                </c:pt>
                <c:pt idx="58">
                  <c:v>2007-03</c:v>
                </c:pt>
                <c:pt idx="59">
                  <c:v>2007-04</c:v>
                </c:pt>
                <c:pt idx="60">
                  <c:v>2007-05</c:v>
                </c:pt>
                <c:pt idx="61">
                  <c:v>2007-06</c:v>
                </c:pt>
                <c:pt idx="62">
                  <c:v>2007-07</c:v>
                </c:pt>
                <c:pt idx="63">
                  <c:v>2007-08</c:v>
                </c:pt>
                <c:pt idx="64">
                  <c:v>2007-09</c:v>
                </c:pt>
                <c:pt idx="65">
                  <c:v>2007-10</c:v>
                </c:pt>
                <c:pt idx="66">
                  <c:v>2007-11</c:v>
                </c:pt>
                <c:pt idx="67">
                  <c:v>2007-12</c:v>
                </c:pt>
                <c:pt idx="68">
                  <c:v>2008-01</c:v>
                </c:pt>
                <c:pt idx="69">
                  <c:v>2008-02</c:v>
                </c:pt>
                <c:pt idx="70">
                  <c:v>2008-03</c:v>
                </c:pt>
                <c:pt idx="71">
                  <c:v>2008-04</c:v>
                </c:pt>
                <c:pt idx="72">
                  <c:v>2008-05</c:v>
                </c:pt>
                <c:pt idx="73">
                  <c:v>2008-06</c:v>
                </c:pt>
                <c:pt idx="74">
                  <c:v>2008-07</c:v>
                </c:pt>
                <c:pt idx="75">
                  <c:v>2008-08</c:v>
                </c:pt>
                <c:pt idx="76">
                  <c:v>2008-09</c:v>
                </c:pt>
                <c:pt idx="77">
                  <c:v>2008-10</c:v>
                </c:pt>
                <c:pt idx="78">
                  <c:v>2008-11</c:v>
                </c:pt>
                <c:pt idx="79">
                  <c:v>2008-12</c:v>
                </c:pt>
                <c:pt idx="80">
                  <c:v>2009-01</c:v>
                </c:pt>
                <c:pt idx="81">
                  <c:v>2008-02</c:v>
                </c:pt>
                <c:pt idx="82">
                  <c:v>2008-03</c:v>
                </c:pt>
                <c:pt idx="83">
                  <c:v>2008-04</c:v>
                </c:pt>
                <c:pt idx="84">
                  <c:v>2008-05</c:v>
                </c:pt>
                <c:pt idx="85">
                  <c:v>2008-06</c:v>
                </c:pt>
                <c:pt idx="86">
                  <c:v>2008-07</c:v>
                </c:pt>
                <c:pt idx="87">
                  <c:v>2008-08</c:v>
                </c:pt>
                <c:pt idx="88">
                  <c:v>2008-09</c:v>
                </c:pt>
                <c:pt idx="89">
                  <c:v>2009-10</c:v>
                </c:pt>
                <c:pt idx="90">
                  <c:v>2008-11</c:v>
                </c:pt>
                <c:pt idx="91">
                  <c:v>2008-12</c:v>
                </c:pt>
                <c:pt idx="92">
                  <c:v>2009-01</c:v>
                </c:pt>
                <c:pt idx="93">
                  <c:v>2009-02</c:v>
                </c:pt>
                <c:pt idx="94">
                  <c:v>2009-03</c:v>
                </c:pt>
                <c:pt idx="95">
                  <c:v>2009-04</c:v>
                </c:pt>
                <c:pt idx="96">
                  <c:v>2009-05</c:v>
                </c:pt>
                <c:pt idx="97">
                  <c:v>2009-06</c:v>
                </c:pt>
                <c:pt idx="98">
                  <c:v>2009-07</c:v>
                </c:pt>
                <c:pt idx="99">
                  <c:v>2009-08</c:v>
                </c:pt>
                <c:pt idx="100">
                  <c:v>2009-09</c:v>
                </c:pt>
                <c:pt idx="101">
                  <c:v>2009-10</c:v>
                </c:pt>
                <c:pt idx="102">
                  <c:v>2009-11</c:v>
                </c:pt>
                <c:pt idx="103">
                  <c:v>2009-12</c:v>
                </c:pt>
                <c:pt idx="104">
                  <c:v>2010-01</c:v>
                </c:pt>
                <c:pt idx="105">
                  <c:v>2010-02</c:v>
                </c:pt>
                <c:pt idx="106">
                  <c:v>2010-03</c:v>
                </c:pt>
                <c:pt idx="107">
                  <c:v>2010-04</c:v>
                </c:pt>
                <c:pt idx="108">
                  <c:v>2010-05</c:v>
                </c:pt>
                <c:pt idx="109">
                  <c:v>2010-06</c:v>
                </c:pt>
                <c:pt idx="110">
                  <c:v>2010-07</c:v>
                </c:pt>
                <c:pt idx="111">
                  <c:v>2010-08</c:v>
                </c:pt>
                <c:pt idx="112">
                  <c:v>2010-09</c:v>
                </c:pt>
                <c:pt idx="113">
                  <c:v>2010-10</c:v>
                </c:pt>
                <c:pt idx="114">
                  <c:v>2010-11</c:v>
                </c:pt>
                <c:pt idx="115">
                  <c:v>2010-12</c:v>
                </c:pt>
                <c:pt idx="116">
                  <c:v>2011-01</c:v>
                </c:pt>
                <c:pt idx="117">
                  <c:v>2011-02</c:v>
                </c:pt>
                <c:pt idx="118">
                  <c:v>2011-03</c:v>
                </c:pt>
                <c:pt idx="119">
                  <c:v>2011-04</c:v>
                </c:pt>
                <c:pt idx="120">
                  <c:v>2011-05</c:v>
                </c:pt>
                <c:pt idx="121">
                  <c:v>2011-06</c:v>
                </c:pt>
                <c:pt idx="122">
                  <c:v>2011-07</c:v>
                </c:pt>
                <c:pt idx="123">
                  <c:v>2011-08</c:v>
                </c:pt>
                <c:pt idx="124">
                  <c:v>2011-09</c:v>
                </c:pt>
                <c:pt idx="125">
                  <c:v>2011-10</c:v>
                </c:pt>
                <c:pt idx="126">
                  <c:v>2011-11</c:v>
                </c:pt>
                <c:pt idx="127">
                  <c:v>2011-12</c:v>
                </c:pt>
                <c:pt idx="128">
                  <c:v>2012-01</c:v>
                </c:pt>
                <c:pt idx="129">
                  <c:v>2012-02</c:v>
                </c:pt>
                <c:pt idx="130">
                  <c:v>2012-03</c:v>
                </c:pt>
                <c:pt idx="131">
                  <c:v>2012-04</c:v>
                </c:pt>
                <c:pt idx="132">
                  <c:v>2012-05</c:v>
                </c:pt>
                <c:pt idx="133">
                  <c:v>2012-06</c:v>
                </c:pt>
                <c:pt idx="134">
                  <c:v>2012-07</c:v>
                </c:pt>
                <c:pt idx="135">
                  <c:v>2012-08</c:v>
                </c:pt>
                <c:pt idx="136">
                  <c:v>2012-09</c:v>
                </c:pt>
                <c:pt idx="137">
                  <c:v>2012-10</c:v>
                </c:pt>
                <c:pt idx="138">
                  <c:v>2012-11</c:v>
                </c:pt>
                <c:pt idx="139">
                  <c:v>2012-12</c:v>
                </c:pt>
                <c:pt idx="140">
                  <c:v>2013-01</c:v>
                </c:pt>
                <c:pt idx="141">
                  <c:v>2013-02</c:v>
                </c:pt>
                <c:pt idx="142">
                  <c:v>2013-03</c:v>
                </c:pt>
                <c:pt idx="143">
                  <c:v>2013-04</c:v>
                </c:pt>
                <c:pt idx="144">
                  <c:v>2013-05</c:v>
                </c:pt>
                <c:pt idx="145">
                  <c:v>2013-06</c:v>
                </c:pt>
                <c:pt idx="146">
                  <c:v>2013-07</c:v>
                </c:pt>
                <c:pt idx="147">
                  <c:v>2013-08</c:v>
                </c:pt>
                <c:pt idx="148">
                  <c:v>2013-09</c:v>
                </c:pt>
                <c:pt idx="149">
                  <c:v>2013-10</c:v>
                </c:pt>
                <c:pt idx="150">
                  <c:v>2013-11</c:v>
                </c:pt>
                <c:pt idx="151">
                  <c:v>2013-12</c:v>
                </c:pt>
                <c:pt idx="152">
                  <c:v>2014-01</c:v>
                </c:pt>
                <c:pt idx="153">
                  <c:v>2014-02</c:v>
                </c:pt>
                <c:pt idx="154">
                  <c:v>2014-03</c:v>
                </c:pt>
                <c:pt idx="155">
                  <c:v>2014-04</c:v>
                </c:pt>
                <c:pt idx="156">
                  <c:v>2014-05</c:v>
                </c:pt>
                <c:pt idx="157">
                  <c:v>2014-06</c:v>
                </c:pt>
                <c:pt idx="158">
                  <c:v>2014-07</c:v>
                </c:pt>
                <c:pt idx="159">
                  <c:v>2014-08</c:v>
                </c:pt>
                <c:pt idx="160">
                  <c:v>2014-09</c:v>
                </c:pt>
                <c:pt idx="161">
                  <c:v>2014-10</c:v>
                </c:pt>
                <c:pt idx="162">
                  <c:v>2014-11</c:v>
                </c:pt>
                <c:pt idx="163">
                  <c:v>2014-12</c:v>
                </c:pt>
                <c:pt idx="164">
                  <c:v>2015-01</c:v>
                </c:pt>
                <c:pt idx="165">
                  <c:v>2015-02</c:v>
                </c:pt>
                <c:pt idx="166">
                  <c:v>2015-03</c:v>
                </c:pt>
                <c:pt idx="167">
                  <c:v>2015-04</c:v>
                </c:pt>
                <c:pt idx="168">
                  <c:v>2015-05</c:v>
                </c:pt>
                <c:pt idx="169">
                  <c:v>2015-06</c:v>
                </c:pt>
                <c:pt idx="170">
                  <c:v>2015-07</c:v>
                </c:pt>
                <c:pt idx="171">
                  <c:v>2015-08</c:v>
                </c:pt>
                <c:pt idx="172">
                  <c:v>2015-09</c:v>
                </c:pt>
                <c:pt idx="173">
                  <c:v>2015-10</c:v>
                </c:pt>
                <c:pt idx="174">
                  <c:v>2015-11</c:v>
                </c:pt>
                <c:pt idx="175">
                  <c:v>2015-12</c:v>
                </c:pt>
                <c:pt idx="176">
                  <c:v>2016-01</c:v>
                </c:pt>
                <c:pt idx="177">
                  <c:v>2016-02</c:v>
                </c:pt>
                <c:pt idx="178">
                  <c:v>2016-03</c:v>
                </c:pt>
                <c:pt idx="179">
                  <c:v>2013-04</c:v>
                </c:pt>
                <c:pt idx="180">
                  <c:v>2016-05</c:v>
                </c:pt>
                <c:pt idx="181">
                  <c:v>2016-06</c:v>
                </c:pt>
                <c:pt idx="182">
                  <c:v>2016-07</c:v>
                </c:pt>
                <c:pt idx="183">
                  <c:v>2016-08</c:v>
                </c:pt>
                <c:pt idx="184">
                  <c:v>2016-09</c:v>
                </c:pt>
                <c:pt idx="185">
                  <c:v>2016-10</c:v>
                </c:pt>
                <c:pt idx="186">
                  <c:v>2016-11</c:v>
                </c:pt>
                <c:pt idx="187">
                  <c:v>2016-12</c:v>
                </c:pt>
              </c:strCache>
            </c:strRef>
          </c:cat>
          <c:val>
            <c:numRef>
              <c:f>'CR implementation errors'!$Y$11:$Y$198</c:f>
              <c:numCache>
                <c:formatCode>General</c:formatCode>
                <c:ptCount val="188"/>
                <c:pt idx="0">
                  <c:v>502.66666666666686</c:v>
                </c:pt>
                <c:pt idx="1">
                  <c:v>562.5</c:v>
                </c:pt>
                <c:pt idx="2">
                  <c:v>562.5</c:v>
                </c:pt>
                <c:pt idx="3">
                  <c:v>572</c:v>
                </c:pt>
                <c:pt idx="4">
                  <c:v>584.3333333333336</c:v>
                </c:pt>
                <c:pt idx="5">
                  <c:v>538.5</c:v>
                </c:pt>
                <c:pt idx="6">
                  <c:v>580.8333333333336</c:v>
                </c:pt>
                <c:pt idx="7">
                  <c:v>510.83333333333331</c:v>
                </c:pt>
                <c:pt idx="8">
                  <c:v>510.83333333333331</c:v>
                </c:pt>
                <c:pt idx="9">
                  <c:v>505.66666666666686</c:v>
                </c:pt>
                <c:pt idx="10">
                  <c:v>471.16666666666686</c:v>
                </c:pt>
                <c:pt idx="11">
                  <c:v>511.16666666666686</c:v>
                </c:pt>
                <c:pt idx="12">
                  <c:v>468.83333333333331</c:v>
                </c:pt>
                <c:pt idx="13">
                  <c:v>475.66666666666686</c:v>
                </c:pt>
                <c:pt idx="14">
                  <c:v>475.66666666666686</c:v>
                </c:pt>
                <c:pt idx="15">
                  <c:v>482.33333333333331</c:v>
                </c:pt>
                <c:pt idx="16">
                  <c:v>449</c:v>
                </c:pt>
                <c:pt idx="17">
                  <c:v>409</c:v>
                </c:pt>
                <c:pt idx="18">
                  <c:v>443.83333333333331</c:v>
                </c:pt>
                <c:pt idx="19">
                  <c:v>397.83333333333331</c:v>
                </c:pt>
                <c:pt idx="20">
                  <c:v>397.83333333333331</c:v>
                </c:pt>
                <c:pt idx="21">
                  <c:v>393.33333333333331</c:v>
                </c:pt>
                <c:pt idx="22">
                  <c:v>399.83333333333331</c:v>
                </c:pt>
                <c:pt idx="23">
                  <c:v>447.83333333333331</c:v>
                </c:pt>
                <c:pt idx="24">
                  <c:v>413</c:v>
                </c:pt>
                <c:pt idx="25">
                  <c:v>449.16666666666686</c:v>
                </c:pt>
                <c:pt idx="26">
                  <c:v>449.16666666666686</c:v>
                </c:pt>
                <c:pt idx="27">
                  <c:v>442.16666666666686</c:v>
                </c:pt>
                <c:pt idx="28">
                  <c:v>455.83333333333331</c:v>
                </c:pt>
                <c:pt idx="29">
                  <c:v>407.83333333333331</c:v>
                </c:pt>
                <c:pt idx="30">
                  <c:v>446.83333333333331</c:v>
                </c:pt>
                <c:pt idx="31">
                  <c:v>454.66666666666686</c:v>
                </c:pt>
                <c:pt idx="32">
                  <c:v>494.16666666666686</c:v>
                </c:pt>
                <c:pt idx="33">
                  <c:v>467.16666666666686</c:v>
                </c:pt>
                <c:pt idx="34">
                  <c:v>482</c:v>
                </c:pt>
                <c:pt idx="35">
                  <c:v>520.5</c:v>
                </c:pt>
                <c:pt idx="36">
                  <c:v>481.5</c:v>
                </c:pt>
                <c:pt idx="37">
                  <c:v>531.5</c:v>
                </c:pt>
                <c:pt idx="38">
                  <c:v>492</c:v>
                </c:pt>
                <c:pt idx="39">
                  <c:v>492</c:v>
                </c:pt>
                <c:pt idx="40">
                  <c:v>552.5</c:v>
                </c:pt>
                <c:pt idx="41">
                  <c:v>514</c:v>
                </c:pt>
                <c:pt idx="42">
                  <c:v>555.8333333333336</c:v>
                </c:pt>
                <c:pt idx="43">
                  <c:v>460.33333333333331</c:v>
                </c:pt>
                <c:pt idx="44">
                  <c:v>490.66666666666686</c:v>
                </c:pt>
                <c:pt idx="45">
                  <c:v>490.66666666666686</c:v>
                </c:pt>
                <c:pt idx="46">
                  <c:v>428.16666666666686</c:v>
                </c:pt>
                <c:pt idx="47">
                  <c:v>461.5</c:v>
                </c:pt>
                <c:pt idx="48">
                  <c:v>419.66666666666686</c:v>
                </c:pt>
                <c:pt idx="49">
                  <c:v>451</c:v>
                </c:pt>
                <c:pt idx="50">
                  <c:v>420.66666666666686</c:v>
                </c:pt>
                <c:pt idx="51">
                  <c:v>420.66666666666686</c:v>
                </c:pt>
                <c:pt idx="52">
                  <c:v>449.5</c:v>
                </c:pt>
                <c:pt idx="53">
                  <c:v>416.16666666666686</c:v>
                </c:pt>
                <c:pt idx="54">
                  <c:v>450.5</c:v>
                </c:pt>
                <c:pt idx="55">
                  <c:v>416.83333333333331</c:v>
                </c:pt>
                <c:pt idx="56">
                  <c:v>416.83333333333331</c:v>
                </c:pt>
                <c:pt idx="57">
                  <c:v>447.66666666666686</c:v>
                </c:pt>
                <c:pt idx="58">
                  <c:v>415.33333333333331</c:v>
                </c:pt>
                <c:pt idx="59">
                  <c:v>415.33333333333331</c:v>
                </c:pt>
                <c:pt idx="60">
                  <c:v>410.16666666666686</c:v>
                </c:pt>
                <c:pt idx="61">
                  <c:v>432.33333333333331</c:v>
                </c:pt>
                <c:pt idx="62">
                  <c:v>432.33333333333331</c:v>
                </c:pt>
                <c:pt idx="63">
                  <c:v>401.5</c:v>
                </c:pt>
                <c:pt idx="64">
                  <c:v>409.5</c:v>
                </c:pt>
                <c:pt idx="65">
                  <c:v>409.5</c:v>
                </c:pt>
                <c:pt idx="66">
                  <c:v>548.66666666666663</c:v>
                </c:pt>
                <c:pt idx="67">
                  <c:v>400</c:v>
                </c:pt>
                <c:pt idx="68">
                  <c:v>400</c:v>
                </c:pt>
                <c:pt idx="69">
                  <c:v>418.16666666666686</c:v>
                </c:pt>
                <c:pt idx="70">
                  <c:v>401.33333333333331</c:v>
                </c:pt>
                <c:pt idx="71">
                  <c:v>401.33333333333331</c:v>
                </c:pt>
                <c:pt idx="72">
                  <c:v>407.5</c:v>
                </c:pt>
                <c:pt idx="73">
                  <c:v>421.16666666666686</c:v>
                </c:pt>
                <c:pt idx="74">
                  <c:v>421.16666666666686</c:v>
                </c:pt>
                <c:pt idx="75">
                  <c:v>423.33333333333331</c:v>
                </c:pt>
                <c:pt idx="76">
                  <c:v>484.5</c:v>
                </c:pt>
                <c:pt idx="77">
                  <c:v>484.5</c:v>
                </c:pt>
                <c:pt idx="78">
                  <c:v>310</c:v>
                </c:pt>
                <c:pt idx="79">
                  <c:v>254.6666666666666</c:v>
                </c:pt>
                <c:pt idx="80">
                  <c:v>586.8333333333336</c:v>
                </c:pt>
                <c:pt idx="81">
                  <c:v>597.8333333333336</c:v>
                </c:pt>
                <c:pt idx="82">
                  <c:v>760.66666666666663</c:v>
                </c:pt>
                <c:pt idx="83">
                  <c:v>760.66666666666663</c:v>
                </c:pt>
                <c:pt idx="84">
                  <c:v>935.16666666666663</c:v>
                </c:pt>
                <c:pt idx="85">
                  <c:v>988.8333333333336</c:v>
                </c:pt>
                <c:pt idx="86">
                  <c:v>656.66666666666663</c:v>
                </c:pt>
                <c:pt idx="87">
                  <c:v>645.66666666666663</c:v>
                </c:pt>
                <c:pt idx="88">
                  <c:v>482.83333333333331</c:v>
                </c:pt>
                <c:pt idx="89">
                  <c:v>482.83333333333331</c:v>
                </c:pt>
                <c:pt idx="90">
                  <c:v>333.16666666666686</c:v>
                </c:pt>
                <c:pt idx="91">
                  <c:v>611.66666666666663</c:v>
                </c:pt>
                <c:pt idx="92">
                  <c:v>611.66666666666663</c:v>
                </c:pt>
                <c:pt idx="93">
                  <c:v>622.66666666666663</c:v>
                </c:pt>
                <c:pt idx="94">
                  <c:v>785.5</c:v>
                </c:pt>
                <c:pt idx="95">
                  <c:v>785.5</c:v>
                </c:pt>
                <c:pt idx="96">
                  <c:v>1008.3333333333335</c:v>
                </c:pt>
                <c:pt idx="97">
                  <c:v>805.16666666666663</c:v>
                </c:pt>
                <c:pt idx="98">
                  <c:v>805.16666666666663</c:v>
                </c:pt>
                <c:pt idx="99">
                  <c:v>773.8333333333336</c:v>
                </c:pt>
                <c:pt idx="100">
                  <c:v>828.8333333333336</c:v>
                </c:pt>
                <c:pt idx="101">
                  <c:v>828.8333333333336</c:v>
                </c:pt>
                <c:pt idx="102">
                  <c:v>624.3333333333336</c:v>
                </c:pt>
                <c:pt idx="103">
                  <c:v>970.16666666666663</c:v>
                </c:pt>
                <c:pt idx="104">
                  <c:v>970.16666666666663</c:v>
                </c:pt>
                <c:pt idx="105">
                  <c:v>970.16666666666663</c:v>
                </c:pt>
                <c:pt idx="106">
                  <c:v>993</c:v>
                </c:pt>
                <c:pt idx="107">
                  <c:v>993</c:v>
                </c:pt>
                <c:pt idx="108">
                  <c:v>973.5</c:v>
                </c:pt>
                <c:pt idx="109">
                  <c:v>789.66666666666663</c:v>
                </c:pt>
                <c:pt idx="110">
                  <c:v>789.66666666666663</c:v>
                </c:pt>
                <c:pt idx="111">
                  <c:v>789.66666666666663</c:v>
                </c:pt>
                <c:pt idx="112">
                  <c:v>692.3333333333336</c:v>
                </c:pt>
                <c:pt idx="113">
                  <c:v>692.3333333333336</c:v>
                </c:pt>
                <c:pt idx="114">
                  <c:v>668.66666666666663</c:v>
                </c:pt>
                <c:pt idx="115">
                  <c:v>377.66666666666686</c:v>
                </c:pt>
                <c:pt idx="116">
                  <c:v>377.66666666666686</c:v>
                </c:pt>
                <c:pt idx="117">
                  <c:v>377.66666666666686</c:v>
                </c:pt>
                <c:pt idx="118">
                  <c:v>419.16666666666686</c:v>
                </c:pt>
                <c:pt idx="119">
                  <c:v>419.16666666666686</c:v>
                </c:pt>
                <c:pt idx="120">
                  <c:v>438.83333333333331</c:v>
                </c:pt>
                <c:pt idx="121">
                  <c:v>794.3333333333336</c:v>
                </c:pt>
                <c:pt idx="122">
                  <c:v>794.3333333333336</c:v>
                </c:pt>
                <c:pt idx="123">
                  <c:v>794.3333333333336</c:v>
                </c:pt>
                <c:pt idx="124">
                  <c:v>722.16666666666663</c:v>
                </c:pt>
                <c:pt idx="125">
                  <c:v>722.16666666666663</c:v>
                </c:pt>
                <c:pt idx="126">
                  <c:v>722</c:v>
                </c:pt>
                <c:pt idx="127">
                  <c:v>712.66666666666663</c:v>
                </c:pt>
                <c:pt idx="128">
                  <c:v>712.66666666666663</c:v>
                </c:pt>
                <c:pt idx="129">
                  <c:v>712.66666666666663</c:v>
                </c:pt>
                <c:pt idx="130">
                  <c:v>692.5</c:v>
                </c:pt>
                <c:pt idx="131">
                  <c:v>692.5</c:v>
                </c:pt>
                <c:pt idx="132">
                  <c:v>692.8333333333336</c:v>
                </c:pt>
                <c:pt idx="133">
                  <c:v>761.66666666666663</c:v>
                </c:pt>
                <c:pt idx="134">
                  <c:v>761.66666666666663</c:v>
                </c:pt>
                <c:pt idx="135">
                  <c:v>779.16666666666663</c:v>
                </c:pt>
                <c:pt idx="136">
                  <c:v>777.5</c:v>
                </c:pt>
                <c:pt idx="137">
                  <c:v>777.5</c:v>
                </c:pt>
                <c:pt idx="138">
                  <c:v>768.16666666666663</c:v>
                </c:pt>
                <c:pt idx="139">
                  <c:v>765.3333333333336</c:v>
                </c:pt>
                <c:pt idx="140">
                  <c:v>765.3333333333336</c:v>
                </c:pt>
                <c:pt idx="141">
                  <c:v>747.8333333333336</c:v>
                </c:pt>
                <c:pt idx="142">
                  <c:v>708.16666666666663</c:v>
                </c:pt>
                <c:pt idx="143">
                  <c:v>708.16666666666663</c:v>
                </c:pt>
                <c:pt idx="144">
                  <c:v>706.8333333333336</c:v>
                </c:pt>
                <c:pt idx="145">
                  <c:v>681</c:v>
                </c:pt>
                <c:pt idx="146">
                  <c:v>681</c:v>
                </c:pt>
                <c:pt idx="147">
                  <c:v>681</c:v>
                </c:pt>
                <c:pt idx="148">
                  <c:v>649.5</c:v>
                </c:pt>
                <c:pt idx="149">
                  <c:v>649.5</c:v>
                </c:pt>
                <c:pt idx="150">
                  <c:v>640.3333333333336</c:v>
                </c:pt>
                <c:pt idx="151">
                  <c:v>632.8333333333336</c:v>
                </c:pt>
                <c:pt idx="152">
                  <c:v>632.8333333333336</c:v>
                </c:pt>
                <c:pt idx="153">
                  <c:v>644.16666666666663</c:v>
                </c:pt>
                <c:pt idx="154">
                  <c:v>631.3333333333336</c:v>
                </c:pt>
                <c:pt idx="155">
                  <c:v>631.3333333333336</c:v>
                </c:pt>
                <c:pt idx="156">
                  <c:v>638.16666666666663</c:v>
                </c:pt>
                <c:pt idx="157">
                  <c:v>678.8333333333336</c:v>
                </c:pt>
                <c:pt idx="158">
                  <c:v>678.8333333333336</c:v>
                </c:pt>
                <c:pt idx="159">
                  <c:v>673.8333333333336</c:v>
                </c:pt>
                <c:pt idx="160">
                  <c:v>733.66666666666663</c:v>
                </c:pt>
                <c:pt idx="161">
                  <c:v>969.66666666666663</c:v>
                </c:pt>
                <c:pt idx="162">
                  <c:v>975.8333333333336</c:v>
                </c:pt>
                <c:pt idx="163">
                  <c:v>957</c:v>
                </c:pt>
                <c:pt idx="164">
                  <c:v>957</c:v>
                </c:pt>
                <c:pt idx="165">
                  <c:v>950.66666666666663</c:v>
                </c:pt>
                <c:pt idx="166">
                  <c:v>929.3333333333336</c:v>
                </c:pt>
                <c:pt idx="167">
                  <c:v>693.3333333333336</c:v>
                </c:pt>
                <c:pt idx="168">
                  <c:v>685</c:v>
                </c:pt>
                <c:pt idx="169">
                  <c:v>636.5</c:v>
                </c:pt>
                <c:pt idx="170">
                  <c:v>636.5</c:v>
                </c:pt>
                <c:pt idx="171">
                  <c:v>637.66666666666663</c:v>
                </c:pt>
                <c:pt idx="172">
                  <c:v>633.16666666666663</c:v>
                </c:pt>
                <c:pt idx="173">
                  <c:v>633.16666666666663</c:v>
                </c:pt>
                <c:pt idx="174">
                  <c:v>633.5</c:v>
                </c:pt>
                <c:pt idx="175">
                  <c:v>690.8333333333336</c:v>
                </c:pt>
                <c:pt idx="176">
                  <c:v>690.8333333333336</c:v>
                </c:pt>
                <c:pt idx="177">
                  <c:v>697</c:v>
                </c:pt>
                <c:pt idx="178">
                  <c:v>737.3333333333336</c:v>
                </c:pt>
                <c:pt idx="179">
                  <c:v>737.3333333333336</c:v>
                </c:pt>
                <c:pt idx="180">
                  <c:v>743.5</c:v>
                </c:pt>
                <c:pt idx="181">
                  <c:v>758</c:v>
                </c:pt>
                <c:pt idx="182">
                  <c:v>758</c:v>
                </c:pt>
                <c:pt idx="183">
                  <c:v>750.66666666666663</c:v>
                </c:pt>
                <c:pt idx="184">
                  <c:v>843.3333333333336</c:v>
                </c:pt>
                <c:pt idx="185">
                  <c:v>843.3333333333336</c:v>
                </c:pt>
                <c:pt idx="186">
                  <c:v>832.16666666666663</c:v>
                </c:pt>
                <c:pt idx="187">
                  <c:v>855.8333333333336</c:v>
                </c:pt>
              </c:numCache>
            </c:numRef>
          </c:val>
        </c:ser>
        <c:axId val="110163456"/>
        <c:axId val="110164992"/>
      </c:areaChart>
      <c:catAx>
        <c:axId val="110163456"/>
        <c:scaling>
          <c:orientation val="minMax"/>
        </c:scaling>
        <c:axPos val="b"/>
        <c:numFmt formatCode="General" sourceLinked="1"/>
        <c:tickLblPos val="nextTo"/>
        <c:spPr>
          <a:ln w="3175">
            <a:solidFill>
              <a:srgbClr val="000000"/>
            </a:solidFill>
            <a:prstDash val="solid"/>
          </a:ln>
        </c:spPr>
        <c:txPr>
          <a:bodyPr rot="-5400000" vert="horz"/>
          <a:lstStyle/>
          <a:p>
            <a:pPr>
              <a:defRPr sz="800" b="0" i="0" u="none" strike="noStrike" baseline="0">
                <a:solidFill>
                  <a:srgbClr val="000000"/>
                </a:solidFill>
                <a:latin typeface="Arial"/>
                <a:ea typeface="Arial"/>
                <a:cs typeface="Arial"/>
              </a:defRPr>
            </a:pPr>
            <a:endParaRPr lang="en-US"/>
          </a:p>
        </c:txPr>
        <c:crossAx val="110164992"/>
        <c:crosses val="autoZero"/>
        <c:auto val="1"/>
        <c:lblAlgn val="ctr"/>
        <c:lblOffset val="100"/>
        <c:tickLblSkip val="4"/>
        <c:tickMarkSkip val="1"/>
      </c:catAx>
      <c:valAx>
        <c:axId val="110164992"/>
        <c:scaling>
          <c:orientation val="minMax"/>
        </c:scaling>
        <c:axPos val="l"/>
        <c:majorGridlines>
          <c:spPr>
            <a:ln w="3175">
              <a:solidFill>
                <a:srgbClr val="000000"/>
              </a:solidFill>
              <a:prstDash val="solid"/>
            </a:ln>
          </c:spPr>
        </c:majorGridlines>
        <c:title>
          <c:tx>
            <c:rich>
              <a:bodyPr/>
              <a:lstStyle/>
              <a:p>
                <a:pPr>
                  <a:defRPr sz="800" b="1" i="0" u="none" strike="noStrike" baseline="0">
                    <a:solidFill>
                      <a:srgbClr val="000000"/>
                    </a:solidFill>
                    <a:latin typeface="Arial"/>
                    <a:ea typeface="Arial"/>
                    <a:cs typeface="Arial"/>
                  </a:defRPr>
                </a:pPr>
                <a:r>
                  <a:rPr lang="en-GB" dirty="0"/>
                  <a:t>approved CRs</a:t>
                </a:r>
              </a:p>
            </c:rich>
          </c:tx>
          <c:layout>
            <c:manualLayout>
              <c:xMode val="edge"/>
              <c:yMode val="edge"/>
              <c:x val="1.0322580645161398E-2"/>
              <c:y val="0.31640666010498947"/>
            </c:manualLayout>
          </c:layout>
          <c:spPr>
            <a:noFill/>
            <a:ln w="25400">
              <a:noFill/>
            </a:ln>
          </c:spPr>
        </c:title>
        <c:numFmt formatCode="General" sourceLinked="1"/>
        <c:tickLblPos val="nextTo"/>
        <c:spPr>
          <a:ln w="3175">
            <a:solidFill>
              <a:srgbClr val="000000"/>
            </a:solidFill>
            <a:prstDash val="solid"/>
          </a:ln>
        </c:spPr>
        <c:txPr>
          <a:bodyPr rot="0" vert="horz"/>
          <a:lstStyle/>
          <a:p>
            <a:pPr>
              <a:defRPr sz="425" b="0" i="0" u="none" strike="noStrike" baseline="0">
                <a:solidFill>
                  <a:srgbClr val="000000"/>
                </a:solidFill>
                <a:latin typeface="Arial"/>
                <a:ea typeface="Arial"/>
                <a:cs typeface="Arial"/>
              </a:defRPr>
            </a:pPr>
            <a:endParaRPr lang="en-US"/>
          </a:p>
        </c:txPr>
        <c:crossAx val="110163456"/>
        <c:crosses val="autoZero"/>
        <c:crossBetween val="midCat"/>
      </c:valAx>
      <c:spPr>
        <a:solidFill>
          <a:srgbClr val="FFFF99"/>
        </a:solidFill>
        <a:ln w="12700">
          <a:solidFill>
            <a:srgbClr val="808080"/>
          </a:solidFill>
          <a:prstDash val="solid"/>
        </a:ln>
      </c:spPr>
    </c:plotArea>
    <c:plotVisOnly val="1"/>
    <c:dispBlanksAs val="zero"/>
  </c:chart>
  <c:spPr>
    <a:solidFill>
      <a:srgbClr val="FFFFFF"/>
    </a:solidFill>
    <a:ln w="3175">
      <a:solidFill>
        <a:srgbClr val="000000"/>
      </a:solidFill>
      <a:prstDash val="solid"/>
    </a:ln>
  </c:spPr>
  <c:txPr>
    <a:bodyPr/>
    <a:lstStyle/>
    <a:p>
      <a:pPr>
        <a:defRPr sz="425" b="0" i="0" u="none" strike="noStrike" baseline="0">
          <a:solidFill>
            <a:srgbClr val="000000"/>
          </a:solidFill>
          <a:latin typeface="Arial"/>
          <a:ea typeface="Arial"/>
          <a:cs typeface="Arial"/>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925" b="1" i="0" u="none" strike="noStrike" baseline="0">
                <a:solidFill>
                  <a:srgbClr val="000000"/>
                </a:solidFill>
                <a:latin typeface="Arial"/>
                <a:ea typeface="Arial"/>
                <a:cs typeface="Arial"/>
              </a:defRPr>
            </a:pPr>
            <a:r>
              <a:rPr lang="en-GB" dirty="0"/>
              <a:t>Number of new / revised Specs arising from meeting</a:t>
            </a:r>
          </a:p>
        </c:rich>
      </c:tx>
      <c:layout>
        <c:manualLayout>
          <c:xMode val="edge"/>
          <c:yMode val="edge"/>
          <c:x val="0.32311320754716982"/>
          <c:y val="2.8517110266159804E-2"/>
        </c:manualLayout>
      </c:layout>
      <c:spPr>
        <a:noFill/>
        <a:ln w="25400">
          <a:noFill/>
        </a:ln>
      </c:spPr>
    </c:title>
    <c:plotArea>
      <c:layout>
        <c:manualLayout>
          <c:layoutTarget val="inner"/>
          <c:xMode val="edge"/>
          <c:yMode val="edge"/>
          <c:x val="5.7783018867924758E-2"/>
          <c:y val="0.12927768654728244"/>
          <c:w val="0.92570754716981163"/>
          <c:h val="0.72813755805307689"/>
        </c:manualLayout>
      </c:layout>
      <c:barChart>
        <c:barDir val="col"/>
        <c:grouping val="stacked"/>
        <c:ser>
          <c:idx val="0"/>
          <c:order val="0"/>
          <c:tx>
            <c:strRef>
              <c:f>'Specs availability'!$M$3</c:f>
              <c:strCache>
                <c:ptCount val="1"/>
                <c:pt idx="0">
                  <c:v>DL1</c:v>
                </c:pt>
              </c:strCache>
            </c:strRef>
          </c:tx>
          <c:spPr>
            <a:solidFill>
              <a:srgbClr val="00FF00"/>
            </a:solidFill>
            <a:ln w="12700">
              <a:solidFill>
                <a:srgbClr val="000000"/>
              </a:solidFill>
              <a:prstDash val="solid"/>
            </a:ln>
          </c:spPr>
          <c:cat>
            <c:strRef>
              <c:f>'Specs availability'!$L$4:$L$94</c:f>
              <c:strCache>
                <c:ptCount val="91"/>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strCache>
            </c:strRef>
          </c:cat>
          <c:val>
            <c:numRef>
              <c:f>'Specs availability'!$M$4:$M$94</c:f>
              <c:numCache>
                <c:formatCode>General</c:formatCode>
                <c:ptCount val="91"/>
                <c:pt idx="0">
                  <c:v>360</c:v>
                </c:pt>
                <c:pt idx="1">
                  <c:v>30</c:v>
                </c:pt>
                <c:pt idx="2">
                  <c:v>2</c:v>
                </c:pt>
                <c:pt idx="3">
                  <c:v>317</c:v>
                </c:pt>
                <c:pt idx="4">
                  <c:v>36</c:v>
                </c:pt>
                <c:pt idx="5">
                  <c:v>264</c:v>
                </c:pt>
                <c:pt idx="6">
                  <c:v>66</c:v>
                </c:pt>
                <c:pt idx="7">
                  <c:v>266</c:v>
                </c:pt>
                <c:pt idx="8">
                  <c:v>44</c:v>
                </c:pt>
                <c:pt idx="9">
                  <c:v>338</c:v>
                </c:pt>
                <c:pt idx="10">
                  <c:v>13</c:v>
                </c:pt>
                <c:pt idx="11">
                  <c:v>462</c:v>
                </c:pt>
                <c:pt idx="12">
                  <c:v>1</c:v>
                </c:pt>
                <c:pt idx="13">
                  <c:v>45</c:v>
                </c:pt>
                <c:pt idx="14">
                  <c:v>300</c:v>
                </c:pt>
                <c:pt idx="15">
                  <c:v>30</c:v>
                </c:pt>
                <c:pt idx="16">
                  <c:v>155</c:v>
                </c:pt>
                <c:pt idx="17">
                  <c:v>36</c:v>
                </c:pt>
                <c:pt idx="18">
                  <c:v>330</c:v>
                </c:pt>
                <c:pt idx="19">
                  <c:v>32</c:v>
                </c:pt>
                <c:pt idx="20">
                  <c:v>298</c:v>
                </c:pt>
                <c:pt idx="21">
                  <c:v>51</c:v>
                </c:pt>
                <c:pt idx="22">
                  <c:v>39</c:v>
                </c:pt>
                <c:pt idx="23">
                  <c:v>281</c:v>
                </c:pt>
                <c:pt idx="24">
                  <c:v>36</c:v>
                </c:pt>
                <c:pt idx="25">
                  <c:v>311</c:v>
                </c:pt>
                <c:pt idx="26">
                  <c:v>12</c:v>
                </c:pt>
                <c:pt idx="27">
                  <c:v>311</c:v>
                </c:pt>
                <c:pt idx="28">
                  <c:v>46</c:v>
                </c:pt>
                <c:pt idx="29">
                  <c:v>284</c:v>
                </c:pt>
                <c:pt idx="30">
                  <c:v>12</c:v>
                </c:pt>
                <c:pt idx="31">
                  <c:v>31</c:v>
                </c:pt>
                <c:pt idx="32">
                  <c:v>333</c:v>
                </c:pt>
                <c:pt idx="33">
                  <c:v>0</c:v>
                </c:pt>
                <c:pt idx="34">
                  <c:v>559</c:v>
                </c:pt>
                <c:pt idx="35">
                  <c:v>50</c:v>
                </c:pt>
                <c:pt idx="36">
                  <c:v>305</c:v>
                </c:pt>
                <c:pt idx="37">
                  <c:v>38</c:v>
                </c:pt>
                <c:pt idx="38">
                  <c:v>351</c:v>
                </c:pt>
                <c:pt idx="39">
                  <c:v>36</c:v>
                </c:pt>
                <c:pt idx="40">
                  <c:v>33</c:v>
                </c:pt>
                <c:pt idx="41">
                  <c:v>312</c:v>
                </c:pt>
                <c:pt idx="42">
                  <c:v>47</c:v>
                </c:pt>
                <c:pt idx="43">
                  <c:v>303</c:v>
                </c:pt>
                <c:pt idx="44">
                  <c:v>29</c:v>
                </c:pt>
                <c:pt idx="45">
                  <c:v>110</c:v>
                </c:pt>
                <c:pt idx="46">
                  <c:v>39</c:v>
                </c:pt>
                <c:pt idx="47">
                  <c:v>305</c:v>
                </c:pt>
                <c:pt idx="48">
                  <c:v>26</c:v>
                </c:pt>
                <c:pt idx="49">
                  <c:v>297</c:v>
                </c:pt>
                <c:pt idx="50">
                  <c:v>328</c:v>
                </c:pt>
                <c:pt idx="51">
                  <c:v>409</c:v>
                </c:pt>
                <c:pt idx="52">
                  <c:v>484</c:v>
                </c:pt>
                <c:pt idx="53">
                  <c:v>386</c:v>
                </c:pt>
                <c:pt idx="54">
                  <c:v>327</c:v>
                </c:pt>
                <c:pt idx="55">
                  <c:v>331</c:v>
                </c:pt>
                <c:pt idx="56">
                  <c:v>317</c:v>
                </c:pt>
                <c:pt idx="57">
                  <c:v>292</c:v>
                </c:pt>
                <c:pt idx="58">
                  <c:v>642</c:v>
                </c:pt>
                <c:pt idx="59">
                  <c:v>379</c:v>
                </c:pt>
                <c:pt idx="60">
                  <c:v>379</c:v>
                </c:pt>
                <c:pt idx="61">
                  <c:v>482</c:v>
                </c:pt>
                <c:pt idx="62">
                  <c:v>909</c:v>
                </c:pt>
                <c:pt idx="63">
                  <c:v>158</c:v>
                </c:pt>
                <c:pt idx="64">
                  <c:v>441</c:v>
                </c:pt>
                <c:pt idx="65">
                  <c:v>512</c:v>
                </c:pt>
                <c:pt idx="66">
                  <c:v>397</c:v>
                </c:pt>
                <c:pt idx="67">
                  <c:v>396</c:v>
                </c:pt>
                <c:pt idx="68">
                  <c:v>438</c:v>
                </c:pt>
                <c:pt idx="69">
                  <c:v>475</c:v>
                </c:pt>
                <c:pt idx="70">
                  <c:v>562</c:v>
                </c:pt>
                <c:pt idx="71">
                  <c:v>402</c:v>
                </c:pt>
                <c:pt idx="72">
                  <c:v>427</c:v>
                </c:pt>
                <c:pt idx="73">
                  <c:v>781</c:v>
                </c:pt>
                <c:pt idx="74">
                  <c:v>604</c:v>
                </c:pt>
                <c:pt idx="75">
                  <c:v>418</c:v>
                </c:pt>
                <c:pt idx="76">
                  <c:v>424</c:v>
                </c:pt>
                <c:pt idx="77">
                  <c:v>402</c:v>
                </c:pt>
                <c:pt idx="78">
                  <c:v>488</c:v>
                </c:pt>
                <c:pt idx="79">
                  <c:v>367</c:v>
                </c:pt>
                <c:pt idx="80">
                  <c:v>442</c:v>
                </c:pt>
                <c:pt idx="81">
                  <c:v>661</c:v>
                </c:pt>
                <c:pt idx="82">
                  <c:v>386</c:v>
                </c:pt>
                <c:pt idx="83">
                  <c:v>352</c:v>
                </c:pt>
                <c:pt idx="84">
                  <c:v>330</c:v>
                </c:pt>
                <c:pt idx="85">
                  <c:v>319</c:v>
                </c:pt>
                <c:pt idx="86">
                  <c:v>557</c:v>
                </c:pt>
                <c:pt idx="87">
                  <c:v>252</c:v>
                </c:pt>
                <c:pt idx="88">
                  <c:v>155</c:v>
                </c:pt>
                <c:pt idx="89">
                  <c:v>194</c:v>
                </c:pt>
                <c:pt idx="90">
                  <c:v>402</c:v>
                </c:pt>
              </c:numCache>
            </c:numRef>
          </c:val>
        </c:ser>
        <c:ser>
          <c:idx val="1"/>
          <c:order val="1"/>
          <c:tx>
            <c:strRef>
              <c:f>'Specs availability'!$N$3</c:f>
              <c:strCache>
                <c:ptCount val="1"/>
                <c:pt idx="0">
                  <c:v>DL2</c:v>
                </c:pt>
              </c:strCache>
            </c:strRef>
          </c:tx>
          <c:spPr>
            <a:solidFill>
              <a:srgbClr val="FF6600"/>
            </a:solidFill>
            <a:ln w="12700">
              <a:solidFill>
                <a:srgbClr val="000000"/>
              </a:solidFill>
              <a:prstDash val="solid"/>
            </a:ln>
          </c:spPr>
          <c:cat>
            <c:strRef>
              <c:f>'Specs availability'!$L$4:$L$94</c:f>
              <c:strCache>
                <c:ptCount val="91"/>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strCache>
            </c:strRef>
          </c:cat>
          <c:val>
            <c:numRef>
              <c:f>'Specs availability'!$N$4:$N$94</c:f>
              <c:numCache>
                <c:formatCode>General</c:formatCode>
                <c:ptCount val="91"/>
                <c:pt idx="0">
                  <c:v>165</c:v>
                </c:pt>
                <c:pt idx="1">
                  <c:v>2</c:v>
                </c:pt>
                <c:pt idx="2">
                  <c:v>22</c:v>
                </c:pt>
                <c:pt idx="3">
                  <c:v>8</c:v>
                </c:pt>
                <c:pt idx="4">
                  <c:v>1</c:v>
                </c:pt>
                <c:pt idx="5">
                  <c:v>11</c:v>
                </c:pt>
                <c:pt idx="6">
                  <c:v>0</c:v>
                </c:pt>
                <c:pt idx="7">
                  <c:v>70</c:v>
                </c:pt>
                <c:pt idx="8">
                  <c:v>2</c:v>
                </c:pt>
                <c:pt idx="9">
                  <c:v>81</c:v>
                </c:pt>
                <c:pt idx="10">
                  <c:v>31</c:v>
                </c:pt>
                <c:pt idx="11">
                  <c:v>83</c:v>
                </c:pt>
                <c:pt idx="12">
                  <c:v>68</c:v>
                </c:pt>
                <c:pt idx="13">
                  <c:v>0</c:v>
                </c:pt>
                <c:pt idx="14">
                  <c:v>88</c:v>
                </c:pt>
                <c:pt idx="15">
                  <c:v>0</c:v>
                </c:pt>
                <c:pt idx="16">
                  <c:v>189</c:v>
                </c:pt>
                <c:pt idx="17">
                  <c:v>1</c:v>
                </c:pt>
                <c:pt idx="18">
                  <c:v>11</c:v>
                </c:pt>
                <c:pt idx="19">
                  <c:v>12</c:v>
                </c:pt>
                <c:pt idx="20">
                  <c:v>24</c:v>
                </c:pt>
                <c:pt idx="21">
                  <c:v>1</c:v>
                </c:pt>
                <c:pt idx="22">
                  <c:v>7</c:v>
                </c:pt>
                <c:pt idx="23">
                  <c:v>21</c:v>
                </c:pt>
                <c:pt idx="24">
                  <c:v>0</c:v>
                </c:pt>
                <c:pt idx="25">
                  <c:v>33</c:v>
                </c:pt>
                <c:pt idx="26">
                  <c:v>24</c:v>
                </c:pt>
                <c:pt idx="27">
                  <c:v>10</c:v>
                </c:pt>
                <c:pt idx="28">
                  <c:v>3</c:v>
                </c:pt>
                <c:pt idx="29">
                  <c:v>10</c:v>
                </c:pt>
                <c:pt idx="30">
                  <c:v>0</c:v>
                </c:pt>
                <c:pt idx="31">
                  <c:v>1</c:v>
                </c:pt>
                <c:pt idx="32">
                  <c:v>7</c:v>
                </c:pt>
                <c:pt idx="33">
                  <c:v>58</c:v>
                </c:pt>
                <c:pt idx="34">
                  <c:v>14</c:v>
                </c:pt>
                <c:pt idx="35">
                  <c:v>15</c:v>
                </c:pt>
                <c:pt idx="36">
                  <c:v>14</c:v>
                </c:pt>
                <c:pt idx="37">
                  <c:v>14</c:v>
                </c:pt>
                <c:pt idx="38">
                  <c:v>42</c:v>
                </c:pt>
                <c:pt idx="39">
                  <c:v>12</c:v>
                </c:pt>
                <c:pt idx="40">
                  <c:v>2</c:v>
                </c:pt>
                <c:pt idx="41">
                  <c:v>11</c:v>
                </c:pt>
                <c:pt idx="42">
                  <c:v>0</c:v>
                </c:pt>
                <c:pt idx="43">
                  <c:v>24</c:v>
                </c:pt>
                <c:pt idx="44">
                  <c:v>3</c:v>
                </c:pt>
                <c:pt idx="45">
                  <c:v>22</c:v>
                </c:pt>
                <c:pt idx="46">
                  <c:v>1</c:v>
                </c:pt>
                <c:pt idx="47">
                  <c:v>18</c:v>
                </c:pt>
                <c:pt idx="48">
                  <c:v>0</c:v>
                </c:pt>
                <c:pt idx="49">
                  <c:v>51</c:v>
                </c:pt>
                <c:pt idx="50">
                  <c:v>29</c:v>
                </c:pt>
                <c:pt idx="51">
                  <c:v>16</c:v>
                </c:pt>
                <c:pt idx="52">
                  <c:v>0</c:v>
                </c:pt>
                <c:pt idx="53">
                  <c:v>0</c:v>
                </c:pt>
                <c:pt idx="54">
                  <c:v>12</c:v>
                </c:pt>
                <c:pt idx="55">
                  <c:v>11</c:v>
                </c:pt>
                <c:pt idx="56">
                  <c:v>16</c:v>
                </c:pt>
                <c:pt idx="57">
                  <c:v>8</c:v>
                </c:pt>
                <c:pt idx="58">
                  <c:v>208</c:v>
                </c:pt>
                <c:pt idx="59">
                  <c:v>65</c:v>
                </c:pt>
                <c:pt idx="60">
                  <c:v>68</c:v>
                </c:pt>
                <c:pt idx="61">
                  <c:v>19</c:v>
                </c:pt>
                <c:pt idx="62">
                  <c:v>125</c:v>
                </c:pt>
                <c:pt idx="63">
                  <c:v>207</c:v>
                </c:pt>
                <c:pt idx="64">
                  <c:v>16</c:v>
                </c:pt>
                <c:pt idx="65">
                  <c:v>9</c:v>
                </c:pt>
                <c:pt idx="66">
                  <c:v>178</c:v>
                </c:pt>
                <c:pt idx="67">
                  <c:v>790</c:v>
                </c:pt>
                <c:pt idx="68">
                  <c:v>146</c:v>
                </c:pt>
                <c:pt idx="69">
                  <c:v>33</c:v>
                </c:pt>
                <c:pt idx="70">
                  <c:v>24</c:v>
                </c:pt>
                <c:pt idx="71">
                  <c:v>115</c:v>
                </c:pt>
                <c:pt idx="72">
                  <c:v>88</c:v>
                </c:pt>
                <c:pt idx="73">
                  <c:v>369</c:v>
                </c:pt>
                <c:pt idx="74">
                  <c:v>31</c:v>
                </c:pt>
                <c:pt idx="75">
                  <c:v>59</c:v>
                </c:pt>
                <c:pt idx="76">
                  <c:v>94</c:v>
                </c:pt>
                <c:pt idx="77">
                  <c:v>17</c:v>
                </c:pt>
                <c:pt idx="78">
                  <c:v>48</c:v>
                </c:pt>
                <c:pt idx="79">
                  <c:v>22</c:v>
                </c:pt>
                <c:pt idx="80">
                  <c:v>99</c:v>
                </c:pt>
                <c:pt idx="81">
                  <c:v>458</c:v>
                </c:pt>
                <c:pt idx="82">
                  <c:v>121</c:v>
                </c:pt>
                <c:pt idx="83">
                  <c:v>11</c:v>
                </c:pt>
                <c:pt idx="84">
                  <c:v>88</c:v>
                </c:pt>
                <c:pt idx="85">
                  <c:v>6</c:v>
                </c:pt>
                <c:pt idx="86">
                  <c:v>456</c:v>
                </c:pt>
                <c:pt idx="87">
                  <c:v>141</c:v>
                </c:pt>
                <c:pt idx="88">
                  <c:v>300</c:v>
                </c:pt>
                <c:pt idx="89">
                  <c:v>178</c:v>
                </c:pt>
                <c:pt idx="90">
                  <c:v>18</c:v>
                </c:pt>
              </c:numCache>
            </c:numRef>
          </c:val>
        </c:ser>
        <c:ser>
          <c:idx val="2"/>
          <c:order val="2"/>
          <c:tx>
            <c:strRef>
              <c:f>'Specs availability'!$O$3</c:f>
              <c:strCache>
                <c:ptCount val="1"/>
                <c:pt idx="0">
                  <c:v>late</c:v>
                </c:pt>
              </c:strCache>
            </c:strRef>
          </c:tx>
          <c:spPr>
            <a:solidFill>
              <a:srgbClr val="FF0000"/>
            </a:solidFill>
            <a:ln w="12700">
              <a:solidFill>
                <a:srgbClr val="000000"/>
              </a:solidFill>
              <a:prstDash val="solid"/>
            </a:ln>
          </c:spPr>
          <c:cat>
            <c:strRef>
              <c:f>'Specs availability'!$L$4:$L$94</c:f>
              <c:strCache>
                <c:ptCount val="91"/>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strCache>
            </c:strRef>
          </c:cat>
          <c:val>
            <c:numRef>
              <c:f>'Specs availability'!$O$4:$O$94</c:f>
              <c:numCache>
                <c:formatCode>General</c:formatCode>
                <c:ptCount val="91"/>
                <c:pt idx="0">
                  <c:v>14</c:v>
                </c:pt>
                <c:pt idx="1">
                  <c:v>42</c:v>
                </c:pt>
                <c:pt idx="2">
                  <c:v>20</c:v>
                </c:pt>
                <c:pt idx="3">
                  <c:v>4</c:v>
                </c:pt>
                <c:pt idx="4">
                  <c:v>29</c:v>
                </c:pt>
                <c:pt idx="5">
                  <c:v>1</c:v>
                </c:pt>
                <c:pt idx="6">
                  <c:v>2</c:v>
                </c:pt>
                <c:pt idx="7">
                  <c:v>2</c:v>
                </c:pt>
                <c:pt idx="8">
                  <c:v>2</c:v>
                </c:pt>
                <c:pt idx="9">
                  <c:v>7</c:v>
                </c:pt>
                <c:pt idx="10">
                  <c:v>1</c:v>
                </c:pt>
                <c:pt idx="11">
                  <c:v>47</c:v>
                </c:pt>
                <c:pt idx="12">
                  <c:v>3</c:v>
                </c:pt>
                <c:pt idx="13">
                  <c:v>0</c:v>
                </c:pt>
                <c:pt idx="14">
                  <c:v>11</c:v>
                </c:pt>
                <c:pt idx="15">
                  <c:v>0</c:v>
                </c:pt>
                <c:pt idx="16">
                  <c:v>19</c:v>
                </c:pt>
                <c:pt idx="17">
                  <c:v>0</c:v>
                </c:pt>
                <c:pt idx="18">
                  <c:v>2</c:v>
                </c:pt>
                <c:pt idx="19">
                  <c:v>0</c:v>
                </c:pt>
                <c:pt idx="20">
                  <c:v>2</c:v>
                </c:pt>
                <c:pt idx="21">
                  <c:v>1</c:v>
                </c:pt>
                <c:pt idx="22">
                  <c:v>2</c:v>
                </c:pt>
                <c:pt idx="23">
                  <c:v>1</c:v>
                </c:pt>
                <c:pt idx="24">
                  <c:v>0</c:v>
                </c:pt>
                <c:pt idx="25">
                  <c:v>42</c:v>
                </c:pt>
                <c:pt idx="26">
                  <c:v>1</c:v>
                </c:pt>
                <c:pt idx="27">
                  <c:v>1</c:v>
                </c:pt>
                <c:pt idx="28">
                  <c:v>0</c:v>
                </c:pt>
                <c:pt idx="29">
                  <c:v>29</c:v>
                </c:pt>
                <c:pt idx="30">
                  <c:v>26</c:v>
                </c:pt>
                <c:pt idx="31">
                  <c:v>0</c:v>
                </c:pt>
                <c:pt idx="32">
                  <c:v>19</c:v>
                </c:pt>
                <c:pt idx="33">
                  <c:v>2</c:v>
                </c:pt>
                <c:pt idx="34">
                  <c:v>39</c:v>
                </c:pt>
                <c:pt idx="35">
                  <c:v>4</c:v>
                </c:pt>
                <c:pt idx="36">
                  <c:v>4</c:v>
                </c:pt>
                <c:pt idx="37">
                  <c:v>0</c:v>
                </c:pt>
                <c:pt idx="38">
                  <c:v>7</c:v>
                </c:pt>
                <c:pt idx="39">
                  <c:v>0</c:v>
                </c:pt>
                <c:pt idx="40">
                  <c:v>0</c:v>
                </c:pt>
                <c:pt idx="41">
                  <c:v>0</c:v>
                </c:pt>
                <c:pt idx="42">
                  <c:v>0</c:v>
                </c:pt>
                <c:pt idx="43">
                  <c:v>3</c:v>
                </c:pt>
                <c:pt idx="44">
                  <c:v>0</c:v>
                </c:pt>
                <c:pt idx="45">
                  <c:v>1</c:v>
                </c:pt>
                <c:pt idx="46">
                  <c:v>0</c:v>
                </c:pt>
                <c:pt idx="47">
                  <c:v>25</c:v>
                </c:pt>
                <c:pt idx="48">
                  <c:v>0</c:v>
                </c:pt>
                <c:pt idx="49">
                  <c:v>6</c:v>
                </c:pt>
                <c:pt idx="50">
                  <c:v>6</c:v>
                </c:pt>
                <c:pt idx="51">
                  <c:v>11</c:v>
                </c:pt>
                <c:pt idx="52">
                  <c:v>82</c:v>
                </c:pt>
                <c:pt idx="53">
                  <c:v>35</c:v>
                </c:pt>
                <c:pt idx="54">
                  <c:v>27</c:v>
                </c:pt>
                <c:pt idx="55">
                  <c:v>7</c:v>
                </c:pt>
                <c:pt idx="56">
                  <c:v>15</c:v>
                </c:pt>
                <c:pt idx="57">
                  <c:v>2</c:v>
                </c:pt>
                <c:pt idx="58">
                  <c:v>85</c:v>
                </c:pt>
                <c:pt idx="59">
                  <c:v>15</c:v>
                </c:pt>
                <c:pt idx="60">
                  <c:v>17</c:v>
                </c:pt>
                <c:pt idx="61">
                  <c:v>13</c:v>
                </c:pt>
                <c:pt idx="62">
                  <c:v>233</c:v>
                </c:pt>
                <c:pt idx="63">
                  <c:v>54</c:v>
                </c:pt>
                <c:pt idx="64">
                  <c:v>10</c:v>
                </c:pt>
                <c:pt idx="65">
                  <c:v>4</c:v>
                </c:pt>
                <c:pt idx="66">
                  <c:v>33</c:v>
                </c:pt>
                <c:pt idx="67">
                  <c:v>31</c:v>
                </c:pt>
                <c:pt idx="68">
                  <c:v>6</c:v>
                </c:pt>
                <c:pt idx="69">
                  <c:v>16</c:v>
                </c:pt>
                <c:pt idx="70">
                  <c:v>10</c:v>
                </c:pt>
                <c:pt idx="71">
                  <c:v>5</c:v>
                </c:pt>
                <c:pt idx="72">
                  <c:v>6</c:v>
                </c:pt>
                <c:pt idx="73">
                  <c:v>32</c:v>
                </c:pt>
                <c:pt idx="74">
                  <c:v>21</c:v>
                </c:pt>
                <c:pt idx="75">
                  <c:v>8</c:v>
                </c:pt>
                <c:pt idx="76">
                  <c:v>17</c:v>
                </c:pt>
                <c:pt idx="77">
                  <c:v>9</c:v>
                </c:pt>
                <c:pt idx="78">
                  <c:v>7</c:v>
                </c:pt>
                <c:pt idx="79">
                  <c:v>15</c:v>
                </c:pt>
                <c:pt idx="80">
                  <c:v>16</c:v>
                </c:pt>
                <c:pt idx="81">
                  <c:v>9</c:v>
                </c:pt>
                <c:pt idx="82">
                  <c:v>8</c:v>
                </c:pt>
                <c:pt idx="83">
                  <c:v>9</c:v>
                </c:pt>
                <c:pt idx="84">
                  <c:v>15</c:v>
                </c:pt>
                <c:pt idx="85">
                  <c:v>5</c:v>
                </c:pt>
                <c:pt idx="86">
                  <c:v>309</c:v>
                </c:pt>
                <c:pt idx="87">
                  <c:v>27</c:v>
                </c:pt>
                <c:pt idx="88">
                  <c:v>37</c:v>
                </c:pt>
                <c:pt idx="89">
                  <c:v>27</c:v>
                </c:pt>
                <c:pt idx="90">
                  <c:v>45</c:v>
                </c:pt>
              </c:numCache>
            </c:numRef>
          </c:val>
        </c:ser>
        <c:overlap val="100"/>
        <c:axId val="116648960"/>
        <c:axId val="116654848"/>
      </c:barChart>
      <c:catAx>
        <c:axId val="116648960"/>
        <c:scaling>
          <c:orientation val="minMax"/>
        </c:scaling>
        <c:axPos val="b"/>
        <c:numFmt formatCode="General" sourceLinked="1"/>
        <c:tickLblPos val="nextTo"/>
        <c:spPr>
          <a:ln w="3175">
            <a:solidFill>
              <a:srgbClr val="000000"/>
            </a:solidFill>
            <a:prstDash val="solid"/>
          </a:ln>
        </c:spPr>
        <c:txPr>
          <a:bodyPr rot="-5400000" vert="horz"/>
          <a:lstStyle/>
          <a:p>
            <a:pPr>
              <a:defRPr sz="550" b="0" i="0" u="none" strike="noStrike" baseline="0">
                <a:solidFill>
                  <a:srgbClr val="000000"/>
                </a:solidFill>
                <a:latin typeface="Arial"/>
                <a:ea typeface="Arial"/>
                <a:cs typeface="Arial"/>
              </a:defRPr>
            </a:pPr>
            <a:endParaRPr lang="en-US"/>
          </a:p>
        </c:txPr>
        <c:crossAx val="116654848"/>
        <c:crosses val="autoZero"/>
        <c:auto val="1"/>
        <c:lblAlgn val="ctr"/>
        <c:lblOffset val="100"/>
        <c:tickLblSkip val="1"/>
        <c:tickMarkSkip val="1"/>
      </c:catAx>
      <c:valAx>
        <c:axId val="116654848"/>
        <c:scaling>
          <c:orientation val="minMax"/>
        </c:scaling>
        <c:axPos val="l"/>
        <c:majorGridlines>
          <c:spPr>
            <a:ln w="3175">
              <a:solidFill>
                <a:srgbClr val="000000"/>
              </a:solidFill>
              <a:prstDash val="solid"/>
            </a:ln>
          </c:spPr>
        </c:majorGridlines>
        <c:numFmt formatCode="General"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116648960"/>
        <c:crosses val="autoZero"/>
        <c:crossBetween val="between"/>
      </c:valAx>
      <c:spPr>
        <a:gradFill rotWithShape="0">
          <a:gsLst>
            <a:gs pos="0">
              <a:srgbClr val="FFFF00"/>
            </a:gs>
            <a:gs pos="100000">
              <a:srgbClr val="CCFFFF"/>
            </a:gs>
          </a:gsLst>
          <a:lin ang="5400000" scaled="1"/>
        </a:gradFill>
        <a:ln w="12700">
          <a:solidFill>
            <a:srgbClr val="808080"/>
          </a:solidFill>
          <a:prstDash val="solid"/>
        </a:ln>
      </c:spPr>
    </c:plotArea>
    <c:plotVisOnly val="1"/>
    <c:dispBlanksAs val="gap"/>
  </c:chart>
  <c:spPr>
    <a:solidFill>
      <a:srgbClr val="FFFFFF"/>
    </a:solidFill>
    <a:ln w="3175">
      <a:solidFill>
        <a:srgbClr val="000000"/>
      </a:solidFill>
      <a:prstDash val="solid"/>
    </a:ln>
  </c:spPr>
  <c:txPr>
    <a:bodyPr/>
    <a:lstStyle/>
    <a:p>
      <a:pPr>
        <a:defRPr sz="800" b="0" i="0" u="none" strike="noStrike" baseline="0">
          <a:solidFill>
            <a:srgbClr val="000000"/>
          </a:solidFill>
          <a:latin typeface="Arial"/>
          <a:ea typeface="Arial"/>
          <a:cs typeface="Arial"/>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200" b="1" i="0" u="none" strike="noStrike" baseline="0">
                <a:solidFill>
                  <a:srgbClr val="000000"/>
                </a:solidFill>
                <a:latin typeface="Arial"/>
                <a:ea typeface="Arial"/>
                <a:cs typeface="Arial"/>
              </a:defRPr>
            </a:pPr>
            <a:r>
              <a:rPr lang="en-GB" dirty="0"/>
              <a:t>Spec availability</a:t>
            </a:r>
          </a:p>
        </c:rich>
      </c:tx>
      <c:layout>
        <c:manualLayout>
          <c:xMode val="edge"/>
          <c:yMode val="edge"/>
          <c:x val="0.39574014571048582"/>
          <c:y val="7.4144486692015232E-2"/>
        </c:manualLayout>
      </c:layout>
      <c:spPr>
        <a:noFill/>
        <a:ln w="25400">
          <a:noFill/>
        </a:ln>
      </c:spPr>
    </c:title>
    <c:plotArea>
      <c:layout>
        <c:manualLayout>
          <c:layoutTarget val="inner"/>
          <c:xMode val="edge"/>
          <c:yMode val="edge"/>
          <c:x val="0.16591937333555942"/>
          <c:y val="0.16349825063332818"/>
          <c:w val="0.75784794847863901"/>
          <c:h val="0.60836558375191285"/>
        </c:manualLayout>
      </c:layout>
      <c:barChart>
        <c:barDir val="col"/>
        <c:grouping val="percentStacked"/>
        <c:ser>
          <c:idx val="0"/>
          <c:order val="0"/>
          <c:tx>
            <c:strRef>
              <c:f>'Specs availability'!$V$3</c:f>
              <c:strCache>
                <c:ptCount val="1"/>
                <c:pt idx="0">
                  <c:v>available by deadline 1</c:v>
                </c:pt>
              </c:strCache>
            </c:strRef>
          </c:tx>
          <c:spPr>
            <a:solidFill>
              <a:srgbClr val="99CC00"/>
            </a:solidFill>
            <a:ln w="12700">
              <a:solidFill>
                <a:srgbClr val="000000"/>
              </a:solidFill>
              <a:prstDash val="solid"/>
            </a:ln>
          </c:spPr>
          <c:cat>
            <c:strRef>
              <c:f>'Specs availability'!$U$4:$U$94</c:f>
              <c:strCache>
                <c:ptCount val="91"/>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strCache>
            </c:strRef>
          </c:cat>
          <c:val>
            <c:numRef>
              <c:f>'Specs availability'!$V$4:$V$94</c:f>
              <c:numCache>
                <c:formatCode>0%</c:formatCode>
                <c:ptCount val="91"/>
                <c:pt idx="0">
                  <c:v>0.6679035250463824</c:v>
                </c:pt>
                <c:pt idx="1">
                  <c:v>0.40540540540540548</c:v>
                </c:pt>
                <c:pt idx="2">
                  <c:v>4.5454545454545463E-2</c:v>
                </c:pt>
                <c:pt idx="3">
                  <c:v>0.96352583586626139</c:v>
                </c:pt>
                <c:pt idx="4">
                  <c:v>0.54545454545454541</c:v>
                </c:pt>
                <c:pt idx="5">
                  <c:v>0.95652173913043481</c:v>
                </c:pt>
                <c:pt idx="6">
                  <c:v>0.97058823529411764</c:v>
                </c:pt>
                <c:pt idx="7">
                  <c:v>0.78698224852071008</c:v>
                </c:pt>
                <c:pt idx="8">
                  <c:v>0.91666666666666652</c:v>
                </c:pt>
                <c:pt idx="9">
                  <c:v>0.79342723004694837</c:v>
                </c:pt>
                <c:pt idx="10">
                  <c:v>0.28888888888888908</c:v>
                </c:pt>
                <c:pt idx="11">
                  <c:v>0.78040540540540559</c:v>
                </c:pt>
                <c:pt idx="12">
                  <c:v>1.3888888888888897E-2</c:v>
                </c:pt>
                <c:pt idx="13">
                  <c:v>1</c:v>
                </c:pt>
                <c:pt idx="14">
                  <c:v>0.75187969924812093</c:v>
                </c:pt>
                <c:pt idx="15">
                  <c:v>1</c:v>
                </c:pt>
                <c:pt idx="16">
                  <c:v>0.42699724517906346</c:v>
                </c:pt>
                <c:pt idx="17">
                  <c:v>0.97297297297297303</c:v>
                </c:pt>
                <c:pt idx="18">
                  <c:v>0.96209912536443165</c:v>
                </c:pt>
                <c:pt idx="19">
                  <c:v>0.72727272727272729</c:v>
                </c:pt>
                <c:pt idx="20">
                  <c:v>0.91975308641975329</c:v>
                </c:pt>
                <c:pt idx="21">
                  <c:v>0.96226415094339623</c:v>
                </c:pt>
                <c:pt idx="22">
                  <c:v>0.8125</c:v>
                </c:pt>
                <c:pt idx="23">
                  <c:v>0.9273927392739274</c:v>
                </c:pt>
                <c:pt idx="24">
                  <c:v>1</c:v>
                </c:pt>
                <c:pt idx="25">
                  <c:v>0.80569948186528495</c:v>
                </c:pt>
                <c:pt idx="26">
                  <c:v>0.32432432432432456</c:v>
                </c:pt>
                <c:pt idx="27">
                  <c:v>0.9658385093167704</c:v>
                </c:pt>
                <c:pt idx="28">
                  <c:v>0.93877551020408212</c:v>
                </c:pt>
                <c:pt idx="29">
                  <c:v>0.87925696594427249</c:v>
                </c:pt>
                <c:pt idx="30">
                  <c:v>0.31578947368421073</c:v>
                </c:pt>
                <c:pt idx="31">
                  <c:v>0.96875000000000022</c:v>
                </c:pt>
                <c:pt idx="32">
                  <c:v>0.92757660167130918</c:v>
                </c:pt>
                <c:pt idx="33">
                  <c:v>0</c:v>
                </c:pt>
                <c:pt idx="34">
                  <c:v>0.9133986928104576</c:v>
                </c:pt>
                <c:pt idx="35">
                  <c:v>0.72463768115942051</c:v>
                </c:pt>
                <c:pt idx="36">
                  <c:v>0.97444089456869054</c:v>
                </c:pt>
                <c:pt idx="37">
                  <c:v>0.73076923076923073</c:v>
                </c:pt>
                <c:pt idx="38">
                  <c:v>0.87749999999999995</c:v>
                </c:pt>
                <c:pt idx="39">
                  <c:v>0.75000000000000022</c:v>
                </c:pt>
                <c:pt idx="40">
                  <c:v>0.94285714285714262</c:v>
                </c:pt>
                <c:pt idx="41">
                  <c:v>0.96594427244582104</c:v>
                </c:pt>
                <c:pt idx="42">
                  <c:v>1</c:v>
                </c:pt>
                <c:pt idx="43">
                  <c:v>0.91818181818181843</c:v>
                </c:pt>
                <c:pt idx="44">
                  <c:v>0.90625</c:v>
                </c:pt>
                <c:pt idx="45">
                  <c:v>0.82706766917293206</c:v>
                </c:pt>
                <c:pt idx="46">
                  <c:v>0.9750000000000002</c:v>
                </c:pt>
                <c:pt idx="47">
                  <c:v>0.87643678160919558</c:v>
                </c:pt>
                <c:pt idx="48">
                  <c:v>1</c:v>
                </c:pt>
                <c:pt idx="49">
                  <c:v>0.8389830508474575</c:v>
                </c:pt>
                <c:pt idx="50">
                  <c:v>0.90358126721763066</c:v>
                </c:pt>
                <c:pt idx="51">
                  <c:v>0.93807339449541283</c:v>
                </c:pt>
                <c:pt idx="52">
                  <c:v>0.85512367491166053</c:v>
                </c:pt>
                <c:pt idx="53">
                  <c:v>0.91686460807600945</c:v>
                </c:pt>
                <c:pt idx="54">
                  <c:v>0.89344262295081966</c:v>
                </c:pt>
                <c:pt idx="55">
                  <c:v>0.94842406876790808</c:v>
                </c:pt>
                <c:pt idx="56">
                  <c:v>0.91091954022988531</c:v>
                </c:pt>
                <c:pt idx="57">
                  <c:v>0.96688741721854354</c:v>
                </c:pt>
                <c:pt idx="58">
                  <c:v>0.68663101604278121</c:v>
                </c:pt>
                <c:pt idx="59">
                  <c:v>0.82570806100217864</c:v>
                </c:pt>
                <c:pt idx="60">
                  <c:v>0.81681034482758619</c:v>
                </c:pt>
                <c:pt idx="61">
                  <c:v>0.93774319066147882</c:v>
                </c:pt>
                <c:pt idx="62">
                  <c:v>0.71744277821625868</c:v>
                </c:pt>
                <c:pt idx="63">
                  <c:v>0.37708830548926042</c:v>
                </c:pt>
                <c:pt idx="64">
                  <c:v>0.94432548179871523</c:v>
                </c:pt>
                <c:pt idx="65">
                  <c:v>0.97523809523809546</c:v>
                </c:pt>
                <c:pt idx="66">
                  <c:v>0.65296052631578982</c:v>
                </c:pt>
                <c:pt idx="67">
                  <c:v>0.32539030402629426</c:v>
                </c:pt>
                <c:pt idx="68">
                  <c:v>0.74237288135593216</c:v>
                </c:pt>
                <c:pt idx="69">
                  <c:v>0.90648854961832059</c:v>
                </c:pt>
                <c:pt idx="70">
                  <c:v>0.94295302013422821</c:v>
                </c:pt>
                <c:pt idx="71">
                  <c:v>0.77011494252873591</c:v>
                </c:pt>
                <c:pt idx="72">
                  <c:v>0.81957773512476007</c:v>
                </c:pt>
                <c:pt idx="73">
                  <c:v>0.66074450084602365</c:v>
                </c:pt>
                <c:pt idx="74">
                  <c:v>0.92073170731707343</c:v>
                </c:pt>
                <c:pt idx="75">
                  <c:v>0.86185567010309327</c:v>
                </c:pt>
                <c:pt idx="76">
                  <c:v>0.79252336448598126</c:v>
                </c:pt>
                <c:pt idx="77">
                  <c:v>0.93925233644859862</c:v>
                </c:pt>
                <c:pt idx="78">
                  <c:v>0.89871086556169433</c:v>
                </c:pt>
                <c:pt idx="79">
                  <c:v>0.90841584158415845</c:v>
                </c:pt>
                <c:pt idx="80">
                  <c:v>0.79353680430879714</c:v>
                </c:pt>
                <c:pt idx="81">
                  <c:v>0.58599290780141822</c:v>
                </c:pt>
                <c:pt idx="82">
                  <c:v>0.74951456310679609</c:v>
                </c:pt>
                <c:pt idx="83">
                  <c:v>0.94623655913978499</c:v>
                </c:pt>
                <c:pt idx="84">
                  <c:v>0.76212471131639759</c:v>
                </c:pt>
                <c:pt idx="85">
                  <c:v>0.96666666666666667</c:v>
                </c:pt>
                <c:pt idx="86">
                  <c:v>0.42133131618759456</c:v>
                </c:pt>
                <c:pt idx="87">
                  <c:v>0.6000000000000002</c:v>
                </c:pt>
                <c:pt idx="88">
                  <c:v>0.31504065040650409</c:v>
                </c:pt>
                <c:pt idx="89">
                  <c:v>0.48621553884711777</c:v>
                </c:pt>
                <c:pt idx="90">
                  <c:v>0.86451612903225739</c:v>
                </c:pt>
              </c:numCache>
            </c:numRef>
          </c:val>
        </c:ser>
        <c:ser>
          <c:idx val="1"/>
          <c:order val="1"/>
          <c:tx>
            <c:strRef>
              <c:f>'Specs availability'!$W$3</c:f>
              <c:strCache>
                <c:ptCount val="1"/>
                <c:pt idx="0">
                  <c:v>available by deadline 2</c:v>
                </c:pt>
              </c:strCache>
            </c:strRef>
          </c:tx>
          <c:spPr>
            <a:solidFill>
              <a:srgbClr val="FF9900"/>
            </a:solidFill>
            <a:ln w="12700">
              <a:solidFill>
                <a:srgbClr val="000000"/>
              </a:solidFill>
              <a:prstDash val="solid"/>
            </a:ln>
          </c:spPr>
          <c:cat>
            <c:strRef>
              <c:f>'Specs availability'!$U$4:$U$94</c:f>
              <c:strCache>
                <c:ptCount val="91"/>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strCache>
            </c:strRef>
          </c:cat>
          <c:val>
            <c:numRef>
              <c:f>'Specs availability'!$W$4:$W$94</c:f>
              <c:numCache>
                <c:formatCode>0%</c:formatCode>
                <c:ptCount val="91"/>
                <c:pt idx="0">
                  <c:v>0.30612244897959195</c:v>
                </c:pt>
                <c:pt idx="1">
                  <c:v>2.7027027027027046E-2</c:v>
                </c:pt>
                <c:pt idx="2">
                  <c:v>0.5</c:v>
                </c:pt>
                <c:pt idx="3">
                  <c:v>2.4316109422492398E-2</c:v>
                </c:pt>
                <c:pt idx="4">
                  <c:v>1.5151515151515157E-2</c:v>
                </c:pt>
                <c:pt idx="5">
                  <c:v>3.985507246376814E-2</c:v>
                </c:pt>
                <c:pt idx="6">
                  <c:v>0</c:v>
                </c:pt>
                <c:pt idx="7">
                  <c:v>0.20710059171597633</c:v>
                </c:pt>
                <c:pt idx="8">
                  <c:v>4.1666666666666664E-2</c:v>
                </c:pt>
                <c:pt idx="9">
                  <c:v>0.19014084507042259</c:v>
                </c:pt>
                <c:pt idx="10">
                  <c:v>0.68888888888888911</c:v>
                </c:pt>
                <c:pt idx="11">
                  <c:v>0.14020270270270271</c:v>
                </c:pt>
                <c:pt idx="12">
                  <c:v>0.94444444444444464</c:v>
                </c:pt>
                <c:pt idx="13">
                  <c:v>0</c:v>
                </c:pt>
                <c:pt idx="14">
                  <c:v>0.22055137844611528</c:v>
                </c:pt>
                <c:pt idx="15">
                  <c:v>0</c:v>
                </c:pt>
                <c:pt idx="16">
                  <c:v>0.52066115702479365</c:v>
                </c:pt>
                <c:pt idx="17">
                  <c:v>2.7027027027027046E-2</c:v>
                </c:pt>
                <c:pt idx="18">
                  <c:v>3.2069970845481049E-2</c:v>
                </c:pt>
                <c:pt idx="19">
                  <c:v>0.27272727272727282</c:v>
                </c:pt>
                <c:pt idx="20">
                  <c:v>7.407407407407407E-2</c:v>
                </c:pt>
                <c:pt idx="21">
                  <c:v>1.8867924528301886E-2</c:v>
                </c:pt>
                <c:pt idx="22">
                  <c:v>0.14583333333333343</c:v>
                </c:pt>
                <c:pt idx="23">
                  <c:v>6.9306930693069341E-2</c:v>
                </c:pt>
                <c:pt idx="24">
                  <c:v>0</c:v>
                </c:pt>
                <c:pt idx="25">
                  <c:v>8.5492227979274624E-2</c:v>
                </c:pt>
                <c:pt idx="26">
                  <c:v>0.64864864864864913</c:v>
                </c:pt>
                <c:pt idx="27">
                  <c:v>3.1055900621118022E-2</c:v>
                </c:pt>
                <c:pt idx="28">
                  <c:v>6.1224489795918373E-2</c:v>
                </c:pt>
                <c:pt idx="29">
                  <c:v>3.0959752321981424E-2</c:v>
                </c:pt>
                <c:pt idx="30">
                  <c:v>0</c:v>
                </c:pt>
                <c:pt idx="31">
                  <c:v>3.125E-2</c:v>
                </c:pt>
                <c:pt idx="32">
                  <c:v>1.949860724233984E-2</c:v>
                </c:pt>
                <c:pt idx="33">
                  <c:v>0.96666666666666667</c:v>
                </c:pt>
                <c:pt idx="34">
                  <c:v>2.2875816993464068E-2</c:v>
                </c:pt>
                <c:pt idx="35">
                  <c:v>0.21739130434782619</c:v>
                </c:pt>
                <c:pt idx="36">
                  <c:v>4.4728434504792358E-2</c:v>
                </c:pt>
                <c:pt idx="37">
                  <c:v>0.26923076923076933</c:v>
                </c:pt>
                <c:pt idx="38">
                  <c:v>0.10500000000000002</c:v>
                </c:pt>
                <c:pt idx="39">
                  <c:v>0.25</c:v>
                </c:pt>
                <c:pt idx="40">
                  <c:v>5.7142857142857141E-2</c:v>
                </c:pt>
                <c:pt idx="41">
                  <c:v>3.4055727554179592E-2</c:v>
                </c:pt>
                <c:pt idx="42">
                  <c:v>0</c:v>
                </c:pt>
                <c:pt idx="43">
                  <c:v>7.2727272727272724E-2</c:v>
                </c:pt>
                <c:pt idx="44">
                  <c:v>9.3750000000000042E-2</c:v>
                </c:pt>
                <c:pt idx="45">
                  <c:v>0.16541353383458646</c:v>
                </c:pt>
                <c:pt idx="46">
                  <c:v>2.5000000000000001E-2</c:v>
                </c:pt>
                <c:pt idx="47">
                  <c:v>5.1724137931034496E-2</c:v>
                </c:pt>
                <c:pt idx="48">
                  <c:v>0</c:v>
                </c:pt>
                <c:pt idx="49">
                  <c:v>0.14406779661016955</c:v>
                </c:pt>
                <c:pt idx="50">
                  <c:v>7.9889807162534437E-2</c:v>
                </c:pt>
                <c:pt idx="51">
                  <c:v>3.6697247706422048E-2</c:v>
                </c:pt>
                <c:pt idx="52">
                  <c:v>0</c:v>
                </c:pt>
                <c:pt idx="53">
                  <c:v>0</c:v>
                </c:pt>
                <c:pt idx="54">
                  <c:v>3.2786885245901641E-2</c:v>
                </c:pt>
                <c:pt idx="55">
                  <c:v>3.1518624641833803E-2</c:v>
                </c:pt>
                <c:pt idx="56">
                  <c:v>4.5977011494252866E-2</c:v>
                </c:pt>
                <c:pt idx="57">
                  <c:v>2.649006622516558E-2</c:v>
                </c:pt>
                <c:pt idx="58">
                  <c:v>0.22245989304812841</c:v>
                </c:pt>
                <c:pt idx="59">
                  <c:v>0.14161220043572989</c:v>
                </c:pt>
                <c:pt idx="60">
                  <c:v>0.14655172413793108</c:v>
                </c:pt>
                <c:pt idx="61">
                  <c:v>3.6964980544747082E-2</c:v>
                </c:pt>
                <c:pt idx="62">
                  <c:v>9.8658247829518542E-2</c:v>
                </c:pt>
                <c:pt idx="63">
                  <c:v>0.49403341288782826</c:v>
                </c:pt>
                <c:pt idx="64">
                  <c:v>3.4261241970021415E-2</c:v>
                </c:pt>
                <c:pt idx="65">
                  <c:v>1.7142857142857151E-2</c:v>
                </c:pt>
                <c:pt idx="66">
                  <c:v>0.29276315789473684</c:v>
                </c:pt>
                <c:pt idx="67">
                  <c:v>0.64913722267871865</c:v>
                </c:pt>
                <c:pt idx="68">
                  <c:v>0.24745762711864408</c:v>
                </c:pt>
                <c:pt idx="69">
                  <c:v>6.2977099236641271E-2</c:v>
                </c:pt>
                <c:pt idx="70">
                  <c:v>4.0268456375838917E-2</c:v>
                </c:pt>
                <c:pt idx="71">
                  <c:v>0.22030651340996169</c:v>
                </c:pt>
                <c:pt idx="72">
                  <c:v>0.16890595009596934</c:v>
                </c:pt>
                <c:pt idx="73">
                  <c:v>0.31218274111675143</c:v>
                </c:pt>
                <c:pt idx="74">
                  <c:v>4.7256097560975624E-2</c:v>
                </c:pt>
                <c:pt idx="75">
                  <c:v>0.1216494845360825</c:v>
                </c:pt>
                <c:pt idx="76">
                  <c:v>0.17570093457943936</c:v>
                </c:pt>
                <c:pt idx="77">
                  <c:v>3.971962616822431E-2</c:v>
                </c:pt>
                <c:pt idx="78">
                  <c:v>8.8397790055248657E-2</c:v>
                </c:pt>
                <c:pt idx="79">
                  <c:v>5.4455445544554455E-2</c:v>
                </c:pt>
                <c:pt idx="80">
                  <c:v>0.17773788150807904</c:v>
                </c:pt>
                <c:pt idx="81">
                  <c:v>0.40602836879432641</c:v>
                </c:pt>
                <c:pt idx="82">
                  <c:v>0.23495145631067968</c:v>
                </c:pt>
                <c:pt idx="83">
                  <c:v>2.9569892473118288E-2</c:v>
                </c:pt>
                <c:pt idx="84">
                  <c:v>0.20323325635103931</c:v>
                </c:pt>
                <c:pt idx="85">
                  <c:v>1.8181818181818188E-2</c:v>
                </c:pt>
                <c:pt idx="86">
                  <c:v>0.34493192133131617</c:v>
                </c:pt>
                <c:pt idx="87">
                  <c:v>0.33571428571428596</c:v>
                </c:pt>
                <c:pt idx="88">
                  <c:v>0.60975609756097582</c:v>
                </c:pt>
                <c:pt idx="89">
                  <c:v>0.44611528822055135</c:v>
                </c:pt>
                <c:pt idx="90">
                  <c:v>3.8709677419354854E-2</c:v>
                </c:pt>
              </c:numCache>
            </c:numRef>
          </c:val>
        </c:ser>
        <c:ser>
          <c:idx val="2"/>
          <c:order val="2"/>
          <c:tx>
            <c:strRef>
              <c:f>'Specs availability'!$X$3</c:f>
              <c:strCache>
                <c:ptCount val="1"/>
                <c:pt idx="0">
                  <c:v>late</c:v>
                </c:pt>
              </c:strCache>
            </c:strRef>
          </c:tx>
          <c:spPr>
            <a:solidFill>
              <a:srgbClr val="FF0000"/>
            </a:solidFill>
            <a:ln w="12700">
              <a:solidFill>
                <a:srgbClr val="000000"/>
              </a:solidFill>
              <a:prstDash val="solid"/>
            </a:ln>
          </c:spPr>
          <c:cat>
            <c:strRef>
              <c:f>'Specs availability'!$U$4:$U$94</c:f>
              <c:strCache>
                <c:ptCount val="91"/>
                <c:pt idx="0">
                  <c:v>TSG#11</c:v>
                </c:pt>
                <c:pt idx="1">
                  <c:v>GERAN#04</c:v>
                </c:pt>
                <c:pt idx="2">
                  <c:v>GERAN#05</c:v>
                </c:pt>
                <c:pt idx="3">
                  <c:v>TSG#12</c:v>
                </c:pt>
                <c:pt idx="4">
                  <c:v>GERAN#06</c:v>
                </c:pt>
                <c:pt idx="5">
                  <c:v>TSG#13</c:v>
                </c:pt>
                <c:pt idx="6">
                  <c:v>GERAN#07</c:v>
                </c:pt>
                <c:pt idx="7">
                  <c:v>TSG#14</c:v>
                </c:pt>
                <c:pt idx="8">
                  <c:v>GERAN#08</c:v>
                </c:pt>
                <c:pt idx="9">
                  <c:v>TSG#15</c:v>
                </c:pt>
                <c:pt idx="10">
                  <c:v>GERAN#09</c:v>
                </c:pt>
                <c:pt idx="11">
                  <c:v>TSG#16</c:v>
                </c:pt>
                <c:pt idx="12">
                  <c:v>GERAN#10</c:v>
                </c:pt>
                <c:pt idx="13">
                  <c:v>GERAN#11</c:v>
                </c:pt>
                <c:pt idx="14">
                  <c:v>TSG#17</c:v>
                </c:pt>
                <c:pt idx="15">
                  <c:v>GERAN#12</c:v>
                </c:pt>
                <c:pt idx="16">
                  <c:v>TSG#18</c:v>
                </c:pt>
                <c:pt idx="17">
                  <c:v>GERAN#13</c:v>
                </c:pt>
                <c:pt idx="18">
                  <c:v>TSG#19</c:v>
                </c:pt>
                <c:pt idx="19">
                  <c:v>GERAN#14</c:v>
                </c:pt>
                <c:pt idx="20">
                  <c:v>TSG#20</c:v>
                </c:pt>
                <c:pt idx="21">
                  <c:v>GERAN#15</c:v>
                </c:pt>
                <c:pt idx="22">
                  <c:v>GERAN#16</c:v>
                </c:pt>
                <c:pt idx="23">
                  <c:v>TSG#21</c:v>
                </c:pt>
                <c:pt idx="24">
                  <c:v>GERAN#17</c:v>
                </c:pt>
                <c:pt idx="25">
                  <c:v>TSG#22</c:v>
                </c:pt>
                <c:pt idx="26">
                  <c:v>GERAN#18</c:v>
                </c:pt>
                <c:pt idx="27">
                  <c:v>TSG#23</c:v>
                </c:pt>
                <c:pt idx="28">
                  <c:v>GERAN#19</c:v>
                </c:pt>
                <c:pt idx="29">
                  <c:v>TSGs#24</c:v>
                </c:pt>
                <c:pt idx="30">
                  <c:v>GERAN#20</c:v>
                </c:pt>
                <c:pt idx="31">
                  <c:v>GERAN#21</c:v>
                </c:pt>
                <c:pt idx="32">
                  <c:v>TSGs#25</c:v>
                </c:pt>
                <c:pt idx="33">
                  <c:v>GERAN#22</c:v>
                </c:pt>
                <c:pt idx="34">
                  <c:v>TSGs#26</c:v>
                </c:pt>
                <c:pt idx="35">
                  <c:v>GERAN#23</c:v>
                </c:pt>
                <c:pt idx="36">
                  <c:v>TSGs#27</c:v>
                </c:pt>
                <c:pt idx="37">
                  <c:v>GERAN#24</c:v>
                </c:pt>
                <c:pt idx="38">
                  <c:v>TSGs#28</c:v>
                </c:pt>
                <c:pt idx="39">
                  <c:v>GERAN#25</c:v>
                </c:pt>
                <c:pt idx="40">
                  <c:v>GERAN#26</c:v>
                </c:pt>
                <c:pt idx="41">
                  <c:v>TSGs#29</c:v>
                </c:pt>
                <c:pt idx="42">
                  <c:v>GERAN#27</c:v>
                </c:pt>
                <c:pt idx="43">
                  <c:v>TSGs#30</c:v>
                </c:pt>
                <c:pt idx="44">
                  <c:v>GERAN#28</c:v>
                </c:pt>
                <c:pt idx="45">
                  <c:v>TSGs#31</c:v>
                </c:pt>
                <c:pt idx="46">
                  <c:v>GERAN#29</c:v>
                </c:pt>
                <c:pt idx="47">
                  <c:v>TSGs#32</c:v>
                </c:pt>
                <c:pt idx="48">
                  <c:v>GERAN#30</c:v>
                </c:pt>
                <c:pt idx="49">
                  <c:v>G#31,R/C/S#33</c:v>
                </c:pt>
                <c:pt idx="50">
                  <c:v>G#32,R/C/S#34</c:v>
                </c:pt>
                <c:pt idx="51">
                  <c:v>G#33, R/C/S#35</c:v>
                </c:pt>
                <c:pt idx="52">
                  <c:v>G#34, R/C/S#36</c:v>
                </c:pt>
                <c:pt idx="53">
                  <c:v>G#35, R/C/S#37</c:v>
                </c:pt>
                <c:pt idx="54">
                  <c:v>G#36, R/C/S#38</c:v>
                </c:pt>
                <c:pt idx="55">
                  <c:v>G#37, R/C/S#39</c:v>
                </c:pt>
                <c:pt idx="56">
                  <c:v>G#38, R/C/S#40</c:v>
                </c:pt>
                <c:pt idx="57">
                  <c:v>G#39-R/C/S#41</c:v>
                </c:pt>
                <c:pt idx="58">
                  <c:v>G#40-R/C/S#42</c:v>
                </c:pt>
                <c:pt idx="59">
                  <c:v>G#41-R/C/S#43</c:v>
                </c:pt>
                <c:pt idx="60">
                  <c:v>G#41-R/C/S#43</c:v>
                </c:pt>
                <c:pt idx="61">
                  <c:v>G#43-R/C/S#45</c:v>
                </c:pt>
                <c:pt idx="62">
                  <c:v>G#44-R/C/S#46</c:v>
                </c:pt>
                <c:pt idx="63">
                  <c:v>G#45-R/C/S#47</c:v>
                </c:pt>
                <c:pt idx="64">
                  <c:v>G#46-R/C/S#48</c:v>
                </c:pt>
                <c:pt idx="65">
                  <c:v>G#47-R/C/S#49</c:v>
                </c:pt>
                <c:pt idx="66">
                  <c:v>G#48-R/C/S#50</c:v>
                </c:pt>
                <c:pt idx="67">
                  <c:v>G#49-R/C/S#51</c:v>
                </c:pt>
                <c:pt idx="68">
                  <c:v>G#50-R/C/S#52</c:v>
                </c:pt>
                <c:pt idx="69">
                  <c:v>G#51-R/C/S#53</c:v>
                </c:pt>
                <c:pt idx="70">
                  <c:v>G#52-R/C/S#54</c:v>
                </c:pt>
                <c:pt idx="71">
                  <c:v>G#53-R/C/S#55</c:v>
                </c:pt>
                <c:pt idx="72">
                  <c:v>G#54-R/C/S#56</c:v>
                </c:pt>
                <c:pt idx="73">
                  <c:v>G#55-R/C/S#57</c:v>
                </c:pt>
                <c:pt idx="74">
                  <c:v>G#56-R/C/S#58</c:v>
                </c:pt>
                <c:pt idx="75">
                  <c:v>G#57-R/C/S#59</c:v>
                </c:pt>
                <c:pt idx="76">
                  <c:v>G#58-R/C/S#60</c:v>
                </c:pt>
                <c:pt idx="77">
                  <c:v>G#59-R/C/S#61</c:v>
                </c:pt>
                <c:pt idx="78">
                  <c:v>G#60-R/C/S#62</c:v>
                </c:pt>
                <c:pt idx="79">
                  <c:v>G#61-R/C/S#63</c:v>
                </c:pt>
                <c:pt idx="80">
                  <c:v>G#62-R/C/S#64</c:v>
                </c:pt>
                <c:pt idx="81">
                  <c:v>G#63-R/C/S#65</c:v>
                </c:pt>
                <c:pt idx="82">
                  <c:v>G#64-R/C/S#66</c:v>
                </c:pt>
                <c:pt idx="83">
                  <c:v>G#64-R/C/S#67</c:v>
                </c:pt>
                <c:pt idx="84">
                  <c:v>G#66-R/C/S#68</c:v>
                </c:pt>
                <c:pt idx="85">
                  <c:v>G#67-R/C/S#69</c:v>
                </c:pt>
                <c:pt idx="86">
                  <c:v>G#68-R/C/S#70</c:v>
                </c:pt>
                <c:pt idx="87">
                  <c:v>G#69-R/C/S#71</c:v>
                </c:pt>
                <c:pt idx="88">
                  <c:v>G#70-R/C/S#72</c:v>
                </c:pt>
                <c:pt idx="89">
                  <c:v>R/C/S#73</c:v>
                </c:pt>
                <c:pt idx="90">
                  <c:v>R/C/S#74</c:v>
                </c:pt>
              </c:strCache>
            </c:strRef>
          </c:cat>
          <c:val>
            <c:numRef>
              <c:f>'Specs availability'!$X$4:$X$94</c:f>
              <c:numCache>
                <c:formatCode>0%</c:formatCode>
                <c:ptCount val="91"/>
                <c:pt idx="0">
                  <c:v>2.597402597402599E-2</c:v>
                </c:pt>
                <c:pt idx="1">
                  <c:v>0.56756756756756732</c:v>
                </c:pt>
                <c:pt idx="2">
                  <c:v>0.45454545454545453</c:v>
                </c:pt>
                <c:pt idx="3">
                  <c:v>1.2158054711246199E-2</c:v>
                </c:pt>
                <c:pt idx="4">
                  <c:v>0.4393939393939395</c:v>
                </c:pt>
                <c:pt idx="5">
                  <c:v>3.6231884057971037E-3</c:v>
                </c:pt>
                <c:pt idx="6">
                  <c:v>2.9411764705882353E-2</c:v>
                </c:pt>
                <c:pt idx="7">
                  <c:v>5.9171597633136111E-3</c:v>
                </c:pt>
                <c:pt idx="8">
                  <c:v>4.1666666666666664E-2</c:v>
                </c:pt>
                <c:pt idx="9">
                  <c:v>1.6431924882629109E-2</c:v>
                </c:pt>
                <c:pt idx="10">
                  <c:v>2.2222222222222233E-2</c:v>
                </c:pt>
                <c:pt idx="11">
                  <c:v>7.9391891891891928E-2</c:v>
                </c:pt>
                <c:pt idx="12">
                  <c:v>4.1666666666666664E-2</c:v>
                </c:pt>
                <c:pt idx="13">
                  <c:v>0</c:v>
                </c:pt>
                <c:pt idx="14">
                  <c:v>2.7568922305764409E-2</c:v>
                </c:pt>
                <c:pt idx="15">
                  <c:v>0</c:v>
                </c:pt>
                <c:pt idx="16">
                  <c:v>5.2341597796143287E-2</c:v>
                </c:pt>
                <c:pt idx="17">
                  <c:v>0</c:v>
                </c:pt>
                <c:pt idx="18">
                  <c:v>5.8309037900874669E-3</c:v>
                </c:pt>
                <c:pt idx="19">
                  <c:v>0</c:v>
                </c:pt>
                <c:pt idx="20">
                  <c:v>6.1728395061728392E-3</c:v>
                </c:pt>
                <c:pt idx="21">
                  <c:v>1.8867924528301886E-2</c:v>
                </c:pt>
                <c:pt idx="22">
                  <c:v>4.1666666666666664E-2</c:v>
                </c:pt>
                <c:pt idx="23">
                  <c:v>3.3003300330033012E-3</c:v>
                </c:pt>
                <c:pt idx="24">
                  <c:v>0</c:v>
                </c:pt>
                <c:pt idx="25">
                  <c:v>0.10880829015544041</c:v>
                </c:pt>
                <c:pt idx="26">
                  <c:v>2.7027027027027046E-2</c:v>
                </c:pt>
                <c:pt idx="27">
                  <c:v>3.1055900621118028E-3</c:v>
                </c:pt>
                <c:pt idx="28">
                  <c:v>0</c:v>
                </c:pt>
                <c:pt idx="29">
                  <c:v>8.9783281733746112E-2</c:v>
                </c:pt>
                <c:pt idx="30">
                  <c:v>0.6842105263157896</c:v>
                </c:pt>
                <c:pt idx="31">
                  <c:v>0</c:v>
                </c:pt>
                <c:pt idx="32">
                  <c:v>5.2924791086350974E-2</c:v>
                </c:pt>
                <c:pt idx="33">
                  <c:v>3.333333333333334E-2</c:v>
                </c:pt>
                <c:pt idx="34">
                  <c:v>6.3725490196078455E-2</c:v>
                </c:pt>
                <c:pt idx="35">
                  <c:v>5.7971014492753624E-2</c:v>
                </c:pt>
                <c:pt idx="36">
                  <c:v>1.2779552715654953E-2</c:v>
                </c:pt>
                <c:pt idx="37">
                  <c:v>0</c:v>
                </c:pt>
                <c:pt idx="38">
                  <c:v>1.7500000000000005E-2</c:v>
                </c:pt>
                <c:pt idx="39">
                  <c:v>0</c:v>
                </c:pt>
                <c:pt idx="40">
                  <c:v>0</c:v>
                </c:pt>
                <c:pt idx="41">
                  <c:v>0</c:v>
                </c:pt>
                <c:pt idx="42">
                  <c:v>0</c:v>
                </c:pt>
                <c:pt idx="43">
                  <c:v>9.0909090909090991E-3</c:v>
                </c:pt>
                <c:pt idx="44">
                  <c:v>0</c:v>
                </c:pt>
                <c:pt idx="45">
                  <c:v>7.5187969924812061E-3</c:v>
                </c:pt>
                <c:pt idx="46">
                  <c:v>0</c:v>
                </c:pt>
                <c:pt idx="47">
                  <c:v>7.183908045977011E-2</c:v>
                </c:pt>
                <c:pt idx="48">
                  <c:v>0</c:v>
                </c:pt>
                <c:pt idx="49">
                  <c:v>1.6949152542372881E-2</c:v>
                </c:pt>
                <c:pt idx="50">
                  <c:v>1.6528925619834718E-2</c:v>
                </c:pt>
                <c:pt idx="51">
                  <c:v>2.5229357798165153E-2</c:v>
                </c:pt>
                <c:pt idx="52">
                  <c:v>0.14487632508833923</c:v>
                </c:pt>
                <c:pt idx="53">
                  <c:v>8.313539192399054E-2</c:v>
                </c:pt>
                <c:pt idx="54">
                  <c:v>7.3770491803278743E-2</c:v>
                </c:pt>
                <c:pt idx="55">
                  <c:v>2.0057306590257881E-2</c:v>
                </c:pt>
                <c:pt idx="56">
                  <c:v>4.3103448275862051E-2</c:v>
                </c:pt>
                <c:pt idx="57">
                  <c:v>6.6225165562913873E-3</c:v>
                </c:pt>
                <c:pt idx="58">
                  <c:v>9.0909090909090981E-2</c:v>
                </c:pt>
                <c:pt idx="59">
                  <c:v>3.2679738562091519E-2</c:v>
                </c:pt>
                <c:pt idx="60">
                  <c:v>3.6637931034482756E-2</c:v>
                </c:pt>
                <c:pt idx="61">
                  <c:v>2.5291828793774333E-2</c:v>
                </c:pt>
                <c:pt idx="62">
                  <c:v>0.18389897395422264</c:v>
                </c:pt>
                <c:pt idx="63">
                  <c:v>0.12887828162291171</c:v>
                </c:pt>
                <c:pt idx="64">
                  <c:v>2.1413276231263396E-2</c:v>
                </c:pt>
                <c:pt idx="65">
                  <c:v>7.6190476190476208E-3</c:v>
                </c:pt>
                <c:pt idx="66">
                  <c:v>5.4276315789473686E-2</c:v>
                </c:pt>
                <c:pt idx="67">
                  <c:v>2.5472473294987669E-2</c:v>
                </c:pt>
                <c:pt idx="68">
                  <c:v>1.0169491525423728E-2</c:v>
                </c:pt>
                <c:pt idx="69">
                  <c:v>3.053435114503817E-2</c:v>
                </c:pt>
                <c:pt idx="70">
                  <c:v>1.6778523489932893E-2</c:v>
                </c:pt>
                <c:pt idx="71">
                  <c:v>9.5785440613026865E-3</c:v>
                </c:pt>
                <c:pt idx="72">
                  <c:v>1.1516314779270634E-2</c:v>
                </c:pt>
                <c:pt idx="73">
                  <c:v>2.7072758037225048E-2</c:v>
                </c:pt>
                <c:pt idx="74">
                  <c:v>3.2012195121951234E-2</c:v>
                </c:pt>
                <c:pt idx="75">
                  <c:v>1.6494845360824743E-2</c:v>
                </c:pt>
                <c:pt idx="76">
                  <c:v>3.1775700934579452E-2</c:v>
                </c:pt>
                <c:pt idx="77">
                  <c:v>2.1028037383177579E-2</c:v>
                </c:pt>
                <c:pt idx="78">
                  <c:v>1.2891344383057094E-2</c:v>
                </c:pt>
                <c:pt idx="79">
                  <c:v>3.7128712871287141E-2</c:v>
                </c:pt>
                <c:pt idx="80">
                  <c:v>2.8725314183123889E-2</c:v>
                </c:pt>
                <c:pt idx="81">
                  <c:v>7.9787234042553255E-3</c:v>
                </c:pt>
                <c:pt idx="82">
                  <c:v>1.5533980582524266E-2</c:v>
                </c:pt>
                <c:pt idx="83">
                  <c:v>2.419354838709678E-2</c:v>
                </c:pt>
                <c:pt idx="84">
                  <c:v>3.4642032332563522E-2</c:v>
                </c:pt>
                <c:pt idx="85">
                  <c:v>1.5151515151515157E-2</c:v>
                </c:pt>
                <c:pt idx="86">
                  <c:v>0.23373676248108929</c:v>
                </c:pt>
                <c:pt idx="87">
                  <c:v>6.4285714285714293E-2</c:v>
                </c:pt>
                <c:pt idx="88">
                  <c:v>7.5203252032520332E-2</c:v>
                </c:pt>
                <c:pt idx="89">
                  <c:v>6.7669172932330823E-2</c:v>
                </c:pt>
                <c:pt idx="90">
                  <c:v>9.6774193548387122E-2</c:v>
                </c:pt>
              </c:numCache>
            </c:numRef>
          </c:val>
        </c:ser>
        <c:overlap val="100"/>
        <c:axId val="116715904"/>
        <c:axId val="116717824"/>
      </c:barChart>
      <c:catAx>
        <c:axId val="116715904"/>
        <c:scaling>
          <c:orientation val="minMax"/>
        </c:scaling>
        <c:axPos val="b"/>
        <c:title>
          <c:tx>
            <c:rich>
              <a:bodyPr/>
              <a:lstStyle/>
              <a:p>
                <a:pPr>
                  <a:defRPr sz="1150" b="1" i="0" u="none" strike="noStrike" baseline="0">
                    <a:solidFill>
                      <a:srgbClr val="000000"/>
                    </a:solidFill>
                    <a:latin typeface="Arial"/>
                    <a:ea typeface="Arial"/>
                    <a:cs typeface="Arial"/>
                  </a:defRPr>
                </a:pPr>
                <a:r>
                  <a:rPr lang="en-GB" dirty="0"/>
                  <a:t>following meeting</a:t>
                </a:r>
              </a:p>
            </c:rich>
          </c:tx>
          <c:layout>
            <c:manualLayout>
              <c:xMode val="edge"/>
              <c:yMode val="edge"/>
              <c:x val="0.46973117710062035"/>
              <c:y val="0.93916429647815236"/>
            </c:manualLayout>
          </c:layout>
          <c:spPr>
            <a:noFill/>
            <a:ln w="25400">
              <a:noFill/>
            </a:ln>
          </c:spPr>
        </c:title>
        <c:numFmt formatCode="General" sourceLinked="1"/>
        <c:tickLblPos val="nextTo"/>
        <c:spPr>
          <a:ln w="3175">
            <a:solidFill>
              <a:srgbClr val="000000"/>
            </a:solidFill>
            <a:prstDash val="solid"/>
          </a:ln>
        </c:spPr>
        <c:txPr>
          <a:bodyPr rot="-5400000" vert="horz"/>
          <a:lstStyle/>
          <a:p>
            <a:pPr>
              <a:defRPr sz="550" b="0" i="0" u="none" strike="noStrike" baseline="0">
                <a:solidFill>
                  <a:srgbClr val="000000"/>
                </a:solidFill>
                <a:latin typeface="Arial"/>
                <a:ea typeface="Arial"/>
                <a:cs typeface="Arial"/>
              </a:defRPr>
            </a:pPr>
            <a:endParaRPr lang="en-US"/>
          </a:p>
        </c:txPr>
        <c:crossAx val="116717824"/>
        <c:crosses val="autoZero"/>
        <c:auto val="1"/>
        <c:lblAlgn val="ctr"/>
        <c:lblOffset val="100"/>
        <c:tickLblSkip val="1"/>
        <c:tickMarkSkip val="1"/>
      </c:catAx>
      <c:valAx>
        <c:axId val="116717824"/>
        <c:scaling>
          <c:orientation val="minMax"/>
        </c:scaling>
        <c:axPos val="l"/>
        <c:majorGridlines>
          <c:spPr>
            <a:ln w="3175">
              <a:solidFill>
                <a:srgbClr val="000000"/>
              </a:solidFill>
              <a:prstDash val="solid"/>
            </a:ln>
          </c:spPr>
        </c:majorGridlines>
        <c:title>
          <c:tx>
            <c:rich>
              <a:bodyPr/>
              <a:lstStyle/>
              <a:p>
                <a:pPr>
                  <a:defRPr sz="1150" b="1" i="0" u="none" strike="noStrike" baseline="0">
                    <a:solidFill>
                      <a:srgbClr val="000000"/>
                    </a:solidFill>
                    <a:latin typeface="Arial"/>
                    <a:ea typeface="Arial"/>
                    <a:cs typeface="Arial"/>
                  </a:defRPr>
                </a:pPr>
                <a:r>
                  <a:rPr lang="en-GB" dirty="0"/>
                  <a:t>percent of specs available by deadline</a:t>
                </a:r>
              </a:p>
            </c:rich>
          </c:tx>
          <c:layout>
            <c:manualLayout>
              <c:xMode val="edge"/>
              <c:yMode val="edge"/>
              <c:x val="5.9417040358744733E-2"/>
              <c:y val="0.20722453419558295"/>
            </c:manualLayout>
          </c:layout>
          <c:spPr>
            <a:noFill/>
            <a:ln w="25400">
              <a:noFill/>
            </a:ln>
          </c:spPr>
        </c:title>
        <c:numFmt formatCode="0%" sourceLinked="1"/>
        <c:tickLblPos val="nextTo"/>
        <c:spPr>
          <a:ln w="3175">
            <a:solidFill>
              <a:srgbClr val="000000"/>
            </a:solidFill>
            <a:prstDash val="solid"/>
          </a:ln>
        </c:spPr>
        <c:txPr>
          <a:bodyPr rot="0" vert="horz"/>
          <a:lstStyle/>
          <a:p>
            <a:pPr>
              <a:defRPr sz="1150" b="0" i="0" u="none" strike="noStrike" baseline="0">
                <a:solidFill>
                  <a:srgbClr val="000000"/>
                </a:solidFill>
                <a:latin typeface="Arial"/>
                <a:ea typeface="Arial"/>
                <a:cs typeface="Arial"/>
              </a:defRPr>
            </a:pPr>
            <a:endParaRPr lang="en-US"/>
          </a:p>
        </c:txPr>
        <c:crossAx val="116715904"/>
        <c:crosses val="autoZero"/>
        <c:crossBetween val="between"/>
      </c:valAx>
      <c:spPr>
        <a:gradFill rotWithShape="0">
          <a:gsLst>
            <a:gs pos="0">
              <a:srgbClr val="FFFFFF"/>
            </a:gs>
            <a:gs pos="100000">
              <a:srgbClr val="C0C0C0"/>
            </a:gs>
          </a:gsLst>
          <a:lin ang="5400000" scaled="1"/>
        </a:gradFill>
        <a:ln w="12700">
          <a:solidFill>
            <a:srgbClr val="808080"/>
          </a:solidFill>
          <a:prstDash val="solid"/>
        </a:ln>
      </c:spPr>
    </c:plotArea>
    <c:legend>
      <c:legendPos val="r"/>
      <c:layout>
        <c:manualLayout>
          <c:xMode val="edge"/>
          <c:yMode val="edge"/>
          <c:x val="5.6053811659192822E-3"/>
          <c:y val="9.5057034220532508E-3"/>
          <c:w val="0.16928262890905374"/>
          <c:h val="0.12167320339710402"/>
        </c:manualLayout>
      </c:layout>
      <c:spPr>
        <a:solidFill>
          <a:srgbClr val="FFFFFF"/>
        </a:solidFill>
        <a:ln w="3175">
          <a:solidFill>
            <a:srgbClr val="000000"/>
          </a:solidFill>
          <a:prstDash val="solid"/>
        </a:ln>
      </c:spPr>
      <c:txPr>
        <a:bodyPr/>
        <a:lstStyle/>
        <a:p>
          <a:pPr>
            <a:defRPr sz="845" b="0" i="0" u="none" strike="noStrike" baseline="0">
              <a:solidFill>
                <a:srgbClr val="000000"/>
              </a:solidFill>
              <a:latin typeface="Arial"/>
              <a:ea typeface="Arial"/>
              <a:cs typeface="Arial"/>
            </a:defRPr>
          </a:pPr>
          <a:endParaRPr lang="en-US"/>
        </a:p>
      </c:txPr>
    </c:legend>
    <c:plotVisOnly val="1"/>
    <c:dispBlanksAs val="gap"/>
  </c:chart>
  <c:spPr>
    <a:solidFill>
      <a:srgbClr val="FFFF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3/2/2017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3/2/2017</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 xmlns:p14="http://schemas.microsoft.com/office/powerpoint/2010/main"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6" cstate="screen">
            <a:extLst>
              <a:ext uri="{28A0092B-C50C-407E-A947-70E740481C1C}">
                <a14:useLocalDpi xmlns=""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2017</a:t>
            </a:r>
            <a:endParaRPr lang="en-GB" sz="800" dirty="0"/>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SP-170065</a:t>
            </a:r>
            <a:r>
              <a:rPr lang="en-GB" sz="1200" b="1" dirty="0">
                <a:solidFill>
                  <a:schemeClr val="tx1"/>
                </a:solidFill>
              </a:rPr>
              <a:t/>
            </a:r>
            <a:br>
              <a:rPr lang="en-GB" sz="1200" b="1" dirty="0">
                <a:solidFill>
                  <a:schemeClr val="tx1"/>
                </a:solidFill>
              </a:rPr>
            </a:br>
            <a:r>
              <a:rPr lang="en-GB" sz="1200" b="1" dirty="0" smtClean="0">
                <a:solidFill>
                  <a:schemeClr val="tx1"/>
                </a:solidFill>
              </a:rPr>
              <a:t>RP-170017</a:t>
            </a:r>
            <a:br>
              <a:rPr lang="en-GB" sz="1200" b="1" dirty="0" smtClean="0">
                <a:solidFill>
                  <a:schemeClr val="tx1"/>
                </a:solidFill>
              </a:rPr>
            </a:br>
            <a:r>
              <a:rPr lang="en-GB" sz="1200" b="1" dirty="0" smtClean="0">
                <a:solidFill>
                  <a:schemeClr val="tx1"/>
                </a:solidFill>
              </a:rPr>
              <a:t>CP-170011</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Dubrovnik, Croatia, March 2017</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#75</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hyperlink" Target="https://vimeo.com/3gpplive"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3gpp.org/specifications-groups/delegates-corner/writing-a-new-spec" TargetMode="External"/><Relationship Id="rId2" Type="http://schemas.openxmlformats.org/officeDocument/2006/relationships/image" Target="../media/image17.jpeg"/><Relationship Id="rId1" Type="http://schemas.openxmlformats.org/officeDocument/2006/relationships/slideLayout" Target="../slideLayouts/slideLayout4.xml"/><Relationship Id="rId4" Type="http://schemas.openxmlformats.org/officeDocument/2006/relationships/hyperlink" Target="http://www.3gpp.org/ftp/webExtensions/agtwwcs/AGuideToWritingWorldClassStandards.pd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portal.3gpp.org/"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hyperlink" Target="http://www.3gpp.org/ftp/Information/Working_Procedures/3GPP_WP.htm"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4.xml"/><Relationship Id="rId5" Type="http://schemas.openxmlformats.org/officeDocument/2006/relationships/chart" Target="../charts/chart3.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dirty="0" smtClean="0"/>
              <a:t/>
            </a:r>
            <a:br>
              <a:rPr lang="en-US" sz="2000" dirty="0" smtClean="0"/>
            </a:br>
            <a:r>
              <a:rPr lang="en-US" dirty="0" smtClean="0">
                <a:latin typeface="Arial" panose="020B0604020202020204" pitchFamily="34" charset="0"/>
              </a:rPr>
              <a:t>John M Meredith</a:t>
            </a:r>
          </a:p>
          <a:p>
            <a:pPr>
              <a:lnSpc>
                <a:spcPct val="80000"/>
              </a:lnSpc>
            </a:pPr>
            <a:endParaRPr lang="en-US" sz="2000" dirty="0" smtClean="0">
              <a:latin typeface="Arial" panose="020B0604020202020204" pitchFamily="34" charset="0"/>
            </a:endParaRPr>
          </a:p>
          <a:p>
            <a:pPr>
              <a:lnSpc>
                <a:spcPct val="80000"/>
              </a:lnSpc>
            </a:pPr>
            <a:r>
              <a:rPr lang="en-US" sz="2000" dirty="0" smtClean="0">
                <a:latin typeface="Arial" panose="020B0604020202020204" pitchFamily="34" charset="0"/>
              </a:rPr>
              <a:t>Director, MCC</a:t>
            </a:r>
          </a:p>
          <a:p>
            <a:pPr>
              <a:lnSpc>
                <a:spcPct val="80000"/>
              </a:lnSpc>
            </a:pPr>
            <a:endParaRPr lang="en-GB"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nvGraphicFramePr>
        <p:xfrm>
          <a:off x="915377" y="1212483"/>
          <a:ext cx="7391400" cy="24479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a:graphicFrameLocks/>
          </p:cNvGraphicFramePr>
          <p:nvPr/>
        </p:nvGraphicFramePr>
        <p:xfrm>
          <a:off x="927954" y="3663462"/>
          <a:ext cx="7381875" cy="2438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nvGraphicFramePr>
        <p:xfrm>
          <a:off x="494323" y="1345956"/>
          <a:ext cx="8077200" cy="50101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nvGraphicFramePr>
        <p:xfrm>
          <a:off x="402004" y="1314694"/>
          <a:ext cx="8496300" cy="50101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dirty="0">
                <a:latin typeface="Times New Roman" panose="02020603050405020304" pitchFamily="18" charset="0"/>
              </a:rPr>
              <a:t>#</a:t>
            </a:r>
            <a:r>
              <a:rPr lang="en-US" sz="1400" dirty="0">
                <a:latin typeface="Times New Roman" panose="02020603050405020304" pitchFamily="18" charset="0"/>
              </a:rPr>
              <a:t> Greyed Releases are closed.                                  * Figures in the right column are values reported last plenary meeting.</a:t>
            </a:r>
            <a:endParaRPr lang="en-GB" sz="1400" dirty="0">
              <a:latin typeface="Times New Roman" panose="02020603050405020304" pitchFamily="18" charset="0"/>
            </a:endParaRPr>
          </a:p>
        </p:txBody>
      </p:sp>
      <p:pic>
        <p:nvPicPr>
          <p:cNvPr id="9217" name="Picture 1"/>
          <p:cNvPicPr>
            <a:picLocks noChangeAspect="1" noChangeArrowheads="1"/>
          </p:cNvPicPr>
          <p:nvPr/>
        </p:nvPicPr>
        <p:blipFill>
          <a:blip r:embed="rId2" cstate="print"/>
          <a:srcRect/>
          <a:stretch>
            <a:fillRect/>
          </a:stretch>
        </p:blipFill>
        <p:spPr bwMode="auto">
          <a:xfrm>
            <a:off x="598726" y="2150207"/>
            <a:ext cx="4364655" cy="3047023"/>
          </a:xfrm>
          <a:prstGeom prst="rect">
            <a:avLst/>
          </a:prstGeom>
          <a:noFill/>
          <a:ln w="9525">
            <a:noFill/>
            <a:miter lim="800000"/>
            <a:headEnd/>
            <a:tailEnd/>
          </a:ln>
          <a:effectLst/>
        </p:spPr>
      </p:pic>
      <p:pic>
        <p:nvPicPr>
          <p:cNvPr id="9218" name="Picture 2"/>
          <p:cNvPicPr>
            <a:picLocks noChangeAspect="1" noChangeArrowheads="1"/>
          </p:cNvPicPr>
          <p:nvPr/>
        </p:nvPicPr>
        <p:blipFill>
          <a:blip r:embed="rId3" cstate="print"/>
          <a:srcRect/>
          <a:stretch>
            <a:fillRect/>
          </a:stretch>
        </p:blipFill>
        <p:spPr bwMode="auto">
          <a:xfrm>
            <a:off x="5334000" y="2229217"/>
            <a:ext cx="3810000" cy="2762250"/>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bwMode="auto">
          <a:xfrm>
            <a:off x="295518" y="1891447"/>
            <a:ext cx="6991350" cy="1531692"/>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2"/>
              </a:buBlip>
            </a:pPr>
            <a:r>
              <a:rPr lang="en-GB" altLang="en-US" sz="2000" dirty="0" smtClean="0"/>
              <a:t>3GPP 5G Naming discussion decided on a new name for this technology: “</a:t>
            </a:r>
            <a:r>
              <a:rPr lang="en-GB" altLang="en-US" sz="2000" b="1" dirty="0" smtClean="0"/>
              <a:t>5G</a:t>
            </a:r>
            <a:r>
              <a:rPr lang="en-GB" altLang="en-US" sz="2000" dirty="0" smtClean="0"/>
              <a:t>” (!)</a:t>
            </a:r>
          </a:p>
          <a:p>
            <a:pPr>
              <a:buFontTx/>
              <a:buBlip>
                <a:blip r:embed="rId2"/>
              </a:buBlip>
            </a:pPr>
            <a:r>
              <a:rPr lang="en-GB" altLang="en-US" sz="2000" dirty="0" smtClean="0"/>
              <a:t>Logo now available (see 3GPP web site).</a:t>
            </a:r>
          </a:p>
          <a:p>
            <a:pPr>
              <a:buFontTx/>
              <a:buBlip>
                <a:blip r:embed="rId2"/>
              </a:buBlip>
            </a:pPr>
            <a:r>
              <a:rPr lang="en-GB" altLang="en-US" sz="2000" dirty="0" smtClean="0"/>
              <a:t>Planned speakers at conferences:</a:t>
            </a:r>
          </a:p>
          <a:p>
            <a:pPr>
              <a:buFontTx/>
              <a:buBlip>
                <a:blip r:embed="rId2"/>
              </a:buBlip>
            </a:pPr>
            <a:endParaRPr lang="en-GB" altLang="en-US" sz="2000" dirty="0" smtClean="0"/>
          </a:p>
          <a:p>
            <a:pPr>
              <a:buFontTx/>
              <a:buBlip>
                <a:blip r:embed="rId2"/>
              </a:buBlip>
            </a:pPr>
            <a:endParaRPr lang="en-GB" altLang="en-US" sz="2000" dirty="0" smtClean="0"/>
          </a:p>
          <a:p>
            <a:pPr>
              <a:buFontTx/>
              <a:buBlip>
                <a:blip r:embed="rId2"/>
              </a:buBlip>
            </a:pPr>
            <a:endParaRPr lang="en-GB" altLang="en-US" sz="2000" dirty="0" smtClean="0"/>
          </a:p>
          <a:p>
            <a:pPr>
              <a:buFontTx/>
              <a:buBlip>
                <a:blip r:embed="rId2"/>
              </a:buBlip>
            </a:pPr>
            <a:endParaRPr lang="en-GB" altLang="en-US" sz="2000" dirty="0" smtClean="0"/>
          </a:p>
          <a:p>
            <a:pPr>
              <a:buFontTx/>
              <a:buBlip>
                <a:blip r:embed="rId2"/>
              </a:buBlip>
            </a:pPr>
            <a:endParaRPr lang="en-GB" altLang="en-US" sz="2000" dirty="0" smtClean="0"/>
          </a:p>
          <a:p>
            <a:pPr>
              <a:buFontTx/>
              <a:buBlip>
                <a:blip r:embed="rId2"/>
              </a:buBlip>
            </a:pPr>
            <a:endParaRPr lang="en-GB" altLang="en-US" sz="2000" dirty="0" smtClean="0"/>
          </a:p>
        </p:txBody>
      </p:sp>
      <p:graphicFrame>
        <p:nvGraphicFramePr>
          <p:cNvPr id="8" name="Table 7"/>
          <p:cNvGraphicFramePr>
            <a:graphicFrameLocks noGrp="1"/>
          </p:cNvGraphicFramePr>
          <p:nvPr/>
        </p:nvGraphicFramePr>
        <p:xfrm>
          <a:off x="745024" y="3567479"/>
          <a:ext cx="4457700" cy="1927226"/>
        </p:xfrm>
        <a:graphic>
          <a:graphicData uri="http://schemas.openxmlformats.org/drawingml/2006/table">
            <a:tbl>
              <a:tblPr>
                <a:tableStyleId>{5C22544A-7EE6-4342-B048-85BDC9FD1C3A}</a:tableStyleId>
              </a:tblPr>
              <a:tblGrid>
                <a:gridCol w="1574800"/>
                <a:gridCol w="736600"/>
                <a:gridCol w="736600"/>
                <a:gridCol w="1409700"/>
              </a:tblGrid>
              <a:tr h="175202">
                <a:tc>
                  <a:txBody>
                    <a:bodyPr/>
                    <a:lstStyle/>
                    <a:p>
                      <a:pPr algn="l" fontAlgn="b"/>
                      <a:r>
                        <a:rPr lang="en-GB" sz="1000" u="none" strike="noStrike" dirty="0">
                          <a:effectLst/>
                        </a:rPr>
                        <a:t>Next-Gen IOT World 2017 </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23/03/2017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24/03/2017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ctr" fontAlgn="b"/>
                      <a:r>
                        <a:rPr lang="en-GB" sz="1000" u="none" strike="noStrike" dirty="0">
                          <a:effectLst/>
                        </a:rPr>
                        <a:t>Shanghai</a:t>
                      </a:r>
                      <a:endParaRPr lang="en-GB" sz="1000" b="0" i="0" u="none" strike="noStrike" dirty="0">
                        <a:solidFill>
                          <a:srgbClr val="000000"/>
                        </a:solidFill>
                        <a:effectLst/>
                        <a:latin typeface="Calibri" panose="020F0502020204030204" pitchFamily="34" charset="0"/>
                      </a:endParaRPr>
                    </a:p>
                  </a:txBody>
                  <a:tcPr marL="7620" marR="7620" marT="7617" marB="0" anchor="b"/>
                </a:tc>
              </a:tr>
              <a:tr h="175202">
                <a:tc>
                  <a:txBody>
                    <a:bodyPr/>
                    <a:lstStyle/>
                    <a:p>
                      <a:pPr algn="l" fontAlgn="b"/>
                      <a:r>
                        <a:rPr lang="en-GB" sz="1000" u="none" strike="noStrike" dirty="0">
                          <a:effectLst/>
                        </a:rPr>
                        <a:t>5G North America</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11/04/2017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12/04/2017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ctr" fontAlgn="b"/>
                      <a:r>
                        <a:rPr lang="en-GB" sz="1000" u="none" strike="noStrike" dirty="0">
                          <a:effectLst/>
                        </a:rPr>
                        <a:t>Las Vegas</a:t>
                      </a:r>
                      <a:endParaRPr lang="en-GB" sz="1000" b="0" i="0" u="none" strike="noStrike" dirty="0">
                        <a:solidFill>
                          <a:srgbClr val="000000"/>
                        </a:solidFill>
                        <a:effectLst/>
                        <a:latin typeface="Calibri" panose="020F0502020204030204" pitchFamily="34" charset="0"/>
                      </a:endParaRPr>
                    </a:p>
                  </a:txBody>
                  <a:tcPr marL="7620" marR="7620" marT="7617" marB="0" anchor="b"/>
                </a:tc>
              </a:tr>
              <a:tr h="350405">
                <a:tc>
                  <a:txBody>
                    <a:bodyPr/>
                    <a:lstStyle/>
                    <a:p>
                      <a:pPr algn="l" fontAlgn="b"/>
                      <a:r>
                        <a:rPr lang="en-GB" sz="1000" u="none" strike="noStrike" dirty="0">
                          <a:effectLst/>
                        </a:rPr>
                        <a:t>Critical communications World</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16/05/2017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18/05/2017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ctr" fontAlgn="b"/>
                      <a:r>
                        <a:rPr lang="en-GB" sz="1000" u="none" strike="noStrike" dirty="0">
                          <a:effectLst/>
                        </a:rPr>
                        <a:t>Hong Kong</a:t>
                      </a:r>
                      <a:endParaRPr lang="en-GB" sz="1000" b="0" i="0" u="none" strike="noStrike" dirty="0">
                        <a:solidFill>
                          <a:srgbClr val="000000"/>
                        </a:solidFill>
                        <a:effectLst/>
                        <a:latin typeface="Calibri" panose="020F0502020204030204" pitchFamily="34" charset="0"/>
                      </a:endParaRPr>
                    </a:p>
                  </a:txBody>
                  <a:tcPr marL="7620" marR="7620" marT="7617" marB="0" anchor="b"/>
                </a:tc>
              </a:tr>
              <a:tr h="350405">
                <a:tc>
                  <a:txBody>
                    <a:bodyPr/>
                    <a:lstStyle/>
                    <a:p>
                      <a:pPr algn="l" fontAlgn="b"/>
                      <a:r>
                        <a:rPr lang="en-GB" sz="1000" u="none" strike="noStrike" dirty="0">
                          <a:effectLst/>
                        </a:rPr>
                        <a:t>5G World</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13/06/2017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15/06/2017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ctr" fontAlgn="b"/>
                      <a:r>
                        <a:rPr lang="en-GB" sz="1000" u="none" strike="noStrike" dirty="0">
                          <a:effectLst/>
                        </a:rPr>
                        <a:t>London</a:t>
                      </a:r>
                      <a:endParaRPr lang="en-GB" sz="1000" b="0" i="0" u="none" strike="noStrike" dirty="0">
                        <a:solidFill>
                          <a:srgbClr val="000000"/>
                        </a:solidFill>
                        <a:effectLst/>
                        <a:latin typeface="Calibri" panose="020F0502020204030204" pitchFamily="34" charset="0"/>
                      </a:endParaRPr>
                    </a:p>
                  </a:txBody>
                  <a:tcPr marL="7620" marR="7620" marT="7617" marB="0" anchor="b"/>
                </a:tc>
              </a:tr>
              <a:tr h="350405">
                <a:tc>
                  <a:txBody>
                    <a:bodyPr/>
                    <a:lstStyle/>
                    <a:p>
                      <a:pPr algn="l" fontAlgn="b"/>
                      <a:r>
                        <a:rPr lang="en-GB" sz="1000" u="none" strike="noStrike" dirty="0">
                          <a:effectLst/>
                        </a:rPr>
                        <a:t>Broadband World Forum</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24/10/2017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26/10/2017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ctr" fontAlgn="b"/>
                      <a:r>
                        <a:rPr lang="en-GB" sz="1000" u="none" strike="noStrike" dirty="0">
                          <a:effectLst/>
                        </a:rPr>
                        <a:t>Berlin</a:t>
                      </a:r>
                      <a:endParaRPr lang="en-GB" sz="1000" b="0" i="0" u="none" strike="noStrike" dirty="0">
                        <a:solidFill>
                          <a:srgbClr val="000000"/>
                        </a:solidFill>
                        <a:effectLst/>
                        <a:latin typeface="Calibri" panose="020F0502020204030204" pitchFamily="34" charset="0"/>
                      </a:endParaRPr>
                    </a:p>
                  </a:txBody>
                  <a:tcPr marL="7620" marR="7620" marT="7617" marB="0" anchor="b"/>
                </a:tc>
              </a:tr>
              <a:tr h="525607">
                <a:tc>
                  <a:txBody>
                    <a:bodyPr/>
                    <a:lstStyle/>
                    <a:p>
                      <a:pPr algn="l" fontAlgn="b"/>
                      <a:r>
                        <a:rPr lang="en-GB" sz="1000" u="none" strike="noStrike" dirty="0">
                          <a:effectLst/>
                        </a:rPr>
                        <a:t>5G Africa</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07/11/2017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r" fontAlgn="b"/>
                      <a:r>
                        <a:rPr lang="en-GB" sz="1000" u="none" strike="noStrike" dirty="0">
                          <a:effectLst/>
                        </a:rPr>
                        <a:t>09/11/2017</a:t>
                      </a:r>
                      <a:endParaRPr lang="en-GB" sz="1000" b="0" i="0" u="none" strike="noStrike" dirty="0">
                        <a:solidFill>
                          <a:srgbClr val="000000"/>
                        </a:solidFill>
                        <a:effectLst/>
                        <a:latin typeface="Calibri" panose="020F0502020204030204" pitchFamily="34" charset="0"/>
                      </a:endParaRPr>
                    </a:p>
                  </a:txBody>
                  <a:tcPr marL="7620" marR="7620" marT="7617" marB="0" anchor="b"/>
                </a:tc>
                <a:tc>
                  <a:txBody>
                    <a:bodyPr/>
                    <a:lstStyle/>
                    <a:p>
                      <a:pPr algn="ctr" fontAlgn="b"/>
                      <a:r>
                        <a:rPr lang="en-GB" sz="1000" u="none" strike="noStrike" dirty="0">
                          <a:effectLst/>
                        </a:rPr>
                        <a:t>Cape Town</a:t>
                      </a:r>
                      <a:endParaRPr lang="en-GB" sz="1000" b="0" i="0" u="none" strike="noStrike" dirty="0">
                        <a:solidFill>
                          <a:srgbClr val="000000"/>
                        </a:solidFill>
                        <a:effectLst/>
                        <a:latin typeface="Calibri" panose="020F0502020204030204" pitchFamily="34" charset="0"/>
                      </a:endParaRPr>
                    </a:p>
                  </a:txBody>
                  <a:tcPr marL="7620" marR="7620" marT="7617" marB="0" anchor="b"/>
                </a:tc>
              </a:tr>
            </a:tbl>
          </a:graphicData>
        </a:graphic>
      </p:graphicFrame>
      <p:pic>
        <p:nvPicPr>
          <p:cNvPr id="5122" name="Picture 4"/>
          <p:cNvPicPr>
            <a:picLocks noChangeAspect="1"/>
          </p:cNvPicPr>
          <p:nvPr/>
        </p:nvPicPr>
        <p:blipFill>
          <a:blip r:embed="rId3" cstate="print"/>
          <a:srcRect t="15724" b="14604"/>
          <a:stretch>
            <a:fillRect/>
          </a:stretch>
        </p:blipFill>
        <p:spPr bwMode="auto">
          <a:xfrm>
            <a:off x="5107231" y="2289908"/>
            <a:ext cx="1189037" cy="828430"/>
          </a:xfrm>
          <a:prstGeom prst="rect">
            <a:avLst/>
          </a:prstGeom>
          <a:noFill/>
          <a:ln w="9525">
            <a:noFill/>
            <a:miter lim="800000"/>
            <a:headEnd/>
            <a:tailEnd/>
          </a:ln>
        </p:spPr>
      </p:pic>
      <p:sp>
        <p:nvSpPr>
          <p:cNvPr id="5123" name="Title 1"/>
          <p:cNvSpPr>
            <a:spLocks noGrp="1"/>
          </p:cNvSpPr>
          <p:nvPr>
            <p:ph type="title"/>
          </p:nvPr>
        </p:nvSpPr>
        <p:spPr bwMode="auto">
          <a:xfrm>
            <a:off x="130418" y="1062771"/>
            <a:ext cx="5232400" cy="1143000"/>
          </a:xfrm>
          <a:noFill/>
          <a:ln>
            <a:miter lim="800000"/>
            <a:headEnd/>
            <a:tailEnd/>
          </a:ln>
        </p:spPr>
        <p:txBody>
          <a:bodyPr vert="horz" wrap="square" lIns="91440" tIns="45720" rIns="91440" bIns="45720" numCol="1" anchor="t" anchorCtr="0" compatLnSpc="1">
            <a:prstTxWarp prst="textNoShape">
              <a:avLst/>
            </a:prstTxWarp>
          </a:bodyPr>
          <a:lstStyle/>
          <a:p>
            <a:r>
              <a:rPr lang="en-GB" altLang="en-US" dirty="0" smtClean="0"/>
              <a:t>Marketing matters (1)</a:t>
            </a:r>
          </a:p>
        </p:txBody>
      </p:sp>
      <p:sp>
        <p:nvSpPr>
          <p:cNvPr id="5125" name="Slide Number Placeholder 3"/>
          <p:cNvSpPr>
            <a:spLocks noGrp="1"/>
          </p:cNvSpPr>
          <p:nvPr>
            <p:ph type="sldNum" sz="quarter" idx="4294967295"/>
          </p:nvPr>
        </p:nvSpPr>
        <p:spPr bwMode="auto">
          <a:xfrm>
            <a:off x="8542581" y="7350858"/>
            <a:ext cx="395287" cy="222250"/>
          </a:xfrm>
          <a:prstGeom prst="rect">
            <a:avLst/>
          </a:prstGeom>
          <a:noFill/>
          <a:ln>
            <a:miter lim="800000"/>
            <a:headEnd/>
            <a:tailEnd/>
          </a:ln>
        </p:spPr>
        <p:txBody>
          <a:bodyPr/>
          <a:lstStyle/>
          <a:p>
            <a:fld id="{0A4CA137-257C-4B2C-8779-B235E00BCFB5}" type="slidenum">
              <a:rPr lang="en-GB" altLang="en-US"/>
              <a:pPr/>
              <a:t>15</a:t>
            </a:fld>
            <a:endParaRPr lang="en-GB" altLang="en-US" dirty="0"/>
          </a:p>
        </p:txBody>
      </p:sp>
      <p:pic>
        <p:nvPicPr>
          <p:cNvPr id="5165" name="Picture 3"/>
          <p:cNvPicPr>
            <a:picLocks noChangeAspect="1"/>
          </p:cNvPicPr>
          <p:nvPr/>
        </p:nvPicPr>
        <p:blipFill>
          <a:blip r:embed="rId4" cstate="print"/>
          <a:srcRect/>
          <a:stretch>
            <a:fillRect/>
          </a:stretch>
        </p:blipFill>
        <p:spPr bwMode="auto">
          <a:xfrm>
            <a:off x="5255479" y="3589705"/>
            <a:ext cx="3368675" cy="1898650"/>
          </a:xfrm>
          <a:prstGeom prst="rect">
            <a:avLst/>
          </a:prstGeom>
          <a:noFill/>
          <a:ln w="9525">
            <a:noFill/>
            <a:miter lim="800000"/>
            <a:headEnd/>
            <a:tailEnd/>
          </a:ln>
        </p:spPr>
      </p:pic>
    </p:spTree>
  </p:cSld>
  <p:clrMapOvr>
    <a:masterClrMapping/>
  </p:clrMapOvr>
  <p:transition spd="slow" advClick="0" advTm="3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p:cNvPicPr>
            <a:picLocks noChangeAspect="1"/>
          </p:cNvPicPr>
          <p:nvPr/>
        </p:nvPicPr>
        <p:blipFill>
          <a:blip r:embed="rId2" cstate="print"/>
          <a:srcRect/>
          <a:stretch>
            <a:fillRect/>
          </a:stretch>
        </p:blipFill>
        <p:spPr bwMode="auto">
          <a:xfrm>
            <a:off x="7764463" y="-61913"/>
            <a:ext cx="1189037" cy="1189038"/>
          </a:xfrm>
          <a:prstGeom prst="rect">
            <a:avLst/>
          </a:prstGeom>
          <a:noFill/>
          <a:ln w="9525">
            <a:noFill/>
            <a:miter lim="800000"/>
            <a:headEnd/>
            <a:tailEnd/>
          </a:ln>
        </p:spPr>
      </p:pic>
      <p:sp>
        <p:nvSpPr>
          <p:cNvPr id="5123" name="Title 1"/>
          <p:cNvSpPr>
            <a:spLocks noGrp="1"/>
          </p:cNvSpPr>
          <p:nvPr>
            <p:ph type="title"/>
          </p:nvPr>
        </p:nvSpPr>
        <p:spPr bwMode="auto">
          <a:xfrm>
            <a:off x="146050" y="1125293"/>
            <a:ext cx="5232400" cy="1143000"/>
          </a:xfrm>
          <a:noFill/>
          <a:ln>
            <a:miter lim="800000"/>
            <a:headEnd/>
            <a:tailEnd/>
          </a:ln>
        </p:spPr>
        <p:txBody>
          <a:bodyPr vert="horz" wrap="square" lIns="91440" tIns="45720" rIns="91440" bIns="45720" numCol="1" anchor="t" anchorCtr="0" compatLnSpc="1">
            <a:prstTxWarp prst="textNoShape">
              <a:avLst/>
            </a:prstTxWarp>
          </a:bodyPr>
          <a:lstStyle/>
          <a:p>
            <a:r>
              <a:rPr lang="en-GB" altLang="en-US" dirty="0" smtClean="0"/>
              <a:t>Marketing matters (2)</a:t>
            </a:r>
          </a:p>
        </p:txBody>
      </p:sp>
      <p:sp>
        <p:nvSpPr>
          <p:cNvPr id="5124" name="Content Placeholder 2"/>
          <p:cNvSpPr>
            <a:spLocks noGrp="1"/>
          </p:cNvSpPr>
          <p:nvPr>
            <p:ph idx="1"/>
          </p:nvPr>
        </p:nvSpPr>
        <p:spPr bwMode="auto">
          <a:xfrm>
            <a:off x="311150" y="1953968"/>
            <a:ext cx="6991350" cy="2695575"/>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3"/>
              </a:buBlip>
            </a:pPr>
            <a:r>
              <a:rPr lang="en-GB" altLang="en-US" sz="2000" dirty="0" smtClean="0"/>
              <a:t>News items written on: 5G, </a:t>
            </a:r>
            <a:r>
              <a:rPr lang="en-GB" sz="2000" dirty="0" smtClean="0"/>
              <a:t>Mission Critical, Video intros, Standards for the IoT</a:t>
            </a:r>
            <a:endParaRPr lang="en-GB" altLang="en-US" sz="2000" dirty="0" smtClean="0"/>
          </a:p>
          <a:p>
            <a:pPr>
              <a:buFontTx/>
              <a:buBlip>
                <a:blip r:embed="rId3"/>
              </a:buBlip>
            </a:pPr>
            <a:r>
              <a:rPr lang="en-GB" altLang="en-US" sz="2000" dirty="0" smtClean="0"/>
              <a:t>New videos uploaded to </a:t>
            </a:r>
            <a:r>
              <a:rPr lang="en-GB" altLang="en-US" sz="2000" dirty="0" smtClean="0">
                <a:hlinkClick r:id="rId4"/>
              </a:rPr>
              <a:t>https://vimeo.com/3gpplive</a:t>
            </a:r>
            <a:r>
              <a:rPr lang="en-GB" altLang="en-US" sz="2000" dirty="0" smtClean="0"/>
              <a:t>  </a:t>
            </a:r>
          </a:p>
          <a:p>
            <a:pPr>
              <a:buFontTx/>
              <a:buBlip>
                <a:blip r:embed="rId3"/>
              </a:buBlip>
            </a:pPr>
            <a:r>
              <a:rPr lang="en-GB" altLang="en-US" sz="2000" dirty="0" smtClean="0"/>
              <a:t>2016 Awards presented to:</a:t>
            </a:r>
          </a:p>
        </p:txBody>
      </p:sp>
      <p:pic>
        <p:nvPicPr>
          <p:cNvPr id="5126" name="Picture 3"/>
          <p:cNvPicPr>
            <a:picLocks noChangeAspect="1"/>
          </p:cNvPicPr>
          <p:nvPr/>
        </p:nvPicPr>
        <p:blipFill>
          <a:blip r:embed="rId5" cstate="print"/>
          <a:srcRect/>
          <a:stretch>
            <a:fillRect/>
          </a:stretch>
        </p:blipFill>
        <p:spPr bwMode="auto">
          <a:xfrm rot="337492">
            <a:off x="6644298" y="3686908"/>
            <a:ext cx="1333500" cy="2000250"/>
          </a:xfrm>
          <a:prstGeom prst="rect">
            <a:avLst/>
          </a:prstGeom>
          <a:noFill/>
          <a:ln w="9525">
            <a:noFill/>
            <a:miter lim="800000"/>
            <a:headEnd/>
            <a:tailEnd/>
          </a:ln>
        </p:spPr>
      </p:pic>
      <p:sp>
        <p:nvSpPr>
          <p:cNvPr id="5164" name="Rectangle 1"/>
          <p:cNvSpPr>
            <a:spLocks noChangeArrowheads="1"/>
          </p:cNvSpPr>
          <p:nvPr/>
        </p:nvSpPr>
        <p:spPr bwMode="auto">
          <a:xfrm>
            <a:off x="3657967" y="3377102"/>
            <a:ext cx="4572000" cy="830262"/>
          </a:xfrm>
          <a:prstGeom prst="rect">
            <a:avLst/>
          </a:prstGeom>
          <a:noFill/>
          <a:ln w="9525">
            <a:noFill/>
            <a:miter lim="800000"/>
            <a:headEnd/>
            <a:tailEnd/>
          </a:ln>
        </p:spPr>
        <p:txBody>
          <a:bodyPr>
            <a:spAutoFit/>
          </a:bodyPr>
          <a:lstStyle/>
          <a:p>
            <a:pPr marL="171450" indent="-171450">
              <a:buFontTx/>
              <a:buBlip>
                <a:blip r:embed="rId6"/>
              </a:buBlip>
            </a:pPr>
            <a:r>
              <a:rPr lang="en-GB" sz="1200" dirty="0"/>
              <a:t>Bruno Landais	CT4 </a:t>
            </a:r>
          </a:p>
          <a:p>
            <a:pPr marL="171450" indent="-171450">
              <a:buFontTx/>
              <a:buBlip>
                <a:blip r:embed="rId6"/>
              </a:buBlip>
            </a:pPr>
            <a:r>
              <a:rPr lang="en-GB" sz="1200" dirty="0"/>
              <a:t>Hanbyul Seo	RAN1 </a:t>
            </a:r>
          </a:p>
          <a:p>
            <a:pPr marL="171450" indent="-171450">
              <a:buFontTx/>
              <a:buBlip>
                <a:blip r:embed="rId6"/>
              </a:buBlip>
            </a:pPr>
            <a:r>
              <a:rPr lang="en-GB" sz="1200" dirty="0"/>
              <a:t>Leif Mattisson	RAN5</a:t>
            </a:r>
          </a:p>
          <a:p>
            <a:pPr marL="171450" indent="-171450">
              <a:buFontTx/>
              <a:buBlip>
                <a:blip r:embed="rId6"/>
              </a:buBlip>
            </a:pPr>
            <a:r>
              <a:rPr lang="en-GB" sz="1200" dirty="0"/>
              <a:t>Kari Järvinen	SA4</a:t>
            </a:r>
          </a:p>
        </p:txBody>
      </p:sp>
    </p:spTree>
  </p:cSld>
  <p:clrMapOvr>
    <a:masterClrMapping/>
  </p:clrMapOvr>
  <p:transition spd="slow" advClick="0" advTm="3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527905" y="91379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smtClean="0"/>
              <a:t>Writing World-Class Standards</a:t>
            </a:r>
            <a:endParaRPr lang="en-GB" sz="2800" dirty="0"/>
          </a:p>
        </p:txBody>
      </p:sp>
      <p:sp>
        <p:nvSpPr>
          <p:cNvPr id="4" name="Content Placeholder 2"/>
          <p:cNvSpPr txBox="1">
            <a:spLocks/>
          </p:cNvSpPr>
          <p:nvPr/>
        </p:nvSpPr>
        <p:spPr bwMode="auto">
          <a:xfrm>
            <a:off x="295518" y="1891446"/>
            <a:ext cx="8520236" cy="147698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ETSI’s Milan</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Zoric has conducted a number of workshops over the last few months, targeting individual working groups and TSGs. He will run a few more over the coming months in an attempt to catch some of the remaining WGs too busy to allow delegates to find the time to attend those workshops so far.</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2000" kern="0" baseline="0" dirty="0" smtClean="0">
                <a:latin typeface="+mn-lt"/>
                <a:cs typeface="+mn-cs"/>
              </a:rPr>
              <a:t>Milan reports extremely positive</a:t>
            </a:r>
            <a:r>
              <a:rPr lang="en-GB" altLang="en-US" sz="2000" kern="0" dirty="0" smtClean="0">
                <a:latin typeface="+mn-lt"/>
                <a:cs typeface="+mn-cs"/>
              </a:rPr>
              <a:t> feedback from attendees.</a:t>
            </a:r>
          </a:p>
          <a:p>
            <a:pPr marL="342900" lvl="0" indent="-342900" eaLnBrk="0" hangingPunct="0">
              <a:spcBef>
                <a:spcPct val="20000"/>
              </a:spcBef>
              <a:buBlip>
                <a:blip r:embed="rId2"/>
              </a:buBlip>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Delegates</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 – particularly rapporteurs and regular contributors of text via pCRs and CRs – </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should know that </a:t>
            </a:r>
            <a:r>
              <a:rPr kumimoji="0" lang="en-GB" altLang="en-US" sz="2000" b="0" i="0" u="none" strike="noStrike" kern="0" cap="none" spc="0" normalizeH="0" noProof="0" dirty="0" smtClean="0">
                <a:ln>
                  <a:noFill/>
                </a:ln>
                <a:solidFill>
                  <a:schemeClr val="tx1"/>
                </a:solidFill>
                <a:effectLst/>
                <a:uLnTx/>
                <a:uFillTx/>
                <a:latin typeface="+mn-lt"/>
                <a:ea typeface="+mn-ea"/>
                <a:cs typeface="+mn-cs"/>
              </a:rPr>
              <a:t>there is some useful guidance on drafting </a:t>
            </a:r>
            <a:r>
              <a:rPr lang="en-GB" altLang="en-US" sz="2000" kern="0" dirty="0" smtClean="0">
                <a:latin typeface="+mn-lt"/>
                <a:cs typeface="+mn-cs"/>
              </a:rPr>
              <a:t>good quality specs at </a:t>
            </a:r>
            <a:br>
              <a:rPr lang="en-GB" altLang="en-US" sz="2000" kern="0" dirty="0" smtClean="0">
                <a:latin typeface="+mn-lt"/>
                <a:cs typeface="+mn-cs"/>
              </a:rPr>
            </a:br>
            <a:r>
              <a:rPr lang="en-GB" altLang="en-US" sz="1400" kern="0" dirty="0" smtClean="0">
                <a:latin typeface="+mn-lt"/>
                <a:cs typeface="+mn-cs"/>
                <a:hlinkClick r:id="rId3"/>
              </a:rPr>
              <a:t>http://www.3gpp.org/specifications-groups/delegates-corner/writing-a-new-spec</a:t>
            </a:r>
            <a:r>
              <a:rPr lang="en-GB" altLang="en-US" sz="1400" kern="0" dirty="0" smtClean="0">
                <a:latin typeface="+mn-lt"/>
                <a:cs typeface="+mn-cs"/>
              </a:rPr>
              <a:t>  </a:t>
            </a:r>
            <a:r>
              <a:rPr lang="en-GB" altLang="en-US" sz="2000" kern="0" dirty="0" smtClean="0">
                <a:latin typeface="+mn-lt"/>
                <a:cs typeface="+mn-cs"/>
              </a:rPr>
              <a:t/>
            </a:r>
            <a:br>
              <a:rPr lang="en-GB" altLang="en-US" sz="2000" kern="0" dirty="0" smtClean="0">
                <a:latin typeface="+mn-lt"/>
                <a:cs typeface="+mn-cs"/>
              </a:rPr>
            </a:br>
            <a:r>
              <a:rPr lang="en-GB" altLang="en-US" sz="2000" kern="0" dirty="0" smtClean="0">
                <a:latin typeface="+mn-lt"/>
                <a:cs typeface="+mn-cs"/>
              </a:rPr>
              <a:t>and at the end of this page can be found a link to the ETSI guide to writing world-class standards</a:t>
            </a:r>
            <a:br>
              <a:rPr lang="en-GB" altLang="en-US" sz="2000" kern="0" dirty="0" smtClean="0">
                <a:latin typeface="+mn-lt"/>
                <a:cs typeface="+mn-cs"/>
              </a:rPr>
            </a:br>
            <a:r>
              <a:rPr lang="en-GB" altLang="en-US" sz="1400" kern="0" dirty="0" smtClean="0">
                <a:latin typeface="+mn-lt"/>
                <a:cs typeface="+mn-cs"/>
                <a:hlinkClick r:id="rId4"/>
              </a:rPr>
              <a:t>http://www.3gpp.org/ftp/webExtensions/agtwwcs/AGuideToWritingWorldClassStandards.pdf</a:t>
            </a:r>
            <a:r>
              <a:rPr lang="en-GB" altLang="en-US" sz="1400" kern="0" dirty="0" smtClean="0">
                <a:latin typeface="+mn-lt"/>
                <a:cs typeface="+mn-cs"/>
              </a:rPr>
              <a:t> .</a:t>
            </a:r>
          </a:p>
          <a:p>
            <a:pPr marL="342900" lvl="0" indent="-342900" eaLnBrk="0" hangingPunct="0">
              <a:spcBef>
                <a:spcPct val="20000"/>
              </a:spcBef>
              <a:buBlip>
                <a:blip r:embed="rId2"/>
              </a:buBlip>
              <a:defRPr/>
            </a:pPr>
            <a:r>
              <a:rPr kumimoji="0" lang="en-GB" altLang="en-US" sz="2000" b="0" i="0" u="none" strike="noStrike" kern="0" cap="none" spc="0" normalizeH="0" baseline="0" noProof="0" dirty="0" smtClean="0">
                <a:ln>
                  <a:noFill/>
                </a:ln>
                <a:solidFill>
                  <a:schemeClr val="tx1"/>
                </a:solidFill>
                <a:effectLst/>
                <a:uLnTx/>
                <a:uFillTx/>
                <a:latin typeface="+mn-lt"/>
                <a:ea typeface="+mn-ea"/>
                <a:cs typeface="+mn-cs"/>
              </a:rPr>
              <a:t>Feedback is, of course, welcome.</a:t>
            </a:r>
            <a:endParaRPr kumimoji="0" lang="en-GB" altLang="en-US" sz="32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3GPP Ultimate Portal (3GU)</a:t>
            </a:r>
          </a:p>
        </p:txBody>
      </p:sp>
      <p:sp>
        <p:nvSpPr>
          <p:cNvPr id="82947" name="Text Box 3"/>
          <p:cNvSpPr txBox="1">
            <a:spLocks noChangeArrowheads="1"/>
          </p:cNvSpPr>
          <p:nvPr/>
        </p:nvSpPr>
        <p:spPr bwMode="auto">
          <a:xfrm>
            <a:off x="572477" y="1758354"/>
            <a:ext cx="8094785"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3GU (</a:t>
            </a:r>
            <a:r>
              <a:rPr lang="en-GB" sz="1600" dirty="0" smtClean="0">
                <a:hlinkClick r:id="rId2"/>
              </a:rPr>
              <a:t>http://portal.3gpp.org</a:t>
            </a:r>
            <a:r>
              <a:rPr lang="en-GB" sz="1600" dirty="0" smtClean="0"/>
              <a:t>) is in use by all groups, and was upgraded to version 1.3.0 in February 2017. This version brought a number of functional corrections and more stringent business rules relating to TDoc reservation. (For example, it is now mandatory to specify the work item code when reserving a CR or a revised WID TDoc.)</a:t>
            </a:r>
          </a:p>
        </p:txBody>
      </p:sp>
      <p:pic>
        <p:nvPicPr>
          <p:cNvPr id="2" name="Picture 1"/>
          <p:cNvPicPr>
            <a:picLocks noChangeAspect="1"/>
          </p:cNvPicPr>
          <p:nvPr/>
        </p:nvPicPr>
        <p:blipFill>
          <a:blip r:embed="rId3" cstate="print"/>
          <a:stretch>
            <a:fillRect/>
          </a:stretch>
        </p:blipFill>
        <p:spPr>
          <a:xfrm>
            <a:off x="4868985" y="3471036"/>
            <a:ext cx="4275015" cy="2931439"/>
          </a:xfrm>
          <a:prstGeom prst="rect">
            <a:avLst/>
          </a:prstGeom>
        </p:spPr>
      </p:pic>
      <p:sp>
        <p:nvSpPr>
          <p:cNvPr id="6" name="Text Box 3"/>
          <p:cNvSpPr txBox="1">
            <a:spLocks noChangeArrowheads="1"/>
          </p:cNvSpPr>
          <p:nvPr/>
        </p:nvSpPr>
        <p:spPr bwMode="auto">
          <a:xfrm>
            <a:off x="572478" y="3405484"/>
            <a:ext cx="4296508" cy="255454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Bug fixing has been more time consuming than we had originally hoped, meaning that some of the much needed process enhancements have been delayed. However, we hope for continued upgrades throughout the year, preferring frequent minor improvements to infrequent major </a:t>
            </a:r>
            <a:r>
              <a:rPr lang="en-GB" sz="1600" dirty="0" smtClean="0"/>
              <a:t>updates. </a:t>
            </a:r>
            <a:r>
              <a:rPr lang="en-GB" sz="1600" dirty="0" smtClean="0"/>
              <a:t>Most of these improvements do not affect the user interface as seen by delegates, but relate to MCC operations.</a:t>
            </a:r>
            <a:endParaRPr lang="en-GB" sz="1600" dirty="0"/>
          </a:p>
        </p:txBody>
      </p: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Over-Working Groups – a reminder</a:t>
            </a:r>
          </a:p>
        </p:txBody>
      </p:sp>
      <p:sp>
        <p:nvSpPr>
          <p:cNvPr id="82947" name="Text Box 3"/>
          <p:cNvSpPr txBox="1">
            <a:spLocks noChangeArrowheads="1"/>
          </p:cNvSpPr>
          <p:nvPr/>
        </p:nvSpPr>
        <p:spPr bwMode="auto">
          <a:xfrm>
            <a:off x="588108" y="1664570"/>
            <a:ext cx="6915628" cy="12003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TSGs and their WGs are respectfully reminded of the PCG’s strong recommendation on working hours, particularly in some Working Groups with a high – and increasing – work load:</a:t>
            </a:r>
          </a:p>
          <a:p>
            <a:pPr>
              <a:spcBef>
                <a:spcPct val="50000"/>
              </a:spcBef>
            </a:pPr>
            <a:endParaRPr lang="en-GB" sz="1600" dirty="0" smtClean="0"/>
          </a:p>
        </p:txBody>
      </p:sp>
      <p:sp>
        <p:nvSpPr>
          <p:cNvPr id="4" name="TextBox 3"/>
          <p:cNvSpPr txBox="1"/>
          <p:nvPr/>
        </p:nvSpPr>
        <p:spPr>
          <a:xfrm>
            <a:off x="2328421" y="2573517"/>
            <a:ext cx="6815579" cy="3693319"/>
          </a:xfrm>
          <a:prstGeom prst="rect">
            <a:avLst/>
          </a:prstGeom>
          <a:solidFill>
            <a:schemeClr val="bg1">
              <a:lumMod val="95000"/>
            </a:schemeClr>
          </a:solidFill>
        </p:spPr>
        <p:txBody>
          <a:bodyPr wrap="square" rtlCol="0">
            <a:spAutoFit/>
          </a:bodyPr>
          <a:lstStyle/>
          <a:p>
            <a:r>
              <a:rPr lang="en-GB" sz="1800" dirty="0" smtClean="0">
                <a:solidFill>
                  <a:schemeClr val="tx2"/>
                </a:solidFill>
              </a:rPr>
              <a:t>PCG strongly recommends that 3GPP leadership organize meetings such that:</a:t>
            </a:r>
          </a:p>
          <a:p>
            <a:endParaRPr lang="en-US" sz="1800" dirty="0" smtClean="0">
              <a:solidFill>
                <a:schemeClr val="tx2"/>
              </a:solidFill>
            </a:endParaRPr>
          </a:p>
          <a:p>
            <a:pPr lvl="0">
              <a:buFont typeface="Arial" pitchFamily="34" charset="0"/>
              <a:buChar char="•"/>
            </a:pPr>
            <a:r>
              <a:rPr lang="en-GB" sz="1800" dirty="0" smtClean="0">
                <a:solidFill>
                  <a:schemeClr val="tx2"/>
                </a:solidFill>
              </a:rPr>
              <a:t> they are no longer than 5 consecutive days in duration;</a:t>
            </a:r>
            <a:endParaRPr lang="en-US" sz="1800" dirty="0" smtClean="0">
              <a:solidFill>
                <a:schemeClr val="tx2"/>
              </a:solidFill>
            </a:endParaRPr>
          </a:p>
          <a:p>
            <a:pPr lvl="0">
              <a:buFont typeface="Arial" pitchFamily="34" charset="0"/>
              <a:buChar char="•"/>
            </a:pPr>
            <a:r>
              <a:rPr lang="en-GB" sz="1800" dirty="0" smtClean="0">
                <a:solidFill>
                  <a:schemeClr val="tx2"/>
                </a:solidFill>
              </a:rPr>
              <a:t> all meeting participants (including chairmen, individual delegates, MCC, etc.) have a minimum of 11 hours break between the close of one meeting day and the start of the next.</a:t>
            </a:r>
          </a:p>
          <a:p>
            <a:pPr lvl="0">
              <a:buFont typeface="Arial" pitchFamily="34" charset="0"/>
              <a:buChar char="•"/>
            </a:pPr>
            <a:endParaRPr lang="en-US" sz="1800" dirty="0" smtClean="0">
              <a:solidFill>
                <a:schemeClr val="tx2"/>
              </a:solidFill>
            </a:endParaRPr>
          </a:p>
          <a:p>
            <a:r>
              <a:rPr lang="en-GB" sz="1800" dirty="0" smtClean="0">
                <a:solidFill>
                  <a:schemeClr val="tx2"/>
                </a:solidFill>
              </a:rPr>
              <a:t>It is further recommended that working group leadership determine the agenda and organization of work well in advance of meetings. This provides an opportunity for delegations to organize their resources to take advantage of gaps in the agenda so that individuals may be absent from some official sessions.</a:t>
            </a:r>
            <a:endParaRPr lang="en-US" sz="1800" dirty="0" smtClean="0">
              <a:solidFill>
                <a:schemeClr val="tx2"/>
              </a:solidFill>
            </a:endParaRPr>
          </a:p>
        </p:txBody>
      </p:sp>
    </p:spTree>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36245" y="1957754"/>
            <a:ext cx="7283939" cy="23544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endParaRPr lang="en-GB" sz="1600" b="1" dirty="0" smtClean="0">
              <a:effectLst>
                <a:outerShdw blurRad="38100" dist="38100" dir="2700000" algn="tl">
                  <a:srgbClr val="000000">
                    <a:alpha val="43137"/>
                  </a:srgbClr>
                </a:outerShdw>
              </a:effectLst>
            </a:endParaRPr>
          </a:p>
          <a:p>
            <a:pPr>
              <a:spcBef>
                <a:spcPct val="50000"/>
              </a:spcBef>
            </a:pPr>
            <a:endParaRPr lang="en-GB" sz="1600" b="1" dirty="0" smtClean="0">
              <a:effectLst>
                <a:outerShdw blurRad="38100" dist="38100" dir="2700000" algn="tl">
                  <a:srgbClr val="000000">
                    <a:alpha val="43137"/>
                  </a:srgbClr>
                </a:outerShdw>
              </a:effectLst>
            </a:endParaRPr>
          </a:p>
          <a:p>
            <a:pPr>
              <a:spcBef>
                <a:spcPct val="50000"/>
              </a:spcBef>
            </a:pPr>
            <a:r>
              <a:rPr lang="en-GB" sz="1600" b="1" dirty="0" smtClean="0">
                <a:effectLst>
                  <a:outerShdw blurRad="38100" dist="38100" dir="2700000" algn="tl">
                    <a:srgbClr val="000000">
                      <a:alpha val="43137"/>
                    </a:srgbClr>
                  </a:outerShdw>
                </a:effectLst>
              </a:rPr>
              <a:t>Issam TOUFIK</a:t>
            </a:r>
            <a:r>
              <a:rPr lang="en-GB" sz="1600" b="1" dirty="0" smtClean="0"/>
              <a:t> has taken over support of RAN3.</a:t>
            </a:r>
            <a:br>
              <a:rPr lang="en-GB" sz="1600" b="1" dirty="0" smtClean="0"/>
            </a:br>
            <a:r>
              <a:rPr lang="en-GB" sz="1100" dirty="0" smtClean="0"/>
              <a:t>Some RAN3 meetings will be supported by other MCC colleagues.</a:t>
            </a:r>
            <a:endParaRPr lang="en-GB" sz="1400" dirty="0" smtClean="0"/>
          </a:p>
          <a:p>
            <a:pPr>
              <a:spcBef>
                <a:spcPct val="50000"/>
              </a:spcBef>
            </a:pPr>
            <a:r>
              <a:rPr lang="en-GB" sz="1600" b="1" dirty="0" smtClean="0">
                <a:effectLst>
                  <a:outerShdw blurRad="38100" dist="38100" dir="2700000" algn="tl">
                    <a:srgbClr val="000000">
                      <a:alpha val="43137"/>
                    </a:srgbClr>
                  </a:outerShdw>
                </a:effectLst>
              </a:rPr>
              <a:t>Juha KORHONEN </a:t>
            </a:r>
            <a:r>
              <a:rPr lang="en-GB" sz="1600" b="1" dirty="0" smtClean="0"/>
              <a:t>has taken over support of RAN2.</a:t>
            </a:r>
          </a:p>
          <a:p>
            <a:pPr>
              <a:spcBef>
                <a:spcPct val="50000"/>
              </a:spcBef>
            </a:pPr>
            <a:r>
              <a:rPr lang="en-GB" sz="1600" b="1" dirty="0" smtClean="0">
                <a:effectLst>
                  <a:outerShdw blurRad="38100" dist="38100" dir="2700000" algn="tl">
                    <a:srgbClr val="000000">
                      <a:alpha val="43137"/>
                    </a:srgbClr>
                  </a:outerShdw>
                </a:effectLst>
              </a:rPr>
              <a:t>Kyoungseok OH</a:t>
            </a:r>
            <a:r>
              <a:rPr lang="en-GB" sz="1600" b="1" dirty="0" smtClean="0"/>
              <a:t> has joined MCC and supports RAN4.</a:t>
            </a:r>
          </a:p>
          <a:p>
            <a:pPr>
              <a:spcBef>
                <a:spcPct val="50000"/>
              </a:spcBef>
            </a:pPr>
            <a:r>
              <a:rPr lang="en-GB" sz="1600" b="1" dirty="0" smtClean="0">
                <a:effectLst>
                  <a:outerShdw blurRad="38100" dist="38100" dir="2700000" algn="tl">
                    <a:srgbClr val="000000">
                      <a:alpha val="43137"/>
                    </a:srgbClr>
                  </a:outerShdw>
                </a:effectLst>
              </a:rPr>
              <a:t>Hakim MKINSI</a:t>
            </a:r>
            <a:r>
              <a:rPr lang="en-GB" sz="1600" b="1" dirty="0" smtClean="0"/>
              <a:t> has joined MCC* and supports CT6.</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pic>
        <p:nvPicPr>
          <p:cNvPr id="1026" name="Picture 2" descr="C:\Users\meredith\Documents\d\2016-12-05_3gpp_Vienna\01) contributions\02) 3GPP Support Team Report\KSO.jpg"/>
          <p:cNvPicPr>
            <a:picLocks noChangeAspect="1" noChangeArrowheads="1"/>
          </p:cNvPicPr>
          <p:nvPr/>
        </p:nvPicPr>
        <p:blipFill>
          <a:blip r:embed="rId2" cstate="screen"/>
          <a:srcRect b="-230"/>
          <a:stretch>
            <a:fillRect/>
          </a:stretch>
        </p:blipFill>
        <p:spPr bwMode="auto">
          <a:xfrm>
            <a:off x="7299842" y="3307217"/>
            <a:ext cx="812528" cy="999062"/>
          </a:xfrm>
          <a:prstGeom prst="rect">
            <a:avLst/>
          </a:prstGeom>
          <a:noFill/>
        </p:spPr>
      </p:pic>
      <p:pic>
        <p:nvPicPr>
          <p:cNvPr id="1027" name="Picture 3" descr="C:\Users\meredith\Documents\d\2016-12-05_3gpp_Vienna\01) contributions\02) 3GPP Support Team Report\ITouf.jpg"/>
          <p:cNvPicPr>
            <a:picLocks noChangeAspect="1" noChangeArrowheads="1"/>
          </p:cNvPicPr>
          <p:nvPr/>
        </p:nvPicPr>
        <p:blipFill>
          <a:blip r:embed="rId3" cstate="screen"/>
          <a:srcRect/>
          <a:stretch>
            <a:fillRect/>
          </a:stretch>
        </p:blipFill>
        <p:spPr bwMode="auto">
          <a:xfrm>
            <a:off x="7299569" y="2211753"/>
            <a:ext cx="743957" cy="898769"/>
          </a:xfrm>
          <a:prstGeom prst="rect">
            <a:avLst/>
          </a:prstGeom>
          <a:noFill/>
        </p:spPr>
      </p:pic>
      <p:pic>
        <p:nvPicPr>
          <p:cNvPr id="1028" name="Picture 4" descr="C:\Users\meredith\Documents\d\2016-12-05_3gpp_Vienna\01) contributions\02) 3GPP Support Team Report\JKorh.jpg"/>
          <p:cNvPicPr>
            <a:picLocks noChangeAspect="1" noChangeArrowheads="1"/>
          </p:cNvPicPr>
          <p:nvPr/>
        </p:nvPicPr>
        <p:blipFill>
          <a:blip r:embed="rId4" cstate="screen"/>
          <a:srcRect/>
          <a:stretch>
            <a:fillRect/>
          </a:stretch>
        </p:blipFill>
        <p:spPr bwMode="auto">
          <a:xfrm>
            <a:off x="8238882" y="2977661"/>
            <a:ext cx="749206" cy="836613"/>
          </a:xfrm>
          <a:prstGeom prst="rect">
            <a:avLst/>
          </a:prstGeom>
          <a:noFill/>
        </p:spPr>
      </p:pic>
      <p:pic>
        <p:nvPicPr>
          <p:cNvPr id="7" name="Picture 2" descr="C:\Users\meredith\Documents\d\2016-12-05_3gpp_Vienna\01) contributions\02) 3GPP Support Team Report\HM.jpg.jpeg"/>
          <p:cNvPicPr>
            <a:picLocks noChangeAspect="1" noChangeArrowheads="1"/>
          </p:cNvPicPr>
          <p:nvPr/>
        </p:nvPicPr>
        <p:blipFill>
          <a:blip r:embed="rId5" cstate="screen"/>
          <a:srcRect/>
          <a:stretch>
            <a:fillRect/>
          </a:stretch>
        </p:blipFill>
        <p:spPr bwMode="auto">
          <a:xfrm>
            <a:off x="8335589" y="3927896"/>
            <a:ext cx="595250" cy="909828"/>
          </a:xfrm>
          <a:prstGeom prst="rect">
            <a:avLst/>
          </a:prstGeom>
          <a:noFill/>
        </p:spPr>
      </p:pic>
      <p:sp>
        <p:nvSpPr>
          <p:cNvPr id="8" name="Text Box 3"/>
          <p:cNvSpPr txBox="1">
            <a:spLocks noChangeArrowheads="1"/>
          </p:cNvSpPr>
          <p:nvPr/>
        </p:nvSpPr>
        <p:spPr bwMode="auto">
          <a:xfrm>
            <a:off x="687753" y="4997939"/>
            <a:ext cx="6541476" cy="7694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100" dirty="0" smtClean="0"/>
              <a:t>* Hakim is shared with another team in ETSI, where he is responsible for the support of TC SCP.</a:t>
            </a:r>
            <a:endParaRPr lang="en-GB" sz="1100" dirty="0" smtClean="0">
              <a:effectLst>
                <a:outerShdw blurRad="38100" dist="38100" dir="2700000" algn="tl">
                  <a:srgbClr val="000000">
                    <a:alpha val="43137"/>
                  </a:srgbClr>
                </a:outerShdw>
              </a:effectLst>
            </a:endParaRPr>
          </a:p>
          <a:p>
            <a:pPr>
              <a:spcBef>
                <a:spcPct val="50000"/>
              </a:spcBef>
            </a:pPr>
            <a:endParaRPr lang="en-GB" sz="1100" dirty="0" smtClean="0">
              <a:effectLst>
                <a:outerShdw blurRad="38100" dist="38100" dir="2700000" algn="tl">
                  <a:srgbClr val="000000">
                    <a:alpha val="43137"/>
                  </a:srgbClr>
                </a:outerShdw>
              </a:effectLst>
            </a:endParaRPr>
          </a:p>
          <a:p>
            <a:pPr>
              <a:spcBef>
                <a:spcPct val="50000"/>
              </a:spcBef>
            </a:pPr>
            <a:endParaRPr lang="en-GB" sz="1100" dirty="0" smtClean="0"/>
          </a:p>
        </p:txBody>
      </p:sp>
    </p:spTree>
    <p:extLst>
      <p:ext uri="{BB962C8B-B14F-4D97-AF65-F5344CB8AC3E}">
        <p14:creationId xmlns="" xmlns:p14="http://schemas.microsoft.com/office/powerpoint/2010/main" val="3758086208"/>
      </p:ext>
    </p:extLst>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Anti-trust webinars 2017</a:t>
            </a:r>
            <a:endParaRPr lang="en-GB" dirty="0" smtClean="0"/>
          </a:p>
        </p:txBody>
      </p:sp>
      <p:sp>
        <p:nvSpPr>
          <p:cNvPr id="82947" name="Text Box 3"/>
          <p:cNvSpPr txBox="1">
            <a:spLocks noChangeArrowheads="1"/>
          </p:cNvSpPr>
          <p:nvPr/>
        </p:nvSpPr>
        <p:spPr bwMode="auto">
          <a:xfrm>
            <a:off x="588108" y="1664570"/>
            <a:ext cx="8282354" cy="39087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With elections in the air, it is timely to remind candidates and elected officials that the 3GPP Working Procedures demand that you be formally trained in the essentials of anti-trust law insofar as relevant to your conduct in 3GPP.</a:t>
            </a:r>
          </a:p>
          <a:p>
            <a:pPr>
              <a:spcBef>
                <a:spcPct val="50000"/>
              </a:spcBef>
            </a:pPr>
            <a:r>
              <a:rPr lang="en-GB" sz="1400" dirty="0" smtClean="0">
                <a:hlinkClick r:id="rId2"/>
              </a:rPr>
              <a:t>http://</a:t>
            </a:r>
            <a:r>
              <a:rPr lang="en-GB" sz="1400" dirty="0" smtClean="0">
                <a:hlinkClick r:id="rId2"/>
              </a:rPr>
              <a:t>www.3gpp.org/ftp/Information/Working_Procedures/3GPP_WP.htm#Article_22</a:t>
            </a:r>
            <a:r>
              <a:rPr lang="en-GB" sz="1600" dirty="0" smtClean="0"/>
              <a:t> </a:t>
            </a:r>
            <a:endParaRPr lang="en-GB" sz="1600" dirty="0" smtClean="0"/>
          </a:p>
          <a:p>
            <a:pPr>
              <a:spcBef>
                <a:spcPct val="50000"/>
              </a:spcBef>
            </a:pPr>
            <a:r>
              <a:rPr lang="en-GB" sz="1600" dirty="0" smtClean="0"/>
              <a:t>MCC will be organizing a series of three webinars on the subject starting in April. Each webinar will be scheduled at a time of day to suit people in one of the three 3GPP Regions, though you may participate in any of them: you are not bound to atten</a:t>
            </a:r>
            <a:r>
              <a:rPr lang="en-GB" sz="1600" dirty="0" smtClean="0"/>
              <a:t>d only the webinar timed for your region</a:t>
            </a:r>
            <a:r>
              <a:rPr lang="en-GB" sz="1600" dirty="0" smtClean="0"/>
              <a:t>. Participation in one of these webinars will give sufficient training for chairmen and vice-chairmen to fulfil their obligations in this respect.</a:t>
            </a:r>
          </a:p>
          <a:p>
            <a:pPr>
              <a:spcBef>
                <a:spcPct val="50000"/>
              </a:spcBef>
            </a:pPr>
            <a:r>
              <a:rPr lang="en-GB" sz="1600" dirty="0" smtClean="0"/>
              <a:t>The webinars are open to all 3GPP delegates (though we reserve the right to limit numbers in the case of oversubscription).</a:t>
            </a:r>
            <a:endParaRPr lang="en-GB" sz="1600" dirty="0" smtClean="0"/>
          </a:p>
          <a:p>
            <a:pPr>
              <a:spcBef>
                <a:spcPct val="50000"/>
              </a:spcBef>
            </a:pPr>
            <a:endParaRPr lang="en-GB" sz="1600" dirty="0" smtClean="0"/>
          </a:p>
          <a:p>
            <a:pPr>
              <a:spcBef>
                <a:spcPct val="50000"/>
              </a:spcBef>
            </a:pPr>
            <a:r>
              <a:rPr lang="en-GB" sz="1600" dirty="0" smtClean="0"/>
              <a:t>We will announce the webinar dates as soon as they are known.</a:t>
            </a:r>
            <a:endParaRPr lang="en-GB" sz="1600" dirty="0" smtClean="0"/>
          </a:p>
        </p:txBody>
      </p:sp>
    </p:spTree>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dirty="0">
                <a:latin typeface="Calibri" panose="020F0502020204030204" pitchFamily="34" charset="0"/>
                <a:ea typeface="Kozuka Gothic Pro B" pitchFamily="34" charset="-128"/>
              </a:rPr>
              <a:t>More Information about 3GPP:</a:t>
            </a:r>
            <a:endParaRPr lang="en-GB" sz="1200" dirty="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 xmlns:a14="http://schemas.microsoft.com/office/drawing/2010/main" w="12700">
                <a:solidFill>
                  <a:schemeClr val="tx1"/>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a:t>
            </a:r>
            <a:r>
              <a:rPr lang="en-US" sz="800" dirty="0" smtClean="0"/>
              <a:t>Kooistra</a:t>
            </a:r>
            <a:br>
              <a:rPr lang="en-US" sz="800" dirty="0" smtClean="0"/>
            </a:br>
            <a:r>
              <a:rPr lang="en-US" sz="800" dirty="0" smtClean="0"/>
              <a:t>(liaisons, membership, …)</a:t>
            </a:r>
            <a:endParaRPr lang="en-US" sz="800" dirty="0"/>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a:t>
            </a:r>
            <a:r>
              <a:rPr lang="en-US" sz="800" dirty="0" smtClean="0"/>
              <a:t>Riondet</a:t>
            </a:r>
            <a:br>
              <a:rPr lang="en-US" sz="800" dirty="0" smtClean="0"/>
            </a:br>
            <a:r>
              <a:rPr lang="en-US" sz="800" dirty="0" smtClean="0"/>
              <a:t>(general admin)</a:t>
            </a:r>
            <a:endParaRPr lang="en-US" sz="800" dirty="0"/>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a:t>
            </a:r>
            <a:r>
              <a:rPr lang="en-US" sz="800" dirty="0" smtClean="0"/>
              <a:t>Wurffel</a:t>
            </a:r>
            <a:br>
              <a:rPr lang="en-US" sz="800" dirty="0" smtClean="0"/>
            </a:br>
            <a:r>
              <a:rPr lang="en-US" sz="800" dirty="0" smtClean="0"/>
              <a:t>(meetings, …)</a:t>
            </a:r>
            <a:endParaRPr lang="en-US" sz="800" dirty="0"/>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940570"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940570"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940570"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940570"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940570"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940570"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940570"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940570"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3</a:t>
            </a:r>
            <a:endParaRPr lang="en-GB" sz="800" dirty="0"/>
          </a:p>
        </p:txBody>
      </p:sp>
      <p:sp>
        <p:nvSpPr>
          <p:cNvPr id="13366" name="AutoShape 54"/>
          <p:cNvSpPr>
            <a:spLocks noChangeArrowheads="1"/>
          </p:cNvSpPr>
          <p:nvPr/>
        </p:nvSpPr>
        <p:spPr bwMode="auto">
          <a:xfrm>
            <a:off x="959423"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959423"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smtClean="0"/>
              <a:t>RAN 2</a:t>
            </a:r>
            <a:endParaRPr lang="en-GB" sz="800" dirty="0"/>
          </a:p>
        </p:txBody>
      </p:sp>
      <p:sp>
        <p:nvSpPr>
          <p:cNvPr id="13383" name="AutoShape 71"/>
          <p:cNvSpPr>
            <a:spLocks noChangeArrowheads="1"/>
          </p:cNvSpPr>
          <p:nvPr/>
        </p:nvSpPr>
        <p:spPr bwMode="auto">
          <a:xfrm>
            <a:off x="959423"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940570"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Issam Toufik</a:t>
            </a:r>
            <a:endParaRPr lang="en-US" sz="800" dirty="0"/>
          </a:p>
        </p:txBody>
      </p:sp>
      <p:sp>
        <p:nvSpPr>
          <p:cNvPr id="13387" name="AutoShape 75"/>
          <p:cNvSpPr>
            <a:spLocks noChangeArrowheads="1"/>
          </p:cNvSpPr>
          <p:nvPr/>
        </p:nvSpPr>
        <p:spPr bwMode="auto">
          <a:xfrm>
            <a:off x="959423"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4</a:t>
            </a:r>
            <a:endParaRPr lang="en-GB" sz="800" dirty="0"/>
          </a:p>
        </p:txBody>
      </p:sp>
      <p:sp>
        <p:nvSpPr>
          <p:cNvPr id="77" name="AutoShape 74"/>
          <p:cNvSpPr>
            <a:spLocks noChangeArrowheads="1"/>
          </p:cNvSpPr>
          <p:nvPr/>
        </p:nvSpPr>
        <p:spPr bwMode="auto">
          <a:xfrm>
            <a:off x="948249"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a:t>Genoud</a:t>
            </a:r>
          </a:p>
          <a:p>
            <a:pPr algn="ctr"/>
            <a:r>
              <a:rPr lang="en-US" sz="800" dirty="0"/>
              <a:t>TTCN Support</a:t>
            </a:r>
          </a:p>
        </p:txBody>
      </p:sp>
      <p:sp>
        <p:nvSpPr>
          <p:cNvPr id="80" name="AutoShape 72"/>
          <p:cNvSpPr>
            <a:spLocks noChangeArrowheads="1"/>
          </p:cNvSpPr>
          <p:nvPr/>
        </p:nvSpPr>
        <p:spPr bwMode="auto">
          <a:xfrm>
            <a:off x="940570"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Bernt Mattsson</a:t>
            </a:r>
            <a:endParaRPr lang="en-US" sz="800" dirty="0"/>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935977"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959423"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920605"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960995"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(Lino)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6</a:t>
            </a:r>
            <a:endParaRPr lang="en-GB" sz="800" dirty="0"/>
          </a:p>
        </p:txBody>
      </p:sp>
      <p:sp>
        <p:nvSpPr>
          <p:cNvPr id="94" name="AutoShape 72"/>
          <p:cNvSpPr>
            <a:spLocks noChangeArrowheads="1"/>
          </p:cNvSpPr>
          <p:nvPr/>
        </p:nvSpPr>
        <p:spPr bwMode="auto">
          <a:xfrm>
            <a:off x="943502"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Kyoungseok Oh</a:t>
            </a:r>
            <a:endParaRPr lang="en-US" sz="800" dirty="0"/>
          </a:p>
        </p:txBody>
      </p:sp>
      <p:sp>
        <p:nvSpPr>
          <p:cNvPr id="95" name="AutoShape 43"/>
          <p:cNvSpPr>
            <a:spLocks noChangeArrowheads="1"/>
          </p:cNvSpPr>
          <p:nvPr/>
        </p:nvSpPr>
        <p:spPr bwMode="auto">
          <a:xfrm>
            <a:off x="925916"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Hakim Mkinsi</a:t>
            </a:r>
            <a:endParaRPr lang="en-US" sz="800" dirty="0"/>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2017-02-06</a:t>
            </a:r>
            <a:endParaRPr lang="en-GB" sz="800" dirty="0"/>
          </a:p>
        </p:txBody>
      </p:sp>
    </p:spTree>
    <p:extLst>
      <p:ext uri="{BB962C8B-B14F-4D97-AF65-F5344CB8AC3E}">
        <p14:creationId xmlns="" xmlns:p14="http://schemas.microsoft.com/office/powerpoint/2010/main"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14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smtClean="0"/>
              <a:t>Statistics can be made to prove anything – even the truth.</a:t>
            </a:r>
          </a:p>
          <a:p>
            <a:r>
              <a:rPr lang="en-GB" i="1" dirty="0"/>
              <a:t> </a:t>
            </a:r>
            <a:r>
              <a:rPr lang="en-GB" i="1" dirty="0" smtClean="0"/>
              <a:t>- Anon</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nvGraphicFramePr>
        <p:xfrm>
          <a:off x="600075" y="1328737"/>
          <a:ext cx="7943850" cy="42005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p:cNvGraphicFramePr>
          <p:nvPr/>
        </p:nvGraphicFramePr>
        <p:xfrm>
          <a:off x="595312" y="1323975"/>
          <a:ext cx="7953375" cy="42100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2" cstate="print"/>
          <a:srcRect/>
          <a:stretch>
            <a:fillRect/>
          </a:stretch>
        </p:blipFill>
        <p:spPr bwMode="auto">
          <a:xfrm>
            <a:off x="4720492" y="4284138"/>
            <a:ext cx="4423508" cy="2101031"/>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2219568" y="6135077"/>
            <a:ext cx="2915139" cy="1894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screen">
            <a:clrChange>
              <a:clrFrom>
                <a:srgbClr val="000000"/>
              </a:clrFrom>
              <a:clrTo>
                <a:srgbClr val="000000">
                  <a:alpha val="0"/>
                </a:srgbClr>
              </a:clrTo>
            </a:clrChange>
            <a:extLst>
              <a:ext uri="{BEBA8EAE-BF5A-486C-A8C5-ECC9F3942E4B}">
                <a14:imgProps xmlns="" xmlns:a14="http://schemas.microsoft.com/office/drawing/2010/main">
                  <a14:imgLayer r:embed="rId4">
                    <a14:imgEffect>
                      <a14:brightnessContrast bright="75000"/>
                    </a14:imgEffect>
                  </a14:imgLayer>
                </a14:imgProps>
              </a:ext>
              <a:ext uri="{28A0092B-C50C-407E-A947-70E740481C1C}">
                <a14:useLocalDpi xmlns="" xmlns:a14="http://schemas.microsoft.com/office/drawing/2010/main" val="0"/>
              </a:ext>
            </a:extLst>
          </a:blip>
          <a:stretch>
            <a:fillRect/>
          </a:stretch>
        </p:blipFill>
        <p:spPr>
          <a:xfrm>
            <a:off x="350046" y="1284364"/>
            <a:ext cx="1561176" cy="926948"/>
          </a:xfrm>
          <a:prstGeom prst="rect">
            <a:avLst/>
          </a:prstGeom>
          <a:noFill/>
          <a:ln>
            <a:noFill/>
          </a:ln>
        </p:spPr>
      </p:pic>
      <p:graphicFrame>
        <p:nvGraphicFramePr>
          <p:cNvPr id="12" name="Chart 11"/>
          <p:cNvGraphicFramePr>
            <a:graphicFrameLocks/>
          </p:cNvGraphicFramePr>
          <p:nvPr/>
        </p:nvGraphicFramePr>
        <p:xfrm>
          <a:off x="3720123" y="1250462"/>
          <a:ext cx="3391388" cy="332080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Table 12"/>
          <p:cNvGraphicFramePr>
            <a:graphicFrameLocks noGrp="1"/>
          </p:cNvGraphicFramePr>
          <p:nvPr/>
        </p:nvGraphicFramePr>
        <p:xfrm>
          <a:off x="7104185" y="1249343"/>
          <a:ext cx="2039815" cy="3741295"/>
        </p:xfrm>
        <a:graphic>
          <a:graphicData uri="http://schemas.openxmlformats.org/drawingml/2006/table">
            <a:tbl>
              <a:tblPr/>
              <a:tblGrid>
                <a:gridCol w="486561"/>
                <a:gridCol w="542704"/>
                <a:gridCol w="336850"/>
                <a:gridCol w="336850"/>
                <a:gridCol w="336850"/>
              </a:tblGrid>
              <a:tr h="231591">
                <a:tc>
                  <a:txBody>
                    <a:bodyPr/>
                    <a:lstStyle/>
                    <a:p>
                      <a:pPr algn="ctr" fontAlgn="ctr"/>
                      <a:r>
                        <a:rPr lang="en-US" sz="800" b="1" i="0" u="none" strike="noStrike" dirty="0">
                          <a:solidFill>
                            <a:srgbClr val="000000"/>
                          </a:solidFill>
                          <a:latin typeface="Arial"/>
                        </a:rPr>
                        <a:t>body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800" b="1" i="0" u="none" strike="noStrike" dirty="0">
                          <a:solidFill>
                            <a:srgbClr val="000000"/>
                          </a:solidFill>
                          <a:latin typeface="Arial"/>
                        </a:rPr>
                        <a:t>Total_attendance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800" b="1" i="0" u="none" strike="noStrike" dirty="0">
                          <a:solidFill>
                            <a:srgbClr val="000000"/>
                          </a:solidFill>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800" b="1" i="0" u="none" strike="noStrike" dirty="0">
                          <a:solidFill>
                            <a:srgbClr val="000000"/>
                          </a:solidFill>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US" sz="800" b="1" i="0" u="none" strike="noStrike" dirty="0">
                          <a:solidFill>
                            <a:srgbClr val="000000"/>
                          </a:solidFill>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139243">
                <a:tc>
                  <a:txBody>
                    <a:bodyPr/>
                    <a:lstStyle/>
                    <a:p>
                      <a:pPr algn="l" fontAlgn="t"/>
                      <a:r>
                        <a:rPr lang="en-US" sz="800" b="0" i="0" u="none" strike="noStrike" dirty="0">
                          <a:solidFill>
                            <a:srgbClr val="000000"/>
                          </a:solidFill>
                          <a:latin typeface="Arial"/>
                        </a:rPr>
                        <a:t>C1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707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142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C3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448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85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147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C4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520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276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104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C6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145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85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CP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451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89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148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G1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G2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G3new</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GP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R1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2943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771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672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1500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R2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1582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516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276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790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R3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740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252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133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355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R4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1164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433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391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R5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539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191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111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237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R6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111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RP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407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S1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457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227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S2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1439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537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318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584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S3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307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79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S4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281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172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71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38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S5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293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143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39243">
                <a:tc>
                  <a:txBody>
                    <a:bodyPr/>
                    <a:lstStyle/>
                    <a:p>
                      <a:pPr algn="l" fontAlgn="t"/>
                      <a:r>
                        <a:rPr lang="en-US" sz="800" b="0" i="0" u="none" strike="noStrike" dirty="0">
                          <a:solidFill>
                            <a:srgbClr val="000000"/>
                          </a:solidFill>
                          <a:latin typeface="Arial"/>
                        </a:rPr>
                        <a:t>S6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440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242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90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108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7433">
                <a:tc>
                  <a:txBody>
                    <a:bodyPr/>
                    <a:lstStyle/>
                    <a:p>
                      <a:pPr algn="l" fontAlgn="t"/>
                      <a:r>
                        <a:rPr lang="en-US" sz="800" b="0" i="0" u="none" strike="noStrike" dirty="0">
                          <a:solidFill>
                            <a:srgbClr val="000000"/>
                          </a:solidFill>
                          <a:latin typeface="Arial"/>
                        </a:rPr>
                        <a:t>SP</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639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287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128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latin typeface="Arial"/>
                        </a:rPr>
                        <a:t>224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147433">
                <a:tc>
                  <a:txBody>
                    <a:bodyPr/>
                    <a:lstStyle/>
                    <a:p>
                      <a:pPr algn="l" fontAlgn="b"/>
                      <a:r>
                        <a:rPr lang="en-US" sz="800" b="1" i="0" u="none" strike="noStrike" dirty="0">
                          <a:solidFill>
                            <a:srgbClr val="3366FF"/>
                          </a:solidFill>
                          <a:latin typeface="Arial"/>
                        </a:rPr>
                        <a:t>all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1" i="0" u="none" strike="noStrike" dirty="0">
                          <a:solidFill>
                            <a:srgbClr val="3366FF"/>
                          </a:solidFill>
                          <a:latin typeface="Arial"/>
                        </a:rPr>
                        <a:t>14337</a:t>
                      </a:r>
                    </a:p>
                  </a:txBody>
                  <a:tcPr marL="0" marR="0" marT="0" marB="0" anchor="b">
                    <a:lnL w="6350" cap="flat" cmpd="sng"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1" i="0" u="none" strike="noStrike" dirty="0">
                          <a:solidFill>
                            <a:srgbClr val="3366FF"/>
                          </a:solidFill>
                          <a:latin typeface="Arial"/>
                        </a:rPr>
                        <a:t>5580</a:t>
                      </a:r>
                    </a:p>
                  </a:txBody>
                  <a:tcPr marL="0" marR="0" marT="0" marB="0" anchor="b">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1" i="0" u="none" strike="noStrike" dirty="0">
                          <a:solidFill>
                            <a:srgbClr val="3366FF"/>
                          </a:solidFill>
                          <a:latin typeface="Arial"/>
                        </a:rPr>
                        <a:t>3087</a:t>
                      </a:r>
                    </a:p>
                  </a:txBody>
                  <a:tcPr marL="0" marR="0" marT="0" marB="0" anchor="b">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1" i="0" u="none" strike="noStrike" dirty="0">
                          <a:solidFill>
                            <a:srgbClr val="3366FF"/>
                          </a:solidFill>
                          <a:latin typeface="Arial"/>
                        </a:rPr>
                        <a:t>5670</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9243">
                <a:tc>
                  <a:txBody>
                    <a:bodyPr/>
                    <a:lstStyle/>
                    <a:p>
                      <a:pPr algn="l" fontAlgn="b"/>
                      <a:endParaRPr lang="en-US" sz="900" b="0" i="0" u="none" strike="noStrike" dirty="0">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dirty="0">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800" b="1" i="1" u="none" strike="noStrike" dirty="0">
                          <a:solidFill>
                            <a:srgbClr val="000000"/>
                          </a:solidFill>
                          <a:latin typeface="Arial"/>
                        </a:rPr>
                        <a:t>38.9%</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800" b="1" i="1" u="none" strike="noStrike" dirty="0">
                          <a:solidFill>
                            <a:srgbClr val="000000"/>
                          </a:solidFill>
                          <a:latin typeface="Arial"/>
                        </a:rPr>
                        <a:t>21.5%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800" b="1" i="1" u="none" strike="noStrike" dirty="0">
                          <a:solidFill>
                            <a:srgbClr val="000000"/>
                          </a:solidFill>
                          <a:latin typeface="Arial"/>
                        </a:rPr>
                        <a:t>39.5%</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bl>
          </a:graphicData>
        </a:graphic>
      </p:graphicFrame>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noChangeArrowheads="1"/>
          </p:cNvPicPr>
          <p:nvPr/>
        </p:nvPicPr>
        <p:blipFill>
          <a:blip r:embed="rId2" cstate="print"/>
          <a:srcRect/>
          <a:stretch>
            <a:fillRect/>
          </a:stretch>
        </p:blipFill>
        <p:spPr bwMode="auto">
          <a:xfrm>
            <a:off x="4969389" y="1788147"/>
            <a:ext cx="4471596" cy="3491520"/>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363 </a:t>
            </a:r>
            <a:r>
              <a:rPr lang="en-US" sz="2400" i="1" dirty="0" smtClean="0">
                <a:solidFill>
                  <a:srgbClr val="969696"/>
                </a:solidFill>
              </a:rPr>
              <a:t>(359)</a:t>
            </a:r>
            <a:endParaRPr lang="en-US" sz="2400" i="1" dirty="0">
              <a:solidFill>
                <a:srgbClr val="969696"/>
              </a:solidFill>
            </a:endParaRP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45 </a:t>
            </a:r>
            <a:r>
              <a:rPr lang="en-US" sz="2400" i="1" dirty="0" smtClean="0">
                <a:solidFill>
                  <a:srgbClr val="969696"/>
                </a:solidFill>
              </a:rPr>
              <a:t>(41)</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142 </a:t>
            </a:r>
            <a:r>
              <a:rPr lang="en-US" sz="2400" i="1" dirty="0" smtClean="0">
                <a:solidFill>
                  <a:srgbClr val="969696"/>
                </a:solidFill>
              </a:rPr>
              <a:t>(128)</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t>Data from http://webapp.etsi.org/3gppmembership/Queryform.asp</a:t>
            </a:r>
          </a:p>
        </p:txBody>
      </p:sp>
      <p:pic>
        <p:nvPicPr>
          <p:cNvPr id="18440" name="Picture 8"/>
          <p:cNvPicPr>
            <a:picLocks noChangeAspect="1" noChangeArrowheads="1"/>
          </p:cNvPicPr>
          <p:nvPr/>
        </p:nvPicPr>
        <p:blipFill>
          <a:blip r:embed="rId3" cstate="screen">
            <a:extLst>
              <a:ext uri="{28A0092B-C50C-407E-A947-70E740481C1C}">
                <a14:useLocalDpi xmlns=""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550 </a:t>
            </a:r>
            <a:r>
              <a:rPr lang="en-US" sz="2400" i="1" dirty="0" smtClean="0">
                <a:solidFill>
                  <a:srgbClr val="969696"/>
                </a:solidFill>
              </a:rPr>
              <a:t>(528)</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31   </a:t>
            </a:r>
            <a:r>
              <a:rPr lang="en-US" sz="2400" i="1" dirty="0" smtClean="0">
                <a:solidFill>
                  <a:srgbClr val="969696"/>
                </a:solidFill>
              </a:rPr>
              <a:t>(20)</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chemeClr val="bg1">
                    <a:lumMod val="95000"/>
                  </a:schemeClr>
                </a:solidFill>
              </a:rPr>
              <a:t>* To date, excluding current TSG meetings</a:t>
            </a:r>
          </a:p>
        </p:txBody>
      </p:sp>
      <p:pic>
        <p:nvPicPr>
          <p:cNvPr id="13313" name="Picture 1"/>
          <p:cNvPicPr>
            <a:picLocks noChangeAspect="1" noChangeArrowheads="1"/>
          </p:cNvPicPr>
          <p:nvPr/>
        </p:nvPicPr>
        <p:blipFill>
          <a:blip r:embed="rId2" cstate="print"/>
          <a:srcRect/>
          <a:stretch>
            <a:fillRect/>
          </a:stretch>
        </p:blipFill>
        <p:spPr bwMode="auto">
          <a:xfrm>
            <a:off x="1266092" y="1555791"/>
            <a:ext cx="7877908" cy="1820332"/>
          </a:xfrm>
          <a:prstGeom prst="rect">
            <a:avLst/>
          </a:prstGeom>
          <a:noFill/>
          <a:ln w="9525">
            <a:noFill/>
            <a:miter lim="800000"/>
            <a:headEnd/>
            <a:tailEnd/>
          </a:ln>
          <a:effectLst/>
        </p:spPr>
      </p:pic>
      <p:pic>
        <p:nvPicPr>
          <p:cNvPr id="13314" name="Picture 2"/>
          <p:cNvPicPr>
            <a:picLocks noChangeAspect="1" noChangeArrowheads="1"/>
          </p:cNvPicPr>
          <p:nvPr/>
        </p:nvPicPr>
        <p:blipFill>
          <a:blip r:embed="rId3" cstate="print"/>
          <a:srcRect/>
          <a:stretch>
            <a:fillRect/>
          </a:stretch>
        </p:blipFill>
        <p:spPr bwMode="auto">
          <a:xfrm>
            <a:off x="5376984" y="3522471"/>
            <a:ext cx="3767015" cy="2866038"/>
          </a:xfrm>
          <a:prstGeom prst="rect">
            <a:avLst/>
          </a:prstGeom>
          <a:noFill/>
          <a:ln w="9525">
            <a:noFill/>
            <a:miter lim="800000"/>
            <a:headEnd/>
            <a:tailEnd/>
          </a:ln>
          <a:effectLst/>
        </p:spPr>
      </p:pic>
      <p:pic>
        <p:nvPicPr>
          <p:cNvPr id="13315" name="Picture 3"/>
          <p:cNvPicPr>
            <a:picLocks noChangeAspect="1" noChangeArrowheads="1"/>
          </p:cNvPicPr>
          <p:nvPr/>
        </p:nvPicPr>
        <p:blipFill>
          <a:blip r:embed="rId4" cstate="print"/>
          <a:srcRect/>
          <a:stretch>
            <a:fillRect/>
          </a:stretch>
        </p:blipFill>
        <p:spPr bwMode="auto">
          <a:xfrm>
            <a:off x="0" y="3387495"/>
            <a:ext cx="5251937" cy="3006834"/>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33912</TotalTime>
  <Words>1203</Words>
  <Application>Microsoft Office PowerPoint</Application>
  <PresentationFormat>On-screen Show (4:3)</PresentationFormat>
  <Paragraphs>315</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Marketing matters (1)</vt:lpstr>
      <vt:lpstr>Marketing matters (2)</vt:lpstr>
      <vt:lpstr>Slide 17</vt:lpstr>
      <vt:lpstr>3GPP Ultimate Portal (3GU)</vt:lpstr>
      <vt:lpstr>Over-Working Groups – a reminder</vt:lpstr>
      <vt:lpstr>Anti-trust webinars 2017</vt:lpstr>
      <vt:lpstr>Slide 21</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2014  All rights reserved</dc:description>
  <cp:lastModifiedBy>John M Meredith</cp:lastModifiedBy>
  <cp:revision>1162</cp:revision>
  <dcterms:created xsi:type="dcterms:W3CDTF">2008-08-30T09:32:10Z</dcterms:created>
  <dcterms:modified xsi:type="dcterms:W3CDTF">2017-03-02T12:30:56Z</dcterms:modified>
</cp:coreProperties>
</file>