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Default Extension="wdp" ContentType="image/vnd.ms-photo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3"/>
  </p:notesMasterIdLst>
  <p:handoutMasterIdLst>
    <p:handoutMasterId r:id="rId44"/>
  </p:handoutMasterIdLst>
  <p:sldIdLst>
    <p:sldId id="303" r:id="rId2"/>
    <p:sldId id="809" r:id="rId3"/>
    <p:sldId id="839" r:id="rId4"/>
    <p:sldId id="840" r:id="rId5"/>
    <p:sldId id="838" r:id="rId6"/>
    <p:sldId id="708" r:id="rId7"/>
    <p:sldId id="709" r:id="rId8"/>
    <p:sldId id="710" r:id="rId9"/>
    <p:sldId id="711" r:id="rId10"/>
    <p:sldId id="712" r:id="rId11"/>
    <p:sldId id="714" r:id="rId12"/>
    <p:sldId id="717" r:id="rId13"/>
    <p:sldId id="759" r:id="rId14"/>
    <p:sldId id="761" r:id="rId15"/>
    <p:sldId id="760" r:id="rId16"/>
    <p:sldId id="864" r:id="rId17"/>
    <p:sldId id="831" r:id="rId18"/>
    <p:sldId id="832" r:id="rId19"/>
    <p:sldId id="833" r:id="rId20"/>
    <p:sldId id="834" r:id="rId21"/>
    <p:sldId id="842" r:id="rId22"/>
    <p:sldId id="835" r:id="rId23"/>
    <p:sldId id="843" r:id="rId24"/>
    <p:sldId id="844" r:id="rId25"/>
    <p:sldId id="845" r:id="rId26"/>
    <p:sldId id="846" r:id="rId27"/>
    <p:sldId id="847" r:id="rId28"/>
    <p:sldId id="848" r:id="rId29"/>
    <p:sldId id="849" r:id="rId30"/>
    <p:sldId id="850" r:id="rId31"/>
    <p:sldId id="851" r:id="rId32"/>
    <p:sldId id="852" r:id="rId33"/>
    <p:sldId id="854" r:id="rId34"/>
    <p:sldId id="853" r:id="rId35"/>
    <p:sldId id="724" r:id="rId36"/>
    <p:sldId id="822" r:id="rId37"/>
    <p:sldId id="841" r:id="rId38"/>
    <p:sldId id="815" r:id="rId39"/>
    <p:sldId id="813" r:id="rId40"/>
    <p:sldId id="826" r:id="rId41"/>
    <p:sldId id="614" r:id="rId4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-6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6-09-19_3gpp_NewOrleans\01)%20contributions\00)%20status%20report\stats05-with-chart_2016-0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3GPP meeting attendance</a:t>
            </a:r>
          </a:p>
        </c:rich>
      </c:tx>
      <c:layout>
        <c:manualLayout>
          <c:xMode val="edge"/>
          <c:yMode val="edge"/>
          <c:x val="9.9520509576591254E-2"/>
          <c:y val="0.12698436504960689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724331539844775E-2"/>
          <c:y val="3.4013680763004837E-2"/>
          <c:w val="0.88489312248613972"/>
          <c:h val="0.83220138933485099"/>
        </c:manualLayout>
      </c:layout>
      <c:lineChart>
        <c:grouping val="standard"/>
        <c:ser>
          <c:idx val="0"/>
          <c:order val="0"/>
          <c:tx>
            <c:strRef>
              <c:f>meetingStats!$E$3</c:f>
              <c:strCache>
                <c:ptCount val="1"/>
                <c:pt idx="0">
                  <c:v>monthly ave (12 months)</c:v>
                </c:pt>
              </c:strCache>
            </c:strRef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meetingStats!$A$4:$A$215</c:f>
              <c:strCache>
                <c:ptCount val="212"/>
                <c:pt idx="0">
                  <c:v>1999-01</c:v>
                </c:pt>
                <c:pt idx="1">
                  <c:v>1999-02</c:v>
                </c:pt>
                <c:pt idx="2">
                  <c:v>1999-03</c:v>
                </c:pt>
                <c:pt idx="3">
                  <c:v>1999-04</c:v>
                </c:pt>
                <c:pt idx="4">
                  <c:v>1999-05</c:v>
                </c:pt>
                <c:pt idx="5">
                  <c:v>1999-06</c:v>
                </c:pt>
                <c:pt idx="6">
                  <c:v>1999-07</c:v>
                </c:pt>
                <c:pt idx="7">
                  <c:v>1999-08</c:v>
                </c:pt>
                <c:pt idx="8">
                  <c:v>1999-09</c:v>
                </c:pt>
                <c:pt idx="9">
                  <c:v>1999-10</c:v>
                </c:pt>
                <c:pt idx="10">
                  <c:v>1999-11</c:v>
                </c:pt>
                <c:pt idx="11">
                  <c:v>1999-12</c:v>
                </c:pt>
                <c:pt idx="12">
                  <c:v>2000-01</c:v>
                </c:pt>
                <c:pt idx="13">
                  <c:v>2000-02</c:v>
                </c:pt>
                <c:pt idx="14">
                  <c:v>2000-03</c:v>
                </c:pt>
                <c:pt idx="15">
                  <c:v>2000-04</c:v>
                </c:pt>
                <c:pt idx="16">
                  <c:v>2000-05</c:v>
                </c:pt>
                <c:pt idx="17">
                  <c:v>2000-06</c:v>
                </c:pt>
                <c:pt idx="18">
                  <c:v>2000-07</c:v>
                </c:pt>
                <c:pt idx="19">
                  <c:v>2000-08</c:v>
                </c:pt>
                <c:pt idx="20">
                  <c:v>2000-09</c:v>
                </c:pt>
                <c:pt idx="21">
                  <c:v>2000-10</c:v>
                </c:pt>
                <c:pt idx="22">
                  <c:v>2000-11</c:v>
                </c:pt>
                <c:pt idx="23">
                  <c:v>2000-12</c:v>
                </c:pt>
                <c:pt idx="24">
                  <c:v>2001-01</c:v>
                </c:pt>
                <c:pt idx="25">
                  <c:v>2001-02</c:v>
                </c:pt>
                <c:pt idx="26">
                  <c:v>2001-03</c:v>
                </c:pt>
                <c:pt idx="27">
                  <c:v>2001-04</c:v>
                </c:pt>
                <c:pt idx="28">
                  <c:v>2001-05</c:v>
                </c:pt>
                <c:pt idx="29">
                  <c:v>2001-06</c:v>
                </c:pt>
                <c:pt idx="30">
                  <c:v>2001-07</c:v>
                </c:pt>
                <c:pt idx="31">
                  <c:v>2001-08</c:v>
                </c:pt>
                <c:pt idx="32">
                  <c:v>2001-09</c:v>
                </c:pt>
                <c:pt idx="33">
                  <c:v>2001-10</c:v>
                </c:pt>
                <c:pt idx="34">
                  <c:v>2001-11</c:v>
                </c:pt>
                <c:pt idx="35">
                  <c:v>2001-12</c:v>
                </c:pt>
                <c:pt idx="36">
                  <c:v>2002-01</c:v>
                </c:pt>
                <c:pt idx="37">
                  <c:v>2002-02</c:v>
                </c:pt>
                <c:pt idx="38">
                  <c:v>2002-03</c:v>
                </c:pt>
                <c:pt idx="39">
                  <c:v>2002-04</c:v>
                </c:pt>
                <c:pt idx="40">
                  <c:v>2002-05</c:v>
                </c:pt>
                <c:pt idx="41">
                  <c:v>2002-06</c:v>
                </c:pt>
                <c:pt idx="42">
                  <c:v>2002-07</c:v>
                </c:pt>
                <c:pt idx="43">
                  <c:v>2002-08</c:v>
                </c:pt>
                <c:pt idx="44">
                  <c:v>2002-09</c:v>
                </c:pt>
                <c:pt idx="45">
                  <c:v>2002-10</c:v>
                </c:pt>
                <c:pt idx="46">
                  <c:v>2002-11</c:v>
                </c:pt>
                <c:pt idx="47">
                  <c:v>2002-12</c:v>
                </c:pt>
                <c:pt idx="48">
                  <c:v>2003-01</c:v>
                </c:pt>
                <c:pt idx="49">
                  <c:v>2003-02</c:v>
                </c:pt>
                <c:pt idx="50">
                  <c:v>2003-03</c:v>
                </c:pt>
                <c:pt idx="51">
                  <c:v>2003-04</c:v>
                </c:pt>
                <c:pt idx="52">
                  <c:v>2003-05</c:v>
                </c:pt>
                <c:pt idx="53">
                  <c:v>2003-06</c:v>
                </c:pt>
                <c:pt idx="54">
                  <c:v>2003-07</c:v>
                </c:pt>
                <c:pt idx="55">
                  <c:v>2003-08</c:v>
                </c:pt>
                <c:pt idx="56">
                  <c:v>2003-09</c:v>
                </c:pt>
                <c:pt idx="57">
                  <c:v>2003-10</c:v>
                </c:pt>
                <c:pt idx="58">
                  <c:v>2003-11</c:v>
                </c:pt>
                <c:pt idx="59">
                  <c:v>2003-12</c:v>
                </c:pt>
                <c:pt idx="60">
                  <c:v>2004-01</c:v>
                </c:pt>
                <c:pt idx="61">
                  <c:v>2004-02</c:v>
                </c:pt>
                <c:pt idx="62">
                  <c:v>2004-03</c:v>
                </c:pt>
                <c:pt idx="63">
                  <c:v>2004-04</c:v>
                </c:pt>
                <c:pt idx="64">
                  <c:v>2004-05</c:v>
                </c:pt>
                <c:pt idx="65">
                  <c:v>2004-06</c:v>
                </c:pt>
                <c:pt idx="66">
                  <c:v>2004-07</c:v>
                </c:pt>
                <c:pt idx="67">
                  <c:v>2004-08</c:v>
                </c:pt>
                <c:pt idx="68">
                  <c:v>2004-09</c:v>
                </c:pt>
                <c:pt idx="69">
                  <c:v>2004-10</c:v>
                </c:pt>
                <c:pt idx="70">
                  <c:v>2004-11</c:v>
                </c:pt>
                <c:pt idx="71">
                  <c:v>2004-12</c:v>
                </c:pt>
                <c:pt idx="72">
                  <c:v>2005-01</c:v>
                </c:pt>
                <c:pt idx="73">
                  <c:v>2005-02</c:v>
                </c:pt>
                <c:pt idx="74">
                  <c:v>2005-03</c:v>
                </c:pt>
                <c:pt idx="75">
                  <c:v>2005-04</c:v>
                </c:pt>
                <c:pt idx="76">
                  <c:v>2005-05</c:v>
                </c:pt>
                <c:pt idx="77">
                  <c:v>2005-06</c:v>
                </c:pt>
                <c:pt idx="78">
                  <c:v>2005-07</c:v>
                </c:pt>
                <c:pt idx="79">
                  <c:v>2005-08</c:v>
                </c:pt>
                <c:pt idx="80">
                  <c:v>2005-09</c:v>
                </c:pt>
                <c:pt idx="81">
                  <c:v>2005-10</c:v>
                </c:pt>
                <c:pt idx="82">
                  <c:v>2005-11</c:v>
                </c:pt>
                <c:pt idx="83">
                  <c:v>2005-12</c:v>
                </c:pt>
                <c:pt idx="84">
                  <c:v>2006-01</c:v>
                </c:pt>
                <c:pt idx="85">
                  <c:v>2006-02</c:v>
                </c:pt>
                <c:pt idx="86">
                  <c:v>2006-03</c:v>
                </c:pt>
                <c:pt idx="87">
                  <c:v>2006-04</c:v>
                </c:pt>
                <c:pt idx="88">
                  <c:v>2006-05</c:v>
                </c:pt>
                <c:pt idx="89">
                  <c:v>2006-06</c:v>
                </c:pt>
                <c:pt idx="90">
                  <c:v>2006-07</c:v>
                </c:pt>
                <c:pt idx="91">
                  <c:v>2006-08</c:v>
                </c:pt>
                <c:pt idx="92">
                  <c:v>2006-09</c:v>
                </c:pt>
                <c:pt idx="93">
                  <c:v>2006-10</c:v>
                </c:pt>
                <c:pt idx="94">
                  <c:v>2006-11</c:v>
                </c:pt>
                <c:pt idx="95">
                  <c:v>2006-12</c:v>
                </c:pt>
                <c:pt idx="96">
                  <c:v>2007-01</c:v>
                </c:pt>
                <c:pt idx="97">
                  <c:v>2007-02</c:v>
                </c:pt>
                <c:pt idx="98">
                  <c:v>2007-03</c:v>
                </c:pt>
                <c:pt idx="99">
                  <c:v>2007-04</c:v>
                </c:pt>
                <c:pt idx="100">
                  <c:v>2007-05</c:v>
                </c:pt>
                <c:pt idx="101">
                  <c:v>2007-06</c:v>
                </c:pt>
                <c:pt idx="102">
                  <c:v>2007-07</c:v>
                </c:pt>
                <c:pt idx="103">
                  <c:v>2007-08</c:v>
                </c:pt>
                <c:pt idx="104">
                  <c:v>2007-09</c:v>
                </c:pt>
                <c:pt idx="105">
                  <c:v>2007-10</c:v>
                </c:pt>
                <c:pt idx="106">
                  <c:v>2007-11</c:v>
                </c:pt>
                <c:pt idx="107">
                  <c:v>2007-12</c:v>
                </c:pt>
                <c:pt idx="108">
                  <c:v>2008-01</c:v>
                </c:pt>
                <c:pt idx="109">
                  <c:v>2008-02</c:v>
                </c:pt>
                <c:pt idx="110">
                  <c:v>2008-03</c:v>
                </c:pt>
                <c:pt idx="111">
                  <c:v>2008-04</c:v>
                </c:pt>
                <c:pt idx="112">
                  <c:v>2008-05</c:v>
                </c:pt>
                <c:pt idx="113">
                  <c:v>2008-06</c:v>
                </c:pt>
                <c:pt idx="114">
                  <c:v>2008-07</c:v>
                </c:pt>
                <c:pt idx="115">
                  <c:v>2008-08</c:v>
                </c:pt>
                <c:pt idx="116">
                  <c:v>2008-09</c:v>
                </c:pt>
                <c:pt idx="117">
                  <c:v>2008-10</c:v>
                </c:pt>
                <c:pt idx="118">
                  <c:v>2008-11</c:v>
                </c:pt>
                <c:pt idx="119">
                  <c:v>2008-12</c:v>
                </c:pt>
                <c:pt idx="120">
                  <c:v>2009-01</c:v>
                </c:pt>
                <c:pt idx="121">
                  <c:v>2009-02</c:v>
                </c:pt>
                <c:pt idx="122">
                  <c:v>2009-03</c:v>
                </c:pt>
                <c:pt idx="123">
                  <c:v>2009-04</c:v>
                </c:pt>
                <c:pt idx="124">
                  <c:v>2009-05</c:v>
                </c:pt>
                <c:pt idx="125">
                  <c:v>2009-06</c:v>
                </c:pt>
                <c:pt idx="126">
                  <c:v>2009-07</c:v>
                </c:pt>
                <c:pt idx="127">
                  <c:v>2009-08</c:v>
                </c:pt>
                <c:pt idx="128">
                  <c:v>2009-09</c:v>
                </c:pt>
                <c:pt idx="129">
                  <c:v>2009-10</c:v>
                </c:pt>
                <c:pt idx="130">
                  <c:v>2009-11</c:v>
                </c:pt>
                <c:pt idx="131">
                  <c:v>2009-12</c:v>
                </c:pt>
                <c:pt idx="132">
                  <c:v>2010-01</c:v>
                </c:pt>
                <c:pt idx="133">
                  <c:v>2010-02</c:v>
                </c:pt>
                <c:pt idx="134">
                  <c:v>2010-03</c:v>
                </c:pt>
                <c:pt idx="135">
                  <c:v>2010-04</c:v>
                </c:pt>
                <c:pt idx="136">
                  <c:v>2010-05</c:v>
                </c:pt>
                <c:pt idx="137">
                  <c:v>2010-06</c:v>
                </c:pt>
                <c:pt idx="138">
                  <c:v>2010-07</c:v>
                </c:pt>
                <c:pt idx="139">
                  <c:v>2010-08</c:v>
                </c:pt>
                <c:pt idx="140">
                  <c:v>2010-09</c:v>
                </c:pt>
                <c:pt idx="141">
                  <c:v>2010-10</c:v>
                </c:pt>
                <c:pt idx="142">
                  <c:v>2010-11</c:v>
                </c:pt>
                <c:pt idx="143">
                  <c:v>2010-12</c:v>
                </c:pt>
                <c:pt idx="144">
                  <c:v>2011-01</c:v>
                </c:pt>
                <c:pt idx="145">
                  <c:v>2011-02</c:v>
                </c:pt>
                <c:pt idx="146">
                  <c:v>2011-03</c:v>
                </c:pt>
                <c:pt idx="147">
                  <c:v>2011-04</c:v>
                </c:pt>
                <c:pt idx="148">
                  <c:v>2011-05</c:v>
                </c:pt>
                <c:pt idx="149">
                  <c:v>2011-06</c:v>
                </c:pt>
                <c:pt idx="150">
                  <c:v>2011-07</c:v>
                </c:pt>
                <c:pt idx="151">
                  <c:v>2011-08</c:v>
                </c:pt>
                <c:pt idx="152">
                  <c:v>2011-09</c:v>
                </c:pt>
                <c:pt idx="153">
                  <c:v>2011-10</c:v>
                </c:pt>
                <c:pt idx="154">
                  <c:v>2011-11</c:v>
                </c:pt>
                <c:pt idx="155">
                  <c:v>2011-12</c:v>
                </c:pt>
                <c:pt idx="156">
                  <c:v>2012-01</c:v>
                </c:pt>
                <c:pt idx="157">
                  <c:v>2012-02</c:v>
                </c:pt>
                <c:pt idx="158">
                  <c:v>2012-03</c:v>
                </c:pt>
                <c:pt idx="159">
                  <c:v>2012-04</c:v>
                </c:pt>
                <c:pt idx="160">
                  <c:v>2012-05</c:v>
                </c:pt>
                <c:pt idx="161">
                  <c:v>2012-06</c:v>
                </c:pt>
                <c:pt idx="162">
                  <c:v>2012-07</c:v>
                </c:pt>
                <c:pt idx="163">
                  <c:v>2012-08</c:v>
                </c:pt>
                <c:pt idx="164">
                  <c:v>2012-09</c:v>
                </c:pt>
                <c:pt idx="165">
                  <c:v>2012-10</c:v>
                </c:pt>
                <c:pt idx="166">
                  <c:v>2012-11</c:v>
                </c:pt>
                <c:pt idx="167">
                  <c:v>2012-12</c:v>
                </c:pt>
                <c:pt idx="168">
                  <c:v>2013-01</c:v>
                </c:pt>
                <c:pt idx="169">
                  <c:v>2013-02</c:v>
                </c:pt>
                <c:pt idx="170">
                  <c:v>2013-03</c:v>
                </c:pt>
                <c:pt idx="171">
                  <c:v>2013-04</c:v>
                </c:pt>
                <c:pt idx="172">
                  <c:v>2013-05</c:v>
                </c:pt>
                <c:pt idx="173">
                  <c:v>2013-06</c:v>
                </c:pt>
                <c:pt idx="174">
                  <c:v>2013-07</c:v>
                </c:pt>
                <c:pt idx="175">
                  <c:v>2013-08</c:v>
                </c:pt>
                <c:pt idx="176">
                  <c:v>2013-09</c:v>
                </c:pt>
                <c:pt idx="177">
                  <c:v>2013-10</c:v>
                </c:pt>
                <c:pt idx="178">
                  <c:v>2013-11</c:v>
                </c:pt>
                <c:pt idx="179">
                  <c:v>2013-12</c:v>
                </c:pt>
                <c:pt idx="180">
                  <c:v>2014-01</c:v>
                </c:pt>
                <c:pt idx="181">
                  <c:v>2014-02</c:v>
                </c:pt>
                <c:pt idx="182">
                  <c:v>2014-03</c:v>
                </c:pt>
                <c:pt idx="183">
                  <c:v>2014-04</c:v>
                </c:pt>
                <c:pt idx="184">
                  <c:v>2014-05</c:v>
                </c:pt>
                <c:pt idx="185">
                  <c:v>2014-06</c:v>
                </c:pt>
                <c:pt idx="186">
                  <c:v>2014-07</c:v>
                </c:pt>
                <c:pt idx="187">
                  <c:v>2014-08</c:v>
                </c:pt>
                <c:pt idx="188">
                  <c:v>2014-09</c:v>
                </c:pt>
                <c:pt idx="189">
                  <c:v>2014-10</c:v>
                </c:pt>
                <c:pt idx="190">
                  <c:v>2014-11</c:v>
                </c:pt>
                <c:pt idx="191">
                  <c:v>2014-12</c:v>
                </c:pt>
                <c:pt idx="192">
                  <c:v>2015-01</c:v>
                </c:pt>
                <c:pt idx="193">
                  <c:v>2015-02</c:v>
                </c:pt>
                <c:pt idx="194">
                  <c:v>2015-03</c:v>
                </c:pt>
                <c:pt idx="195">
                  <c:v>2015-04</c:v>
                </c:pt>
                <c:pt idx="196">
                  <c:v>2015-05</c:v>
                </c:pt>
                <c:pt idx="197">
                  <c:v>2015-06</c:v>
                </c:pt>
                <c:pt idx="198">
                  <c:v>2015-07</c:v>
                </c:pt>
                <c:pt idx="199">
                  <c:v>2015-08</c:v>
                </c:pt>
                <c:pt idx="200">
                  <c:v>2015-09</c:v>
                </c:pt>
                <c:pt idx="201">
                  <c:v>2015-10</c:v>
                </c:pt>
                <c:pt idx="202">
                  <c:v>2015-11</c:v>
                </c:pt>
                <c:pt idx="203">
                  <c:v>2015-12</c:v>
                </c:pt>
                <c:pt idx="204">
                  <c:v>2016-01</c:v>
                </c:pt>
                <c:pt idx="205">
                  <c:v>2016-02</c:v>
                </c:pt>
                <c:pt idx="206">
                  <c:v>2016-03</c:v>
                </c:pt>
                <c:pt idx="207">
                  <c:v>2016-04</c:v>
                </c:pt>
                <c:pt idx="208">
                  <c:v>2016-05</c:v>
                </c:pt>
                <c:pt idx="209">
                  <c:v>2016-06</c:v>
                </c:pt>
                <c:pt idx="210">
                  <c:v>2016-07</c:v>
                </c:pt>
                <c:pt idx="211">
                  <c:v>2016-08</c:v>
                </c:pt>
              </c:strCache>
            </c:strRef>
          </c:cat>
          <c:val>
            <c:numRef>
              <c:f>meetingStats!$E$4:$E$215</c:f>
              <c:numCache>
                <c:formatCode>0</c:formatCode>
                <c:ptCount val="212"/>
                <c:pt idx="0">
                  <c:v>469</c:v>
                </c:pt>
                <c:pt idx="1">
                  <c:v>805.5</c:v>
                </c:pt>
                <c:pt idx="2">
                  <c:v>1063</c:v>
                </c:pt>
                <c:pt idx="3">
                  <c:v>1472.75</c:v>
                </c:pt>
                <c:pt idx="4">
                  <c:v>1298</c:v>
                </c:pt>
                <c:pt idx="5">
                  <c:v>1325.8333333333323</c:v>
                </c:pt>
                <c:pt idx="6">
                  <c:v>1316.714285714286</c:v>
                </c:pt>
                <c:pt idx="7">
                  <c:v>1338.625</c:v>
                </c:pt>
                <c:pt idx="8">
                  <c:v>1396.8888888888882</c:v>
                </c:pt>
                <c:pt idx="9">
                  <c:v>1429.3</c:v>
                </c:pt>
                <c:pt idx="10">
                  <c:v>1433.2727272727273</c:v>
                </c:pt>
                <c:pt idx="11">
                  <c:v>1491.75</c:v>
                </c:pt>
                <c:pt idx="12">
                  <c:v>1649.25</c:v>
                </c:pt>
                <c:pt idx="13">
                  <c:v>1741.75</c:v>
                </c:pt>
                <c:pt idx="14">
                  <c:v>1704.6666666666667</c:v>
                </c:pt>
                <c:pt idx="15">
                  <c:v>1512.5</c:v>
                </c:pt>
                <c:pt idx="16">
                  <c:v>1674.6666666666667</c:v>
                </c:pt>
                <c:pt idx="17">
                  <c:v>1697.75</c:v>
                </c:pt>
                <c:pt idx="18">
                  <c:v>1722.75</c:v>
                </c:pt>
                <c:pt idx="19">
                  <c:v>1862.4166666666679</c:v>
                </c:pt>
                <c:pt idx="20">
                  <c:v>1996.4166666666679</c:v>
                </c:pt>
                <c:pt idx="21">
                  <c:v>2054.6666666666642</c:v>
                </c:pt>
                <c:pt idx="22">
                  <c:v>2539.6666666666642</c:v>
                </c:pt>
                <c:pt idx="23">
                  <c:v>2479.3333333333371</c:v>
                </c:pt>
                <c:pt idx="24">
                  <c:v>2717.25</c:v>
                </c:pt>
                <c:pt idx="25">
                  <c:v>2975.25</c:v>
                </c:pt>
                <c:pt idx="26">
                  <c:v>2996.5</c:v>
                </c:pt>
                <c:pt idx="27">
                  <c:v>3205.6666666666642</c:v>
                </c:pt>
                <c:pt idx="28">
                  <c:v>3391.4166666666652</c:v>
                </c:pt>
                <c:pt idx="29">
                  <c:v>3428.4166666666652</c:v>
                </c:pt>
                <c:pt idx="30">
                  <c:v>3503.5</c:v>
                </c:pt>
                <c:pt idx="31">
                  <c:v>3553.0833333333362</c:v>
                </c:pt>
                <c:pt idx="32">
                  <c:v>3538.9166666666652</c:v>
                </c:pt>
                <c:pt idx="33">
                  <c:v>3499.1666666666642</c:v>
                </c:pt>
                <c:pt idx="34">
                  <c:v>3290.0833333333362</c:v>
                </c:pt>
                <c:pt idx="35">
                  <c:v>3305</c:v>
                </c:pt>
                <c:pt idx="36">
                  <c:v>3138.1666666666642</c:v>
                </c:pt>
                <c:pt idx="37">
                  <c:v>3149.0833333333362</c:v>
                </c:pt>
                <c:pt idx="38">
                  <c:v>3135.1666666666642</c:v>
                </c:pt>
                <c:pt idx="39">
                  <c:v>3206.9166666666652</c:v>
                </c:pt>
                <c:pt idx="40">
                  <c:v>3204.25</c:v>
                </c:pt>
                <c:pt idx="41">
                  <c:v>3329.1666666666642</c:v>
                </c:pt>
                <c:pt idx="42">
                  <c:v>3264.5</c:v>
                </c:pt>
                <c:pt idx="43">
                  <c:v>3271.1666666666642</c:v>
                </c:pt>
                <c:pt idx="44">
                  <c:v>3231.5833333333362</c:v>
                </c:pt>
                <c:pt idx="45">
                  <c:v>3188.8333333333371</c:v>
                </c:pt>
                <c:pt idx="46">
                  <c:v>3190.3333333333371</c:v>
                </c:pt>
                <c:pt idx="47">
                  <c:v>3158.5</c:v>
                </c:pt>
                <c:pt idx="48">
                  <c:v>3111.9166666666652</c:v>
                </c:pt>
                <c:pt idx="49">
                  <c:v>3091.0833333333362</c:v>
                </c:pt>
                <c:pt idx="50">
                  <c:v>3094.8333333333371</c:v>
                </c:pt>
                <c:pt idx="51">
                  <c:v>2924.4166666666652</c:v>
                </c:pt>
                <c:pt idx="52">
                  <c:v>2830.9166666666652</c:v>
                </c:pt>
                <c:pt idx="53">
                  <c:v>2714</c:v>
                </c:pt>
                <c:pt idx="54">
                  <c:v>2727.9166666666652</c:v>
                </c:pt>
                <c:pt idx="55">
                  <c:v>2780.9166666666652</c:v>
                </c:pt>
                <c:pt idx="56">
                  <c:v>2672.75</c:v>
                </c:pt>
                <c:pt idx="57">
                  <c:v>2792.3333333333371</c:v>
                </c:pt>
                <c:pt idx="58">
                  <c:v>2709.5</c:v>
                </c:pt>
                <c:pt idx="59">
                  <c:v>2703.3333333333371</c:v>
                </c:pt>
                <c:pt idx="60">
                  <c:v>2621.4166666666652</c:v>
                </c:pt>
                <c:pt idx="61">
                  <c:v>2603.3333333333371</c:v>
                </c:pt>
                <c:pt idx="62">
                  <c:v>2605.1666666666642</c:v>
                </c:pt>
                <c:pt idx="63">
                  <c:v>2594.9166666666652</c:v>
                </c:pt>
                <c:pt idx="64">
                  <c:v>2601.5833333333362</c:v>
                </c:pt>
                <c:pt idx="65">
                  <c:v>2635.75</c:v>
                </c:pt>
                <c:pt idx="66">
                  <c:v>2525.1666666666642</c:v>
                </c:pt>
                <c:pt idx="67">
                  <c:v>2474.4166666666652</c:v>
                </c:pt>
                <c:pt idx="68">
                  <c:v>2472.5833333333362</c:v>
                </c:pt>
                <c:pt idx="69">
                  <c:v>2375.9166666666652</c:v>
                </c:pt>
                <c:pt idx="70">
                  <c:v>2461.0833333333362</c:v>
                </c:pt>
                <c:pt idx="71">
                  <c:v>2472.25</c:v>
                </c:pt>
                <c:pt idx="72">
                  <c:v>2553.9166666666652</c:v>
                </c:pt>
                <c:pt idx="73">
                  <c:v>2380.3333333333371</c:v>
                </c:pt>
                <c:pt idx="74">
                  <c:v>2395</c:v>
                </c:pt>
                <c:pt idx="75">
                  <c:v>2618.3333333333371</c:v>
                </c:pt>
                <c:pt idx="76">
                  <c:v>2582.3333333333371</c:v>
                </c:pt>
                <c:pt idx="77">
                  <c:v>2560.5</c:v>
                </c:pt>
                <c:pt idx="78">
                  <c:v>2556.5</c:v>
                </c:pt>
                <c:pt idx="79">
                  <c:v>2610.4166666666652</c:v>
                </c:pt>
                <c:pt idx="80">
                  <c:v>2742.1666666666642</c:v>
                </c:pt>
                <c:pt idx="81">
                  <c:v>2771.9166666666652</c:v>
                </c:pt>
                <c:pt idx="82">
                  <c:v>2833.8333333333371</c:v>
                </c:pt>
                <c:pt idx="83">
                  <c:v>2762.9166666666652</c:v>
                </c:pt>
                <c:pt idx="84">
                  <c:v>2819.1666666666642</c:v>
                </c:pt>
                <c:pt idx="85">
                  <c:v>3079.8333333333371</c:v>
                </c:pt>
                <c:pt idx="86">
                  <c:v>3163.4166666666652</c:v>
                </c:pt>
                <c:pt idx="87">
                  <c:v>2981.75</c:v>
                </c:pt>
                <c:pt idx="88">
                  <c:v>3181.6666666666642</c:v>
                </c:pt>
                <c:pt idx="89">
                  <c:v>3306.25</c:v>
                </c:pt>
                <c:pt idx="90">
                  <c:v>3320.6666666666642</c:v>
                </c:pt>
                <c:pt idx="91">
                  <c:v>3409.25</c:v>
                </c:pt>
                <c:pt idx="92">
                  <c:v>3359.8333333333371</c:v>
                </c:pt>
                <c:pt idx="93">
                  <c:v>3521.75</c:v>
                </c:pt>
                <c:pt idx="94">
                  <c:v>3510.4166666666652</c:v>
                </c:pt>
                <c:pt idx="95">
                  <c:v>3526.5</c:v>
                </c:pt>
                <c:pt idx="96">
                  <c:v>3739.8333333333371</c:v>
                </c:pt>
                <c:pt idx="97">
                  <c:v>3701.5833333333362</c:v>
                </c:pt>
                <c:pt idx="98">
                  <c:v>3844.8333333333371</c:v>
                </c:pt>
                <c:pt idx="99">
                  <c:v>3863.5833333333362</c:v>
                </c:pt>
                <c:pt idx="100">
                  <c:v>3927.8333333333371</c:v>
                </c:pt>
                <c:pt idx="101">
                  <c:v>3986.9166666666652</c:v>
                </c:pt>
                <c:pt idx="102">
                  <c:v>3989.9166666666652</c:v>
                </c:pt>
                <c:pt idx="103">
                  <c:v>4061.4166666666652</c:v>
                </c:pt>
                <c:pt idx="104">
                  <c:v>3985.5833333333362</c:v>
                </c:pt>
                <c:pt idx="105">
                  <c:v>4089.1666666666642</c:v>
                </c:pt>
                <c:pt idx="106">
                  <c:v>4194.75</c:v>
                </c:pt>
                <c:pt idx="107">
                  <c:v>4203.9166666666724</c:v>
                </c:pt>
                <c:pt idx="108">
                  <c:v>4085.9166666666652</c:v>
                </c:pt>
                <c:pt idx="109">
                  <c:v>4050.0833333333362</c:v>
                </c:pt>
                <c:pt idx="110">
                  <c:v>3990.0833333333362</c:v>
                </c:pt>
                <c:pt idx="111">
                  <c:v>4141.5</c:v>
                </c:pt>
                <c:pt idx="112">
                  <c:v>4108.5</c:v>
                </c:pt>
                <c:pt idx="113">
                  <c:v>4135.75</c:v>
                </c:pt>
                <c:pt idx="114">
                  <c:v>4125.5</c:v>
                </c:pt>
                <c:pt idx="115">
                  <c:v>4121</c:v>
                </c:pt>
                <c:pt idx="116">
                  <c:v>4314.0833333333303</c:v>
                </c:pt>
                <c:pt idx="117">
                  <c:v>4094.8333333333371</c:v>
                </c:pt>
                <c:pt idx="118">
                  <c:v>4112.3333333333303</c:v>
                </c:pt>
                <c:pt idx="119">
                  <c:v>4190.8333333333303</c:v>
                </c:pt>
                <c:pt idx="120">
                  <c:v>4107.5</c:v>
                </c:pt>
                <c:pt idx="121">
                  <c:v>4325</c:v>
                </c:pt>
                <c:pt idx="122">
                  <c:v>4482.1666666666742</c:v>
                </c:pt>
                <c:pt idx="123">
                  <c:v>4276.25</c:v>
                </c:pt>
                <c:pt idx="124">
                  <c:v>4214.25</c:v>
                </c:pt>
                <c:pt idx="125">
                  <c:v>4233.25</c:v>
                </c:pt>
                <c:pt idx="126">
                  <c:v>4257</c:v>
                </c:pt>
                <c:pt idx="127">
                  <c:v>4378.75</c:v>
                </c:pt>
                <c:pt idx="128">
                  <c:v>4204.75</c:v>
                </c:pt>
                <c:pt idx="129">
                  <c:v>4396</c:v>
                </c:pt>
                <c:pt idx="130">
                  <c:v>4372.1666666666742</c:v>
                </c:pt>
                <c:pt idx="131">
                  <c:v>4355.5</c:v>
                </c:pt>
                <c:pt idx="132">
                  <c:v>4443.6666666666742</c:v>
                </c:pt>
                <c:pt idx="133">
                  <c:v>4383.5</c:v>
                </c:pt>
                <c:pt idx="134">
                  <c:v>4153.6666666666742</c:v>
                </c:pt>
                <c:pt idx="135">
                  <c:v>4319.8333333333303</c:v>
                </c:pt>
                <c:pt idx="136">
                  <c:v>4433.3333333333303</c:v>
                </c:pt>
                <c:pt idx="137">
                  <c:v>4430.3333333333303</c:v>
                </c:pt>
                <c:pt idx="138">
                  <c:v>4379.5</c:v>
                </c:pt>
                <c:pt idx="139">
                  <c:v>4345.1666666666742</c:v>
                </c:pt>
                <c:pt idx="140">
                  <c:v>4301.5</c:v>
                </c:pt>
                <c:pt idx="141">
                  <c:v>4281.3333333333303</c:v>
                </c:pt>
                <c:pt idx="142">
                  <c:v>4341.5</c:v>
                </c:pt>
                <c:pt idx="143">
                  <c:v>4329.8333333333303</c:v>
                </c:pt>
                <c:pt idx="144">
                  <c:v>4379.5833333333303</c:v>
                </c:pt>
                <c:pt idx="145">
                  <c:v>4467.3333333333303</c:v>
                </c:pt>
                <c:pt idx="146">
                  <c:v>4357.5833333333303</c:v>
                </c:pt>
                <c:pt idx="147">
                  <c:v>4317.5</c:v>
                </c:pt>
                <c:pt idx="148">
                  <c:v>4417.0833333333303</c:v>
                </c:pt>
                <c:pt idx="149">
                  <c:v>4122.5833333333303</c:v>
                </c:pt>
                <c:pt idx="150">
                  <c:v>4192.5833333333303</c:v>
                </c:pt>
                <c:pt idx="151">
                  <c:v>4168.4166666666724</c:v>
                </c:pt>
                <c:pt idx="152">
                  <c:v>4158.6666666666742</c:v>
                </c:pt>
                <c:pt idx="153">
                  <c:v>4217.8333333333303</c:v>
                </c:pt>
                <c:pt idx="154">
                  <c:v>4378.9166666666724</c:v>
                </c:pt>
                <c:pt idx="155">
                  <c:v>4370.0833333333303</c:v>
                </c:pt>
                <c:pt idx="156">
                  <c:v>3973.5</c:v>
                </c:pt>
                <c:pt idx="157">
                  <c:v>4028.6666666666642</c:v>
                </c:pt>
                <c:pt idx="158">
                  <c:v>4222.5</c:v>
                </c:pt>
                <c:pt idx="159">
                  <c:v>4137.0833333333303</c:v>
                </c:pt>
                <c:pt idx="160">
                  <c:v>4159.8333333333303</c:v>
                </c:pt>
                <c:pt idx="161">
                  <c:v>4184.3333333333303</c:v>
                </c:pt>
                <c:pt idx="162">
                  <c:v>4215.5833333333303</c:v>
                </c:pt>
                <c:pt idx="163">
                  <c:v>4161.5833333333303</c:v>
                </c:pt>
                <c:pt idx="164">
                  <c:v>4192.6666666666742</c:v>
                </c:pt>
                <c:pt idx="165">
                  <c:v>4144.1666666666742</c:v>
                </c:pt>
                <c:pt idx="166">
                  <c:v>3993.0833333333362</c:v>
                </c:pt>
                <c:pt idx="167">
                  <c:v>4009.5</c:v>
                </c:pt>
                <c:pt idx="168">
                  <c:v>4621.8333333333303</c:v>
                </c:pt>
                <c:pt idx="169">
                  <c:v>4062.3333333333371</c:v>
                </c:pt>
                <c:pt idx="170">
                  <c:v>3777.3333333333371</c:v>
                </c:pt>
                <c:pt idx="171">
                  <c:v>4152.8333333333303</c:v>
                </c:pt>
                <c:pt idx="172">
                  <c:v>4148.8333333333303</c:v>
                </c:pt>
                <c:pt idx="173">
                  <c:v>4087.3333333333371</c:v>
                </c:pt>
                <c:pt idx="174">
                  <c:v>4088.4166666666652</c:v>
                </c:pt>
                <c:pt idx="175">
                  <c:v>3922.0833333333362</c:v>
                </c:pt>
                <c:pt idx="176">
                  <c:v>3990.25</c:v>
                </c:pt>
                <c:pt idx="177">
                  <c:v>3974.5833333333362</c:v>
                </c:pt>
                <c:pt idx="178">
                  <c:v>4021.9166666666652</c:v>
                </c:pt>
                <c:pt idx="179">
                  <c:v>4008.3333333333371</c:v>
                </c:pt>
                <c:pt idx="180">
                  <c:v>3642.25</c:v>
                </c:pt>
                <c:pt idx="181">
                  <c:v>3897.0833333333362</c:v>
                </c:pt>
                <c:pt idx="182">
                  <c:v>4377.1666666666742</c:v>
                </c:pt>
                <c:pt idx="183">
                  <c:v>3847.6666666666642</c:v>
                </c:pt>
                <c:pt idx="184">
                  <c:v>3671.4166666666652</c:v>
                </c:pt>
                <c:pt idx="185">
                  <c:v>3689</c:v>
                </c:pt>
                <c:pt idx="186">
                  <c:v>3727.1666666666642</c:v>
                </c:pt>
                <c:pt idx="187">
                  <c:v>3805.75</c:v>
                </c:pt>
                <c:pt idx="188">
                  <c:v>3724.0833333333362</c:v>
                </c:pt>
                <c:pt idx="189">
                  <c:v>3747.4166666666652</c:v>
                </c:pt>
                <c:pt idx="190">
                  <c:v>3811</c:v>
                </c:pt>
                <c:pt idx="191">
                  <c:v>3826.4166666666652</c:v>
                </c:pt>
                <c:pt idx="192">
                  <c:v>3759.0833333333362</c:v>
                </c:pt>
                <c:pt idx="193">
                  <c:v>3983.75</c:v>
                </c:pt>
                <c:pt idx="194">
                  <c:v>3645</c:v>
                </c:pt>
                <c:pt idx="195">
                  <c:v>4230.3333333333303</c:v>
                </c:pt>
                <c:pt idx="196">
                  <c:v>4479.5</c:v>
                </c:pt>
                <c:pt idx="197">
                  <c:v>4504</c:v>
                </c:pt>
                <c:pt idx="198">
                  <c:v>4436.8333333333303</c:v>
                </c:pt>
                <c:pt idx="199">
                  <c:v>4827.9166666666724</c:v>
                </c:pt>
                <c:pt idx="200">
                  <c:v>4907.4166666666724</c:v>
                </c:pt>
                <c:pt idx="201">
                  <c:v>5016.5833333333303</c:v>
                </c:pt>
                <c:pt idx="202">
                  <c:v>5192.5</c:v>
                </c:pt>
                <c:pt idx="203">
                  <c:v>5202.4166666666724</c:v>
                </c:pt>
                <c:pt idx="204">
                  <c:v>5192.75</c:v>
                </c:pt>
                <c:pt idx="205">
                  <c:v>5167.1666666666742</c:v>
                </c:pt>
                <c:pt idx="206">
                  <c:v>5113.4166666666724</c:v>
                </c:pt>
                <c:pt idx="207">
                  <c:v>5015.0833333333303</c:v>
                </c:pt>
                <c:pt idx="208">
                  <c:v>5010.6666666666742</c:v>
                </c:pt>
                <c:pt idx="209">
                  <c:v>5036.25</c:v>
                </c:pt>
                <c:pt idx="210">
                  <c:v>5201.25</c:v>
                </c:pt>
                <c:pt idx="211">
                  <c:v>4948.9166666666724</c:v>
                </c:pt>
              </c:numCache>
            </c:numRef>
          </c:val>
          <c:smooth val="1"/>
        </c:ser>
        <c:marker val="1"/>
        <c:axId val="85577088"/>
        <c:axId val="85752448"/>
      </c:lineChart>
      <c:catAx>
        <c:axId val="85577088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5752448"/>
        <c:crosses val="autoZero"/>
        <c:auto val="1"/>
        <c:lblAlgn val="ctr"/>
        <c:lblOffset val="100"/>
        <c:tickLblSkip val="5"/>
        <c:tickMarkSkip val="1"/>
      </c:catAx>
      <c:valAx>
        <c:axId val="8575244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12 month rolling average (delegate.days per month)</a:t>
                </a:r>
              </a:p>
            </c:rich>
          </c:tx>
          <c:layout>
            <c:manualLayout>
              <c:xMode val="edge"/>
              <c:yMode val="edge"/>
              <c:x val="2.6378896882494032E-2"/>
              <c:y val="7.2562596342124169E-2"/>
            </c:manualLayout>
          </c:layout>
          <c:spPr>
            <a:noFill/>
            <a:ln w="25400">
              <a:noFill/>
            </a:ln>
          </c:spPr>
        </c:title>
        <c:numFmt formatCode="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5577088"/>
        <c:crosses val="autoZero"/>
        <c:crossBetween val="between"/>
      </c:valAx>
      <c:spPr>
        <a:gradFill rotWithShape="0">
          <a:gsLst>
            <a:gs pos="0">
              <a:srgbClr val="FFCC99"/>
            </a:gs>
            <a:gs pos="100000">
              <a:srgbClr val="CCFFCC"/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306944"/>
        <c:axId val="102308480"/>
      </c:lineChart>
      <c:dateAx>
        <c:axId val="102306944"/>
        <c:scaling>
          <c:orientation val="minMax"/>
        </c:scaling>
        <c:axPos val="b"/>
        <c:numFmt formatCode="mmm/yy" sourceLinked="1"/>
        <c:tickLblPos val="nextTo"/>
        <c:crossAx val="102308480"/>
        <c:crosses val="autoZero"/>
        <c:auto val="1"/>
        <c:lblOffset val="100"/>
        <c:majorUnit val="3"/>
        <c:majorTimeUnit val="months"/>
      </c:dateAx>
      <c:valAx>
        <c:axId val="102308480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306944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340864"/>
        <c:axId val="102342656"/>
      </c:lineChart>
      <c:dateAx>
        <c:axId val="102340864"/>
        <c:scaling>
          <c:orientation val="minMax"/>
        </c:scaling>
        <c:axPos val="b"/>
        <c:numFmt formatCode="mmm/yy" sourceLinked="1"/>
        <c:tickLblPos val="nextTo"/>
        <c:crossAx val="102342656"/>
        <c:crosses val="autoZero"/>
        <c:auto val="1"/>
        <c:lblOffset val="100"/>
        <c:majorUnit val="3"/>
        <c:majorTimeUnit val="months"/>
      </c:dateAx>
      <c:valAx>
        <c:axId val="10234265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340864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350208"/>
        <c:axId val="101201024"/>
      </c:lineChart>
      <c:dateAx>
        <c:axId val="102350208"/>
        <c:scaling>
          <c:orientation val="minMax"/>
        </c:scaling>
        <c:axPos val="b"/>
        <c:numFmt formatCode="mmm/yy" sourceLinked="1"/>
        <c:tickLblPos val="nextTo"/>
        <c:crossAx val="101201024"/>
        <c:crosses val="autoZero"/>
        <c:auto val="1"/>
        <c:lblOffset val="100"/>
        <c:majorUnit val="3"/>
        <c:majorTimeUnit val="months"/>
      </c:dateAx>
      <c:valAx>
        <c:axId val="101201024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35020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1245696"/>
        <c:axId val="101247232"/>
      </c:lineChart>
      <c:dateAx>
        <c:axId val="101245696"/>
        <c:scaling>
          <c:orientation val="minMax"/>
        </c:scaling>
        <c:axPos val="b"/>
        <c:numFmt formatCode="mmm/yy" sourceLinked="1"/>
        <c:tickLblPos val="nextTo"/>
        <c:crossAx val="101247232"/>
        <c:crosses val="autoZero"/>
        <c:auto val="1"/>
        <c:lblOffset val="100"/>
        <c:majorUnit val="3"/>
        <c:majorTimeUnit val="months"/>
      </c:dateAx>
      <c:valAx>
        <c:axId val="101247232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1245696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381440"/>
        <c:axId val="102382976"/>
      </c:lineChart>
      <c:dateAx>
        <c:axId val="102381440"/>
        <c:scaling>
          <c:orientation val="minMax"/>
        </c:scaling>
        <c:axPos val="b"/>
        <c:numFmt formatCode="mmm/yy" sourceLinked="1"/>
        <c:tickLblPos val="nextTo"/>
        <c:crossAx val="102382976"/>
        <c:crosses val="autoZero"/>
        <c:auto val="1"/>
        <c:lblOffset val="100"/>
        <c:majorUnit val="3"/>
        <c:majorTimeUnit val="months"/>
      </c:dateAx>
      <c:valAx>
        <c:axId val="10238297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381440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431744"/>
        <c:axId val="102523648"/>
      </c:lineChart>
      <c:dateAx>
        <c:axId val="102431744"/>
        <c:scaling>
          <c:orientation val="minMax"/>
        </c:scaling>
        <c:axPos val="b"/>
        <c:numFmt formatCode="mmm/yy" sourceLinked="1"/>
        <c:tickLblPos val="nextTo"/>
        <c:crossAx val="102523648"/>
        <c:crosses val="autoZero"/>
        <c:auto val="1"/>
        <c:lblOffset val="100"/>
        <c:majorUnit val="3"/>
        <c:majorTimeUnit val="months"/>
      </c:dateAx>
      <c:valAx>
        <c:axId val="102523648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431744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642048"/>
        <c:axId val="102643584"/>
      </c:lineChart>
      <c:dateAx>
        <c:axId val="102642048"/>
        <c:scaling>
          <c:orientation val="minMax"/>
        </c:scaling>
        <c:axPos val="b"/>
        <c:numFmt formatCode="mmm/yy" sourceLinked="1"/>
        <c:tickLblPos val="nextTo"/>
        <c:crossAx val="102643584"/>
        <c:crosses val="autoZero"/>
        <c:auto val="1"/>
        <c:lblOffset val="100"/>
        <c:majorUnit val="3"/>
        <c:majorTimeUnit val="months"/>
      </c:dateAx>
      <c:valAx>
        <c:axId val="102643584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64204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708736"/>
        <c:axId val="102710272"/>
      </c:lineChart>
      <c:dateAx>
        <c:axId val="102708736"/>
        <c:scaling>
          <c:orientation val="minMax"/>
        </c:scaling>
        <c:axPos val="b"/>
        <c:numFmt formatCode="mmm/yy" sourceLinked="1"/>
        <c:tickLblPos val="nextTo"/>
        <c:crossAx val="102710272"/>
        <c:crosses val="autoZero"/>
        <c:auto val="1"/>
        <c:lblOffset val="100"/>
        <c:majorUnit val="3"/>
        <c:majorTimeUnit val="months"/>
      </c:dateAx>
      <c:valAx>
        <c:axId val="102710272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708736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566528"/>
        <c:axId val="102568320"/>
      </c:lineChart>
      <c:dateAx>
        <c:axId val="102566528"/>
        <c:scaling>
          <c:orientation val="minMax"/>
        </c:scaling>
        <c:axPos val="b"/>
        <c:numFmt formatCode="mmm/yy" sourceLinked="1"/>
        <c:tickLblPos val="nextTo"/>
        <c:crossAx val="102568320"/>
        <c:crosses val="autoZero"/>
        <c:auto val="1"/>
        <c:lblOffset val="100"/>
        <c:majorUnit val="3"/>
        <c:majorTimeUnit val="months"/>
      </c:dateAx>
      <c:valAx>
        <c:axId val="102568320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56652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612992"/>
        <c:axId val="102614528"/>
      </c:lineChart>
      <c:dateAx>
        <c:axId val="102612992"/>
        <c:scaling>
          <c:orientation val="minMax"/>
        </c:scaling>
        <c:axPos val="b"/>
        <c:numFmt formatCode="mmm/yy" sourceLinked="1"/>
        <c:tickLblPos val="nextTo"/>
        <c:crossAx val="102614528"/>
        <c:crosses val="autoZero"/>
        <c:auto val="1"/>
        <c:lblOffset val="100"/>
        <c:majorUnit val="3"/>
        <c:majorTimeUnit val="months"/>
      </c:dateAx>
      <c:valAx>
        <c:axId val="102614528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612992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1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Cumulative meeting time</a:t>
            </a:r>
          </a:p>
        </c:rich>
      </c:tx>
      <c:layout>
        <c:manualLayout>
          <c:xMode val="edge"/>
          <c:yMode val="edge"/>
          <c:x val="0.12934144309805584"/>
          <c:y val="0.14705906105628239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0059886122220089"/>
          <c:y val="3.8461580950381949E-2"/>
          <c:w val="0.87305440274981672"/>
          <c:h val="0.82126787558756753"/>
        </c:manualLayout>
      </c:layout>
      <c:lineChart>
        <c:grouping val="standard"/>
        <c:ser>
          <c:idx val="0"/>
          <c:order val="0"/>
          <c:tx>
            <c:strRef>
              <c:f>meetingStats!$C$3</c:f>
              <c:strCache>
                <c:ptCount val="1"/>
                <c:pt idx="0">
                  <c:v>cumulative</c:v>
                </c:pt>
              </c:strCache>
            </c:strRef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meetingStats!$A$4:$A$215</c:f>
              <c:strCache>
                <c:ptCount val="212"/>
                <c:pt idx="0">
                  <c:v>1999-01</c:v>
                </c:pt>
                <c:pt idx="1">
                  <c:v>1999-02</c:v>
                </c:pt>
                <c:pt idx="2">
                  <c:v>1999-03</c:v>
                </c:pt>
                <c:pt idx="3">
                  <c:v>1999-04</c:v>
                </c:pt>
                <c:pt idx="4">
                  <c:v>1999-05</c:v>
                </c:pt>
                <c:pt idx="5">
                  <c:v>1999-06</c:v>
                </c:pt>
                <c:pt idx="6">
                  <c:v>1999-07</c:v>
                </c:pt>
                <c:pt idx="7">
                  <c:v>1999-08</c:v>
                </c:pt>
                <c:pt idx="8">
                  <c:v>1999-09</c:v>
                </c:pt>
                <c:pt idx="9">
                  <c:v>1999-10</c:v>
                </c:pt>
                <c:pt idx="10">
                  <c:v>1999-11</c:v>
                </c:pt>
                <c:pt idx="11">
                  <c:v>1999-12</c:v>
                </c:pt>
                <c:pt idx="12">
                  <c:v>2000-01</c:v>
                </c:pt>
                <c:pt idx="13">
                  <c:v>2000-02</c:v>
                </c:pt>
                <c:pt idx="14">
                  <c:v>2000-03</c:v>
                </c:pt>
                <c:pt idx="15">
                  <c:v>2000-04</c:v>
                </c:pt>
                <c:pt idx="16">
                  <c:v>2000-05</c:v>
                </c:pt>
                <c:pt idx="17">
                  <c:v>2000-06</c:v>
                </c:pt>
                <c:pt idx="18">
                  <c:v>2000-07</c:v>
                </c:pt>
                <c:pt idx="19">
                  <c:v>2000-08</c:v>
                </c:pt>
                <c:pt idx="20">
                  <c:v>2000-09</c:v>
                </c:pt>
                <c:pt idx="21">
                  <c:v>2000-10</c:v>
                </c:pt>
                <c:pt idx="22">
                  <c:v>2000-11</c:v>
                </c:pt>
                <c:pt idx="23">
                  <c:v>2000-12</c:v>
                </c:pt>
                <c:pt idx="24">
                  <c:v>2001-01</c:v>
                </c:pt>
                <c:pt idx="25">
                  <c:v>2001-02</c:v>
                </c:pt>
                <c:pt idx="26">
                  <c:v>2001-03</c:v>
                </c:pt>
                <c:pt idx="27">
                  <c:v>2001-04</c:v>
                </c:pt>
                <c:pt idx="28">
                  <c:v>2001-05</c:v>
                </c:pt>
                <c:pt idx="29">
                  <c:v>2001-06</c:v>
                </c:pt>
                <c:pt idx="30">
                  <c:v>2001-07</c:v>
                </c:pt>
                <c:pt idx="31">
                  <c:v>2001-08</c:v>
                </c:pt>
                <c:pt idx="32">
                  <c:v>2001-09</c:v>
                </c:pt>
                <c:pt idx="33">
                  <c:v>2001-10</c:v>
                </c:pt>
                <c:pt idx="34">
                  <c:v>2001-11</c:v>
                </c:pt>
                <c:pt idx="35">
                  <c:v>2001-12</c:v>
                </c:pt>
                <c:pt idx="36">
                  <c:v>2002-01</c:v>
                </c:pt>
                <c:pt idx="37">
                  <c:v>2002-02</c:v>
                </c:pt>
                <c:pt idx="38">
                  <c:v>2002-03</c:v>
                </c:pt>
                <c:pt idx="39">
                  <c:v>2002-04</c:v>
                </c:pt>
                <c:pt idx="40">
                  <c:v>2002-05</c:v>
                </c:pt>
                <c:pt idx="41">
                  <c:v>2002-06</c:v>
                </c:pt>
                <c:pt idx="42">
                  <c:v>2002-07</c:v>
                </c:pt>
                <c:pt idx="43">
                  <c:v>2002-08</c:v>
                </c:pt>
                <c:pt idx="44">
                  <c:v>2002-09</c:v>
                </c:pt>
                <c:pt idx="45">
                  <c:v>2002-10</c:v>
                </c:pt>
                <c:pt idx="46">
                  <c:v>2002-11</c:v>
                </c:pt>
                <c:pt idx="47">
                  <c:v>2002-12</c:v>
                </c:pt>
                <c:pt idx="48">
                  <c:v>2003-01</c:v>
                </c:pt>
                <c:pt idx="49">
                  <c:v>2003-02</c:v>
                </c:pt>
                <c:pt idx="50">
                  <c:v>2003-03</c:v>
                </c:pt>
                <c:pt idx="51">
                  <c:v>2003-04</c:v>
                </c:pt>
                <c:pt idx="52">
                  <c:v>2003-05</c:v>
                </c:pt>
                <c:pt idx="53">
                  <c:v>2003-06</c:v>
                </c:pt>
                <c:pt idx="54">
                  <c:v>2003-07</c:v>
                </c:pt>
                <c:pt idx="55">
                  <c:v>2003-08</c:v>
                </c:pt>
                <c:pt idx="56">
                  <c:v>2003-09</c:v>
                </c:pt>
                <c:pt idx="57">
                  <c:v>2003-10</c:v>
                </c:pt>
                <c:pt idx="58">
                  <c:v>2003-11</c:v>
                </c:pt>
                <c:pt idx="59">
                  <c:v>2003-12</c:v>
                </c:pt>
                <c:pt idx="60">
                  <c:v>2004-01</c:v>
                </c:pt>
                <c:pt idx="61">
                  <c:v>2004-02</c:v>
                </c:pt>
                <c:pt idx="62">
                  <c:v>2004-03</c:v>
                </c:pt>
                <c:pt idx="63">
                  <c:v>2004-04</c:v>
                </c:pt>
                <c:pt idx="64">
                  <c:v>2004-05</c:v>
                </c:pt>
                <c:pt idx="65">
                  <c:v>2004-06</c:v>
                </c:pt>
                <c:pt idx="66">
                  <c:v>2004-07</c:v>
                </c:pt>
                <c:pt idx="67">
                  <c:v>2004-08</c:v>
                </c:pt>
                <c:pt idx="68">
                  <c:v>2004-09</c:v>
                </c:pt>
                <c:pt idx="69">
                  <c:v>2004-10</c:v>
                </c:pt>
                <c:pt idx="70">
                  <c:v>2004-11</c:v>
                </c:pt>
                <c:pt idx="71">
                  <c:v>2004-12</c:v>
                </c:pt>
                <c:pt idx="72">
                  <c:v>2005-01</c:v>
                </c:pt>
                <c:pt idx="73">
                  <c:v>2005-02</c:v>
                </c:pt>
                <c:pt idx="74">
                  <c:v>2005-03</c:v>
                </c:pt>
                <c:pt idx="75">
                  <c:v>2005-04</c:v>
                </c:pt>
                <c:pt idx="76">
                  <c:v>2005-05</c:v>
                </c:pt>
                <c:pt idx="77">
                  <c:v>2005-06</c:v>
                </c:pt>
                <c:pt idx="78">
                  <c:v>2005-07</c:v>
                </c:pt>
                <c:pt idx="79">
                  <c:v>2005-08</c:v>
                </c:pt>
                <c:pt idx="80">
                  <c:v>2005-09</c:v>
                </c:pt>
                <c:pt idx="81">
                  <c:v>2005-10</c:v>
                </c:pt>
                <c:pt idx="82">
                  <c:v>2005-11</c:v>
                </c:pt>
                <c:pt idx="83">
                  <c:v>2005-12</c:v>
                </c:pt>
                <c:pt idx="84">
                  <c:v>2006-01</c:v>
                </c:pt>
                <c:pt idx="85">
                  <c:v>2006-02</c:v>
                </c:pt>
                <c:pt idx="86">
                  <c:v>2006-03</c:v>
                </c:pt>
                <c:pt idx="87">
                  <c:v>2006-04</c:v>
                </c:pt>
                <c:pt idx="88">
                  <c:v>2006-05</c:v>
                </c:pt>
                <c:pt idx="89">
                  <c:v>2006-06</c:v>
                </c:pt>
                <c:pt idx="90">
                  <c:v>2006-07</c:v>
                </c:pt>
                <c:pt idx="91">
                  <c:v>2006-08</c:v>
                </c:pt>
                <c:pt idx="92">
                  <c:v>2006-09</c:v>
                </c:pt>
                <c:pt idx="93">
                  <c:v>2006-10</c:v>
                </c:pt>
                <c:pt idx="94">
                  <c:v>2006-11</c:v>
                </c:pt>
                <c:pt idx="95">
                  <c:v>2006-12</c:v>
                </c:pt>
                <c:pt idx="96">
                  <c:v>2007-01</c:v>
                </c:pt>
                <c:pt idx="97">
                  <c:v>2007-02</c:v>
                </c:pt>
                <c:pt idx="98">
                  <c:v>2007-03</c:v>
                </c:pt>
                <c:pt idx="99">
                  <c:v>2007-04</c:v>
                </c:pt>
                <c:pt idx="100">
                  <c:v>2007-05</c:v>
                </c:pt>
                <c:pt idx="101">
                  <c:v>2007-06</c:v>
                </c:pt>
                <c:pt idx="102">
                  <c:v>2007-07</c:v>
                </c:pt>
                <c:pt idx="103">
                  <c:v>2007-08</c:v>
                </c:pt>
                <c:pt idx="104">
                  <c:v>2007-09</c:v>
                </c:pt>
                <c:pt idx="105">
                  <c:v>2007-10</c:v>
                </c:pt>
                <c:pt idx="106">
                  <c:v>2007-11</c:v>
                </c:pt>
                <c:pt idx="107">
                  <c:v>2007-12</c:v>
                </c:pt>
                <c:pt idx="108">
                  <c:v>2008-01</c:v>
                </c:pt>
                <c:pt idx="109">
                  <c:v>2008-02</c:v>
                </c:pt>
                <c:pt idx="110">
                  <c:v>2008-03</c:v>
                </c:pt>
                <c:pt idx="111">
                  <c:v>2008-04</c:v>
                </c:pt>
                <c:pt idx="112">
                  <c:v>2008-05</c:v>
                </c:pt>
                <c:pt idx="113">
                  <c:v>2008-06</c:v>
                </c:pt>
                <c:pt idx="114">
                  <c:v>2008-07</c:v>
                </c:pt>
                <c:pt idx="115">
                  <c:v>2008-08</c:v>
                </c:pt>
                <c:pt idx="116">
                  <c:v>2008-09</c:v>
                </c:pt>
                <c:pt idx="117">
                  <c:v>2008-10</c:v>
                </c:pt>
                <c:pt idx="118">
                  <c:v>2008-11</c:v>
                </c:pt>
                <c:pt idx="119">
                  <c:v>2008-12</c:v>
                </c:pt>
                <c:pt idx="120">
                  <c:v>2009-01</c:v>
                </c:pt>
                <c:pt idx="121">
                  <c:v>2009-02</c:v>
                </c:pt>
                <c:pt idx="122">
                  <c:v>2009-03</c:v>
                </c:pt>
                <c:pt idx="123">
                  <c:v>2009-04</c:v>
                </c:pt>
                <c:pt idx="124">
                  <c:v>2009-05</c:v>
                </c:pt>
                <c:pt idx="125">
                  <c:v>2009-06</c:v>
                </c:pt>
                <c:pt idx="126">
                  <c:v>2009-07</c:v>
                </c:pt>
                <c:pt idx="127">
                  <c:v>2009-08</c:v>
                </c:pt>
                <c:pt idx="128">
                  <c:v>2009-09</c:v>
                </c:pt>
                <c:pt idx="129">
                  <c:v>2009-10</c:v>
                </c:pt>
                <c:pt idx="130">
                  <c:v>2009-11</c:v>
                </c:pt>
                <c:pt idx="131">
                  <c:v>2009-12</c:v>
                </c:pt>
                <c:pt idx="132">
                  <c:v>2010-01</c:v>
                </c:pt>
                <c:pt idx="133">
                  <c:v>2010-02</c:v>
                </c:pt>
                <c:pt idx="134">
                  <c:v>2010-03</c:v>
                </c:pt>
                <c:pt idx="135">
                  <c:v>2010-04</c:v>
                </c:pt>
                <c:pt idx="136">
                  <c:v>2010-05</c:v>
                </c:pt>
                <c:pt idx="137">
                  <c:v>2010-06</c:v>
                </c:pt>
                <c:pt idx="138">
                  <c:v>2010-07</c:v>
                </c:pt>
                <c:pt idx="139">
                  <c:v>2010-08</c:v>
                </c:pt>
                <c:pt idx="140">
                  <c:v>2010-09</c:v>
                </c:pt>
                <c:pt idx="141">
                  <c:v>2010-10</c:v>
                </c:pt>
                <c:pt idx="142">
                  <c:v>2010-11</c:v>
                </c:pt>
                <c:pt idx="143">
                  <c:v>2010-12</c:v>
                </c:pt>
                <c:pt idx="144">
                  <c:v>2011-01</c:v>
                </c:pt>
                <c:pt idx="145">
                  <c:v>2011-02</c:v>
                </c:pt>
                <c:pt idx="146">
                  <c:v>2011-03</c:v>
                </c:pt>
                <c:pt idx="147">
                  <c:v>2011-04</c:v>
                </c:pt>
                <c:pt idx="148">
                  <c:v>2011-05</c:v>
                </c:pt>
                <c:pt idx="149">
                  <c:v>2011-06</c:v>
                </c:pt>
                <c:pt idx="150">
                  <c:v>2011-07</c:v>
                </c:pt>
                <c:pt idx="151">
                  <c:v>2011-08</c:v>
                </c:pt>
                <c:pt idx="152">
                  <c:v>2011-09</c:v>
                </c:pt>
                <c:pt idx="153">
                  <c:v>2011-10</c:v>
                </c:pt>
                <c:pt idx="154">
                  <c:v>2011-11</c:v>
                </c:pt>
                <c:pt idx="155">
                  <c:v>2011-12</c:v>
                </c:pt>
                <c:pt idx="156">
                  <c:v>2012-01</c:v>
                </c:pt>
                <c:pt idx="157">
                  <c:v>2012-02</c:v>
                </c:pt>
                <c:pt idx="158">
                  <c:v>2012-03</c:v>
                </c:pt>
                <c:pt idx="159">
                  <c:v>2012-04</c:v>
                </c:pt>
                <c:pt idx="160">
                  <c:v>2012-05</c:v>
                </c:pt>
                <c:pt idx="161">
                  <c:v>2012-06</c:v>
                </c:pt>
                <c:pt idx="162">
                  <c:v>2012-07</c:v>
                </c:pt>
                <c:pt idx="163">
                  <c:v>2012-08</c:v>
                </c:pt>
                <c:pt idx="164">
                  <c:v>2012-09</c:v>
                </c:pt>
                <c:pt idx="165">
                  <c:v>2012-10</c:v>
                </c:pt>
                <c:pt idx="166">
                  <c:v>2012-11</c:v>
                </c:pt>
                <c:pt idx="167">
                  <c:v>2012-12</c:v>
                </c:pt>
                <c:pt idx="168">
                  <c:v>2013-01</c:v>
                </c:pt>
                <c:pt idx="169">
                  <c:v>2013-02</c:v>
                </c:pt>
                <c:pt idx="170">
                  <c:v>2013-03</c:v>
                </c:pt>
                <c:pt idx="171">
                  <c:v>2013-04</c:v>
                </c:pt>
                <c:pt idx="172">
                  <c:v>2013-05</c:v>
                </c:pt>
                <c:pt idx="173">
                  <c:v>2013-06</c:v>
                </c:pt>
                <c:pt idx="174">
                  <c:v>2013-07</c:v>
                </c:pt>
                <c:pt idx="175">
                  <c:v>2013-08</c:v>
                </c:pt>
                <c:pt idx="176">
                  <c:v>2013-09</c:v>
                </c:pt>
                <c:pt idx="177">
                  <c:v>2013-10</c:v>
                </c:pt>
                <c:pt idx="178">
                  <c:v>2013-11</c:v>
                </c:pt>
                <c:pt idx="179">
                  <c:v>2013-12</c:v>
                </c:pt>
                <c:pt idx="180">
                  <c:v>2014-01</c:v>
                </c:pt>
                <c:pt idx="181">
                  <c:v>2014-02</c:v>
                </c:pt>
                <c:pt idx="182">
                  <c:v>2014-03</c:v>
                </c:pt>
                <c:pt idx="183">
                  <c:v>2014-04</c:v>
                </c:pt>
                <c:pt idx="184">
                  <c:v>2014-05</c:v>
                </c:pt>
                <c:pt idx="185">
                  <c:v>2014-06</c:v>
                </c:pt>
                <c:pt idx="186">
                  <c:v>2014-07</c:v>
                </c:pt>
                <c:pt idx="187">
                  <c:v>2014-08</c:v>
                </c:pt>
                <c:pt idx="188">
                  <c:v>2014-09</c:v>
                </c:pt>
                <c:pt idx="189">
                  <c:v>2014-10</c:v>
                </c:pt>
                <c:pt idx="190">
                  <c:v>2014-11</c:v>
                </c:pt>
                <c:pt idx="191">
                  <c:v>2014-12</c:v>
                </c:pt>
                <c:pt idx="192">
                  <c:v>2015-01</c:v>
                </c:pt>
                <c:pt idx="193">
                  <c:v>2015-02</c:v>
                </c:pt>
                <c:pt idx="194">
                  <c:v>2015-03</c:v>
                </c:pt>
                <c:pt idx="195">
                  <c:v>2015-04</c:v>
                </c:pt>
                <c:pt idx="196">
                  <c:v>2015-05</c:v>
                </c:pt>
                <c:pt idx="197">
                  <c:v>2015-06</c:v>
                </c:pt>
                <c:pt idx="198">
                  <c:v>2015-07</c:v>
                </c:pt>
                <c:pt idx="199">
                  <c:v>2015-08</c:v>
                </c:pt>
                <c:pt idx="200">
                  <c:v>2015-09</c:v>
                </c:pt>
                <c:pt idx="201">
                  <c:v>2015-10</c:v>
                </c:pt>
                <c:pt idx="202">
                  <c:v>2015-11</c:v>
                </c:pt>
                <c:pt idx="203">
                  <c:v>2015-12</c:v>
                </c:pt>
                <c:pt idx="204">
                  <c:v>2016-01</c:v>
                </c:pt>
                <c:pt idx="205">
                  <c:v>2016-02</c:v>
                </c:pt>
                <c:pt idx="206">
                  <c:v>2016-03</c:v>
                </c:pt>
                <c:pt idx="207">
                  <c:v>2016-04</c:v>
                </c:pt>
                <c:pt idx="208">
                  <c:v>2016-05</c:v>
                </c:pt>
                <c:pt idx="209">
                  <c:v>2016-06</c:v>
                </c:pt>
                <c:pt idx="210">
                  <c:v>2016-07</c:v>
                </c:pt>
                <c:pt idx="211">
                  <c:v>2016-08</c:v>
                </c:pt>
              </c:strCache>
            </c:strRef>
          </c:cat>
          <c:val>
            <c:numRef>
              <c:f>meetingStats!$D$4:$D$215</c:f>
              <c:numCache>
                <c:formatCode>0.00</c:formatCode>
                <c:ptCount val="212"/>
                <c:pt idx="0">
                  <c:v>1.284052019164956</c:v>
                </c:pt>
                <c:pt idx="1">
                  <c:v>3.1266255989048597</c:v>
                </c:pt>
                <c:pt idx="2">
                  <c:v>8.7310061601642719</c:v>
                </c:pt>
                <c:pt idx="3">
                  <c:v>16.128678986995197</c:v>
                </c:pt>
                <c:pt idx="4">
                  <c:v>17.768651608487325</c:v>
                </c:pt>
                <c:pt idx="5">
                  <c:v>21.779603011635857</c:v>
                </c:pt>
                <c:pt idx="6">
                  <c:v>25.234770704996588</c:v>
                </c:pt>
                <c:pt idx="7">
                  <c:v>29.319644079397673</c:v>
                </c:pt>
                <c:pt idx="8">
                  <c:v>34.42026009582478</c:v>
                </c:pt>
                <c:pt idx="9">
                  <c:v>39.132101300479164</c:v>
                </c:pt>
                <c:pt idx="10">
                  <c:v>43.164955509924738</c:v>
                </c:pt>
                <c:pt idx="11">
                  <c:v>49.010266940451764</c:v>
                </c:pt>
                <c:pt idx="12">
                  <c:v>55.468856947296374</c:v>
                </c:pt>
                <c:pt idx="13">
                  <c:v>60.350444900752883</c:v>
                </c:pt>
                <c:pt idx="14">
                  <c:v>64.73648186173854</c:v>
                </c:pt>
                <c:pt idx="15">
                  <c:v>65.820670773442799</c:v>
                </c:pt>
                <c:pt idx="16">
                  <c:v>72.788501026693979</c:v>
                </c:pt>
                <c:pt idx="17">
                  <c:v>77.557837097878149</c:v>
                </c:pt>
                <c:pt idx="18">
                  <c:v>81.834360027378523</c:v>
                </c:pt>
                <c:pt idx="19">
                  <c:v>90.507871321012999</c:v>
                </c:pt>
                <c:pt idx="20">
                  <c:v>100.01095140314852</c:v>
                </c:pt>
                <c:pt idx="21">
                  <c:v>106.63655030800821</c:v>
                </c:pt>
                <c:pt idx="22">
                  <c:v>126.60369609856261</c:v>
                </c:pt>
                <c:pt idx="23">
                  <c:v>130.46680355920603</c:v>
                </c:pt>
                <c:pt idx="24">
                  <c:v>144.7419575633127</c:v>
                </c:pt>
                <c:pt idx="25">
                  <c:v>158.09993155373041</c:v>
                </c:pt>
                <c:pt idx="26">
                  <c:v>163.18412046543472</c:v>
                </c:pt>
                <c:pt idx="27">
                  <c:v>171.14031485284053</c:v>
                </c:pt>
                <c:pt idx="28">
                  <c:v>184.21081451060917</c:v>
                </c:pt>
                <c:pt idx="29">
                  <c:v>190.19575633127994</c:v>
                </c:pt>
                <c:pt idx="30">
                  <c:v>196.93908281998631</c:v>
                </c:pt>
                <c:pt idx="31">
                  <c:v>207.24161533196431</c:v>
                </c:pt>
                <c:pt idx="32">
                  <c:v>216.27926078028736</c:v>
                </c:pt>
                <c:pt idx="33">
                  <c:v>221.59890485968526</c:v>
                </c:pt>
                <c:pt idx="34">
                  <c:v>234.69678302532512</c:v>
                </c:pt>
                <c:pt idx="35">
                  <c:v>239.04996577686492</c:v>
                </c:pt>
                <c:pt idx="36">
                  <c:v>247.84394250513347</c:v>
                </c:pt>
                <c:pt idx="37">
                  <c:v>261.56057494866508</c:v>
                </c:pt>
                <c:pt idx="38">
                  <c:v>266.18754277891856</c:v>
                </c:pt>
                <c:pt idx="39">
                  <c:v>276.50102669404532</c:v>
                </c:pt>
                <c:pt idx="40">
                  <c:v>289.48391512662545</c:v>
                </c:pt>
                <c:pt idx="41">
                  <c:v>299.57289527720729</c:v>
                </c:pt>
                <c:pt idx="42">
                  <c:v>304.1916495550991</c:v>
                </c:pt>
                <c:pt idx="43">
                  <c:v>314.71321013004791</c:v>
                </c:pt>
                <c:pt idx="44">
                  <c:v>322.45037645448303</c:v>
                </c:pt>
                <c:pt idx="45">
                  <c:v>326.36550308008214</c:v>
                </c:pt>
                <c:pt idx="46">
                  <c:v>339.51266255989066</c:v>
                </c:pt>
                <c:pt idx="47">
                  <c:v>342.81998631074646</c:v>
                </c:pt>
                <c:pt idx="48">
                  <c:v>350.08350444900725</c:v>
                </c:pt>
                <c:pt idx="49">
                  <c:v>363.1156741957567</c:v>
                </c:pt>
                <c:pt idx="50">
                  <c:v>367.86584531143075</c:v>
                </c:pt>
                <c:pt idx="51">
                  <c:v>372.58042436687197</c:v>
                </c:pt>
                <c:pt idx="52">
                  <c:v>382.49144421628995</c:v>
                </c:pt>
                <c:pt idx="53">
                  <c:v>388.73921971252548</c:v>
                </c:pt>
                <c:pt idx="54">
                  <c:v>393.81519507186857</c:v>
                </c:pt>
                <c:pt idx="55">
                  <c:v>406.07802874743311</c:v>
                </c:pt>
                <c:pt idx="56">
                  <c:v>410.26146475017094</c:v>
                </c:pt>
                <c:pt idx="57">
                  <c:v>418.10540725530461</c:v>
                </c:pt>
                <c:pt idx="58">
                  <c:v>428.53114305270344</c:v>
                </c:pt>
                <c:pt idx="59">
                  <c:v>431.63586584531163</c:v>
                </c:pt>
                <c:pt idx="60">
                  <c:v>436.20807665982204</c:v>
                </c:pt>
                <c:pt idx="61">
                  <c:v>448.64613278576331</c:v>
                </c:pt>
                <c:pt idx="62">
                  <c:v>453.45653661875423</c:v>
                </c:pt>
                <c:pt idx="63">
                  <c:v>457.83436002737852</c:v>
                </c:pt>
                <c:pt idx="64">
                  <c:v>467.96440793976745</c:v>
                </c:pt>
                <c:pt idx="65">
                  <c:v>475.33470225872691</c:v>
                </c:pt>
                <c:pt idx="66">
                  <c:v>476.77754962354567</c:v>
                </c:pt>
                <c:pt idx="67">
                  <c:v>487.37303216974692</c:v>
                </c:pt>
                <c:pt idx="68">
                  <c:v>491.49623545516732</c:v>
                </c:pt>
                <c:pt idx="69">
                  <c:v>496.16427104722794</c:v>
                </c:pt>
                <c:pt idx="70">
                  <c:v>509.38809034907581</c:v>
                </c:pt>
                <c:pt idx="71">
                  <c:v>512.85968514715944</c:v>
                </c:pt>
                <c:pt idx="72">
                  <c:v>520.11498973305959</c:v>
                </c:pt>
                <c:pt idx="73">
                  <c:v>526.85010266940446</c:v>
                </c:pt>
                <c:pt idx="74">
                  <c:v>532.14236824093086</c:v>
                </c:pt>
                <c:pt idx="75">
                  <c:v>543.85763175906879</c:v>
                </c:pt>
                <c:pt idx="76">
                  <c:v>552.80492813141655</c:v>
                </c:pt>
                <c:pt idx="77">
                  <c:v>559.45790554414782</c:v>
                </c:pt>
                <c:pt idx="78">
                  <c:v>560.76933607118474</c:v>
                </c:pt>
                <c:pt idx="79">
                  <c:v>573.13620807665984</c:v>
                </c:pt>
                <c:pt idx="80">
                  <c:v>581.58795345653664</c:v>
                </c:pt>
                <c:pt idx="81">
                  <c:v>587.23340177960335</c:v>
                </c:pt>
                <c:pt idx="82">
                  <c:v>602.49144421629069</c:v>
                </c:pt>
                <c:pt idx="83">
                  <c:v>603.63312799452399</c:v>
                </c:pt>
                <c:pt idx="84">
                  <c:v>612.73648186173841</c:v>
                </c:pt>
                <c:pt idx="85">
                  <c:v>628.03559206023272</c:v>
                </c:pt>
                <c:pt idx="86">
                  <c:v>636.07392197125296</c:v>
                </c:pt>
                <c:pt idx="87">
                  <c:v>641.82067077344288</c:v>
                </c:pt>
                <c:pt idx="88">
                  <c:v>657.3360711841201</c:v>
                </c:pt>
                <c:pt idx="89">
                  <c:v>668.08213552361394</c:v>
                </c:pt>
                <c:pt idx="90">
                  <c:v>669.86721423682377</c:v>
                </c:pt>
                <c:pt idx="91">
                  <c:v>685.14442162902151</c:v>
                </c:pt>
                <c:pt idx="92">
                  <c:v>691.97262149212816</c:v>
                </c:pt>
                <c:pt idx="93">
                  <c:v>702.93771389459232</c:v>
                </c:pt>
                <c:pt idx="94">
                  <c:v>717.82340862422996</c:v>
                </c:pt>
                <c:pt idx="95">
                  <c:v>719.49349760438054</c:v>
                </c:pt>
                <c:pt idx="96">
                  <c:v>735.60574948665305</c:v>
                </c:pt>
                <c:pt idx="97">
                  <c:v>749.64818617385356</c:v>
                </c:pt>
                <c:pt idx="98">
                  <c:v>762.39288158795341</c:v>
                </c:pt>
                <c:pt idx="99">
                  <c:v>768.75564681724848</c:v>
                </c:pt>
                <c:pt idx="100">
                  <c:v>786.38193018480456</c:v>
                </c:pt>
                <c:pt idx="101">
                  <c:v>799.06913073237513</c:v>
                </c:pt>
                <c:pt idx="102">
                  <c:v>800.95277207392201</c:v>
                </c:pt>
                <c:pt idx="103">
                  <c:v>818.57905544147843</c:v>
                </c:pt>
                <c:pt idx="104">
                  <c:v>822.91581108829541</c:v>
                </c:pt>
                <c:pt idx="105">
                  <c:v>837.28405201916564</c:v>
                </c:pt>
                <c:pt idx="106">
                  <c:v>855.63860369609858</c:v>
                </c:pt>
                <c:pt idx="107">
                  <c:v>857.609856262834</c:v>
                </c:pt>
                <c:pt idx="108">
                  <c:v>869.84531143052709</c:v>
                </c:pt>
                <c:pt idx="109">
                  <c:v>882.71047227926147</c:v>
                </c:pt>
                <c:pt idx="110">
                  <c:v>893.4839151266259</c:v>
                </c:pt>
                <c:pt idx="111">
                  <c:v>904.82135523613965</c:v>
                </c:pt>
                <c:pt idx="112">
                  <c:v>921.36344969199149</c:v>
                </c:pt>
                <c:pt idx="113">
                  <c:v>934.94592744695376</c:v>
                </c:pt>
                <c:pt idx="114">
                  <c:v>936.49281314168377</c:v>
                </c:pt>
                <c:pt idx="115">
                  <c:v>953.97125256673542</c:v>
                </c:pt>
                <c:pt idx="116">
                  <c:v>964.6516084873374</c:v>
                </c:pt>
                <c:pt idx="117">
                  <c:v>971.81656399726216</c:v>
                </c:pt>
                <c:pt idx="118">
                  <c:v>990.74606433949339</c:v>
                </c:pt>
                <c:pt idx="119">
                  <c:v>995.2963723477078</c:v>
                </c:pt>
                <c:pt idx="120">
                  <c:v>1004.7939767282687</c:v>
                </c:pt>
                <c:pt idx="121">
                  <c:v>1024.8049281314156</c:v>
                </c:pt>
                <c:pt idx="122">
                  <c:v>1040.741957563313</c:v>
                </c:pt>
                <c:pt idx="123">
                  <c:v>1045.3141683778224</c:v>
                </c:pt>
                <c:pt idx="124">
                  <c:v>1059.8193018480492</c:v>
                </c:pt>
                <c:pt idx="125">
                  <c:v>1074.0260095824781</c:v>
                </c:pt>
                <c:pt idx="126">
                  <c:v>1076.3531827515399</c:v>
                </c:pt>
                <c:pt idx="127">
                  <c:v>1097.8316221765908</c:v>
                </c:pt>
                <c:pt idx="128">
                  <c:v>1102.7953456536618</c:v>
                </c:pt>
                <c:pt idx="129">
                  <c:v>1116.2436687200557</c:v>
                </c:pt>
                <c:pt idx="130">
                  <c:v>1134.3901437371658</c:v>
                </c:pt>
                <c:pt idx="131">
                  <c:v>1138.3928815879528</c:v>
                </c:pt>
                <c:pt idx="132">
                  <c:v>1150.7871321013006</c:v>
                </c:pt>
                <c:pt idx="133">
                  <c:v>1168.8213552361397</c:v>
                </c:pt>
                <c:pt idx="134">
                  <c:v>1177.2073921971253</c:v>
                </c:pt>
                <c:pt idx="135">
                  <c:v>1187.2388774811786</c:v>
                </c:pt>
                <c:pt idx="136">
                  <c:v>1205.4729637234777</c:v>
                </c:pt>
                <c:pt idx="137">
                  <c:v>1219.5811088295682</c:v>
                </c:pt>
                <c:pt idx="138">
                  <c:v>1220.2381930184804</c:v>
                </c:pt>
                <c:pt idx="139">
                  <c:v>1240.5886379192334</c:v>
                </c:pt>
                <c:pt idx="140">
                  <c:v>1244.1177275838468</c:v>
                </c:pt>
                <c:pt idx="141">
                  <c:v>1256.9034907597536</c:v>
                </c:pt>
                <c:pt idx="142">
                  <c:v>1277.0266940451752</c:v>
                </c:pt>
                <c:pt idx="143">
                  <c:v>1280.6461327857633</c:v>
                </c:pt>
                <c:pt idx="144">
                  <c:v>1294.6748802190266</c:v>
                </c:pt>
                <c:pt idx="145">
                  <c:v>1315.5920602327174</c:v>
                </c:pt>
                <c:pt idx="146">
                  <c:v>1320.3723477070498</c:v>
                </c:pt>
                <c:pt idx="147">
                  <c:v>1329.0869267624914</c:v>
                </c:pt>
                <c:pt idx="148">
                  <c:v>1350.5927446954133</c:v>
                </c:pt>
                <c:pt idx="149">
                  <c:v>1355.025325119781</c:v>
                </c:pt>
                <c:pt idx="150">
                  <c:v>1357.9822039698836</c:v>
                </c:pt>
                <c:pt idx="151">
                  <c:v>1377.5386721423683</c:v>
                </c:pt>
                <c:pt idx="152">
                  <c:v>1380.7474332648865</c:v>
                </c:pt>
                <c:pt idx="153">
                  <c:v>1395.4770704996581</c:v>
                </c:pt>
                <c:pt idx="154">
                  <c:v>1420.8925393566049</c:v>
                </c:pt>
                <c:pt idx="155">
                  <c:v>1424.2217659137584</c:v>
                </c:pt>
                <c:pt idx="156">
                  <c:v>1425.2210814510611</c:v>
                </c:pt>
                <c:pt idx="157">
                  <c:v>1447.9507186858316</c:v>
                </c:pt>
                <c:pt idx="158">
                  <c:v>1459.0992470910328</c:v>
                </c:pt>
                <c:pt idx="159">
                  <c:v>1465.0075290896655</c:v>
                </c:pt>
                <c:pt idx="160">
                  <c:v>1487.2607802874743</c:v>
                </c:pt>
                <c:pt idx="161">
                  <c:v>1492.498288843258</c:v>
                </c:pt>
                <c:pt idx="162">
                  <c:v>1496.4818617385351</c:v>
                </c:pt>
                <c:pt idx="163">
                  <c:v>1514.2642026009578</c:v>
                </c:pt>
                <c:pt idx="164">
                  <c:v>1518.4941820670774</c:v>
                </c:pt>
                <c:pt idx="165">
                  <c:v>1531.6303901437373</c:v>
                </c:pt>
                <c:pt idx="166">
                  <c:v>1552.0821355236133</c:v>
                </c:pt>
                <c:pt idx="167">
                  <c:v>1555.9507186858316</c:v>
                </c:pt>
                <c:pt idx="168">
                  <c:v>1577.0677618069815</c:v>
                </c:pt>
                <c:pt idx="169">
                  <c:v>1581.4154688569472</c:v>
                </c:pt>
                <c:pt idx="170">
                  <c:v>1583.2005475701581</c:v>
                </c:pt>
                <c:pt idx="171">
                  <c:v>1601.4455852156061</c:v>
                </c:pt>
                <c:pt idx="172">
                  <c:v>1623.5674195756328</c:v>
                </c:pt>
                <c:pt idx="173">
                  <c:v>1626.7843942505124</c:v>
                </c:pt>
                <c:pt idx="174">
                  <c:v>1630.8035592060232</c:v>
                </c:pt>
                <c:pt idx="175">
                  <c:v>1643.1211498973294</c:v>
                </c:pt>
                <c:pt idx="176">
                  <c:v>1649.5906913073238</c:v>
                </c:pt>
                <c:pt idx="177">
                  <c:v>1662.212183436003</c:v>
                </c:pt>
                <c:pt idx="178">
                  <c:v>1684.2190280629707</c:v>
                </c:pt>
                <c:pt idx="179">
                  <c:v>1687.6413415468846</c:v>
                </c:pt>
                <c:pt idx="180">
                  <c:v>1696.731006160165</c:v>
                </c:pt>
                <c:pt idx="181">
                  <c:v>1709.45106091718</c:v>
                </c:pt>
                <c:pt idx="182">
                  <c:v>1727.0088980150579</c:v>
                </c:pt>
                <c:pt idx="183">
                  <c:v>1727.8576317590691</c:v>
                </c:pt>
                <c:pt idx="184">
                  <c:v>1744.1889117043122</c:v>
                </c:pt>
                <c:pt idx="185">
                  <c:v>1747.9835728952771</c:v>
                </c:pt>
                <c:pt idx="186">
                  <c:v>1753.2566735112944</c:v>
                </c:pt>
                <c:pt idx="187">
                  <c:v>1768.1560574948664</c:v>
                </c:pt>
                <c:pt idx="188">
                  <c:v>1771.9425051334701</c:v>
                </c:pt>
                <c:pt idx="189">
                  <c:v>1785.3305954825469</c:v>
                </c:pt>
                <c:pt idx="190">
                  <c:v>1809.4264202600959</c:v>
                </c:pt>
                <c:pt idx="191">
                  <c:v>1813.3552361396298</c:v>
                </c:pt>
                <c:pt idx="192">
                  <c:v>1820.2327173169058</c:v>
                </c:pt>
                <c:pt idx="193">
                  <c:v>1840.3340177960299</c:v>
                </c:pt>
                <c:pt idx="194">
                  <c:v>1846.7624914442163</c:v>
                </c:pt>
                <c:pt idx="195">
                  <c:v>1866.8418891170429</c:v>
                </c:pt>
                <c:pt idx="196">
                  <c:v>1891.3593429158095</c:v>
                </c:pt>
                <c:pt idx="197">
                  <c:v>1895.9589322381928</c:v>
                </c:pt>
                <c:pt idx="198">
                  <c:v>1899.025325119781</c:v>
                </c:pt>
                <c:pt idx="199">
                  <c:v>1926.7734428473636</c:v>
                </c:pt>
                <c:pt idx="200">
                  <c:v>1933.1718001368918</c:v>
                </c:pt>
                <c:pt idx="201">
                  <c:v>1950.1464750171108</c:v>
                </c:pt>
                <c:pt idx="202">
                  <c:v>1980.021902806297</c:v>
                </c:pt>
                <c:pt idx="203">
                  <c:v>1984.2765229295003</c:v>
                </c:pt>
                <c:pt idx="204">
                  <c:v>1990.8364134154688</c:v>
                </c:pt>
                <c:pt idx="205">
                  <c:v>2010.0971937029433</c:v>
                </c:pt>
                <c:pt idx="206">
                  <c:v>2014.7597535934299</c:v>
                </c:pt>
                <c:pt idx="207">
                  <c:v>2031.6084873374398</c:v>
                </c:pt>
                <c:pt idx="208">
                  <c:v>2055.98083504449</c:v>
                </c:pt>
                <c:pt idx="209">
                  <c:v>2061.4209445585216</c:v>
                </c:pt>
                <c:pt idx="210">
                  <c:v>2069.9082819986288</c:v>
                </c:pt>
                <c:pt idx="211">
                  <c:v>2089.3661875427792</c:v>
                </c:pt>
              </c:numCache>
            </c:numRef>
          </c:val>
        </c:ser>
        <c:marker val="1"/>
        <c:axId val="89983232"/>
        <c:axId val="89989120"/>
      </c:lineChart>
      <c:catAx>
        <c:axId val="89983232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9989120"/>
        <c:crosses val="autoZero"/>
        <c:auto val="1"/>
        <c:lblAlgn val="ctr"/>
        <c:lblOffset val="100"/>
        <c:tickLblSkip val="5"/>
        <c:tickMarkSkip val="1"/>
      </c:catAx>
      <c:valAx>
        <c:axId val="89989120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2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delegate.years</a:t>
                </a:r>
              </a:p>
            </c:rich>
          </c:tx>
          <c:layout>
            <c:manualLayout>
              <c:xMode val="edge"/>
              <c:yMode val="edge"/>
              <c:x val="1.3173652694610781E-2"/>
              <c:y val="0.32579233025736032"/>
            </c:manualLayout>
          </c:layout>
          <c:spPr>
            <a:noFill/>
            <a:ln w="25400">
              <a:noFill/>
            </a:ln>
          </c:spPr>
        </c:title>
        <c:numFmt formatCode="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9983232"/>
        <c:crosses val="autoZero"/>
        <c:crossBetween val="between"/>
      </c:valAx>
      <c:spPr>
        <a:gradFill rotWithShape="0">
          <a:gsLst>
            <a:gs pos="0">
              <a:srgbClr val="FFCC99"/>
            </a:gs>
            <a:gs pos="100000">
              <a:srgbClr val="CCFFCC"/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782080"/>
        <c:axId val="102783616"/>
      </c:lineChart>
      <c:dateAx>
        <c:axId val="102782080"/>
        <c:scaling>
          <c:orientation val="minMax"/>
        </c:scaling>
        <c:axPos val="b"/>
        <c:numFmt formatCode="mmm/yy" sourceLinked="1"/>
        <c:tickLblPos val="nextTo"/>
        <c:crossAx val="102783616"/>
        <c:crosses val="autoZero"/>
        <c:auto val="1"/>
        <c:lblOffset val="100"/>
        <c:majorUnit val="3"/>
        <c:majorTimeUnit val="months"/>
      </c:dateAx>
      <c:valAx>
        <c:axId val="10278361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782080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795520"/>
        <c:axId val="102825984"/>
      </c:lineChart>
      <c:dateAx>
        <c:axId val="102795520"/>
        <c:scaling>
          <c:orientation val="minMax"/>
        </c:scaling>
        <c:axPos val="b"/>
        <c:numFmt formatCode="mmm/yy" sourceLinked="1"/>
        <c:tickLblPos val="nextTo"/>
        <c:crossAx val="102825984"/>
        <c:crosses val="autoZero"/>
        <c:auto val="1"/>
        <c:lblOffset val="100"/>
        <c:majorUnit val="3"/>
        <c:majorTimeUnit val="months"/>
      </c:dateAx>
      <c:valAx>
        <c:axId val="102825984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795520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2866304"/>
        <c:axId val="102892672"/>
      </c:lineChart>
      <c:dateAx>
        <c:axId val="102866304"/>
        <c:scaling>
          <c:orientation val="minMax"/>
        </c:scaling>
        <c:axPos val="b"/>
        <c:numFmt formatCode="mmm/yy" sourceLinked="1"/>
        <c:tickLblPos val="nextTo"/>
        <c:crossAx val="102892672"/>
        <c:crosses val="autoZero"/>
        <c:auto val="1"/>
        <c:lblOffset val="100"/>
        <c:majorUnit val="3"/>
        <c:majorTimeUnit val="months"/>
      </c:dateAx>
      <c:valAx>
        <c:axId val="102892672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2866304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3GPP meeting participation by ITU region</a:t>
            </a:r>
          </a:p>
        </c:rich>
      </c:tx>
      <c:layout>
        <c:manualLayout>
          <c:xMode val="edge"/>
          <c:yMode val="edge"/>
          <c:x val="0.12359550561797752"/>
          <c:y val="3.351955307262569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5505617977528087E-2"/>
          <c:y val="0.20670419254128988"/>
          <c:w val="0.69943820224719266"/>
          <c:h val="0.6955316749024455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strRef>
              <c:f>'mtg attend'!$I$5:$K$5</c:f>
              <c:strCache>
                <c:ptCount val="3"/>
                <c:pt idx="0">
                  <c:v>EMEA</c:v>
                </c:pt>
                <c:pt idx="1">
                  <c:v>Americas</c:v>
                </c:pt>
                <c:pt idx="2">
                  <c:v>Asia</c:v>
                </c:pt>
              </c:strCache>
            </c:strRef>
          </c:cat>
          <c:val>
            <c:numRef>
              <c:f>'mtg attend'!$I$6:$K$6</c:f>
              <c:numCache>
                <c:formatCode>General</c:formatCode>
                <c:ptCount val="3"/>
                <c:pt idx="0">
                  <c:v>4910</c:v>
                </c:pt>
                <c:pt idx="1">
                  <c:v>2458</c:v>
                </c:pt>
                <c:pt idx="2">
                  <c:v>4630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528089887640449"/>
          <c:y val="0.16480476253317497"/>
          <c:w val="0.17977528089887695"/>
          <c:h val="0.16201146644378953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7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4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0919168"/>
        <c:axId val="100920704"/>
      </c:lineChart>
      <c:dateAx>
        <c:axId val="100919168"/>
        <c:scaling>
          <c:orientation val="minMax"/>
        </c:scaling>
        <c:axPos val="b"/>
        <c:numFmt formatCode="mmm/yy" sourceLinked="1"/>
        <c:tickLblPos val="nextTo"/>
        <c:crossAx val="100920704"/>
        <c:crosses val="autoZero"/>
        <c:auto val="1"/>
        <c:lblOffset val="100"/>
        <c:majorUnit val="3"/>
        <c:majorTimeUnit val="months"/>
      </c:dateAx>
      <c:valAx>
        <c:axId val="100920704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091916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0129408"/>
        <c:axId val="100037376"/>
      </c:lineChart>
      <c:dateAx>
        <c:axId val="100129408"/>
        <c:scaling>
          <c:orientation val="minMax"/>
        </c:scaling>
        <c:axPos val="b"/>
        <c:numFmt formatCode="mmm/yy" sourceLinked="1"/>
        <c:tickLblPos val="nextTo"/>
        <c:crossAx val="100037376"/>
        <c:crosses val="autoZero"/>
        <c:auto val="1"/>
        <c:lblOffset val="100"/>
        <c:majorUnit val="3"/>
        <c:majorTimeUnit val="months"/>
      </c:dateAx>
      <c:valAx>
        <c:axId val="10003737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012940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1003648"/>
        <c:axId val="101005184"/>
      </c:lineChart>
      <c:dateAx>
        <c:axId val="101003648"/>
        <c:scaling>
          <c:orientation val="minMax"/>
        </c:scaling>
        <c:axPos val="b"/>
        <c:numFmt formatCode="mmm/yy" sourceLinked="1"/>
        <c:tickLblPos val="nextTo"/>
        <c:crossAx val="101005184"/>
        <c:crosses val="autoZero"/>
        <c:auto val="1"/>
        <c:lblOffset val="100"/>
        <c:majorUnit val="3"/>
        <c:majorTimeUnit val="months"/>
      </c:dateAx>
      <c:valAx>
        <c:axId val="101005184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100364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1025280"/>
        <c:axId val="101026816"/>
      </c:lineChart>
      <c:dateAx>
        <c:axId val="101025280"/>
        <c:scaling>
          <c:orientation val="minMax"/>
        </c:scaling>
        <c:axPos val="b"/>
        <c:numFmt formatCode="mmm/yy" sourceLinked="1"/>
        <c:tickLblPos val="nextTo"/>
        <c:crossAx val="101026816"/>
        <c:crosses val="autoZero"/>
        <c:auto val="1"/>
        <c:lblOffset val="100"/>
        <c:majorUnit val="3"/>
        <c:majorTimeUnit val="months"/>
      </c:dateAx>
      <c:valAx>
        <c:axId val="10102681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1025280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1091968"/>
        <c:axId val="101097856"/>
      </c:lineChart>
      <c:dateAx>
        <c:axId val="101091968"/>
        <c:scaling>
          <c:orientation val="minMax"/>
        </c:scaling>
        <c:axPos val="b"/>
        <c:numFmt formatCode="mmm/yy" sourceLinked="1"/>
        <c:tickLblPos val="nextTo"/>
        <c:crossAx val="101097856"/>
        <c:crosses val="autoZero"/>
        <c:auto val="1"/>
        <c:lblOffset val="100"/>
        <c:majorUnit val="3"/>
        <c:majorTimeUnit val="months"/>
      </c:dateAx>
      <c:valAx>
        <c:axId val="10109785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1091968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'participation  4 scale'!$B$1</c:f>
              <c:strCache>
                <c:ptCount val="1"/>
                <c:pt idx="0">
                  <c:v>CountOfPERSON_ID</c:v>
                </c:pt>
              </c:strCache>
            </c:strRef>
          </c:tx>
          <c:marker>
            <c:symbol val="none"/>
          </c:marker>
          <c:cat>
            <c:numRef>
              <c:f>'participation  4 scale'!$A$2:$A$60</c:f>
              <c:numCache>
                <c:formatCode>mmm/yy</c:formatCode>
                <c:ptCount val="59"/>
                <c:pt idx="0">
                  <c:v>40817</c:v>
                </c:pt>
                <c:pt idx="1">
                  <c:v>40848</c:v>
                </c:pt>
                <c:pt idx="2">
                  <c:v>40878</c:v>
                </c:pt>
                <c:pt idx="3">
                  <c:v>40909</c:v>
                </c:pt>
                <c:pt idx="4">
                  <c:v>40940</c:v>
                </c:pt>
                <c:pt idx="5">
                  <c:v>40969</c:v>
                </c:pt>
                <c:pt idx="6">
                  <c:v>41000</c:v>
                </c:pt>
                <c:pt idx="7">
                  <c:v>41030</c:v>
                </c:pt>
                <c:pt idx="8">
                  <c:v>41061</c:v>
                </c:pt>
                <c:pt idx="9">
                  <c:v>41091</c:v>
                </c:pt>
                <c:pt idx="10">
                  <c:v>41122</c:v>
                </c:pt>
                <c:pt idx="11">
                  <c:v>41153</c:v>
                </c:pt>
                <c:pt idx="12">
                  <c:v>41183</c:v>
                </c:pt>
                <c:pt idx="13">
                  <c:v>41214</c:v>
                </c:pt>
                <c:pt idx="14">
                  <c:v>41244</c:v>
                </c:pt>
                <c:pt idx="15">
                  <c:v>41275</c:v>
                </c:pt>
                <c:pt idx="16">
                  <c:v>41306</c:v>
                </c:pt>
                <c:pt idx="17">
                  <c:v>41334</c:v>
                </c:pt>
                <c:pt idx="18">
                  <c:v>41365</c:v>
                </c:pt>
                <c:pt idx="19">
                  <c:v>41395</c:v>
                </c:pt>
                <c:pt idx="20">
                  <c:v>41426</c:v>
                </c:pt>
                <c:pt idx="21">
                  <c:v>41456</c:v>
                </c:pt>
                <c:pt idx="22">
                  <c:v>41487</c:v>
                </c:pt>
                <c:pt idx="23">
                  <c:v>41518</c:v>
                </c:pt>
                <c:pt idx="24">
                  <c:v>41548</c:v>
                </c:pt>
                <c:pt idx="25">
                  <c:v>41579</c:v>
                </c:pt>
                <c:pt idx="26">
                  <c:v>41609</c:v>
                </c:pt>
                <c:pt idx="27">
                  <c:v>41640</c:v>
                </c:pt>
                <c:pt idx="28">
                  <c:v>41671</c:v>
                </c:pt>
                <c:pt idx="29">
                  <c:v>41699</c:v>
                </c:pt>
                <c:pt idx="30">
                  <c:v>41730</c:v>
                </c:pt>
                <c:pt idx="31">
                  <c:v>41760</c:v>
                </c:pt>
                <c:pt idx="32">
                  <c:v>41791</c:v>
                </c:pt>
                <c:pt idx="33">
                  <c:v>41821</c:v>
                </c:pt>
                <c:pt idx="34">
                  <c:v>41852</c:v>
                </c:pt>
                <c:pt idx="35">
                  <c:v>41883</c:v>
                </c:pt>
                <c:pt idx="36">
                  <c:v>41913</c:v>
                </c:pt>
                <c:pt idx="37">
                  <c:v>41944</c:v>
                </c:pt>
                <c:pt idx="38">
                  <c:v>41974</c:v>
                </c:pt>
                <c:pt idx="39">
                  <c:v>42005</c:v>
                </c:pt>
                <c:pt idx="40">
                  <c:v>42036</c:v>
                </c:pt>
                <c:pt idx="41">
                  <c:v>42064</c:v>
                </c:pt>
                <c:pt idx="42">
                  <c:v>42095</c:v>
                </c:pt>
                <c:pt idx="43">
                  <c:v>42125</c:v>
                </c:pt>
                <c:pt idx="44">
                  <c:v>42156</c:v>
                </c:pt>
                <c:pt idx="45">
                  <c:v>42186</c:v>
                </c:pt>
                <c:pt idx="46">
                  <c:v>42217</c:v>
                </c:pt>
                <c:pt idx="47">
                  <c:v>42248</c:v>
                </c:pt>
                <c:pt idx="48">
                  <c:v>42278</c:v>
                </c:pt>
                <c:pt idx="49">
                  <c:v>42309</c:v>
                </c:pt>
                <c:pt idx="50">
                  <c:v>42339</c:v>
                </c:pt>
                <c:pt idx="51">
                  <c:v>42370</c:v>
                </c:pt>
                <c:pt idx="52">
                  <c:v>42401</c:v>
                </c:pt>
                <c:pt idx="53">
                  <c:v>42430</c:v>
                </c:pt>
                <c:pt idx="54">
                  <c:v>42461</c:v>
                </c:pt>
                <c:pt idx="55">
                  <c:v>42491</c:v>
                </c:pt>
                <c:pt idx="56">
                  <c:v>42522</c:v>
                </c:pt>
                <c:pt idx="57">
                  <c:v>42552</c:v>
                </c:pt>
                <c:pt idx="58">
                  <c:v>42583</c:v>
                </c:pt>
              </c:numCache>
            </c:numRef>
          </c:cat>
          <c:val>
            <c:numRef>
              <c:f>'participation  4 scale'!$B$2:$B$60</c:f>
              <c:numCache>
                <c:formatCode>General</c:formatCode>
                <c:ptCount val="5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</c:ser>
        <c:marker val="1"/>
        <c:axId val="101130240"/>
        <c:axId val="101131776"/>
      </c:lineChart>
      <c:dateAx>
        <c:axId val="101130240"/>
        <c:scaling>
          <c:orientation val="minMax"/>
        </c:scaling>
        <c:axPos val="b"/>
        <c:numFmt formatCode="mmm/yy" sourceLinked="1"/>
        <c:tickLblPos val="nextTo"/>
        <c:crossAx val="101131776"/>
        <c:crosses val="autoZero"/>
        <c:auto val="1"/>
        <c:lblOffset val="100"/>
        <c:majorUnit val="3"/>
        <c:majorTimeUnit val="months"/>
      </c:dateAx>
      <c:valAx>
        <c:axId val="101131776"/>
        <c:scaling>
          <c:orientation val="minMax"/>
          <c:max val="1"/>
          <c:min val="0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tickLblPos val="none"/>
        <c:crossAx val="101130240"/>
        <c:crosses val="autoZero"/>
        <c:crossBetween val="between"/>
        <c:majorUnit val="1"/>
        <c:minorUnit val="2.0000000000000011E-2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9/18/2016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9/18/2016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55048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5822066" y="177800"/>
            <a:ext cx="1462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SP-160535</a:t>
            </a:r>
            <a:r>
              <a:rPr lang="en-GB" sz="1200" b="1" dirty="0">
                <a:solidFill>
                  <a:schemeClr val="tx1"/>
                </a:solidFill>
              </a:rPr>
              <a:t/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RP-161356</a:t>
            </a:r>
            <a:br>
              <a:rPr lang="en-GB" sz="1200" b="1" dirty="0" smtClean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CP-160401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New Orleans, USA, September 2016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RAN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, CT, SA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#73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135" y="1977092"/>
            <a:ext cx="4409865" cy="344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773737" y="4703152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347 </a:t>
            </a:r>
            <a:r>
              <a:rPr lang="en-US" sz="2400" i="1" dirty="0" smtClean="0">
                <a:solidFill>
                  <a:srgbClr val="969696"/>
                </a:solidFill>
              </a:rPr>
              <a:t>(332)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20375" y="3620540"/>
            <a:ext cx="3294062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36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35)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725127" y="2636106"/>
            <a:ext cx="32988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128 </a:t>
            </a:r>
            <a:r>
              <a:rPr lang="en-US" sz="2400" i="1" dirty="0" smtClean="0">
                <a:solidFill>
                  <a:srgbClr val="969696"/>
                </a:solidFill>
              </a:rPr>
              <a:t>(119)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511 </a:t>
            </a:r>
            <a:r>
              <a:rPr lang="en-US" sz="2400" i="1" dirty="0" smtClean="0">
                <a:solidFill>
                  <a:srgbClr val="969696"/>
                </a:solidFill>
              </a:rPr>
              <a:t>(486)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</a:t>
            </a:r>
            <a:r>
              <a:rPr lang="en-US" sz="2400" dirty="0" smtClean="0"/>
              <a:t>18   </a:t>
            </a:r>
            <a:r>
              <a:rPr lang="en-US" sz="2400" i="1" dirty="0" smtClean="0">
                <a:solidFill>
                  <a:srgbClr val="969696"/>
                </a:solidFill>
              </a:rPr>
              <a:t>(15)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16118"/>
            <a:ext cx="5040922" cy="28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908" y="3505031"/>
            <a:ext cx="3806092" cy="289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/>
              <a:t>* To date, excluding current TSG meetings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89724" y="1551510"/>
          <a:ext cx="7354276" cy="1988859"/>
        </p:xfrm>
        <a:graphic>
          <a:graphicData uri="http://schemas.openxmlformats.org/drawingml/2006/table">
            <a:tbl>
              <a:tblPr/>
              <a:tblGrid>
                <a:gridCol w="510780"/>
                <a:gridCol w="331061"/>
                <a:gridCol w="331061"/>
                <a:gridCol w="331061"/>
                <a:gridCol w="331061"/>
                <a:gridCol w="331061"/>
                <a:gridCol w="331061"/>
                <a:gridCol w="378354"/>
                <a:gridCol w="321601"/>
                <a:gridCol w="321601"/>
                <a:gridCol w="321601"/>
                <a:gridCol w="361802"/>
                <a:gridCol w="378354"/>
                <a:gridCol w="387814"/>
                <a:gridCol w="359438"/>
                <a:gridCol w="359438"/>
                <a:gridCol w="361802"/>
                <a:gridCol w="397273"/>
                <a:gridCol w="454026"/>
                <a:gridCol w="454026"/>
              </a:tblGrid>
              <a:tr h="1217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Release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2016*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10356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6367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10980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10931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8449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16240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13199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3800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11183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11806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2254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12900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5966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234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Rel-15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800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1408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4801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5738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6350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5202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5409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5974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5266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5152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6184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10651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9308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9042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9162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8022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8430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7964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latin typeface="Arial"/>
                        </a:rPr>
                        <a:t>4548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118611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482" y="1235808"/>
            <a:ext cx="74104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431" y="3663340"/>
            <a:ext cx="7400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28" y="1283311"/>
            <a:ext cx="80962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063" y="1314573"/>
            <a:ext cx="8515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1" y="2197100"/>
            <a:ext cx="4205288" cy="293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3055815"/>
            <a:ext cx="9144000" cy="25712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(1 of 7)</a:t>
            </a:r>
            <a:endParaRPr lang="en-GB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1</a:t>
            </a:r>
            <a:endParaRPr lang="en-US" sz="16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Chart 5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(2 of 7)</a:t>
            </a:r>
            <a:endParaRPr lang="en-GB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2</a:t>
            </a:r>
            <a:endParaRPr lang="en-US" sz="1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Chart 5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(3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3</a:t>
            </a:r>
            <a:endParaRPr lang="en-US" sz="1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(4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4</a:t>
            </a:r>
            <a:endParaRPr lang="en-US" sz="16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6" y="1957754"/>
            <a:ext cx="6541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Lino CARMINE</a:t>
            </a:r>
            <a:r>
              <a:rPr lang="en-GB" sz="1600" b="1" dirty="0" smtClean="0"/>
              <a:t> has taken up his duties as provisional </a:t>
            </a:r>
            <a:r>
              <a:rPr lang="en-GB" sz="1600" b="1" dirty="0" smtClean="0"/>
              <a:t>part-time support for </a:t>
            </a:r>
            <a:r>
              <a:rPr lang="en-GB" sz="1600" b="1" dirty="0" smtClean="0"/>
              <a:t>SA3-LI</a:t>
            </a:r>
            <a:r>
              <a:rPr lang="en-GB" sz="1600" b="1" dirty="0" smtClean="0"/>
              <a:t>.</a:t>
            </a:r>
            <a:endParaRPr lang="en-GB" sz="1600" b="1" dirty="0" smtClean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(1)</a:t>
            </a:r>
            <a:endParaRPr lang="en-GB" dirty="0" smtClean="0"/>
          </a:p>
        </p:txBody>
      </p:sp>
      <p:pic>
        <p:nvPicPr>
          <p:cNvPr id="1026" name="Picture 2" descr="C:\Users\meredith\Documents\d\2016‑06‑13_3gpp_Busan\01) contributions\01) MCC report\Carmine Rizzo.jpg"/>
          <p:cNvPicPr>
            <a:picLocks noChangeAspect="1" noChangeArrowheads="1"/>
          </p:cNvPicPr>
          <p:nvPr/>
        </p:nvPicPr>
        <p:blipFill>
          <a:blip r:embed="rId2" cstate="print"/>
          <a:srcRect l="12256" r="18139" b="55492"/>
          <a:stretch>
            <a:fillRect/>
          </a:stretch>
        </p:blipFill>
        <p:spPr bwMode="auto">
          <a:xfrm>
            <a:off x="6724210" y="3838574"/>
            <a:ext cx="2419790" cy="2371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(5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5</a:t>
            </a:r>
            <a:endParaRPr lang="en-US" sz="16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(6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070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6</a:t>
            </a:r>
            <a:endParaRPr lang="en-US" sz="1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RAN (7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RAN Plenary</a:t>
            </a:r>
            <a:endParaRPr lang="en-US" sz="16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CT (1 of 5)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CT 1</a:t>
            </a:r>
            <a:endParaRPr lang="en-US" sz="16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CT (2 of 5)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CT 3</a:t>
            </a:r>
            <a:endParaRPr lang="en-US" sz="16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CT (3 of 5)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CT 4</a:t>
            </a:r>
            <a:endParaRPr lang="en-US" sz="16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CT (4 of 5)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CT 6</a:t>
            </a:r>
            <a:endParaRPr lang="en-US" sz="16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CT (5 of 5)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CT Plenary</a:t>
            </a:r>
            <a:endParaRPr lang="en-US" sz="1600" b="1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(1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1</a:t>
            </a:r>
            <a:endParaRPr lang="en-US" sz="16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(2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2</a:t>
            </a:r>
            <a:endParaRPr lang="en-US" sz="16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861" y="1938215"/>
            <a:ext cx="8823570" cy="295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5" y="1957754"/>
            <a:ext cx="7283939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/>
              <a:t>Advance warning: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In October, 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Issam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TOUFIK</a:t>
            </a:r>
            <a:r>
              <a:rPr lang="en-GB" sz="1600" b="1" dirty="0" smtClean="0"/>
              <a:t> will start studies in the USA towards an MBA, and will therefore have to reduce the hours he can devote to supporting 3GPP.  He will take over RAN3 from 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Juha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KORHONEN</a:t>
            </a:r>
            <a:r>
              <a:rPr lang="en-GB" sz="1600" b="1" dirty="0" smtClean="0"/>
              <a:t>, and some RAN3 meetings will be supported by other MCC colleagues.  Meanwhile, </a:t>
            </a:r>
            <a:r>
              <a:rPr lang="en-GB" sz="1600" b="1" dirty="0" err="1" smtClean="0"/>
              <a:t>Juha</a:t>
            </a:r>
            <a:r>
              <a:rPr lang="en-GB" sz="1600" b="1" dirty="0" smtClean="0"/>
              <a:t> will take over support for RAN4.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At the end of 2016, 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CHUNG Yong-Jun </a:t>
            </a:r>
            <a:r>
              <a:rPr lang="en-GB" sz="1600" b="1" dirty="0" smtClean="0"/>
              <a:t>(RAN2) will leave MCC and return to TTA.  He will be much missed in Sophia </a:t>
            </a:r>
            <a:r>
              <a:rPr lang="en-GB" sz="1600" b="1" dirty="0" err="1" smtClean="0"/>
              <a:t>Antipolis</a:t>
            </a:r>
            <a:r>
              <a:rPr lang="en-GB" sz="1600" b="1" dirty="0" smtClean="0"/>
              <a:t>, but will be replaced by his TTA colleague 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 Kyung-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Seok</a:t>
            </a:r>
            <a:r>
              <a:rPr lang="en-GB" sz="1600" b="1" dirty="0" smtClean="0"/>
              <a:t>, who will take over support of RAN4.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/>
              <a:t>From the beginning of 2017, </a:t>
            </a:r>
            <a:r>
              <a:rPr lang="en-GB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Juha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KORHONEN </a:t>
            </a:r>
            <a:r>
              <a:rPr lang="en-GB" sz="1600" b="1" dirty="0" smtClean="0"/>
              <a:t>will move from his brief stint supporting RAN4, to RAN2.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(2)</a:t>
            </a: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(3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3</a:t>
            </a:r>
            <a:endParaRPr lang="en-US" sz="16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(4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4</a:t>
            </a:r>
            <a:endParaRPr lang="en-US" sz="16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(5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5</a:t>
            </a:r>
            <a:endParaRPr lang="en-US" sz="1600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(6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6</a:t>
            </a:r>
            <a:endParaRPr lang="en-US" sz="16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64393" y="522288"/>
            <a:ext cx="412945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2000" dirty="0" smtClean="0"/>
              <a:t>Meeting participation – SA (7 of 7)</a:t>
            </a:r>
            <a:endParaRPr lang="en-GB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9416" y="1609970"/>
            <a:ext cx="193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SA Plenary</a:t>
            </a:r>
            <a:endParaRPr lang="en-US" sz="1600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935163"/>
            <a:ext cx="8943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Chart 4"/>
          <p:cNvGraphicFramePr/>
          <p:nvPr/>
        </p:nvGraphicFramePr>
        <p:xfrm>
          <a:off x="117232" y="4953733"/>
          <a:ext cx="8917354" cy="112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Other stuff</a:t>
            </a:r>
            <a:endParaRPr lang="en-GB" sz="2800" dirty="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2122488" y="791853"/>
            <a:ext cx="4595946" cy="6383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Marketing matters (1)</a:t>
            </a:r>
          </a:p>
        </p:txBody>
      </p:sp>
      <p:pic>
        <p:nvPicPr>
          <p:cNvPr id="8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30716">
            <a:off x="5987440" y="2103071"/>
            <a:ext cx="22002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311150" y="2383815"/>
            <a:ext cx="5203825" cy="26955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Blip>
                <a:blip r:embed="rId3"/>
              </a:buBlip>
              <a:defRPr/>
            </a:pPr>
            <a:r>
              <a:rPr lang="en-GB" altLang="en-US" sz="2000" dirty="0" smtClean="0"/>
              <a:t>SA2 Charity run a success … Over 3000 euros collected for cancer charity</a:t>
            </a:r>
          </a:p>
          <a:p>
            <a:pPr>
              <a:buFontTx/>
              <a:buBlip>
                <a:blip r:embed="rId3"/>
              </a:buBlip>
              <a:defRPr/>
            </a:pPr>
            <a:r>
              <a:rPr lang="en-GB" altLang="en-US" sz="2000" dirty="0" smtClean="0"/>
              <a:t>3GPP 5G Naming discussion on-going in the PCG Steering Group – decision: Oct 20, 2016.</a:t>
            </a:r>
          </a:p>
          <a:p>
            <a:pPr>
              <a:buFontTx/>
              <a:buBlip>
                <a:blip r:embed="rId3"/>
              </a:buBlip>
              <a:defRPr/>
            </a:pPr>
            <a:r>
              <a:rPr lang="en-GB" altLang="en-US" sz="2000" dirty="0" smtClean="0"/>
              <a:t>Planned conferences in the next period:</a:t>
            </a:r>
          </a:p>
          <a:p>
            <a:pPr>
              <a:buFontTx/>
              <a:buBlip>
                <a:blip r:embed="rId3"/>
              </a:buBlip>
              <a:defRPr/>
            </a:pPr>
            <a:endParaRPr lang="en-GB" altLang="en-US" sz="2000" dirty="0"/>
          </a:p>
          <a:p>
            <a:pPr>
              <a:buFontTx/>
              <a:buBlip>
                <a:blip r:embed="rId3"/>
              </a:buBlip>
              <a:defRPr/>
            </a:pPr>
            <a:endParaRPr lang="en-GB" altLang="en-US" sz="2000" dirty="0" smtClean="0"/>
          </a:p>
          <a:p>
            <a:pPr>
              <a:buFontTx/>
              <a:buBlip>
                <a:blip r:embed="rId3"/>
              </a:buBlip>
              <a:defRPr/>
            </a:pPr>
            <a:endParaRPr lang="en-GB" altLang="en-US" sz="2000" dirty="0" smtClean="0"/>
          </a:p>
          <a:p>
            <a:pPr>
              <a:buFontTx/>
              <a:buBlip>
                <a:blip r:embed="rId3"/>
              </a:buBlip>
              <a:defRPr/>
            </a:pPr>
            <a:endParaRPr lang="en-GB" altLang="en-US" sz="2000" dirty="0"/>
          </a:p>
          <a:p>
            <a:pPr>
              <a:buFontTx/>
              <a:buBlip>
                <a:blip r:embed="rId3"/>
              </a:buBlip>
              <a:defRPr/>
            </a:pPr>
            <a:endParaRPr lang="en-GB" altLang="en-US" sz="2000" dirty="0" smtClean="0"/>
          </a:p>
          <a:p>
            <a:pPr marL="0" indent="0">
              <a:buFontTx/>
              <a:buNone/>
              <a:defRPr/>
            </a:pPr>
            <a:endParaRPr lang="en-GB" altLang="en-US" sz="2000" dirty="0" smtClean="0"/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 bwMode="auto">
          <a:xfrm>
            <a:off x="8558213" y="6483350"/>
            <a:ext cx="395287" cy="222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622E73-0559-4CB7-9940-188E59C578B4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Picture 53" descr="IMG_61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11963">
            <a:off x="5495925" y="3196615"/>
            <a:ext cx="27209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735013" y="4263415"/>
          <a:ext cx="42672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800"/>
                <a:gridCol w="838200"/>
                <a:gridCol w="838200"/>
                <a:gridCol w="8890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RAN world 2016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27/09/2016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28/09/2016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Dusseldorf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NGMN Industry Conference &amp; Exhibition 2016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12/10/2016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13/10/2016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Franfurt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Broadband World Forum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18/10/2016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20/10/2016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London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Africa.com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15/11/2016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17/11/2016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Cape Town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IoT Business &amp; Technologies Congress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30/11/2016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01/12/2016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Singapore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Mobile World Congress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28/02/2017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02/03/2016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Barcelona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2122488" y="791853"/>
            <a:ext cx="4595946" cy="229107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Marketing matters (2)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311150" y="2501046"/>
            <a:ext cx="5203825" cy="26955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Blip>
                <a:blip r:embed="rId2"/>
              </a:buBlip>
              <a:defRPr/>
            </a:pPr>
            <a:r>
              <a:rPr lang="en-GB" altLang="en-US" sz="2000" dirty="0" smtClean="0"/>
              <a:t>News items on SMARTER, v2x, LAA, </a:t>
            </a:r>
            <a:r>
              <a:rPr lang="en-GB" altLang="en-US" sz="2000" dirty="0" err="1" smtClean="0"/>
              <a:t>IoT</a:t>
            </a:r>
            <a:r>
              <a:rPr lang="en-GB" altLang="en-US" sz="2000" dirty="0" smtClean="0"/>
              <a:t>, 5G, new MRPs, </a:t>
            </a:r>
            <a:r>
              <a:rPr lang="en-GB" sz="2000" dirty="0"/>
              <a:t>Mission Critical Video and </a:t>
            </a:r>
            <a:r>
              <a:rPr lang="en-GB" sz="2000" dirty="0" smtClean="0"/>
              <a:t>Data, </a:t>
            </a:r>
            <a:r>
              <a:rPr lang="en-GB" altLang="en-US" sz="2000" dirty="0" smtClean="0"/>
              <a:t>LTE-Rail …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2000" dirty="0" smtClean="0"/>
              <a:t>New videos to be filmed at TSG#74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en-GB" altLang="en-US" sz="2000" dirty="0" smtClean="0"/>
              <a:t>2016 Awards call to go out … soon</a:t>
            </a:r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 bwMode="auto">
          <a:xfrm>
            <a:off x="8558213" y="6483350"/>
            <a:ext cx="395287" cy="222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622E73-0559-4CB7-9940-188E59C578B4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Picture 57" descr="http://www.3gpp.org/images/articleimages/NG_NR_article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8350" y="4241800"/>
            <a:ext cx="24892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Meeting badges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4577861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Reminder …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Meeting hosts are no longer systematically printing meeting badges. Delegates must print their own. However, hosts will continue to provide a small number of badge holders, but delegates are urged to retain and re-use holders from previous meetings.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Hotels are increasingly conscious of security issues, and wearing your badge actively helps identify a 3GPP delegate as “friend” rather than potential “foe”. Please help them to help us keep you safe by </a:t>
            </a:r>
            <a:r>
              <a:rPr lang="en-GB" sz="1600" u="sng" dirty="0" smtClean="0"/>
              <a:t>always wearing your 3GPP meeting badge</a:t>
            </a:r>
            <a:r>
              <a:rPr lang="en-GB" sz="16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6"/>
          <a:stretch>
            <a:fillRect/>
          </a:stretch>
        </p:blipFill>
        <p:spPr bwMode="auto">
          <a:xfrm>
            <a:off x="5256628" y="1624198"/>
            <a:ext cx="3887372" cy="26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 bwMode="auto">
          <a:xfrm flipH="1" flipV="1">
            <a:off x="6260124" y="3556000"/>
            <a:ext cx="31261" cy="2969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Check-in at meetings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4577861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The self-declaration of presence has been successfully trialled at meetings during the first half of 2016 and some bugs with the initial implementation are being ironed out. Self check-in is now </a:t>
            </a:r>
            <a:r>
              <a:rPr lang="en-GB" sz="1600" i="1" dirty="0" smtClean="0"/>
              <a:t>the </a:t>
            </a:r>
            <a:r>
              <a:rPr lang="en-GB" sz="1600" dirty="0" smtClean="0"/>
              <a:t>method of confirming presence.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Remember, the instructions are in the email you were sent acknowledging your registration</a:t>
            </a:r>
            <a:r>
              <a:rPr lang="en-GB" sz="1600" dirty="0" smtClean="0"/>
              <a:t>. If you have lost this mail, you must de-register and re-register.</a:t>
            </a:r>
            <a:endParaRPr lang="en-GB" sz="1600" dirty="0" smtClean="0"/>
          </a:p>
          <a:p>
            <a:pPr>
              <a:spcBef>
                <a:spcPct val="50000"/>
              </a:spcBef>
            </a:pPr>
            <a:r>
              <a:rPr lang="en-GB" sz="1600" dirty="0" smtClean="0"/>
              <a:t>The systematic provision of paper sign-in sheets has been discontinued, but MCC Secretaries will initially make allowances for those few delegates who still experience difficulties with the system.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6"/>
          <a:stretch>
            <a:fillRect/>
          </a:stretch>
        </p:blipFill>
        <p:spPr bwMode="auto">
          <a:xfrm>
            <a:off x="5256628" y="1624198"/>
            <a:ext cx="3887372" cy="26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7682523" y="2938585"/>
            <a:ext cx="218831" cy="3360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H="1" flipV="1">
            <a:off x="8038124" y="3395785"/>
            <a:ext cx="324338" cy="39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6" y="1957754"/>
            <a:ext cx="654147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/>
              <a:t>Advance warning:</a:t>
            </a:r>
          </a:p>
          <a:p>
            <a:pPr>
              <a:spcBef>
                <a:spcPct val="50000"/>
              </a:spcBef>
            </a:pP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Xavier PIEDNOIR </a:t>
            </a:r>
            <a:r>
              <a:rPr lang="en-GB" sz="1600" b="1" dirty="0" smtClean="0"/>
              <a:t>has supported CT6 (and the related Smart Card Platform (SCP) technical committee in ETSI) for many years.  Xavier is moving to another position within the ETSI Secretariat, and a new person is being recruited to </a:t>
            </a:r>
            <a:r>
              <a:rPr lang="en-GB" sz="1600" b="1" dirty="0" smtClean="0"/>
              <a:t>fil</a:t>
            </a:r>
            <a:r>
              <a:rPr lang="en-GB" sz="1600" b="1" dirty="0" smtClean="0"/>
              <a:t>l </a:t>
            </a:r>
            <a:r>
              <a:rPr lang="en-GB" sz="1600" b="1" dirty="0" smtClean="0"/>
              <a:t>.</a:t>
            </a:r>
            <a:endParaRPr lang="en-GB" sz="1600" b="1" dirty="0" smtClean="0"/>
          </a:p>
          <a:p>
            <a:pPr>
              <a:spcBef>
                <a:spcPct val="50000"/>
              </a:spcBef>
            </a:pPr>
            <a:r>
              <a:rPr lang="en-GB" sz="1600" b="1" dirty="0" smtClean="0"/>
              <a:t>I am not yet in a position to announce the identity of his successor, or indeed whether the new person will be a direct replacement of Xavier or whether the new recruit will take on different duties in ETSI / MCC with a consequent job shift of some other person to cover CT6.  We should know this within a few weeks, and certainly by the December TSG meetings.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(3)</a:t>
            </a: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More on exploding delegates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8108" y="1664570"/>
            <a:ext cx="80751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Collocated meetings of RAN working groups are attracting ever more delegates, and the head count now exceeds the </a:t>
            </a:r>
            <a:r>
              <a:rPr lang="en-GB" sz="1600" dirty="0" err="1" smtClean="0"/>
              <a:t>megameetings</a:t>
            </a:r>
            <a:r>
              <a:rPr lang="en-GB" sz="1600" dirty="0" smtClean="0"/>
              <a:t> of a few years ago.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As I reported last time, </a:t>
            </a:r>
            <a:r>
              <a:rPr lang="en-GB" sz="1600" b="1" dirty="0" smtClean="0"/>
              <a:t>there is a real danger of it being physically or financially impossible to accommodate meetings of some groups in the near future.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MCC and PCG </a:t>
            </a:r>
            <a:r>
              <a:rPr lang="en-GB" sz="1600" dirty="0" smtClean="0"/>
              <a:t>are investigating </a:t>
            </a:r>
            <a:r>
              <a:rPr lang="en-GB" sz="1600" dirty="0" smtClean="0"/>
              <a:t>other financial or organizational models for hosting 3GPP meetings, though </a:t>
            </a:r>
            <a:r>
              <a:rPr lang="en-GB" sz="1600" dirty="0" smtClean="0"/>
              <a:t>we have not been overwhelmed by </a:t>
            </a:r>
            <a:r>
              <a:rPr lang="en-GB" sz="1600" dirty="0" smtClean="0"/>
              <a:t>suggestions arising from the </a:t>
            </a:r>
            <a:r>
              <a:rPr lang="en-GB" sz="1600" dirty="0" smtClean="0"/>
              <a:t>plea for ideas in my previous MCC report.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Line 42"/>
          <p:cNvSpPr>
            <a:spLocks noChangeShapeType="1"/>
          </p:cNvSpPr>
          <p:nvPr/>
        </p:nvSpPr>
        <p:spPr bwMode="auto">
          <a:xfrm flipV="1">
            <a:off x="2108892" y="3941123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9" name="Line 57"/>
          <p:cNvSpPr>
            <a:spLocks noChangeShapeType="1"/>
          </p:cNvSpPr>
          <p:nvPr/>
        </p:nvSpPr>
        <p:spPr bwMode="auto">
          <a:xfrm>
            <a:off x="2115312" y="2550600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23380" y="6282549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47606" y="5942641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70259" y="160641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6" y="851877"/>
            <a:ext cx="4276" cy="550203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175075" y="567233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Alain Sultan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45173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31409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</a:t>
            </a:r>
            <a:r>
              <a:rPr lang="en-US" sz="800" dirty="0" err="1" smtClean="0"/>
              <a:t>Kooistra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(liaisons, membership, …)</a:t>
            </a:r>
            <a:endParaRPr lang="en-US" sz="800" dirty="0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5125043"/>
            <a:ext cx="1779588" cy="32228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Anna </a:t>
            </a:r>
            <a:r>
              <a:rPr lang="en-US" sz="800" dirty="0" err="1" smtClean="0"/>
              <a:t>Riondet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(general admin)</a:t>
            </a:r>
            <a:endParaRPr lang="en-US" sz="800" dirty="0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50924" y="5576748"/>
            <a:ext cx="1779588" cy="30042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</a:t>
            </a:r>
            <a:r>
              <a:rPr lang="en-US" sz="800" dirty="0" err="1" smtClean="0"/>
              <a:t>Wurffel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(meetings, …)</a:t>
            </a:r>
            <a:endParaRPr lang="en-US" sz="800" dirty="0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87539" y="5251367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27452" y="5200567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0570" y="515667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Paolo Usai</a:t>
            </a:r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1988771" y="3221974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0570" y="3836401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Frédéric Firmin</a:t>
            </a:r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75884" y="4929685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0570" y="4835932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Patrick Mérias</a:t>
            </a:r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36312" y="459871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0570" y="450220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Kimmo Kymalainen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44587" y="454927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43000" y="4668444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27214" y="3577997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0570" y="349441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55839" y="3532735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47546" y="2896709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87022" y="6225772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42461" y="4249831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0570" y="4167722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Xavier Piednoir</a:t>
            </a:r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61936" y="4206744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22161" y="4206744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 flipV="1">
            <a:off x="1979491" y="2897559"/>
            <a:ext cx="4725987" cy="1716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58530" y="3170307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0570" y="313630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42137" y="3294419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82337" y="5587237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0570" y="5501729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68112" y="5544815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59423" y="151489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44717" y="156591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57180" y="223794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59423" y="214677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77383" y="219651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77383" y="2306331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39172" y="4883005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43000" y="3894807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89344" y="188984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68769" y="1841317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59423" y="183087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0570" y="550014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59423" y="21356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Mirko</a:t>
            </a:r>
            <a:r>
              <a:rPr lang="en-US" sz="800" dirty="0"/>
              <a:t>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495116" y="2844124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48249" y="279104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0570" y="583811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54506" y="94420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3227167" y="913850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35977" y="779727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102178" y="131392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59423" y="121678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84516" y="126739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32184" y="5884513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291096" y="64565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2015-09-01</a:t>
            </a:r>
            <a:endParaRPr lang="en-GB" sz="800" dirty="0"/>
          </a:p>
        </p:txBody>
      </p:sp>
      <p:sp>
        <p:nvSpPr>
          <p:cNvPr id="92" name="AutoShape 72"/>
          <p:cNvSpPr>
            <a:spLocks noChangeArrowheads="1"/>
          </p:cNvSpPr>
          <p:nvPr/>
        </p:nvSpPr>
        <p:spPr bwMode="auto">
          <a:xfrm>
            <a:off x="920605" y="6151208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Saurav Arora</a:t>
            </a:r>
            <a:endParaRPr lang="en-US" sz="800" dirty="0"/>
          </a:p>
        </p:txBody>
      </p:sp>
      <p:sp>
        <p:nvSpPr>
          <p:cNvPr id="79" name="AutoShape 59"/>
          <p:cNvSpPr>
            <a:spLocks noChangeArrowheads="1"/>
          </p:cNvSpPr>
          <p:nvPr/>
        </p:nvSpPr>
        <p:spPr bwMode="auto">
          <a:xfrm>
            <a:off x="4374880" y="2509172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3-LI</a:t>
            </a:r>
            <a:endParaRPr lang="en-GB" sz="800" dirty="0"/>
          </a:p>
        </p:txBody>
      </p:sp>
      <p:sp>
        <p:nvSpPr>
          <p:cNvPr id="87" name="AutoShape 75"/>
          <p:cNvSpPr>
            <a:spLocks noChangeArrowheads="1"/>
          </p:cNvSpPr>
          <p:nvPr/>
        </p:nvSpPr>
        <p:spPr bwMode="auto">
          <a:xfrm>
            <a:off x="960995" y="244831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Carmine (</a:t>
            </a:r>
            <a:r>
              <a:rPr lang="en-US" sz="800" dirty="0" err="1" smtClean="0"/>
              <a:t>Lino</a:t>
            </a:r>
            <a:r>
              <a:rPr lang="en-US" sz="800" dirty="0" smtClean="0"/>
              <a:t>) Rizzo</a:t>
            </a:r>
            <a:endParaRPr lang="en-US" sz="800" dirty="0"/>
          </a:p>
        </p:txBody>
      </p:sp>
      <p:sp>
        <p:nvSpPr>
          <p:cNvPr id="90" name="Text Box 12"/>
          <p:cNvSpPr txBox="1">
            <a:spLocks noChangeArrowheads="1"/>
          </p:cNvSpPr>
          <p:nvPr/>
        </p:nvSpPr>
        <p:spPr bwMode="auto">
          <a:xfrm>
            <a:off x="7272046" y="64184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2016-06-01</a:t>
            </a:r>
            <a:endParaRPr lang="en-GB" sz="800" dirty="0"/>
          </a:p>
        </p:txBody>
      </p:sp>
      <p:sp>
        <p:nvSpPr>
          <p:cNvPr id="85" name="AutoShape 38"/>
          <p:cNvSpPr>
            <a:spLocks noChangeArrowheads="1"/>
          </p:cNvSpPr>
          <p:nvPr/>
        </p:nvSpPr>
        <p:spPr bwMode="auto">
          <a:xfrm>
            <a:off x="2483193" y="5209136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</a:t>
            </a:r>
            <a:r>
              <a:rPr lang="en-GB" sz="800" dirty="0" smtClean="0"/>
              <a:t>6</a:t>
            </a:r>
            <a:endParaRPr lang="en-GB" sz="800" dirty="0"/>
          </a:p>
        </p:txBody>
      </p:sp>
    </p:spTree>
    <p:extLst>
      <p:ext uri="{BB962C8B-B14F-4D97-AF65-F5344CB8AC3E}">
        <p14:creationId xmlns="" xmlns:p14="http://schemas.microsoft.com/office/powerpoint/2010/main" val="1108008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35</a:t>
            </a:r>
            <a:r>
              <a:rPr lang="en-GB" sz="1800" i="1" dirty="0" smtClean="0">
                <a:latin typeface="Times New Roman" panose="02020603050405020304" pitchFamily="18" charset="0"/>
              </a:rPr>
              <a:t> </a:t>
            </a:r>
            <a:r>
              <a:rPr lang="en-GB" sz="1800" i="1" dirty="0">
                <a:latin typeface="Times New Roman" panose="02020603050405020304" pitchFamily="18" charset="0"/>
              </a:rPr>
              <a:t>if you are not </a:t>
            </a:r>
            <a:r>
              <a:rPr lang="en-GB" sz="1800" i="1" dirty="0" smtClean="0">
                <a:latin typeface="Times New Roman" panose="02020603050405020304" pitchFamily="18" charset="0"/>
              </a:rPr>
              <a:t>moved by statistics.</a:t>
            </a:r>
            <a:endParaRPr lang="en-GB" sz="1800" i="1" dirty="0"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0961" y="2441542"/>
            <a:ext cx="2499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It is the mark of a trully intelligent person to be moved by statistics</a:t>
            </a:r>
          </a:p>
          <a:p>
            <a:r>
              <a:rPr lang="en-GB" i="1" dirty="0"/>
              <a:t> </a:t>
            </a:r>
            <a:r>
              <a:rPr lang="en-GB" i="1" dirty="0" smtClean="0"/>
              <a:t>- George Bernard Shaw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600075" y="1328737"/>
          <a:ext cx="7943850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595312" y="1323975"/>
          <a:ext cx="7953375" cy="4210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6190" y="4431323"/>
            <a:ext cx="4047809" cy="192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19568" y="6135077"/>
            <a:ext cx="2915139" cy="18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4"/>
            <a:ext cx="4513262" cy="58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Meeting delegates by region </a:t>
            </a:r>
            <a:endParaRPr lang="en-GB" sz="2800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6" y="1284364"/>
            <a:ext cx="1561176" cy="926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Chart 11"/>
          <p:cNvGraphicFramePr>
            <a:graphicFrameLocks/>
          </p:cNvGraphicFramePr>
          <p:nvPr/>
        </p:nvGraphicFramePr>
        <p:xfrm>
          <a:off x="3361103" y="1231656"/>
          <a:ext cx="3390900" cy="340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52680" y="1218077"/>
          <a:ext cx="2203751" cy="3727883"/>
        </p:xfrm>
        <a:graphic>
          <a:graphicData uri="http://schemas.openxmlformats.org/drawingml/2006/table">
            <a:tbl>
              <a:tblPr/>
              <a:tblGrid>
                <a:gridCol w="525666"/>
                <a:gridCol w="586319"/>
                <a:gridCol w="363922"/>
                <a:gridCol w="363922"/>
                <a:gridCol w="363922"/>
              </a:tblGrid>
              <a:tr h="221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body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Total_attendance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685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G3new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86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86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3366FF"/>
                          </a:solidFill>
                          <a:latin typeface="Arial"/>
                        </a:rPr>
                        <a:t>all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3366FF"/>
                          </a:solidFill>
                          <a:latin typeface="Arial"/>
                        </a:rPr>
                        <a:t>11998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3366FF"/>
                          </a:solidFill>
                          <a:latin typeface="Arial"/>
                        </a:rPr>
                        <a:t>4910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3366FF"/>
                          </a:solidFill>
                          <a:latin typeface="Arial"/>
                        </a:rPr>
                        <a:t>2458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3366FF"/>
                          </a:solidFill>
                          <a:latin typeface="Arial"/>
                        </a:rPr>
                        <a:t>4630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0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38.6%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32506</TotalTime>
  <Words>1554</Words>
  <Application>Microsoft Office PowerPoint</Application>
  <PresentationFormat>On-screen Show (4:3)</PresentationFormat>
  <Paragraphs>518</Paragraphs>
  <Slides>41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    Support Team Report    </vt:lpstr>
      <vt:lpstr>Changes of personnel (1)</vt:lpstr>
      <vt:lpstr>Changes of personnel (2)</vt:lpstr>
      <vt:lpstr>Changes of personnel (3)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Marketing matters (1)</vt:lpstr>
      <vt:lpstr>Marketing matters (2)</vt:lpstr>
      <vt:lpstr>Meeting badges</vt:lpstr>
      <vt:lpstr>Check-in at meetings</vt:lpstr>
      <vt:lpstr>More on exploding delegates</vt:lpstr>
      <vt:lpstr>Slide 41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1102</cp:revision>
  <dcterms:created xsi:type="dcterms:W3CDTF">2008-08-30T09:32:10Z</dcterms:created>
  <dcterms:modified xsi:type="dcterms:W3CDTF">2016-09-18T17:32:41Z</dcterms:modified>
</cp:coreProperties>
</file>