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8"/>
  </p:notesMasterIdLst>
  <p:handoutMasterIdLst>
    <p:handoutMasterId r:id="rId59"/>
  </p:handoutMasterIdLst>
  <p:sldIdLst>
    <p:sldId id="303" r:id="rId2"/>
    <p:sldId id="705" r:id="rId3"/>
    <p:sldId id="704" r:id="rId4"/>
    <p:sldId id="707" r:id="rId5"/>
    <p:sldId id="706" r:id="rId6"/>
    <p:sldId id="708" r:id="rId7"/>
    <p:sldId id="710" r:id="rId8"/>
    <p:sldId id="711" r:id="rId9"/>
    <p:sldId id="712" r:id="rId10"/>
    <p:sldId id="709" r:id="rId11"/>
    <p:sldId id="715" r:id="rId12"/>
    <p:sldId id="713" r:id="rId13"/>
    <p:sldId id="714" r:id="rId14"/>
    <p:sldId id="716" r:id="rId15"/>
    <p:sldId id="717" r:id="rId16"/>
    <p:sldId id="718" r:id="rId17"/>
    <p:sldId id="719" r:id="rId18"/>
    <p:sldId id="725" r:id="rId19"/>
    <p:sldId id="726" r:id="rId20"/>
    <p:sldId id="720" r:id="rId21"/>
    <p:sldId id="721" r:id="rId22"/>
    <p:sldId id="722" r:id="rId23"/>
    <p:sldId id="723" r:id="rId24"/>
    <p:sldId id="727" r:id="rId25"/>
    <p:sldId id="744" r:id="rId26"/>
    <p:sldId id="745" r:id="rId27"/>
    <p:sldId id="746" r:id="rId28"/>
    <p:sldId id="747" r:id="rId29"/>
    <p:sldId id="748" r:id="rId30"/>
    <p:sldId id="750" r:id="rId31"/>
    <p:sldId id="749" r:id="rId32"/>
    <p:sldId id="751" r:id="rId33"/>
    <p:sldId id="752" r:id="rId34"/>
    <p:sldId id="753" r:id="rId35"/>
    <p:sldId id="754" r:id="rId36"/>
    <p:sldId id="755" r:id="rId37"/>
    <p:sldId id="756" r:id="rId38"/>
    <p:sldId id="757" r:id="rId39"/>
    <p:sldId id="759" r:id="rId40"/>
    <p:sldId id="758" r:id="rId41"/>
    <p:sldId id="760" r:id="rId42"/>
    <p:sldId id="728" r:id="rId43"/>
    <p:sldId id="735" r:id="rId44"/>
    <p:sldId id="736" r:id="rId45"/>
    <p:sldId id="729" r:id="rId46"/>
    <p:sldId id="730" r:id="rId47"/>
    <p:sldId id="737" r:id="rId48"/>
    <p:sldId id="739" r:id="rId49"/>
    <p:sldId id="740" r:id="rId50"/>
    <p:sldId id="741" r:id="rId51"/>
    <p:sldId id="742" r:id="rId52"/>
    <p:sldId id="743" r:id="rId53"/>
    <p:sldId id="724" r:id="rId54"/>
    <p:sldId id="738" r:id="rId55"/>
    <p:sldId id="734" r:id="rId56"/>
    <p:sldId id="614" r:id="rId57"/>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83" userDrawn="1">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2535" autoAdjust="0"/>
    <p:restoredTop sz="94625" autoAdjust="0"/>
  </p:normalViewPr>
  <p:slideViewPr>
    <p:cSldViewPr snapToGrid="0" showGuides="1">
      <p:cViewPr>
        <p:scale>
          <a:sx n="66" d="100"/>
          <a:sy n="66" d="100"/>
        </p:scale>
        <p:origin x="696" y="677"/>
      </p:cViewPr>
      <p:guideLst>
        <p:guide orient="horz" pos="2183"/>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showGuides="1">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53328F0F-D20D-48F4-A023-EA2E3338953E}" type="datetime1">
              <a:rPr lang="en-US"/>
              <a:pPr>
                <a:defRPr/>
              </a:pPr>
              <a:t>5/21/2014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3CE7F2D0-BA3B-43D7-87E6-954B35473F8A}" type="slidenum">
              <a:rPr lang="en-GB" altLang="en-US"/>
              <a:pPr/>
              <a:t>‹#›</a:t>
            </a:fld>
            <a:endParaRPr lang="en-GB" altLang="en-US"/>
          </a:p>
        </p:txBody>
      </p:sp>
    </p:spTree>
    <p:extLst>
      <p:ext uri="{BB962C8B-B14F-4D97-AF65-F5344CB8AC3E}">
        <p14:creationId xmlns:p14="http://schemas.microsoft.com/office/powerpoint/2010/main" val="3116174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94720A3-04EB-4CFA-9740-56A102BEE2AE}" type="datetime1">
              <a:rPr lang="en-US"/>
              <a:pPr>
                <a:defRPr/>
              </a:pPr>
              <a:t>5/21/2014</a:t>
            </a:fld>
            <a:endParaRPr lang="en-US" dirty="0"/>
          </a:p>
        </p:txBody>
      </p:sp>
      <p:sp>
        <p:nvSpPr>
          <p:cNvPr id="717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9E122A34-D86B-49DF-BD8D-E5117F1B4FC8}" type="slidenum">
              <a:rPr lang="en-GB" altLang="en-US"/>
              <a:pPr/>
              <a:t>‹#›</a:t>
            </a:fld>
            <a:endParaRPr lang="en-GB" altLang="en-US"/>
          </a:p>
        </p:txBody>
      </p:sp>
    </p:spTree>
    <p:extLst>
      <p:ext uri="{BB962C8B-B14F-4D97-AF65-F5344CB8AC3E}">
        <p14:creationId xmlns:p14="http://schemas.microsoft.com/office/powerpoint/2010/main" val="37453430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84F64D9F-5786-46E4-969F-ED8E455F42BE}" type="slidenum">
              <a:rPr lang="en-GB" altLang="en-US" sz="1200">
                <a:latin typeface="Times New Roman" panose="02020603050405020304" pitchFamily="18" charset="0"/>
              </a:rPr>
              <a:pPr eaLnBrk="1" hangingPunct="1"/>
              <a:t>1</a:t>
            </a:fld>
            <a:endParaRPr lang="en-GB" altLang="en-US" sz="1200">
              <a:latin typeface="Times New Roman" panose="02020603050405020304" pitchFamily="18" charset="0"/>
            </a:endParaRPr>
          </a:p>
        </p:txBody>
      </p:sp>
      <p:sp>
        <p:nvSpPr>
          <p:cNvPr id="8195" name="Rectangle 2"/>
          <p:cNvSpPr>
            <a:spLocks noGrp="1" noRot="1" noChangeAspect="1" noChangeArrowheads="1" noTextEdit="1"/>
          </p:cNvSpPr>
          <p:nvPr>
            <p:ph type="sldImg"/>
          </p:nvPr>
        </p:nvSpPr>
        <p:spPr>
          <a:xfrm>
            <a:off x="915988" y="742950"/>
            <a:ext cx="4967287" cy="3725863"/>
          </a:xfrm>
          <a:ln/>
        </p:spPr>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6626844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6457f717-5cc7-4642-bf79-5757fa040748" descr="88743BF8-158D-4A4E-81D4-0D9E5719ACAA"/>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6238" y="169863"/>
            <a:ext cx="1531937" cy="112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57399605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04351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1631088958"/>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userDrawn="1"/>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8"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smtClean="0"/>
              <a:t>Click to edit Master title style</a:t>
            </a:r>
            <a:endParaRPr lang="en-GB" altLang="en-US" dirty="0" smtClean="0"/>
          </a:p>
        </p:txBody>
      </p:sp>
      <p:sp>
        <p:nvSpPr>
          <p:cNvPr id="1029"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30" name="Picture 6" descr="3GPP_TM_RD.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3630612" cy="311150"/>
          </a:xfrm>
          <a:prstGeom prst="rect">
            <a:avLst/>
          </a:prstGeom>
          <a:noFill/>
        </p:spPr>
        <p:txBody>
          <a:bodyPr anchor="ctr">
            <a:normAutofit/>
          </a:bodyPr>
          <a:lstStyle/>
          <a:p>
            <a:pPr eaLnBrk="0" hangingPunct="0">
              <a:defRPr/>
            </a:pPr>
            <a:r>
              <a:rPr lang="en-GB" spc="300" dirty="0" smtClean="0">
                <a:solidFill>
                  <a:schemeClr val="bg1"/>
                </a:solidFill>
              </a:rPr>
              <a:t>TSG MCC briefing 2014-06-04</a:t>
            </a:r>
            <a:endParaRPr lang="en-GB" spc="300" dirty="0">
              <a:solidFill>
                <a:schemeClr val="bg1"/>
              </a:solidFill>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F4B49409-D6D7-4376-83AD-71C4446ADBF5}" type="slidenum">
              <a:rPr lang="en-GB" altLang="en-US" b="1"/>
              <a:pPr algn="ctr"/>
              <a:t>‹#›</a:t>
            </a:fld>
            <a:endParaRPr lang="en-GB" altLang="en-US" b="1"/>
          </a:p>
          <a:p>
            <a:endParaRPr lang="en-GB" altLang="en-US"/>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userDrawn="1"/>
        </p:nvSpPr>
        <p:spPr>
          <a:xfrm>
            <a:off x="7439025" y="6461125"/>
            <a:ext cx="824265" cy="215444"/>
          </a:xfrm>
          <a:prstGeom prst="rect">
            <a:avLst/>
          </a:prstGeom>
        </p:spPr>
        <p:txBody>
          <a:bodyPr wrap="none">
            <a:spAutoFit/>
          </a:bodyPr>
          <a:lstStyle/>
          <a:p>
            <a:pPr>
              <a:defRPr/>
            </a:pPr>
            <a:r>
              <a:rPr lang="en-GB" sz="800" dirty="0"/>
              <a:t>© 3GPP </a:t>
            </a:r>
            <a:r>
              <a:rPr lang="en-GB" sz="800" dirty="0" smtClean="0"/>
              <a:t>2014</a:t>
            </a:r>
            <a:endParaRPr lang="en-GB" sz="800" dirty="0"/>
          </a:p>
        </p:txBody>
      </p:sp>
    </p:spTree>
  </p:cSld>
  <p:clrMap bg1="lt1" tx1="dk1" bg2="lt2" tx2="dk2" accent1="accent1" accent2="accent2" accent3="accent3" accent4="accent4" accent5="accent5" accent6="accent6" hlink="hlink" folHlink="folHlink"/>
  <p:sldLayoutIdLst>
    <p:sldLayoutId id="2147483740" r:id="rId1"/>
    <p:sldLayoutId id="2147483738" r:id="rId2"/>
    <p:sldLayoutId id="21474837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3gpp.org/ftp/Information/Working_Procedures/3GPP_WP.htm#Article_34" TargetMode="External"/><Relationship Id="rId2" Type="http://schemas.openxmlformats.org/officeDocument/2006/relationships/hyperlink" Target="http://www.3gpp.org/specifications/change-requests/85-change-requests-step-by-step#outil_sommaire_20"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7.emf"/><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pPr>
              <a:defRPr/>
            </a:pPr>
            <a:r>
              <a:rPr lang="en-GB" b="1" i="1" dirty="0" smtClean="0">
                <a:effectLst>
                  <a:outerShdw blurRad="38100" dist="38100" dir="2700000" algn="tl">
                    <a:srgbClr val="C0C0C0"/>
                  </a:outerShdw>
                </a:effectLst>
              </a:rPr>
              <a:t>  </a:t>
            </a:r>
            <a:r>
              <a:rPr lang="en-GB" dirty="0" smtClean="0"/>
              <a:t/>
            </a:r>
            <a:br>
              <a:rPr lang="en-GB" dirty="0" smtClean="0"/>
            </a:br>
            <a:r>
              <a:rPr lang="en-GB" dirty="0" smtClean="0"/>
              <a:t> </a:t>
            </a:r>
            <a:r>
              <a:rPr lang="en-US" sz="6000" b="1" dirty="0" smtClean="0"/>
              <a:t>3GPP Ultimate :</a:t>
            </a:r>
            <a:br>
              <a:rPr lang="en-US" sz="6000" b="1" dirty="0" smtClean="0"/>
            </a:br>
            <a:r>
              <a:rPr lang="en-US" sz="6000" b="1" dirty="0" smtClean="0"/>
              <a:t>Tdocs, CRs, LSs, </a:t>
            </a:r>
            <a:r>
              <a:rPr lang="en-US" sz="6000" b="1" dirty="0" err="1" smtClean="0"/>
              <a:t>etc</a:t>
            </a:r>
            <a:r>
              <a:rPr lang="en-GB" sz="6000" b="1" i="1" dirty="0" smtClean="0"/>
              <a:t/>
            </a:r>
            <a:br>
              <a:rPr lang="en-GB" sz="6000" b="1" i="1" dirty="0" smtClean="0"/>
            </a:br>
            <a:r>
              <a:rPr lang="en-GB" dirty="0" smtClean="0">
                <a:latin typeface="Arial" pitchFamily="34" charset="0"/>
              </a:rPr>
              <a:t> </a:t>
            </a:r>
            <a:r>
              <a:rPr lang="en-US" dirty="0" smtClean="0">
                <a:effectLst>
                  <a:outerShdw blurRad="38100" dist="38100" dir="2700000" algn="tl">
                    <a:srgbClr val="C0C0C0"/>
                  </a:outerShdw>
                </a:effectLst>
                <a:latin typeface="Arial" pitchFamily="34" charset="0"/>
              </a:rPr>
              <a:t/>
            </a:r>
            <a:br>
              <a:rPr lang="en-US" dirty="0" smtClean="0">
                <a:effectLst>
                  <a:outerShdw blurRad="38100" dist="38100" dir="2700000" algn="tl">
                    <a:srgbClr val="C0C0C0"/>
                  </a:outerShdw>
                </a:effectLst>
                <a:latin typeface="Arial" pitchFamily="34" charset="0"/>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3075" name="Subtitle 6"/>
          <p:cNvSpPr>
            <a:spLocks noGrp="1"/>
          </p:cNvSpPr>
          <p:nvPr>
            <p:ph type="subTitle" idx="1"/>
          </p:nvPr>
        </p:nvSpPr>
        <p:spPr/>
        <p:txBody>
          <a:bodyPr/>
          <a:lstStyle/>
          <a:p>
            <a:pPr>
              <a:lnSpc>
                <a:spcPct val="80000"/>
              </a:lnSpc>
            </a:pPr>
            <a:r>
              <a:rPr lang="en-US" altLang="en-US" sz="2000" dirty="0" smtClean="0"/>
              <a:t/>
            </a:r>
            <a:br>
              <a:rPr lang="en-US" altLang="en-US" sz="2000" dirty="0" smtClean="0"/>
            </a:br>
            <a:r>
              <a:rPr lang="en-US" altLang="en-US" dirty="0" smtClean="0">
                <a:latin typeface="Arial" panose="020B0604020202020204" pitchFamily="34" charset="0"/>
              </a:rPr>
              <a:t>John M Meredith</a:t>
            </a:r>
            <a:endParaRPr lang="en-US" altLang="en-US" dirty="0" smtClean="0">
              <a:latin typeface="Arial" panose="020B0604020202020204" pitchFamily="34" charset="0"/>
            </a:endParaRPr>
          </a:p>
          <a:p>
            <a:pPr>
              <a:lnSpc>
                <a:spcPct val="80000"/>
              </a:lnSpc>
            </a:pPr>
            <a:endParaRPr lang="en-US" altLang="en-US" sz="2000" dirty="0" smtClean="0">
              <a:latin typeface="Arial" panose="020B0604020202020204" pitchFamily="34" charset="0"/>
            </a:endParaRPr>
          </a:p>
          <a:p>
            <a:pPr>
              <a:lnSpc>
                <a:spcPct val="80000"/>
              </a:lnSpc>
            </a:pPr>
            <a:r>
              <a:rPr lang="en-US" altLang="en-US" sz="2000" dirty="0" smtClean="0">
                <a:latin typeface="Arial" panose="020B0604020202020204" pitchFamily="34" charset="0"/>
              </a:rPr>
              <a:t>Director, Mobile Competence Centre</a:t>
            </a:r>
            <a:endParaRPr lang="en-US" altLang="en-US" sz="2000" dirty="0" smtClean="0">
              <a:latin typeface="Arial" panose="020B0604020202020204" pitchFamily="34" charset="0"/>
            </a:endParaRPr>
          </a:p>
          <a:p>
            <a:pPr>
              <a:lnSpc>
                <a:spcPct val="80000"/>
              </a:lnSpc>
            </a:pPr>
            <a:endParaRPr lang="en-GB" altLang="en-US" sz="2000" dirty="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smtClean="0"/>
              <a:t>Allocation of Tdoc numbers</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dirty="0" smtClean="0"/>
              <a:t> Once 3GU is live, using the 3GPU portal (either the public site or the server local to a meeting) will be the </a:t>
            </a:r>
            <a:r>
              <a:rPr lang="en-US" altLang="en-US" b="1" dirty="0" smtClean="0"/>
              <a:t>ONLY</a:t>
            </a:r>
            <a:r>
              <a:rPr lang="en-US" altLang="en-US" dirty="0" smtClean="0"/>
              <a:t> way to allocate a Tdoc number.</a:t>
            </a:r>
          </a:p>
          <a:p>
            <a:r>
              <a:rPr lang="en-US" altLang="en-US" dirty="0"/>
              <a:t> </a:t>
            </a:r>
            <a:r>
              <a:rPr lang="en-US" altLang="en-US" dirty="0" smtClean="0"/>
              <a:t>The Tdoc rules and customs are not changed:</a:t>
            </a:r>
          </a:p>
          <a:p>
            <a:pPr lvl="1"/>
            <a:r>
              <a:rPr lang="en-US" altLang="en-US" dirty="0" smtClean="0"/>
              <a:t>Tdoc numbering scheme per 3GPP Working Procedures</a:t>
            </a:r>
          </a:p>
          <a:p>
            <a:pPr lvl="1"/>
            <a:r>
              <a:rPr lang="en-US" altLang="en-US" dirty="0" smtClean="0"/>
              <a:t>Numbers associated with meetings (no re-presentation of a Tdoc at a subsequent meeting without allocating a new number)</a:t>
            </a:r>
          </a:p>
          <a:p>
            <a:pPr lvl="1"/>
            <a:r>
              <a:rPr lang="en-US" altLang="en-US" dirty="0" smtClean="0"/>
              <a:t>No revision of Tdocs, each revision needs a new number</a:t>
            </a:r>
          </a:p>
          <a:p>
            <a:pPr lvl="1"/>
            <a:r>
              <a:rPr lang="en-US" altLang="en-US" dirty="0" smtClean="0"/>
              <a:t>Ability to set dates for start and end of number allocation period prior to meeting, and to re-open allocation during meeting</a:t>
            </a:r>
            <a:endParaRPr lang="en-US" altLang="en-US" dirty="0" smtClean="0"/>
          </a:p>
        </p:txBody>
      </p:sp>
    </p:spTree>
    <p:extLst>
      <p:ext uri="{BB962C8B-B14F-4D97-AF65-F5344CB8AC3E}">
        <p14:creationId xmlns:p14="http://schemas.microsoft.com/office/powerpoint/2010/main" val="53127486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smtClean="0"/>
              <a:t>Nota </a:t>
            </a:r>
            <a:r>
              <a:rPr lang="en-GB" altLang="en-US" dirty="0" err="1" smtClean="0"/>
              <a:t>bene</a:t>
            </a:r>
            <a:r>
              <a:rPr lang="en-GB" altLang="en-US" dirty="0" smtClean="0"/>
              <a:t> !</a:t>
            </a:r>
            <a:endParaRPr lang="en-GB" altLang="en-US" dirty="0" smtClean="0"/>
          </a:p>
        </p:txBody>
      </p:sp>
      <p:sp>
        <p:nvSpPr>
          <p:cNvPr id="5123" name="Content Placeholder 2"/>
          <p:cNvSpPr>
            <a:spLocks noGrp="1"/>
          </p:cNvSpPr>
          <p:nvPr>
            <p:ph idx="1"/>
          </p:nvPr>
        </p:nvSpPr>
        <p:spPr>
          <a:xfrm>
            <a:off x="488950" y="1319514"/>
            <a:ext cx="8192063" cy="3958542"/>
          </a:xfrm>
        </p:spPr>
        <p:txBody>
          <a:bodyPr/>
          <a:lstStyle/>
          <a:p>
            <a:r>
              <a:rPr lang="en-US" altLang="en-US" sz="2400" dirty="0" smtClean="0"/>
              <a:t> Although almost all information can be obtained from the portal using anonymous access, access to certain information and the ability to perform actions such as taking out a new Tdoc number (and much else besides) requires the user to log in.</a:t>
            </a:r>
          </a:p>
          <a:p>
            <a:r>
              <a:rPr lang="en-US" altLang="en-US" sz="2400" dirty="0"/>
              <a:t> </a:t>
            </a:r>
            <a:r>
              <a:rPr lang="en-US" altLang="en-US" sz="2400" dirty="0" smtClean="0"/>
              <a:t>Log in is via the person’s ETSI On-Line account credentials.</a:t>
            </a:r>
          </a:p>
          <a:p>
            <a:r>
              <a:rPr lang="en-US" altLang="en-US" sz="2400" dirty="0"/>
              <a:t> </a:t>
            </a:r>
            <a:r>
              <a:rPr lang="en-US" altLang="en-US" sz="2400" dirty="0" smtClean="0"/>
              <a:t>Hence – every delegate will need an EOL account.</a:t>
            </a:r>
            <a:br>
              <a:rPr lang="en-US" altLang="en-US" sz="2400" dirty="0" smtClean="0"/>
            </a:br>
            <a:r>
              <a:rPr lang="en-US" altLang="en-US" sz="2400" dirty="0" smtClean="0"/>
              <a:t/>
            </a:r>
            <a:br>
              <a:rPr lang="en-US" altLang="en-US" sz="2400" dirty="0" smtClean="0"/>
            </a:br>
            <a:r>
              <a:rPr lang="en-US" altLang="en-US" sz="1600" dirty="0" smtClean="0"/>
              <a:t>Note: </a:t>
            </a:r>
            <a:br>
              <a:rPr lang="en-US" altLang="en-US" sz="1600" dirty="0" smtClean="0"/>
            </a:br>
            <a:r>
              <a:rPr lang="en-US" altLang="en-US" sz="1600" dirty="0" smtClean="0"/>
              <a:t>Having an EOL account does not in itself grant access to any sensitive ETSI-eyes-only information.</a:t>
            </a:r>
          </a:p>
        </p:txBody>
      </p:sp>
    </p:spTree>
    <p:extLst>
      <p:ext uri="{BB962C8B-B14F-4D97-AF65-F5344CB8AC3E}">
        <p14:creationId xmlns:p14="http://schemas.microsoft.com/office/powerpoint/2010/main" val="3100002365"/>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smtClean="0"/>
              <a:t>A day in the life of a Tdoc</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 Assume that the meeting record has been created and the tdoc allocation season is open. To obtain a Tdoc number, a delegate (including the chairman and the secretary) must go to the portal and log in.</a:t>
            </a:r>
          </a:p>
          <a:p>
            <a:r>
              <a:rPr lang="en-US" altLang="en-US" sz="2400" dirty="0" smtClean="0"/>
              <a:t> He must then identify the meeting of interest. </a:t>
            </a:r>
          </a:p>
          <a:p>
            <a:r>
              <a:rPr lang="en-US" altLang="en-US" sz="2400" dirty="0"/>
              <a:t> </a:t>
            </a:r>
            <a:r>
              <a:rPr lang="en-US" altLang="en-US" sz="2400" dirty="0" smtClean="0"/>
              <a:t>He is presented with a list of all allocated Tdoc numbers for that meeting, and must now choose to either</a:t>
            </a:r>
          </a:p>
          <a:p>
            <a:pPr lvl="1"/>
            <a:r>
              <a:rPr lang="en-US" altLang="en-US" dirty="0" smtClean="0"/>
              <a:t>Request a new number to be allocated; or</a:t>
            </a:r>
          </a:p>
          <a:p>
            <a:pPr lvl="1"/>
            <a:r>
              <a:rPr lang="en-US" altLang="en-US" dirty="0" smtClean="0"/>
              <a:t>Request a revision of an existing Tdoc.</a:t>
            </a:r>
          </a:p>
          <a:p>
            <a:endParaRPr lang="en-US" altLang="en-US" dirty="0"/>
          </a:p>
          <a:p>
            <a:pPr marL="0" indent="0">
              <a:buNone/>
            </a:pPr>
            <a:r>
              <a:rPr lang="en-US" altLang="en-US" sz="2400" dirty="0" smtClean="0"/>
              <a:t>                               Take each of these cases in turn …</a:t>
            </a:r>
            <a:endParaRPr lang="en-US" altLang="en-US" sz="2400" dirty="0" smtClean="0"/>
          </a:p>
        </p:txBody>
      </p:sp>
    </p:spTree>
    <p:extLst>
      <p:ext uri="{BB962C8B-B14F-4D97-AF65-F5344CB8AC3E}">
        <p14:creationId xmlns:p14="http://schemas.microsoft.com/office/powerpoint/2010/main" val="2357559739"/>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new number</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 The user must select a document type from a pull down list. Only types listed can be selected, there is no free-form text entry. If no more appropriate type exists, the user will select “other” as the type. </a:t>
            </a:r>
          </a:p>
          <a:p>
            <a:r>
              <a:rPr lang="en-US" altLang="en-US" sz="2400" dirty="0" smtClean="0"/>
              <a:t>Depending on the type chosen, the system will offer a number of fields for the user to fill in, identifying the fields which are mandatory.</a:t>
            </a:r>
            <a:br>
              <a:rPr lang="en-US" altLang="en-US" sz="2400" dirty="0" smtClean="0"/>
            </a:br>
            <a:r>
              <a:rPr lang="en-US" altLang="en-US" sz="1600" dirty="0" smtClean="0"/>
              <a:t>The fields will be divided amongst a number of tabs, with each Tdoc type having a different set of tabs, but all having a common “general” tab.</a:t>
            </a:r>
          </a:p>
          <a:p>
            <a:pPr marL="0" indent="0">
              <a:buNone/>
            </a:pPr>
            <a:endParaRPr lang="en-US" altLang="en-US" dirty="0" smtClean="0"/>
          </a:p>
        </p:txBody>
      </p:sp>
    </p:spTree>
    <p:extLst>
      <p:ext uri="{BB962C8B-B14F-4D97-AF65-F5344CB8AC3E}">
        <p14:creationId xmlns:p14="http://schemas.microsoft.com/office/powerpoint/2010/main" val="3259857331"/>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revision</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 The user must select an existing Tdoc from the list.</a:t>
            </a:r>
          </a:p>
          <a:p>
            <a:r>
              <a:rPr lang="en-US" altLang="en-US" sz="2400" dirty="0"/>
              <a:t> </a:t>
            </a:r>
            <a:r>
              <a:rPr lang="en-US" altLang="en-US" sz="2400" dirty="0" smtClean="0"/>
              <a:t>Alternatively, the user can select a Tdoc from a previous meeting to use as the basis for the new one.</a:t>
            </a:r>
            <a:br>
              <a:rPr lang="en-US" altLang="en-US" sz="2400" dirty="0" smtClean="0"/>
            </a:br>
            <a:r>
              <a:rPr lang="en-US" altLang="en-US" sz="1600" dirty="0" smtClean="0"/>
              <a:t>This is subject to certain restrictions: for example, it is not possible to generate a new Tdoc from a Tdoc of type CR which is already in a status other than “postponed” or “withdrawn”.</a:t>
            </a:r>
          </a:p>
          <a:p>
            <a:r>
              <a:rPr lang="en-US" altLang="en-US" sz="2400" dirty="0"/>
              <a:t> </a:t>
            </a:r>
            <a:r>
              <a:rPr lang="en-US" altLang="en-US" sz="2400" dirty="0" smtClean="0"/>
              <a:t>The system will present him with the fields pertaining to the document type, already completed with the data corresponding to the original Tdoc.</a:t>
            </a:r>
          </a:p>
          <a:p>
            <a:r>
              <a:rPr lang="en-US" altLang="en-US" sz="2400" dirty="0"/>
              <a:t> </a:t>
            </a:r>
            <a:r>
              <a:rPr lang="en-US" altLang="en-US" sz="2400" dirty="0" smtClean="0"/>
              <a:t>Some of the fields will be </a:t>
            </a:r>
            <a:r>
              <a:rPr lang="en-US" altLang="en-US" sz="2400" dirty="0" err="1" smtClean="0"/>
              <a:t>uneditable</a:t>
            </a:r>
            <a:r>
              <a:rPr lang="en-US" altLang="en-US" sz="2400" dirty="0" smtClean="0"/>
              <a:t> (for example, the Tdoc type, the title</a:t>
            </a:r>
            <a:r>
              <a:rPr lang="en-US" altLang="en-US" sz="2400" b="1" baseline="30000" dirty="0" smtClean="0">
                <a:solidFill>
                  <a:schemeClr val="accent6"/>
                </a:solidFill>
              </a:rPr>
              <a:t>?</a:t>
            </a:r>
            <a:r>
              <a:rPr lang="en-US" altLang="en-US" sz="2400" dirty="0" smtClean="0"/>
              <a:t>, the CR number if of type “CR”) while others will be editable (enabling, for example, additional source companies to be added).</a:t>
            </a:r>
            <a:endParaRPr lang="en-US" altLang="en-US" dirty="0" smtClean="0"/>
          </a:p>
        </p:txBody>
      </p:sp>
    </p:spTree>
    <p:extLst>
      <p:ext uri="{BB962C8B-B14F-4D97-AF65-F5344CB8AC3E}">
        <p14:creationId xmlns:p14="http://schemas.microsoft.com/office/powerpoint/2010/main" val="1260237267"/>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assignment</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When all essential fields have been completed, the Save button will be enabled, and the user will click this.</a:t>
            </a:r>
            <a:br>
              <a:rPr lang="en-US" altLang="en-US" sz="2400" dirty="0" smtClean="0"/>
            </a:br>
            <a:r>
              <a:rPr lang="en-US" altLang="en-US" sz="1600" dirty="0" smtClean="0"/>
              <a:t>Of course there will be a cancel button via which the user can abort the process at any time.</a:t>
            </a:r>
          </a:p>
          <a:p>
            <a:r>
              <a:rPr lang="en-US" altLang="en-US" sz="2400" dirty="0" smtClean="0"/>
              <a:t>The system will allocate a new Tdoc number, which will immediately appear in the updated Tdoc list.</a:t>
            </a:r>
          </a:p>
          <a:p>
            <a:r>
              <a:rPr lang="en-US" altLang="en-US" sz="2400" dirty="0"/>
              <a:t> </a:t>
            </a:r>
            <a:r>
              <a:rPr lang="en-US" altLang="en-US" sz="2400" dirty="0" smtClean="0"/>
              <a:t>In the case of Tdocs of type “CR”</a:t>
            </a:r>
          </a:p>
          <a:p>
            <a:pPr lvl="1"/>
            <a:r>
              <a:rPr lang="en-US" altLang="en-US" sz="2000" dirty="0" smtClean="0"/>
              <a:t>In the case of a new Tdoc, the system will allocate a new CR number;</a:t>
            </a:r>
          </a:p>
          <a:p>
            <a:pPr lvl="1"/>
            <a:r>
              <a:rPr lang="en-US" altLang="en-US" sz="2000" dirty="0" smtClean="0"/>
              <a:t>In the case of a revised Tdoc, the system will retain the original CR number and will increment the CR revision number.</a:t>
            </a:r>
          </a:p>
          <a:p>
            <a:r>
              <a:rPr lang="en-US" altLang="en-US" sz="2400" dirty="0"/>
              <a:t> </a:t>
            </a:r>
            <a:r>
              <a:rPr lang="en-US" altLang="en-US" sz="2400" dirty="0" smtClean="0"/>
              <a:t>In the case of Tdocs of type “WID”</a:t>
            </a:r>
          </a:p>
          <a:p>
            <a:pPr lvl="1"/>
            <a:r>
              <a:rPr lang="en-US" altLang="en-US" sz="2000" dirty="0" smtClean="0"/>
              <a:t>In the case of a new WID, the system will allocate a new Unique Id value</a:t>
            </a:r>
            <a:r>
              <a:rPr lang="en-US" altLang="en-US" sz="2000" b="1" baseline="30000" dirty="0" smtClean="0">
                <a:solidFill>
                  <a:schemeClr val="accent6"/>
                </a:solidFill>
              </a:rPr>
              <a:t>?</a:t>
            </a:r>
            <a:endParaRPr lang="en-US" altLang="en-US" sz="2000" dirty="0" smtClean="0"/>
          </a:p>
          <a:p>
            <a:pPr lvl="1"/>
            <a:r>
              <a:rPr lang="en-US" altLang="en-US" sz="2000" dirty="0" smtClean="0"/>
              <a:t>In the case of a revised WID, the system will retain the original Unique Id.</a:t>
            </a:r>
          </a:p>
          <a:p>
            <a:pPr marL="0" indent="0">
              <a:buNone/>
            </a:pPr>
            <a:endParaRPr lang="en-US" altLang="en-US" dirty="0" smtClean="0"/>
          </a:p>
        </p:txBody>
      </p:sp>
      <p:sp>
        <p:nvSpPr>
          <p:cNvPr id="2" name="Cloud Callout 1"/>
          <p:cNvSpPr/>
          <p:nvPr/>
        </p:nvSpPr>
        <p:spPr bwMode="auto">
          <a:xfrm>
            <a:off x="7014257" y="4386805"/>
            <a:ext cx="1539434" cy="810227"/>
          </a:xfrm>
          <a:prstGeom prst="cloudCallout">
            <a:avLst>
              <a:gd name="adj1" fmla="val -77456"/>
              <a:gd name="adj2" fmla="val 40552"/>
            </a:avLst>
          </a:prstGeom>
          <a:pattFill prst="pct5">
            <a:fgClr>
              <a:schemeClr val="accent1"/>
            </a:fgClr>
            <a:bgClr>
              <a:schemeClr val="bg1"/>
            </a:bgClr>
          </a:patt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3" name="TextBox 2"/>
          <p:cNvSpPr txBox="1"/>
          <p:nvPr/>
        </p:nvSpPr>
        <p:spPr>
          <a:xfrm>
            <a:off x="7581418" y="4595148"/>
            <a:ext cx="428263" cy="347241"/>
          </a:xfrm>
          <a:prstGeom prst="rect">
            <a:avLst/>
          </a:prstGeom>
          <a:noFill/>
        </p:spPr>
        <p:txBody>
          <a:bodyPr wrap="square" rtlCol="0">
            <a:spAutoFit/>
          </a:bodyPr>
          <a:lstStyle/>
          <a:p>
            <a:pPr algn="ctr"/>
            <a:r>
              <a:rPr lang="en-GB" sz="1600" b="1" dirty="0" smtClean="0">
                <a:solidFill>
                  <a:schemeClr val="accent6"/>
                </a:solidFill>
              </a:rPr>
              <a:t>?</a:t>
            </a:r>
            <a:endParaRPr lang="en-GB" sz="1600" b="1" dirty="0">
              <a:solidFill>
                <a:schemeClr val="accent6"/>
              </a:solidFill>
            </a:endParaRPr>
          </a:p>
        </p:txBody>
      </p:sp>
    </p:spTree>
    <p:extLst>
      <p:ext uri="{BB962C8B-B14F-4D97-AF65-F5344CB8AC3E}">
        <p14:creationId xmlns:p14="http://schemas.microsoft.com/office/powerpoint/2010/main" val="796569617"/>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cover sheet</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At this point, the Tdoc number has been allocated.</a:t>
            </a:r>
          </a:p>
          <a:p>
            <a:r>
              <a:rPr lang="en-US" altLang="en-US" sz="2400" dirty="0" smtClean="0"/>
              <a:t>The system will offer the user a pre-filled cover sheet for his Tdoc in the form of a zipped Word document. This can be downloaded via a link on the portal page and used as the basis for creating the Tdoc itself.</a:t>
            </a:r>
          </a:p>
          <a:p>
            <a:r>
              <a:rPr lang="en-US" altLang="en-US" sz="2400" dirty="0" smtClean="0"/>
              <a:t>In the case of a Tdoc of type CR, the user will have specified the Spec number and Release, and the system will offer a link also to download the latest version of that Spec in the Release in question.</a:t>
            </a:r>
          </a:p>
          <a:p>
            <a:r>
              <a:rPr lang="en-US" altLang="en-US" sz="2400" dirty="0" smtClean="0"/>
              <a:t>For revised Tdocs, the system will offer for download the original Tdoc with the relevant fields (such as Tdoc number) updated with the new data.</a:t>
            </a:r>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3318215423"/>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creation</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Having downloaded from the system the pre-filled Word files, the user is now in a position to create the Tdoc itself.</a:t>
            </a:r>
          </a:p>
          <a:p>
            <a:r>
              <a:rPr lang="en-US" altLang="en-US" sz="2400" dirty="0" smtClean="0"/>
              <a:t>During the creative process, the user may decide that some of the information provided to the system needs changing (e.g. the title, the source organizations, the category of a CR, …). In this case, he can return to the list of Tdocs on the portal and edit the record in question.</a:t>
            </a:r>
          </a:p>
          <a:p>
            <a:r>
              <a:rPr lang="en-US" altLang="en-US" sz="2400" dirty="0" smtClean="0"/>
              <a:t>The ability to edit the details of a Tdoc are restricted to the user who originally created it, and to MCC personnel.</a:t>
            </a:r>
          </a:p>
          <a:p>
            <a:r>
              <a:rPr lang="en-US" altLang="en-US" sz="2400" dirty="0" smtClean="0"/>
              <a:t>Once a Tdoc has been uploaded, the ability to edit its details are restricted to MCC personnel only.</a:t>
            </a:r>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077828043"/>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repeat order</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Having created a Tdoc, a user may wish to create another one but without the tedium of having to furnish the same information again when much of it might be common to the previous Tdoc. For example</a:t>
            </a:r>
          </a:p>
          <a:p>
            <a:pPr lvl="1"/>
            <a:r>
              <a:rPr lang="en-US" altLang="en-US" sz="2000" dirty="0" smtClean="0"/>
              <a:t>The source organization(s)</a:t>
            </a:r>
          </a:p>
          <a:p>
            <a:pPr lvl="1"/>
            <a:r>
              <a:rPr lang="en-US" altLang="en-US" sz="2000" dirty="0" smtClean="0"/>
              <a:t>The title</a:t>
            </a:r>
          </a:p>
          <a:p>
            <a:pPr lvl="1"/>
            <a:r>
              <a:rPr lang="en-US" altLang="en-US" sz="2000" dirty="0" smtClean="0"/>
              <a:t>The agenda item</a:t>
            </a:r>
          </a:p>
          <a:p>
            <a:r>
              <a:rPr lang="en-US" altLang="en-US" sz="2400" dirty="0" smtClean="0"/>
              <a:t>A button will allow the user to allocate a new Tdoc and to re-use as much of the previous </a:t>
            </a:r>
            <a:r>
              <a:rPr lang="en-US" altLang="en-US" sz="2400" dirty="0" err="1" smtClean="0"/>
              <a:t>Tdoc’s</a:t>
            </a:r>
            <a:r>
              <a:rPr lang="en-US" altLang="en-US" sz="2400" dirty="0" smtClean="0"/>
              <a:t> data as possible, although he has the ability to overwrite any of the pre-filled fields.</a:t>
            </a:r>
          </a:p>
          <a:p>
            <a:r>
              <a:rPr lang="en-US" altLang="en-US" sz="2400" dirty="0" smtClean="0"/>
              <a:t>This will be useful for, </a:t>
            </a:r>
            <a:r>
              <a:rPr lang="en-US" altLang="en-US" sz="2400" dirty="0" err="1" smtClean="0"/>
              <a:t>eg</a:t>
            </a:r>
            <a:r>
              <a:rPr lang="en-US" altLang="en-US" sz="2400" dirty="0" smtClean="0"/>
              <a:t>,</a:t>
            </a:r>
          </a:p>
          <a:p>
            <a:pPr lvl="1"/>
            <a:r>
              <a:rPr lang="en-US" altLang="en-US" sz="2000" dirty="0" smtClean="0"/>
              <a:t>Mirror CRs, where only the version, Release and possibly category changes</a:t>
            </a:r>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860502679"/>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bulk order</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If a user needs the allocation of several Tdoc numbers, the system will provide a mechanism whereby he fills in all details in a Word or Excel table and uploads the table.</a:t>
            </a:r>
          </a:p>
          <a:p>
            <a:r>
              <a:rPr lang="en-US" altLang="en-US" sz="2400" dirty="0" smtClean="0"/>
              <a:t>The system will verify all the data for each line and warn the user if any data is wrong or incompatible. If the data is acceptable, the system will allocate the requisite number of Tdoc numbers (all or nothing approach).</a:t>
            </a:r>
          </a:p>
          <a:p>
            <a:r>
              <a:rPr lang="en-US" altLang="en-US" sz="2400" dirty="0" smtClean="0"/>
              <a:t>Note that not all Tdocs need not be to the same meeting: this mechanism can be used where, for example, the same document is to be presented at several meetings.</a:t>
            </a:r>
          </a:p>
          <a:p>
            <a:r>
              <a:rPr lang="en-US" altLang="en-US" sz="2400" dirty="0" smtClean="0"/>
              <a:t>Having allocated the numbers, the users is prompted to download the pre-filled files for each one in turn.</a:t>
            </a:r>
            <a:endParaRPr lang="en-US" altLang="en-US" sz="20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381300780"/>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smtClean="0"/>
              <a:t>3GU - reminder</a:t>
            </a:r>
            <a:endParaRPr lang="en-GB" altLang="en-US" dirty="0" smtClean="0"/>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Lst>
          </a:blip>
          <a:stretch>
            <a:fillRect/>
          </a:stretch>
        </p:blipFill>
        <p:spPr>
          <a:xfrm>
            <a:off x="488950" y="228600"/>
            <a:ext cx="1899695" cy="1598236"/>
          </a:xfrm>
          <a:prstGeom prst="rect">
            <a:avLst/>
          </a:prstGeom>
        </p:spPr>
      </p:pic>
      <p:sp>
        <p:nvSpPr>
          <p:cNvPr id="4099" name="Content Placeholder 2"/>
          <p:cNvSpPr>
            <a:spLocks noGrp="1"/>
          </p:cNvSpPr>
          <p:nvPr>
            <p:ph idx="1"/>
          </p:nvPr>
        </p:nvSpPr>
        <p:spPr>
          <a:xfrm>
            <a:off x="488950" y="2181612"/>
            <a:ext cx="8388350" cy="4830763"/>
          </a:xfrm>
        </p:spPr>
        <p:txBody>
          <a:bodyPr/>
          <a:lstStyle/>
          <a:p>
            <a:r>
              <a:rPr lang="en-US" altLang="en-US" dirty="0" smtClean="0"/>
              <a:t> The 3GPP Ultimate Application – 3GU for short – will be a portal with versions running both on the central, public, 3GPP site, and on each meeting server (one server may serve two or more collocated meetings).</a:t>
            </a:r>
          </a:p>
          <a:p>
            <a:r>
              <a:rPr lang="en-US" altLang="en-US" dirty="0"/>
              <a:t> </a:t>
            </a:r>
            <a:r>
              <a:rPr lang="en-US" altLang="en-US" dirty="0" smtClean="0"/>
              <a:t>It offers improved functionality over the that provided by the current web site, and includes services currently provided by a number of stand-alone tools (Automatic Document Numbering, </a:t>
            </a:r>
            <a:r>
              <a:rPr lang="en-US" altLang="en-US" dirty="0" err="1" smtClean="0"/>
              <a:t>MinuteMan</a:t>
            </a:r>
            <a:r>
              <a:rPr lang="en-US" altLang="en-US" dirty="0" smtClean="0"/>
              <a:t>, …).</a:t>
            </a:r>
            <a:endParaRPr lang="en-US" altLang="en-US" dirty="0" smtClean="0"/>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upload (1)</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When the Tdoc is ready to be provided to the target meeting, the user must upload it.</a:t>
            </a:r>
          </a:p>
          <a:p>
            <a:r>
              <a:rPr lang="en-US" altLang="en-US" sz="2400" dirty="0" smtClean="0"/>
              <a:t>The user identifies the Tdoc to be uploaded and, via a control on the portal, indicates where on his computer the Tdoc can be found.</a:t>
            </a:r>
          </a:p>
          <a:p>
            <a:r>
              <a:rPr lang="en-US" altLang="en-US" sz="2400" dirty="0" smtClean="0"/>
              <a:t>The Tdoc can be in the form of a single file, or a zip file containing one or more files. On upload, the system will zip a single file which is not already of zip type.</a:t>
            </a:r>
          </a:p>
          <a:p>
            <a:r>
              <a:rPr lang="en-US" altLang="en-US" sz="2400" dirty="0" smtClean="0"/>
              <a:t>The system will, if necessary, modify the zip filename (but not any files contained within it) to conform to the Tdoc naming convention.</a:t>
            </a:r>
          </a:p>
          <a:p>
            <a:r>
              <a:rPr lang="en-US" altLang="en-US" sz="2400" dirty="0" smtClean="0"/>
              <a:t>The system will store the files in a temporary location for analysis.</a:t>
            </a:r>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489581465"/>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upload (2)</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If the user has several Tdocs to upload, he may perform a bulk upload operation.</a:t>
            </a:r>
          </a:p>
          <a:p>
            <a:r>
              <a:rPr lang="en-US" altLang="en-US" sz="2400" dirty="0" smtClean="0"/>
              <a:t>In this case, the Tdocs </a:t>
            </a:r>
            <a:r>
              <a:rPr lang="en-US" altLang="en-US" sz="2400" u="sng" dirty="0" smtClean="0"/>
              <a:t>must</a:t>
            </a:r>
            <a:r>
              <a:rPr lang="en-US" altLang="en-US" sz="2400" dirty="0" smtClean="0"/>
              <a:t> be zipped and must have the correct filenames.</a:t>
            </a:r>
          </a:p>
          <a:p>
            <a:r>
              <a:rPr lang="en-US" altLang="en-US" sz="2400" dirty="0" smtClean="0"/>
              <a:t>On clicking the “bulk upload” button, the user will be asked to identify a folder on his computer where all the Tdoc files to be treated can be found.</a:t>
            </a:r>
          </a:p>
          <a:p>
            <a:r>
              <a:rPr lang="en-US" altLang="en-US" sz="2400" dirty="0" smtClean="0"/>
              <a:t>The system will then upload all files to a temporary location for analysis.</a:t>
            </a:r>
          </a:p>
          <a:p>
            <a:r>
              <a:rPr lang="en-US" altLang="en-US" sz="2400" dirty="0" smtClean="0"/>
              <a:t>Note that the collection of Tdocs to upload may pertain to two or more meetings: the system will know to which each belongs.</a:t>
            </a:r>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728286866"/>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upload (3)</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Once a Tdoc file has been uploaded, the system must if possible </a:t>
            </a:r>
            <a:r>
              <a:rPr lang="en-US" altLang="en-US" sz="2400" dirty="0" err="1" smtClean="0"/>
              <a:t>analyse</a:t>
            </a:r>
            <a:r>
              <a:rPr lang="en-US" altLang="en-US" sz="2400" dirty="0" smtClean="0"/>
              <a:t> the Word file to check that important parameters have not been modified without updating the </a:t>
            </a:r>
            <a:r>
              <a:rPr lang="en-US" altLang="en-US" sz="2400" dirty="0" err="1" smtClean="0"/>
              <a:t>Tdoc’s</a:t>
            </a:r>
            <a:r>
              <a:rPr lang="en-US" altLang="en-US" sz="2400" dirty="0" smtClean="0"/>
              <a:t> 3GU record.</a:t>
            </a:r>
            <a:br>
              <a:rPr lang="en-US" altLang="en-US" sz="2400" dirty="0" smtClean="0"/>
            </a:br>
            <a:r>
              <a:rPr lang="en-US" altLang="en-US" sz="1600" dirty="0" smtClean="0"/>
              <a:t>The system will not </a:t>
            </a:r>
            <a:r>
              <a:rPr lang="en-US" altLang="en-US" sz="1600" dirty="0" err="1" smtClean="0"/>
              <a:t>analyse</a:t>
            </a:r>
            <a:r>
              <a:rPr lang="en-US" altLang="en-US" sz="1600" dirty="0" smtClean="0"/>
              <a:t> Tdocs of types other than Word.</a:t>
            </a:r>
          </a:p>
          <a:p>
            <a:r>
              <a:rPr lang="en-US" altLang="en-US" sz="2400" dirty="0" smtClean="0"/>
              <a:t>In the case of some fields (title, source organization, CR category, …) the system should update its Tdoc record to align with the data in the document itself.</a:t>
            </a:r>
          </a:p>
          <a:p>
            <a:r>
              <a:rPr lang="en-US" altLang="en-US" sz="2400" dirty="0" smtClean="0"/>
              <a:t>Other fields such as the meeting number, CR number, … cannot be changed. In this case, the system should reject the Tdoc and discard it, providing a warning to the user.</a:t>
            </a:r>
          </a:p>
          <a:p>
            <a:endParaRPr lang="en-US" altLang="en-US" sz="24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4139345438"/>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upload (4)</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If a Tdoc meets all the above conditions for upload, the system will upload it to the docs folder for the meeting to which it pertains.</a:t>
            </a:r>
          </a:p>
          <a:p>
            <a:r>
              <a:rPr lang="en-US" altLang="en-US" sz="2400" dirty="0" smtClean="0"/>
              <a:t>If it is uploaded to a meeting server, it will be placed in the Inbox folder for the group in question and also directly copied to the Docs folder.</a:t>
            </a:r>
          </a:p>
          <a:p>
            <a:r>
              <a:rPr lang="en-US" altLang="en-US" sz="2400" dirty="0" smtClean="0"/>
              <a:t>When the upload operation has been successfully completed, the system will change the availability status of the Tdoc from “reserved” to “available”.</a:t>
            </a:r>
          </a:p>
          <a:p>
            <a:endParaRPr lang="en-US" altLang="en-US" sz="24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743669997"/>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upload (5)</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Important!</a:t>
            </a:r>
            <a:endParaRPr lang="en-US" altLang="en-US" sz="2400" dirty="0"/>
          </a:p>
          <a:p>
            <a:pPr lvl="1"/>
            <a:r>
              <a:rPr lang="en-US" altLang="en-US" sz="2000" dirty="0" smtClean="0"/>
              <a:t>If a Tdoc is presented as a single unzipped file, its filename must begin with the corresponding document number.</a:t>
            </a:r>
            <a:br>
              <a:rPr lang="en-US" altLang="en-US" sz="2000" dirty="0" smtClean="0"/>
            </a:br>
            <a:r>
              <a:rPr lang="en-US" altLang="en-US" sz="2000" dirty="0" smtClean="0"/>
              <a:t>(e.g. S4-150289_LS-from_RAN.doc)</a:t>
            </a:r>
          </a:p>
          <a:p>
            <a:pPr lvl="1"/>
            <a:r>
              <a:rPr lang="en-US" altLang="en-US" sz="2000" dirty="0" smtClean="0"/>
              <a:t>If a Tdoc consists of several files already zipped together, at least one of its component files filename must begin with the corresponding Tdoc number. If more than one file begins thus, at least one such file should have a filename consisting of the Tdoc number and ending by the string “cover”.</a:t>
            </a:r>
            <a:br>
              <a:rPr lang="en-US" altLang="en-US" sz="2000" dirty="0" smtClean="0"/>
            </a:br>
            <a:r>
              <a:rPr lang="en-US" altLang="en-US" sz="2000" dirty="0" smtClean="0"/>
              <a:t>(e.g. C3-161847_cover.doc)</a:t>
            </a:r>
          </a:p>
          <a:p>
            <a:r>
              <a:rPr lang="en-US" altLang="en-US" sz="2400" dirty="0" smtClean="0"/>
              <a:t>Breach of either rule will result in failure to upload the document.</a:t>
            </a:r>
          </a:p>
          <a:p>
            <a:endParaRPr lang="en-US" altLang="en-US" sz="24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319167324"/>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Draft versions of Specs (1)</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Draft versions of TSs and TRs are database objects in their own right, separate from – but closely associated with – the objects “Specification” (i.e. TS or TR) and “Release”.</a:t>
            </a:r>
          </a:p>
          <a:p>
            <a:r>
              <a:rPr lang="en-US" altLang="en-US" sz="2400" dirty="0" smtClean="0"/>
              <a:t>When a Spec rapporteur embarks on drafting, he should download the appropriate skeleton Word document from 3GU.</a:t>
            </a:r>
          </a:p>
          <a:p>
            <a:r>
              <a:rPr lang="en-US" altLang="en-US" sz="2400" dirty="0" smtClean="0"/>
              <a:t>A rapporteur or an MCC member can upload a draft Spec via 3GU. The Spec should comprise one or more files. 3GU will zip a single file or combine multiple files into a single zip file.</a:t>
            </a:r>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3178359660"/>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Draft versions of Specs (2)</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If the resulting zip file can be parsed to determine the Spec number and the version number, and the user can be identified as the designated rapporteur for the Spec, or is an MCC member, 3GU will accept the upload request.</a:t>
            </a:r>
          </a:p>
          <a:p>
            <a:r>
              <a:rPr lang="en-US" altLang="en-US" sz="2400" dirty="0" smtClean="0"/>
              <a:t>If the resulting zip file cannot be successfully parsed, the user will be prompted to enter the Spec number and/or the version number, and if the user can be identified as the designated rapporteur for the Spec, or is an MCC member, 3GU will accept the upload request and the zip file will be renamed accordingly.</a:t>
            </a:r>
          </a:p>
          <a:p>
            <a:r>
              <a:rPr lang="en-US" altLang="en-US" sz="2400" dirty="0" smtClean="0"/>
              <a:t>3GU will not accept a draft Spec upload if a version of the Spec in question having the same version number has already been uploaded.</a:t>
            </a:r>
          </a:p>
          <a:p>
            <a:endParaRPr lang="en-US" altLang="en-US" sz="20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3143598259"/>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Draft versions of Specs (3)</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If this is the first version of this Spec to be uploaded, 3GU will not accept it if the major version number is not zero. This test is waived if the user has Specification Manager role.</a:t>
            </a:r>
          </a:p>
          <a:p>
            <a:r>
              <a:rPr lang="en-US" altLang="en-US" sz="2400" dirty="0" smtClean="0"/>
              <a:t>If the user is not an MCC member, 3GU will not accept a draft Spec upload if the major version number has been incremented since the last version uploaded.</a:t>
            </a:r>
          </a:p>
          <a:p>
            <a:endParaRPr lang="en-US" altLang="en-US" sz="20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534340157"/>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Draft versions of Specs (4)</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If 3GU accepts the upload attempt, it will</a:t>
            </a:r>
          </a:p>
          <a:p>
            <a:pPr lvl="1"/>
            <a:r>
              <a:rPr lang="en-US" altLang="en-US" sz="2000" dirty="0" smtClean="0"/>
              <a:t>Create a new version record for this version (unless such a pre-allocated record already exists)</a:t>
            </a:r>
          </a:p>
          <a:p>
            <a:pPr lvl="1"/>
            <a:r>
              <a:rPr lang="en-US" altLang="en-US" sz="2000" dirty="0" smtClean="0"/>
              <a:t>Upload the draft Spec to the “latest-drafts” and “archive” folders on the file server.</a:t>
            </a:r>
          </a:p>
          <a:p>
            <a:pPr lvl="1"/>
            <a:r>
              <a:rPr lang="en-US" altLang="en-US" sz="2000" dirty="0" smtClean="0"/>
              <a:t>Mark the version record as “available”.</a:t>
            </a:r>
          </a:p>
          <a:p>
            <a:r>
              <a:rPr lang="en-US" altLang="en-US" sz="2400" dirty="0" smtClean="0"/>
              <a:t>If 3GU refuses the upload request, it will give a failure message to the user explicitly indicating the reason(s).</a:t>
            </a:r>
          </a:p>
          <a:p>
            <a:endParaRPr lang="en-US" altLang="en-US" sz="20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820286723"/>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Draft versions of Specs (5)</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If the new version has an incremented major version compared to the previous highest version number, 3GU will perform a number of quality assurance checks before accepting the upload.</a:t>
            </a:r>
            <a:br>
              <a:rPr lang="en-US" altLang="en-US" sz="2400" dirty="0" smtClean="0"/>
            </a:br>
            <a:r>
              <a:rPr lang="en-US" altLang="en-US" sz="1600" dirty="0" smtClean="0"/>
              <a:t>These tests are described later.</a:t>
            </a:r>
          </a:p>
          <a:p>
            <a:r>
              <a:rPr lang="en-US" altLang="en-US" sz="2400" dirty="0" smtClean="0"/>
              <a:t>If any QA test fails, the user (which will be an MCC member) will be given a comprehensive report of which tests failed, and will have to explicitly either abort or continue with the upload. If the user chooses to continue, the report will be stored as a Spec version history record.</a:t>
            </a:r>
          </a:p>
          <a:p>
            <a:endParaRPr lang="en-US" altLang="en-US" sz="20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934054682"/>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smtClean="0"/>
              <a:t>What this presentation covers</a:t>
            </a:r>
            <a:endParaRPr lang="en-GB" altLang="en-US" dirty="0" smtClean="0"/>
          </a:p>
        </p:txBody>
      </p:sp>
      <p:sp>
        <p:nvSpPr>
          <p:cNvPr id="5123" name="Content Placeholder 2"/>
          <p:cNvSpPr>
            <a:spLocks noGrp="1"/>
          </p:cNvSpPr>
          <p:nvPr>
            <p:ph idx="1"/>
          </p:nvPr>
        </p:nvSpPr>
        <p:spPr/>
        <p:txBody>
          <a:bodyPr/>
          <a:lstStyle/>
          <a:p>
            <a:r>
              <a:rPr lang="en-US" altLang="en-US" dirty="0" smtClean="0"/>
              <a:t> Some of the procedural aspects of 3GU are probably somewhat different from those currently used in your TSG or WG. Indeed, currently, there is little harmonization amongst the procedures used in 3GPP, which makes moving from one group to another difficult (for both delegates and MCC support officers).</a:t>
            </a:r>
          </a:p>
          <a:p>
            <a:r>
              <a:rPr lang="en-US" altLang="en-US" dirty="0"/>
              <a:t> </a:t>
            </a:r>
            <a:r>
              <a:rPr lang="en-US" altLang="en-US" dirty="0" smtClean="0"/>
              <a:t>This presentation describes the mechanisms for allocating tdoc number, especially those for CRs and for draft versions of TSs and TRs.</a:t>
            </a:r>
            <a:endParaRPr lang="en-US" altLang="en-US" dirty="0" smtClean="0"/>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Draft versions of Specs as a Tdoc (1)</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A draft Spec version can be offered to a meeting in the form of a Tdoc. This requires several discrete steps:</a:t>
            </a:r>
          </a:p>
          <a:p>
            <a:pPr lvl="1"/>
            <a:r>
              <a:rPr lang="en-US" altLang="en-US" sz="2000" dirty="0" smtClean="0"/>
              <a:t>assign a Spec version number</a:t>
            </a:r>
          </a:p>
          <a:p>
            <a:pPr lvl="1"/>
            <a:r>
              <a:rPr lang="en-US" altLang="en-US" sz="2000" dirty="0" smtClean="0"/>
              <a:t>assign a Tdoc number for a Tdoc of type “draft TS/TR”</a:t>
            </a:r>
          </a:p>
          <a:p>
            <a:pPr lvl="1"/>
            <a:r>
              <a:rPr lang="en-US" altLang="en-US" sz="2000" dirty="0" smtClean="0"/>
              <a:t>associate the Tdoc with the Spec version</a:t>
            </a:r>
          </a:p>
          <a:p>
            <a:pPr lvl="1"/>
            <a:r>
              <a:rPr lang="en-US" altLang="en-US" sz="2000" dirty="0" smtClean="0"/>
              <a:t>upload the Spec version</a:t>
            </a:r>
          </a:p>
          <a:p>
            <a:pPr lvl="1"/>
            <a:r>
              <a:rPr lang="en-US" altLang="en-US" sz="2000" dirty="0" smtClean="0"/>
              <a:t>Upload the Tdoc comprising that Spec version plus the special Tdoc cover sheet</a:t>
            </a:r>
          </a:p>
          <a:p>
            <a:endParaRPr lang="en-US" altLang="en-US" sz="20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899960727"/>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Draft versions of Specs as a Tdoc (2)</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There is considerable flexibility in the order in which these activities can be performed: </a:t>
            </a:r>
          </a:p>
          <a:p>
            <a:pPr lvl="1"/>
            <a:r>
              <a:rPr lang="en-US" altLang="en-US" sz="2000" dirty="0"/>
              <a:t>T</a:t>
            </a:r>
            <a:r>
              <a:rPr lang="en-US" altLang="en-US" sz="2000" dirty="0" smtClean="0"/>
              <a:t>he user can assign either the Spec version number first or the Tdoc number first.</a:t>
            </a:r>
          </a:p>
          <a:p>
            <a:pPr lvl="1"/>
            <a:r>
              <a:rPr lang="en-US" altLang="en-US" sz="2000" dirty="0" smtClean="0"/>
              <a:t>The user can assign the Spec version number independently of creating that version or can assign it at the same time as uploading the already-prepared Spec version file.</a:t>
            </a:r>
          </a:p>
          <a:p>
            <a:pPr lvl="1"/>
            <a:r>
              <a:rPr lang="en-US" altLang="en-US" sz="2000" dirty="0" smtClean="0"/>
              <a:t>The user can create and upload the Tdoc before or after creating the Spec version; where the Tdoc is created first, the Spec version can be uploaded automatically as a copy of the Tdoc (though this is deprecated since 3GU may not easily be able to strip off the Tdoc cover sheet to leave just the Spec file).</a:t>
            </a:r>
          </a:p>
          <a:p>
            <a:endParaRPr lang="en-US" altLang="en-US" sz="20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03950198"/>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Draft versions of Specs as a Tdoc (3)</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The act of associating the Tdoc object and the draft Spec version object will automatically associate this version of the Spec with the meeting at which the Tdoc is discussed.</a:t>
            </a:r>
          </a:p>
          <a:p>
            <a:r>
              <a:rPr lang="en-US" altLang="en-US" sz="2400" dirty="0" smtClean="0"/>
              <a:t>However, it is desirable that a Spec version produced in the days or weeks following a WG meeting, and therefore not assigned to a Tdoc, also be associated with the meeting. 3GU should offer the user to associate the Spec version with the most recent meeting of the responsible group; the user may</a:t>
            </a:r>
          </a:p>
          <a:p>
            <a:pPr lvl="1"/>
            <a:r>
              <a:rPr lang="en-US" altLang="en-US" sz="2000" dirty="0" smtClean="0"/>
              <a:t>accept this proposal, or</a:t>
            </a:r>
          </a:p>
          <a:p>
            <a:pPr lvl="1"/>
            <a:r>
              <a:rPr lang="en-US" altLang="en-US" sz="2000" dirty="0" smtClean="0"/>
              <a:t>choose a different meeting (possibly of a different group), or</a:t>
            </a:r>
          </a:p>
          <a:p>
            <a:pPr lvl="1"/>
            <a:r>
              <a:rPr lang="en-US" altLang="en-US" sz="2000" dirty="0" smtClean="0"/>
              <a:t>Leave the version unassociated with any meeting.</a:t>
            </a:r>
          </a:p>
          <a:p>
            <a:pPr marL="0" indent="0">
              <a:buNone/>
            </a:pPr>
            <a:endParaRPr lang="en-US" altLang="en-US" dirty="0" smtClean="0"/>
          </a:p>
        </p:txBody>
      </p:sp>
    </p:spTree>
    <p:extLst>
      <p:ext uri="{BB962C8B-B14F-4D97-AF65-F5344CB8AC3E}">
        <p14:creationId xmlns:p14="http://schemas.microsoft.com/office/powerpoint/2010/main" val="2518915641"/>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Spec versions under change control (1)</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Once under change control, it is seldom that a Spec version is seen at a meeting and therefore is not normally associated with a Tdoc.</a:t>
            </a:r>
            <a:br>
              <a:rPr lang="en-US" altLang="en-US" sz="2400" dirty="0" smtClean="0"/>
            </a:br>
            <a:r>
              <a:rPr lang="en-US" altLang="en-US" sz="1600" dirty="0" smtClean="0"/>
              <a:t>This is not forbidden, of course, but in this case, the Tdoc would not be of type “draft TS/TR” but simply “other”.</a:t>
            </a:r>
          </a:p>
          <a:p>
            <a:r>
              <a:rPr lang="en-US" altLang="en-US" sz="2400" dirty="0" smtClean="0"/>
              <a:t>Even so, versions of Specs under change control are normally associated with a meeting, either</a:t>
            </a:r>
          </a:p>
          <a:p>
            <a:pPr lvl="1"/>
            <a:r>
              <a:rPr lang="en-US" altLang="en-US" sz="2000" dirty="0" smtClean="0"/>
              <a:t>The meeting at which they were brought under change control, or</a:t>
            </a:r>
          </a:p>
          <a:p>
            <a:pPr lvl="1"/>
            <a:r>
              <a:rPr lang="en-US" altLang="en-US" sz="2000" dirty="0" smtClean="0"/>
              <a:t>The meeting at which one or more approved CRs caused the creation of that version.</a:t>
            </a:r>
          </a:p>
          <a:p>
            <a:r>
              <a:rPr lang="en-US" altLang="en-US" sz="2400" dirty="0" smtClean="0"/>
              <a:t>This association will be made automatically as part of the bringing-under-change-control process or when handling CRs approved at a TSG meeting.</a:t>
            </a:r>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2508523903"/>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Spec versions under change control (2)</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“Dot-one” versions of Specs under change control are sometimes produced by MCC to incorporate editorial corrections not necessitating a CR.</a:t>
            </a:r>
          </a:p>
          <a:p>
            <a:r>
              <a:rPr lang="en-US" altLang="en-US" sz="2400" dirty="0" smtClean="0"/>
              <a:t>Such versions will automatically be associated with the most recent plenary meeting of the responsible TSG; but the Specifications Manager may manually change this to any other meeting.</a:t>
            </a:r>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819337407"/>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Spec versions under change control (3)</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The approving of one or more CRs at TSG level will result in a new version of a Spec being assigned.</a:t>
            </a:r>
          </a:p>
          <a:p>
            <a:pPr lvl="1"/>
            <a:r>
              <a:rPr lang="en-US" altLang="en-US" sz="2000" dirty="0" smtClean="0"/>
              <a:t>If the CR is in the same Release as the previous version, on which the CR was based, then the new version will have the same major version, a technical version incremented by one, and an editorial version of zero.</a:t>
            </a:r>
          </a:p>
          <a:p>
            <a:pPr lvl="1"/>
            <a:r>
              <a:rPr lang="en-US" altLang="en-US" sz="2000" dirty="0" smtClean="0"/>
              <a:t>If the CR is in a different Release, the new version will have a major version reflecting that new Release, and both technical and editorial version fields set to zero.</a:t>
            </a:r>
          </a:p>
          <a:p>
            <a:r>
              <a:rPr lang="en-US" altLang="en-US" sz="2400" dirty="0" smtClean="0"/>
              <a:t>An anticipated version of a Spec under change control (i.e. one generated as a result of a CR) can only be uploaded by an MCC member.</a:t>
            </a:r>
          </a:p>
          <a:p>
            <a:r>
              <a:rPr lang="en-US" altLang="en-US" sz="2400" dirty="0" smtClean="0"/>
              <a:t>3GU will run QA tests on the Spec version as follows.</a:t>
            </a:r>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458510276"/>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Spec versions under change control (4)</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3GU will run QA tests on the Spec version as follows.</a:t>
            </a:r>
          </a:p>
          <a:p>
            <a:pPr lvl="1"/>
            <a:r>
              <a:rPr lang="en-US" altLang="en-US" sz="2000" dirty="0" smtClean="0"/>
              <a:t>Spec number and version implied by filename same as that on cover page</a:t>
            </a:r>
          </a:p>
          <a:p>
            <a:pPr lvl="1"/>
            <a:r>
              <a:rPr lang="en-US" altLang="en-US" sz="2000" dirty="0" smtClean="0"/>
              <a:t>Release shown on cover page compatible with version number</a:t>
            </a:r>
          </a:p>
          <a:p>
            <a:pPr lvl="1"/>
            <a:r>
              <a:rPr lang="en-US" altLang="en-US" sz="2000" dirty="0" smtClean="0"/>
              <a:t>Copyright statement shows correct year</a:t>
            </a:r>
          </a:p>
          <a:p>
            <a:pPr lvl="1"/>
            <a:r>
              <a:rPr lang="en-US" altLang="en-US" sz="2000" dirty="0" smtClean="0"/>
              <a:t>Last entry in history table shows this version</a:t>
            </a:r>
          </a:p>
          <a:p>
            <a:pPr lvl="1"/>
            <a:r>
              <a:rPr lang="en-US" altLang="en-US" sz="2000" dirty="0" smtClean="0"/>
              <a:t>No unaccepted revision marks</a:t>
            </a:r>
          </a:p>
          <a:p>
            <a:pPr lvl="1"/>
            <a:r>
              <a:rPr lang="en-US" altLang="en-US" sz="2000" dirty="0" smtClean="0"/>
              <a:t>3GPP template is attached</a:t>
            </a:r>
          </a:p>
          <a:p>
            <a:pPr lvl="1"/>
            <a:r>
              <a:rPr lang="en-US" altLang="en-US" sz="2000" dirty="0" smtClean="0"/>
              <a:t>Special character styles used where appropriate</a:t>
            </a:r>
          </a:p>
          <a:p>
            <a:pPr lvl="1"/>
            <a:r>
              <a:rPr lang="en-US" altLang="en-US" sz="2000" dirty="0" smtClean="0"/>
              <a:t>Correct minimum number of sections</a:t>
            </a:r>
          </a:p>
          <a:p>
            <a:pPr lvl="1"/>
            <a:r>
              <a:rPr lang="en-US" altLang="en-US" sz="2000" dirty="0" smtClean="0"/>
              <a:t>No headers immediately after tables</a:t>
            </a:r>
          </a:p>
          <a:p>
            <a:pPr lvl="1"/>
            <a:r>
              <a:rPr lang="en-US" altLang="en-US" sz="2000" dirty="0" smtClean="0"/>
              <a:t>Correct styles used for table titles, figures, figure titles, …</a:t>
            </a:r>
          </a:p>
          <a:p>
            <a:pPr lvl="1"/>
            <a:r>
              <a:rPr lang="en-US" altLang="en-US" sz="2000" dirty="0" smtClean="0"/>
              <a:t>No invisible figures in draft view</a:t>
            </a:r>
          </a:p>
          <a:p>
            <a:pPr lvl="1"/>
            <a:r>
              <a:rPr lang="en-US" altLang="en-US" sz="2000" dirty="0" smtClean="0"/>
              <a:t>… /</a:t>
            </a:r>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4107556513"/>
      </p:ext>
    </p:extLst>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Spec versions under change control (5)</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pPr lvl="1"/>
            <a:r>
              <a:rPr lang="en-US" altLang="en-US" sz="2000" dirty="0" smtClean="0"/>
              <a:t>/ …</a:t>
            </a:r>
          </a:p>
          <a:p>
            <a:pPr lvl="1"/>
            <a:r>
              <a:rPr lang="en-US" altLang="en-US" sz="2000" dirty="0" smtClean="0"/>
              <a:t>Automatic numbering disabled</a:t>
            </a:r>
          </a:p>
          <a:p>
            <a:pPr lvl="1"/>
            <a:r>
              <a:rPr lang="en-US" altLang="en-US" sz="2000" dirty="0" smtClean="0"/>
              <a:t>TSG identity in title is correct</a:t>
            </a:r>
          </a:p>
          <a:p>
            <a:pPr lvl="1"/>
            <a:r>
              <a:rPr lang="en-US" altLang="en-US" sz="2000" dirty="0" smtClean="0"/>
              <a:t>Text of remainder of title matches that in database (with no trailing semicolon at end) and that title in database has been confirmed</a:t>
            </a:r>
          </a:p>
          <a:p>
            <a:pPr lvl="1"/>
            <a:r>
              <a:rPr lang="en-US" altLang="en-US" sz="2000" dirty="0" smtClean="0"/>
              <a:t>Correct styles and structure for annex titles</a:t>
            </a:r>
          </a:p>
          <a:p>
            <a:pPr lvl="1"/>
            <a:r>
              <a:rPr lang="en-US" altLang="en-US" sz="2000" dirty="0" smtClean="0"/>
              <a:t>… ?</a:t>
            </a:r>
          </a:p>
          <a:p>
            <a:pPr lvl="1"/>
            <a:endParaRPr lang="en-US" altLang="en-US" sz="20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2656525142"/>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Spec versions under change control (6)</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Failure of any of these tests will prevent upload of the Spec version. The Specifications Manager (only) can override this and force upload.</a:t>
            </a:r>
          </a:p>
          <a:p>
            <a:r>
              <a:rPr lang="en-US" altLang="en-US" sz="2400" dirty="0" smtClean="0"/>
              <a:t>Any QA test failure is detailed in a new history record for the Spec.</a:t>
            </a:r>
          </a:p>
          <a:p>
            <a:r>
              <a:rPr lang="en-US" altLang="en-US" sz="2400" dirty="0" smtClean="0"/>
              <a:t>The Spec version will be uploaded to</a:t>
            </a:r>
          </a:p>
          <a:p>
            <a:pPr lvl="1"/>
            <a:r>
              <a:rPr lang="en-US" altLang="en-US" sz="2000" dirty="0" smtClean="0"/>
              <a:t>The “archive” folder, and</a:t>
            </a:r>
          </a:p>
          <a:p>
            <a:pPr lvl="1"/>
            <a:r>
              <a:rPr lang="en-US" altLang="en-US" sz="2000" dirty="0" smtClean="0"/>
              <a:t>The appropriate </a:t>
            </a:r>
            <a:r>
              <a:rPr lang="en-US" altLang="en-US" sz="2000" dirty="0" err="1" smtClean="0"/>
              <a:t>yyyy</a:t>
            </a:r>
            <a:r>
              <a:rPr lang="en-US" altLang="en-US" sz="2000" dirty="0" smtClean="0"/>
              <a:t>-mm folder, and</a:t>
            </a:r>
          </a:p>
          <a:p>
            <a:pPr lvl="1"/>
            <a:r>
              <a:rPr lang="en-US" altLang="en-US" sz="2000" dirty="0" smtClean="0"/>
              <a:t>The “latest” folder </a:t>
            </a:r>
            <a:r>
              <a:rPr lang="en-US" altLang="en-US" sz="1600" dirty="0" smtClean="0"/>
              <a:t>(but only if there is no higher version of the Spec in the same Release already)</a:t>
            </a:r>
            <a:r>
              <a:rPr lang="en-US" altLang="en-US" sz="2000" dirty="0" smtClean="0"/>
              <a:t>.</a:t>
            </a:r>
          </a:p>
          <a:p>
            <a:r>
              <a:rPr lang="en-US" altLang="en-US" sz="2400" dirty="0" smtClean="0"/>
              <a:t>The Spec version may also be sent for ETSI transposition.</a:t>
            </a:r>
            <a:br>
              <a:rPr lang="en-US" altLang="en-US" sz="2400" dirty="0" smtClean="0"/>
            </a:br>
            <a:r>
              <a:rPr lang="en-US" altLang="en-US" sz="1600" dirty="0" smtClean="0"/>
              <a:t>This is beyond the scope of this presentation.</a:t>
            </a:r>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97432919"/>
      </p:ext>
    </p:extLst>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Change Requests (1)</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CRs are database objects in their own right, separate from – but closely associated with – the objects “Specification” (i.e. TS or TR), “Release”, and Tdoc.</a:t>
            </a:r>
          </a:p>
          <a:p>
            <a:r>
              <a:rPr lang="en-US" altLang="en-US" sz="2400" dirty="0" smtClean="0"/>
              <a:t>Just as for Spec versions, the CR object can be created before or during the creation of the Tdoc which will carry it.</a:t>
            </a:r>
          </a:p>
          <a:p>
            <a:r>
              <a:rPr lang="en-US" altLang="en-US" sz="2400" dirty="0" smtClean="0"/>
              <a:t>A CR can be associated with a WG meeting, or with a TSG meeting (so-called “company contribution” to TSG).</a:t>
            </a:r>
          </a:p>
          <a:p>
            <a:r>
              <a:rPr lang="en-US" altLang="en-US" sz="2400" dirty="0" smtClean="0"/>
              <a:t>A CR can also be associated with a Tdoc of type “CR pack” at TSG level. (A CR pack contains one or more related CRs.)</a:t>
            </a:r>
          </a:p>
          <a:p>
            <a:pPr marL="0" indent="0">
              <a:buNone/>
            </a:pPr>
            <a:endParaRPr lang="en-US" altLang="en-US" dirty="0" smtClean="0"/>
          </a:p>
        </p:txBody>
      </p:sp>
    </p:spTree>
    <p:extLst>
      <p:ext uri="{BB962C8B-B14F-4D97-AF65-F5344CB8AC3E}">
        <p14:creationId xmlns:p14="http://schemas.microsoft.com/office/powerpoint/2010/main" val="268435282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smtClean="0"/>
              <a:t>What this presentation doesn’t cover</a:t>
            </a:r>
            <a:endParaRPr lang="en-GB" altLang="en-US" dirty="0" smtClean="0"/>
          </a:p>
        </p:txBody>
      </p:sp>
      <p:sp>
        <p:nvSpPr>
          <p:cNvPr id="5123" name="Content Placeholder 2"/>
          <p:cNvSpPr>
            <a:spLocks noGrp="1"/>
          </p:cNvSpPr>
          <p:nvPr>
            <p:ph idx="1"/>
          </p:nvPr>
        </p:nvSpPr>
        <p:spPr/>
        <p:txBody>
          <a:bodyPr/>
          <a:lstStyle/>
          <a:p>
            <a:r>
              <a:rPr lang="en-US" altLang="en-US" dirty="0" smtClean="0"/>
              <a:t> 3GU contains functionality relating to the organization of meetings, participant registration including the issuing of badges, participant confirmation of presence at meetings; manages </a:t>
            </a:r>
            <a:r>
              <a:rPr lang="en-US" altLang="en-US" dirty="0"/>
              <a:t>w</a:t>
            </a:r>
            <a:r>
              <a:rPr lang="en-US" altLang="en-US" dirty="0" smtClean="0"/>
              <a:t>ho carries proxy votes for which organizations at a given meeting</a:t>
            </a:r>
            <a:r>
              <a:rPr lang="en-US" altLang="en-US" dirty="0" smtClean="0"/>
              <a:t>. It displays filtered versions of the work plan, and of Specs and their CRs; and pretty well every aspect of everyday 3GPP operations. And …</a:t>
            </a:r>
          </a:p>
          <a:p>
            <a:r>
              <a:rPr lang="en-US" altLang="en-US" dirty="0"/>
              <a:t> </a:t>
            </a:r>
            <a:r>
              <a:rPr lang="en-US" altLang="en-US" dirty="0" smtClean="0"/>
              <a:t>… none of that is addressed in this presentation.</a:t>
            </a:r>
            <a:endParaRPr lang="en-US" altLang="en-US" dirty="0" smtClean="0"/>
          </a:p>
        </p:txBody>
      </p:sp>
    </p:spTree>
    <p:extLst>
      <p:ext uri="{BB962C8B-B14F-4D97-AF65-F5344CB8AC3E}">
        <p14:creationId xmlns:p14="http://schemas.microsoft.com/office/powerpoint/2010/main" val="1761349399"/>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CRs as Tdocs (1)</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The Word file of a CR has a particular naming convention. When a CR is uploaded, 3GU will automatically change the filename, if necessary, to respect that convention. </a:t>
            </a:r>
            <a:br>
              <a:rPr lang="en-US" altLang="en-US" sz="2400" dirty="0" smtClean="0"/>
            </a:br>
            <a:r>
              <a:rPr lang="en-US" altLang="en-US" sz="1400" dirty="0" smtClean="0">
                <a:hlinkClick r:id="rId2"/>
              </a:rPr>
              <a:t>http://www.3gpp.org/specifications/change-requests/85-change-requests-step-by-step#outil_sommaire_20</a:t>
            </a:r>
            <a:r>
              <a:rPr lang="en-US" altLang="en-US" sz="1400" dirty="0" smtClean="0"/>
              <a:t> </a:t>
            </a:r>
          </a:p>
          <a:p>
            <a:r>
              <a:rPr lang="en-US" altLang="en-US" sz="2400" dirty="0" smtClean="0"/>
              <a:t>The zip filename is regular, i.e. follows the normal filename convention for Tdocs</a:t>
            </a:r>
            <a:br>
              <a:rPr lang="en-US" altLang="en-US" sz="2400" dirty="0" smtClean="0"/>
            </a:br>
            <a:r>
              <a:rPr lang="en-US" altLang="en-US" sz="1400" dirty="0" smtClean="0">
                <a:hlinkClick r:id="rId3"/>
              </a:rPr>
              <a:t>http://www.3gpp.org/ftp/Information/Working_Procedures/3GPP_WP.htm#Article_34</a:t>
            </a:r>
            <a:r>
              <a:rPr lang="en-US" altLang="en-US" sz="1400" dirty="0" smtClean="0"/>
              <a:t> </a:t>
            </a:r>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85663781"/>
      </p:ext>
    </p:extLst>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CR packs as Tdocs</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One or more related CRs agreed or technically-endorsed at WG level can be packaged together to create a CR pack Tdoc to be addressed at TSG level.</a:t>
            </a:r>
          </a:p>
          <a:p>
            <a:r>
              <a:rPr lang="en-US" altLang="en-US" sz="2400" dirty="0" smtClean="0"/>
              <a:t>3GU will provide a mechanism for selection of the individual CRs to be added to a pack, and also to generate the cover sheet for the Tdoc which will include the table of all CRs contained.</a:t>
            </a:r>
          </a:p>
          <a:p>
            <a:r>
              <a:rPr lang="en-US" altLang="en-US" sz="2400" dirty="0" smtClean="0"/>
              <a:t>The treatment of CR packs is dealt with elsewhere in this presentation.</a:t>
            </a:r>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2377991799"/>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 day in the life of a Tdoc – assignment (again)</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u="sng" dirty="0" smtClean="0"/>
              <a:t>During</a:t>
            </a:r>
            <a:r>
              <a:rPr lang="en-US" altLang="en-US" sz="2400" dirty="0" smtClean="0"/>
              <a:t> a meeting, a secretary may choose to restrict the ability to assign new Tdoc numbers to himself or to himself plus nominated delegates (typically the chairman or the chairmen of sub-groups).</a:t>
            </a:r>
            <a:br>
              <a:rPr lang="en-US" altLang="en-US" sz="2400" dirty="0" smtClean="0"/>
            </a:br>
            <a:r>
              <a:rPr lang="en-US" altLang="en-US" sz="2000" dirty="0" smtClean="0"/>
              <a:t>(This may give the secretary a greater feeling of control over the generation of new Tdocs.)</a:t>
            </a:r>
          </a:p>
          <a:p>
            <a:r>
              <a:rPr lang="en-US" altLang="en-US" sz="2400" dirty="0" smtClean="0"/>
              <a:t>For such Tdocs, the pre-filled cover page and any other files (such as a version of a Spec) can be downloaded from the meeting server by anyone, not just the person who assigned the number.</a:t>
            </a:r>
          </a:p>
          <a:p>
            <a:r>
              <a:rPr lang="en-US" altLang="en-US" sz="2400" dirty="0" smtClean="0"/>
              <a:t>And for such Tdocs, anyone can upload the Tdoc when it is ready.</a:t>
            </a:r>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841167321"/>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Preparation for a meeting (1)</a:t>
            </a:r>
            <a:endParaRPr lang="en-GB" altLang="en-US" dirty="0" smtClean="0"/>
          </a:p>
        </p:txBody>
      </p:sp>
      <p:sp>
        <p:nvSpPr>
          <p:cNvPr id="5123" name="Content Placeholder 2"/>
          <p:cNvSpPr>
            <a:spLocks noGrp="1"/>
          </p:cNvSpPr>
          <p:nvPr>
            <p:ph idx="1"/>
          </p:nvPr>
        </p:nvSpPr>
        <p:spPr>
          <a:xfrm>
            <a:off x="488950" y="1134320"/>
            <a:ext cx="8388350" cy="5015958"/>
          </a:xfrm>
        </p:spPr>
        <p:txBody>
          <a:bodyPr/>
          <a:lstStyle/>
          <a:p>
            <a:r>
              <a:rPr lang="en-US" altLang="en-US" sz="2400" dirty="0" smtClean="0"/>
              <a:t>The chairman, possibly assisted by the secretary, must establish the agenda. This can be a stand-alone Word or Excel document, which is subsequently uploaded into 3GU, or could be entered directly into 3GU.</a:t>
            </a:r>
          </a:p>
          <a:p>
            <a:r>
              <a:rPr lang="en-US" altLang="en-US" sz="2400" dirty="0" smtClean="0"/>
              <a:t>Modifications can be made to the agenda at any time BUT once the system has opened the time window for Tdoc number allocation, changes must be limited to adding sub-items (for example, add items 17.3.1 and 17.3.2 below item 17.3). </a:t>
            </a:r>
          </a:p>
          <a:p>
            <a:r>
              <a:rPr lang="en-US" altLang="en-US" sz="2400" dirty="0" smtClean="0"/>
              <a:t>At this time, no changes can be made which would modify an existing agenda item number (for example, adding a new item 35 after item 34 which would entail incrementing the number of all subsequent items (original 35 -&gt; 36, 36 -&gt; 37 and so on).</a:t>
            </a:r>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284939318"/>
      </p:ext>
    </p:ext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Preparation for a meeting (2)</a:t>
            </a:r>
            <a:endParaRPr lang="en-GB" altLang="en-US" dirty="0" smtClean="0"/>
          </a:p>
        </p:txBody>
      </p:sp>
      <p:sp>
        <p:nvSpPr>
          <p:cNvPr id="5123" name="Content Placeholder 2"/>
          <p:cNvSpPr>
            <a:spLocks noGrp="1"/>
          </p:cNvSpPr>
          <p:nvPr>
            <p:ph idx="1"/>
          </p:nvPr>
        </p:nvSpPr>
        <p:spPr>
          <a:xfrm>
            <a:off x="488950" y="1134320"/>
            <a:ext cx="8388350" cy="5015958"/>
          </a:xfrm>
        </p:spPr>
        <p:txBody>
          <a:bodyPr/>
          <a:lstStyle/>
          <a:p>
            <a:r>
              <a:rPr lang="en-US" altLang="en-US" sz="2400" dirty="0" smtClean="0"/>
              <a:t>Shortly before the meeting (typically, just after the closure of the Tdoc number allocation window), the chairman and secretary should go through the list of allocated Tdocs and ensure they are associated with the appropriate agenda item, correcting this as necessary.</a:t>
            </a:r>
          </a:p>
          <a:p>
            <a:r>
              <a:rPr lang="en-US" altLang="en-US" sz="2400" dirty="0" smtClean="0"/>
              <a:t>They should then adjust the order of treatment of the Tdocs assigned to each agenda item to be the most logical arrangement (e.g. to treat updated WIDs before related CRs).</a:t>
            </a:r>
          </a:p>
          <a:p>
            <a:pPr marL="0" indent="0">
              <a:buNone/>
            </a:pPr>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768608901"/>
      </p:ext>
    </p:extLst>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At the meeting (1)</a:t>
            </a:r>
            <a:endParaRPr lang="en-GB" altLang="en-US" dirty="0" smtClean="0"/>
          </a:p>
        </p:txBody>
      </p:sp>
      <p:sp>
        <p:nvSpPr>
          <p:cNvPr id="5123" name="Content Placeholder 2"/>
          <p:cNvSpPr>
            <a:spLocks noGrp="1"/>
          </p:cNvSpPr>
          <p:nvPr>
            <p:ph idx="1"/>
          </p:nvPr>
        </p:nvSpPr>
        <p:spPr>
          <a:xfrm>
            <a:off x="488950" y="1134320"/>
            <a:ext cx="8388350" cy="5015958"/>
          </a:xfrm>
        </p:spPr>
        <p:txBody>
          <a:bodyPr/>
          <a:lstStyle/>
          <a:p>
            <a:r>
              <a:rPr lang="en-US" altLang="en-US" sz="2400" dirty="0" smtClean="0"/>
              <a:t>3GU will provide functionality similar to that provided by the stand-alone </a:t>
            </a:r>
            <a:r>
              <a:rPr lang="en-US" altLang="en-US" sz="2400" dirty="0" err="1" smtClean="0"/>
              <a:t>MinuteMan</a:t>
            </a:r>
            <a:r>
              <a:rPr lang="en-US" altLang="en-US" sz="2400" dirty="0" smtClean="0"/>
              <a:t> application. This allows the secretary to …</a:t>
            </a:r>
          </a:p>
          <a:p>
            <a:pPr lvl="1"/>
            <a:r>
              <a:rPr lang="en-US" altLang="en-US" sz="2000" dirty="0" smtClean="0"/>
              <a:t>Maintain a list of Tdocs for a given meeting and assign each to a (single) agenda item.</a:t>
            </a:r>
          </a:p>
          <a:p>
            <a:pPr lvl="1"/>
            <a:r>
              <a:rPr lang="en-US" altLang="en-US" sz="2000" dirty="0" smtClean="0"/>
              <a:t>To manage the order in which Tdocs are handled.</a:t>
            </a:r>
          </a:p>
          <a:p>
            <a:pPr lvl="1"/>
            <a:r>
              <a:rPr lang="en-US" altLang="en-US" sz="2000" dirty="0" smtClean="0"/>
              <a:t>To provide an abstract of each Tdoc if this has not been entered by the author at Tdoc creation time.</a:t>
            </a:r>
          </a:p>
          <a:p>
            <a:pPr lvl="1"/>
            <a:r>
              <a:rPr lang="en-US" altLang="en-US" sz="2000" dirty="0" smtClean="0"/>
              <a:t>To record the discussions which take place relating to a Tdoc, or indeed under an agenda item beyond the context of a specific Tdoc.</a:t>
            </a:r>
          </a:p>
          <a:p>
            <a:pPr lvl="1"/>
            <a:r>
              <a:rPr lang="en-US" altLang="en-US" sz="2000" dirty="0" smtClean="0"/>
              <a:t>To record specific decisions and actions relating to a Tdoc or to an agenda item, and in the case of actions, to assign responsibility for the action and to set a deadline date for its accomplishment.</a:t>
            </a:r>
          </a:p>
          <a:p>
            <a:pPr lvl="1"/>
            <a:r>
              <a:rPr lang="en-US" altLang="en-US" sz="2000" dirty="0" smtClean="0"/>
              <a:t>To record the outcome of the discussions on a Tdoc.</a:t>
            </a:r>
          </a:p>
          <a:p>
            <a:pPr lvl="1"/>
            <a:r>
              <a:rPr lang="en-US" altLang="en-US" sz="2000" dirty="0" smtClean="0"/>
              <a:t>… /</a:t>
            </a:r>
          </a:p>
          <a:p>
            <a:pPr marL="0" indent="0">
              <a:buNone/>
            </a:pPr>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607933565"/>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At the meeting (2)</a:t>
            </a:r>
            <a:endParaRPr lang="en-GB" altLang="en-US" dirty="0" smtClean="0"/>
          </a:p>
        </p:txBody>
      </p:sp>
      <p:sp>
        <p:nvSpPr>
          <p:cNvPr id="5123" name="Content Placeholder 2"/>
          <p:cNvSpPr>
            <a:spLocks noGrp="1"/>
          </p:cNvSpPr>
          <p:nvPr>
            <p:ph idx="1"/>
          </p:nvPr>
        </p:nvSpPr>
        <p:spPr>
          <a:xfrm>
            <a:off x="488950" y="1134320"/>
            <a:ext cx="8388350" cy="5015958"/>
          </a:xfrm>
        </p:spPr>
        <p:txBody>
          <a:bodyPr/>
          <a:lstStyle/>
          <a:p>
            <a:pPr lvl="1"/>
            <a:r>
              <a:rPr lang="en-US" altLang="en-US" sz="2000" dirty="0" smtClean="0"/>
              <a:t>/ …</a:t>
            </a:r>
          </a:p>
          <a:p>
            <a:pPr lvl="1"/>
            <a:r>
              <a:rPr lang="en-US" altLang="en-US" sz="2000" dirty="0" smtClean="0"/>
              <a:t>To add new Tdocs to a meeting, under the appropriate agenda item.</a:t>
            </a:r>
          </a:p>
          <a:p>
            <a:pPr lvl="1"/>
            <a:r>
              <a:rPr lang="en-US" altLang="en-US" sz="2000" dirty="0" smtClean="0"/>
              <a:t>To allocate numbers for revisions of Tdocs.</a:t>
            </a:r>
          </a:p>
          <a:p>
            <a:pPr lvl="1"/>
            <a:r>
              <a:rPr lang="en-US" altLang="en-US" sz="2000" dirty="0" smtClean="0"/>
              <a:t>To allocate numbers for responses to incoming liaison statement Tdocs.</a:t>
            </a:r>
          </a:p>
          <a:p>
            <a:pPr lvl="1"/>
            <a:r>
              <a:rPr lang="en-US" altLang="en-US" sz="2000" dirty="0" smtClean="0"/>
              <a:t>Etc. And:</a:t>
            </a:r>
          </a:p>
          <a:p>
            <a:pPr lvl="1"/>
            <a:r>
              <a:rPr lang="en-US" altLang="en-US" sz="2000" dirty="0" smtClean="0"/>
              <a:t>To periodically generate HTML pages allowing delegates to follow progress of the meeting.</a:t>
            </a:r>
          </a:p>
          <a:p>
            <a:pPr lvl="1"/>
            <a:r>
              <a:rPr lang="en-US" altLang="en-US" sz="2000" dirty="0" smtClean="0"/>
              <a:t>To generate an interim detailed meeting report on demand (for example at every coffee and lunch break and at the end of each day).</a:t>
            </a:r>
          </a:p>
          <a:p>
            <a:pPr lvl="1"/>
            <a:r>
              <a:rPr lang="en-US" altLang="en-US" sz="2000" dirty="0" smtClean="0"/>
              <a:t>To generate a final report at the end of the meeting, complete with annexes listing, for example, all Tdocs, incoming and outgoing LSs, CRs handled, delegates who participated, dates for future meetings of the group.</a:t>
            </a:r>
          </a:p>
          <a:p>
            <a:pPr lvl="1"/>
            <a:r>
              <a:rPr lang="en-US" altLang="en-US" sz="2000" dirty="0" smtClean="0"/>
              <a:t>Etc.</a:t>
            </a:r>
          </a:p>
          <a:p>
            <a:pPr lvl="1"/>
            <a:endParaRPr lang="en-US" altLang="en-US" sz="2000" dirty="0" smtClean="0"/>
          </a:p>
          <a:p>
            <a:pPr marL="0" indent="0">
              <a:buNone/>
            </a:pPr>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482555375"/>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Secretary actions during a meeting (1)</a:t>
            </a:r>
            <a:endParaRPr lang="en-GB" altLang="en-US" dirty="0" smtClean="0"/>
          </a:p>
        </p:txBody>
      </p:sp>
      <p:sp>
        <p:nvSpPr>
          <p:cNvPr id="5123" name="Content Placeholder 2"/>
          <p:cNvSpPr>
            <a:spLocks noGrp="1"/>
          </p:cNvSpPr>
          <p:nvPr>
            <p:ph idx="1"/>
          </p:nvPr>
        </p:nvSpPr>
        <p:spPr>
          <a:xfrm>
            <a:off x="488950" y="1134320"/>
            <a:ext cx="8388350" cy="5015958"/>
          </a:xfrm>
        </p:spPr>
        <p:txBody>
          <a:bodyPr/>
          <a:lstStyle/>
          <a:p>
            <a:r>
              <a:rPr lang="en-US" altLang="en-US" sz="2400" dirty="0" smtClean="0"/>
              <a:t>The secretary will be able to assign the above powers to </a:t>
            </a:r>
          </a:p>
          <a:p>
            <a:pPr lvl="1"/>
            <a:r>
              <a:rPr lang="en-US" altLang="en-US" sz="2000" dirty="0" smtClean="0"/>
              <a:t>The chairman of the group</a:t>
            </a:r>
          </a:p>
          <a:p>
            <a:pPr lvl="1"/>
            <a:r>
              <a:rPr lang="en-US" altLang="en-US" sz="2000" dirty="0" smtClean="0"/>
              <a:t>The </a:t>
            </a:r>
            <a:r>
              <a:rPr lang="en-US" altLang="en-US" sz="2000" dirty="0"/>
              <a:t>c</a:t>
            </a:r>
            <a:r>
              <a:rPr lang="en-US" altLang="en-US" sz="2000" dirty="0" smtClean="0"/>
              <a:t>hairmen (or secretary) of any subgroups meeting in parallel</a:t>
            </a:r>
          </a:p>
          <a:p>
            <a:r>
              <a:rPr lang="en-US" altLang="en-US" sz="2400" dirty="0" smtClean="0"/>
              <a:t>In this way, the chairmen can add their own notes, and the chairmen of parallel subgroups can track the progress of their sessions without recourse to the main group’s secretary.</a:t>
            </a:r>
          </a:p>
          <a:p>
            <a:r>
              <a:rPr lang="en-US" altLang="en-US" sz="2400" dirty="0" smtClean="0"/>
              <a:t>Reporting the work and outcome of subgroup sessions will potentially be as efficient as that for the main group, and there will be no need for the secretary to transcribe subgroup chairmen’s reports into the main meeting report.</a:t>
            </a:r>
            <a:endParaRPr lang="en-US" altLang="en-US" sz="2000" dirty="0" smtClean="0"/>
          </a:p>
          <a:p>
            <a:pPr marL="0" indent="0">
              <a:buNone/>
            </a:pPr>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2278164036"/>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Secretary actions during a meeting (2)</a:t>
            </a:r>
            <a:endParaRPr lang="en-GB" altLang="en-US" dirty="0" smtClean="0"/>
          </a:p>
        </p:txBody>
      </p:sp>
      <p:sp>
        <p:nvSpPr>
          <p:cNvPr id="5123" name="Content Placeholder 2"/>
          <p:cNvSpPr>
            <a:spLocks noGrp="1"/>
          </p:cNvSpPr>
          <p:nvPr>
            <p:ph idx="1"/>
          </p:nvPr>
        </p:nvSpPr>
        <p:spPr>
          <a:xfrm>
            <a:off x="488950" y="1134320"/>
            <a:ext cx="8388350" cy="5015958"/>
          </a:xfrm>
        </p:spPr>
        <p:txBody>
          <a:bodyPr/>
          <a:lstStyle/>
          <a:p>
            <a:r>
              <a:rPr lang="en-US" altLang="en-US" sz="2400" dirty="0" smtClean="0"/>
              <a:t>The secretary (or delegates acting as secretary for subgroups) will have access to a number of useful facilities in addition to the prime actions of taking notes, allocating Tdoc numbers, recording the outcome of Tdoc treatment, </a:t>
            </a:r>
            <a:r>
              <a:rPr lang="en-US" altLang="en-US" sz="2400" dirty="0" err="1" smtClean="0"/>
              <a:t>etc</a:t>
            </a:r>
            <a:r>
              <a:rPr lang="en-US" altLang="en-US" sz="2400" dirty="0" smtClean="0"/>
              <a:t>:</a:t>
            </a:r>
          </a:p>
          <a:p>
            <a:pPr lvl="1"/>
            <a:r>
              <a:rPr lang="en-US" altLang="en-US" sz="2000" dirty="0" smtClean="0"/>
              <a:t>Easily search for a Tdoc anywhere in the agenda – useful for when the chairman does not stick rigidly to the order of the agenda!</a:t>
            </a:r>
          </a:p>
          <a:p>
            <a:pPr lvl="1"/>
            <a:r>
              <a:rPr lang="en-US" altLang="en-US" sz="2000" dirty="0" smtClean="0"/>
              <a:t>Easily navigate from the agenda to its Tdocs and vice versa.</a:t>
            </a:r>
          </a:p>
          <a:p>
            <a:pPr lvl="1"/>
            <a:r>
              <a:rPr lang="en-US" altLang="en-US" sz="2000" dirty="0" smtClean="0"/>
              <a:t>See a list of Tdocs not yet treated, or of Tdocs not yet available.</a:t>
            </a:r>
          </a:p>
          <a:p>
            <a:pPr lvl="1"/>
            <a:r>
              <a:rPr lang="en-US" altLang="en-US" sz="2000" dirty="0" smtClean="0"/>
              <a:t>See the list of delegates who have confirmed their presence, and add a delegate name together with the organization he represents into the narrative report of a Tdoc.</a:t>
            </a:r>
          </a:p>
          <a:p>
            <a:pPr lvl="1"/>
            <a:r>
              <a:rPr lang="en-US" altLang="en-US" sz="2000" dirty="0" smtClean="0"/>
              <a:t>See a variety of lists of Tdocs of a particular type (</a:t>
            </a:r>
            <a:r>
              <a:rPr lang="en-US" altLang="en-US" sz="2000" dirty="0" err="1" smtClean="0"/>
              <a:t>i/c</a:t>
            </a:r>
            <a:r>
              <a:rPr lang="en-US" altLang="en-US" sz="2000" dirty="0" smtClean="0"/>
              <a:t> LS, o/g LS, CR, draft TS/TR, new WIDs, updated WIDs, …</a:t>
            </a:r>
          </a:p>
          <a:p>
            <a:pPr lvl="1"/>
            <a:r>
              <a:rPr lang="en-US" altLang="en-US" sz="2000" dirty="0" smtClean="0"/>
              <a:t>See the current lists of action and of decisions.</a:t>
            </a:r>
          </a:p>
          <a:p>
            <a:pPr marL="0" indent="0">
              <a:buNone/>
            </a:pPr>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770128712"/>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User experience</a:t>
            </a:r>
            <a:endParaRPr lang="en-GB" altLang="en-US" dirty="0" smtClean="0"/>
          </a:p>
        </p:txBody>
      </p:sp>
      <p:sp>
        <p:nvSpPr>
          <p:cNvPr id="5123" name="Content Placeholder 2"/>
          <p:cNvSpPr>
            <a:spLocks noGrp="1"/>
          </p:cNvSpPr>
          <p:nvPr>
            <p:ph idx="1"/>
          </p:nvPr>
        </p:nvSpPr>
        <p:spPr>
          <a:xfrm>
            <a:off x="488950" y="1134320"/>
            <a:ext cx="8388350" cy="5015958"/>
          </a:xfrm>
        </p:spPr>
        <p:txBody>
          <a:bodyPr/>
          <a:lstStyle/>
          <a:p>
            <a:r>
              <a:rPr lang="en-US" altLang="en-US" sz="2400" dirty="0" smtClean="0"/>
              <a:t>The average 3GPP meeting proceeds at a frenetic pace, and might deal with several hundred Tdocs a day for a whole week. 3GU must be sufficiently responsive that the secretary can track the progress of the meeting in real time.</a:t>
            </a:r>
          </a:p>
          <a:p>
            <a:r>
              <a:rPr lang="en-US" altLang="en-US" sz="2400" dirty="0" smtClean="0"/>
              <a:t>For example, having treated a Tdoc and concluded that it is (say) “approved”, the secretary would click the “approved” button and his display will immediately move to the next Tdoc in order.</a:t>
            </a:r>
          </a:p>
          <a:p>
            <a:r>
              <a:rPr lang="en-US" altLang="en-US" sz="2400" dirty="0" smtClean="0"/>
              <a:t>Any new Tdoc number allocation for the meeting, and any new upload of a Tdoc will be reflected in the secretary’s display at the next update.</a:t>
            </a:r>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1741808030"/>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smtClean="0"/>
              <a:t>What can 3GU do for delegates?</a:t>
            </a:r>
            <a:endParaRPr lang="en-GB" altLang="en-US" dirty="0" smtClean="0"/>
          </a:p>
        </p:txBody>
      </p:sp>
      <p:sp>
        <p:nvSpPr>
          <p:cNvPr id="5123" name="Content Placeholder 2"/>
          <p:cNvSpPr>
            <a:spLocks noGrp="1"/>
          </p:cNvSpPr>
          <p:nvPr>
            <p:ph idx="1"/>
          </p:nvPr>
        </p:nvSpPr>
        <p:spPr/>
        <p:txBody>
          <a:bodyPr/>
          <a:lstStyle/>
          <a:p>
            <a:r>
              <a:rPr lang="en-US" altLang="en-US" dirty="0" smtClean="0"/>
              <a:t> 3GU is designed to be rigorous yet flexible. Taking CRs for instance:</a:t>
            </a:r>
          </a:p>
          <a:p>
            <a:pPr lvl="1"/>
            <a:r>
              <a:rPr lang="en-US" altLang="en-US" dirty="0" smtClean="0"/>
              <a:t>It allows delegates to create their CR before they create the tdoc from it; or</a:t>
            </a:r>
          </a:p>
          <a:p>
            <a:pPr lvl="1"/>
            <a:r>
              <a:rPr lang="en-US" altLang="en-US" dirty="0" smtClean="0"/>
              <a:t>It allows them to allocate a tdoc number for the CR first, then to create the CR itself.</a:t>
            </a:r>
          </a:p>
          <a:p>
            <a:pPr lvl="1"/>
            <a:r>
              <a:rPr lang="en-US" altLang="en-US" dirty="0" smtClean="0"/>
              <a:t>It will pre-fill most of the fields of the CR cover sheet and push it to the delegate for download.</a:t>
            </a:r>
          </a:p>
          <a:p>
            <a:pPr lvl="1"/>
            <a:r>
              <a:rPr lang="en-US" altLang="en-US" dirty="0" smtClean="0"/>
              <a:t>It will offer the delegate for download the correct version of the Spec to which the CR relates.</a:t>
            </a:r>
            <a:endParaRPr lang="en-US" altLang="en-US" dirty="0" smtClean="0"/>
          </a:p>
        </p:txBody>
      </p:sp>
    </p:spTree>
    <p:extLst>
      <p:ext uri="{BB962C8B-B14F-4D97-AF65-F5344CB8AC3E}">
        <p14:creationId xmlns:p14="http://schemas.microsoft.com/office/powerpoint/2010/main" val="4099418226"/>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905720"/>
          </a:xfrm>
        </p:spPr>
        <p:txBody>
          <a:bodyPr/>
          <a:lstStyle/>
          <a:p>
            <a:r>
              <a:rPr lang="en-GB" altLang="en-US" dirty="0" smtClean="0"/>
              <a:t>Actions peculiar to CR packs (1)</a:t>
            </a:r>
            <a:endParaRPr lang="en-GB" altLang="en-US" dirty="0" smtClean="0"/>
          </a:p>
        </p:txBody>
      </p:sp>
      <p:sp>
        <p:nvSpPr>
          <p:cNvPr id="5123" name="Content Placeholder 2"/>
          <p:cNvSpPr>
            <a:spLocks noGrp="1"/>
          </p:cNvSpPr>
          <p:nvPr>
            <p:ph idx="1"/>
          </p:nvPr>
        </p:nvSpPr>
        <p:spPr>
          <a:xfrm>
            <a:off x="488950" y="1134320"/>
            <a:ext cx="8388350" cy="5015958"/>
          </a:xfrm>
        </p:spPr>
        <p:txBody>
          <a:bodyPr/>
          <a:lstStyle/>
          <a:p>
            <a:r>
              <a:rPr lang="en-US" altLang="en-US" sz="2400" dirty="0" smtClean="0"/>
              <a:t>Packs of CRs need special handling at TSG level. Unlike other types of Tdocs, CR packs contain a number of individual CRs which, when treated at TSG plenary, can each be given a different status.</a:t>
            </a:r>
          </a:p>
          <a:p>
            <a:r>
              <a:rPr lang="en-US" altLang="en-US" sz="2400" dirty="0" smtClean="0"/>
              <a:t>The secretary will be able to “approve” or “reject” </a:t>
            </a:r>
            <a:r>
              <a:rPr lang="en-US" altLang="en-US" sz="2400" dirty="0" err="1" smtClean="0"/>
              <a:t>etc</a:t>
            </a:r>
            <a:r>
              <a:rPr lang="en-US" altLang="en-US" sz="2400" dirty="0" smtClean="0"/>
              <a:t> the entire pack, and this status will be reflected in the TSG-level status of each CR record.</a:t>
            </a:r>
          </a:p>
          <a:p>
            <a:r>
              <a:rPr lang="en-US" altLang="en-US" sz="2400" dirty="0" smtClean="0"/>
              <a:t>Alternatively, it may be decided that some CRs in the pack are “approved”, some “rejected”, some “revised”, and so on. When this happens, the secretary will be able to access the individual component CRs within the pack, and award each one an individual status.</a:t>
            </a:r>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3082439813"/>
      </p:ext>
    </p:extLst>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905720"/>
          </a:xfrm>
        </p:spPr>
        <p:txBody>
          <a:bodyPr/>
          <a:lstStyle/>
          <a:p>
            <a:r>
              <a:rPr lang="en-GB" altLang="en-US" dirty="0" smtClean="0"/>
              <a:t>Actions peculiar to CR packs (2)</a:t>
            </a:r>
            <a:endParaRPr lang="en-GB" altLang="en-US" dirty="0" smtClean="0"/>
          </a:p>
        </p:txBody>
      </p:sp>
      <p:sp>
        <p:nvSpPr>
          <p:cNvPr id="5123" name="Content Placeholder 2"/>
          <p:cNvSpPr>
            <a:spLocks noGrp="1"/>
          </p:cNvSpPr>
          <p:nvPr>
            <p:ph idx="1"/>
          </p:nvPr>
        </p:nvSpPr>
        <p:spPr>
          <a:xfrm>
            <a:off x="488950" y="1134320"/>
            <a:ext cx="8388350" cy="5015958"/>
          </a:xfrm>
        </p:spPr>
        <p:txBody>
          <a:bodyPr/>
          <a:lstStyle/>
          <a:p>
            <a:r>
              <a:rPr lang="en-US" altLang="en-US" sz="2400" dirty="0" smtClean="0"/>
              <a:t>When individual status values are to be awarded to each CR of a pack …</a:t>
            </a:r>
          </a:p>
          <a:p>
            <a:pPr lvl="1"/>
            <a:r>
              <a:rPr lang="en-US" altLang="en-US" sz="2000" dirty="0" smtClean="0"/>
              <a:t>If a CR is “revised”, the system will create a new CR record based on the original, having an incremented revision number.</a:t>
            </a:r>
          </a:p>
          <a:p>
            <a:pPr lvl="1"/>
            <a:r>
              <a:rPr lang="en-US" altLang="en-US" sz="2000" dirty="0" smtClean="0"/>
              <a:t>If a CR is “reissued”, the system will associate the </a:t>
            </a:r>
            <a:r>
              <a:rPr lang="en-US" altLang="en-US" sz="2000" i="1" dirty="0" smtClean="0"/>
              <a:t>existing</a:t>
            </a:r>
            <a:r>
              <a:rPr lang="en-US" altLang="en-US" sz="2000" dirty="0" smtClean="0"/>
              <a:t> CR record with the new (TSG) Tdoc.</a:t>
            </a:r>
          </a:p>
          <a:p>
            <a:pPr lvl="1"/>
            <a:r>
              <a:rPr lang="en-US" altLang="en-US" sz="2000" dirty="0" smtClean="0"/>
              <a:t>If a CR is “merged”, the system will prompt the secretary to supply free text for a new comment to the CR so he can indicate what it was merged with.</a:t>
            </a:r>
          </a:p>
          <a:p>
            <a:pPr lvl="1"/>
            <a:r>
              <a:rPr lang="en-US" altLang="en-US" sz="2000" dirty="0" smtClean="0"/>
              <a:t>All other status values are nominally final, and no further operations are needed.</a:t>
            </a:r>
          </a:p>
          <a:p>
            <a:pPr marL="0" indent="0">
              <a:buNone/>
            </a:pPr>
            <a:endParaRPr lang="en-US" altLang="en-US" dirty="0" smtClean="0"/>
          </a:p>
        </p:txBody>
      </p:sp>
    </p:spTree>
    <p:extLst>
      <p:ext uri="{BB962C8B-B14F-4D97-AF65-F5344CB8AC3E}">
        <p14:creationId xmlns:p14="http://schemas.microsoft.com/office/powerpoint/2010/main" val="3190129123"/>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905720"/>
          </a:xfrm>
        </p:spPr>
        <p:txBody>
          <a:bodyPr/>
          <a:lstStyle/>
          <a:p>
            <a:r>
              <a:rPr lang="en-GB" altLang="en-US" dirty="0" smtClean="0"/>
              <a:t>Actions peculiar to CR packs (3)</a:t>
            </a:r>
            <a:endParaRPr lang="en-GB" altLang="en-US" dirty="0" smtClean="0"/>
          </a:p>
        </p:txBody>
      </p:sp>
      <p:sp>
        <p:nvSpPr>
          <p:cNvPr id="5123" name="Content Placeholder 2"/>
          <p:cNvSpPr>
            <a:spLocks noGrp="1"/>
          </p:cNvSpPr>
          <p:nvPr>
            <p:ph idx="1"/>
          </p:nvPr>
        </p:nvSpPr>
        <p:spPr>
          <a:xfrm>
            <a:off x="488950" y="1134320"/>
            <a:ext cx="8388350" cy="5015958"/>
          </a:xfrm>
        </p:spPr>
        <p:txBody>
          <a:bodyPr/>
          <a:lstStyle/>
          <a:p>
            <a:r>
              <a:rPr lang="en-US" altLang="en-US" sz="2400" dirty="0" smtClean="0"/>
              <a:t>When status values are awarded to individual CRs within a pack, the resulting status of the TSG Tdoc will be set by the system to …</a:t>
            </a:r>
          </a:p>
          <a:p>
            <a:pPr lvl="1"/>
            <a:r>
              <a:rPr lang="en-US" altLang="en-US" sz="2000" dirty="0" smtClean="0"/>
              <a:t>“partially approved” if any CR was “approved”</a:t>
            </a:r>
          </a:p>
          <a:p>
            <a:pPr lvl="1"/>
            <a:r>
              <a:rPr lang="en-US" altLang="en-US" sz="2000" dirty="0" smtClean="0"/>
              <a:t>else “revised” if any CR was “revised” or “reissued” or “merged”</a:t>
            </a:r>
          </a:p>
          <a:p>
            <a:pPr lvl="1"/>
            <a:r>
              <a:rPr lang="en-US" altLang="en-US" sz="2000" dirty="0" smtClean="0"/>
              <a:t>else “treated” in any other circumstance.</a:t>
            </a:r>
          </a:p>
          <a:p>
            <a:pPr marL="0" indent="0">
              <a:buNone/>
            </a:pPr>
            <a:endParaRPr lang="en-US" altLang="en-US" dirty="0" smtClean="0"/>
          </a:p>
        </p:txBody>
      </p:sp>
    </p:spTree>
    <p:extLst>
      <p:ext uri="{BB962C8B-B14F-4D97-AF65-F5344CB8AC3E}">
        <p14:creationId xmlns:p14="http://schemas.microsoft.com/office/powerpoint/2010/main" val="3017058924"/>
      </p:ext>
    </p:extLst>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Meetings: sync to meeting server (1)</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At the last possible moment, the local server which will be used on site during the meeting will be synchronized with the relevant elements of the 3GU database which are required locally.</a:t>
            </a:r>
            <a:br>
              <a:rPr lang="en-US" altLang="en-US" sz="2400" dirty="0" smtClean="0"/>
            </a:br>
            <a:r>
              <a:rPr lang="en-US" altLang="en-US" sz="1600" dirty="0" smtClean="0"/>
              <a:t>Ideally, this synchronization will take place before leaving ETSI in order to minimize the time needed to transfer the data.</a:t>
            </a:r>
          </a:p>
          <a:p>
            <a:r>
              <a:rPr lang="en-US" altLang="en-US" sz="2400" dirty="0" smtClean="0"/>
              <a:t>This data will include</a:t>
            </a:r>
          </a:p>
          <a:p>
            <a:pPr lvl="1"/>
            <a:r>
              <a:rPr lang="en-US" altLang="en-US" dirty="0" smtClean="0"/>
              <a:t>The agenda</a:t>
            </a:r>
          </a:p>
          <a:p>
            <a:pPr lvl="1"/>
            <a:r>
              <a:rPr lang="en-US" altLang="en-US" dirty="0" smtClean="0"/>
              <a:t>The Tdoc list</a:t>
            </a:r>
          </a:p>
          <a:p>
            <a:pPr lvl="1"/>
            <a:r>
              <a:rPr lang="en-US" altLang="en-US" dirty="0" smtClean="0"/>
              <a:t>The list of registered delegates</a:t>
            </a:r>
          </a:p>
          <a:p>
            <a:pPr lvl="1"/>
            <a:r>
              <a:rPr lang="en-US" altLang="en-US" dirty="0" smtClean="0"/>
              <a:t>The meeting calendar for the group</a:t>
            </a:r>
          </a:p>
          <a:p>
            <a:pPr lvl="1"/>
            <a:r>
              <a:rPr lang="en-US" altLang="en-US" dirty="0" smtClean="0"/>
              <a:t>And probably much more besides</a:t>
            </a:r>
            <a:endParaRPr lang="en-US" altLang="en-US" sz="24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4214533576"/>
      </p:ext>
    </p:extLst>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Meetings: sync to meeting server (2)</a:t>
            </a:r>
            <a:endParaRPr lang="en-GB" altLang="en-US" dirty="0" smtClean="0"/>
          </a:p>
        </p:txBody>
      </p:sp>
      <p:sp>
        <p:nvSpPr>
          <p:cNvPr id="5123" name="Content Placeholder 2"/>
          <p:cNvSpPr>
            <a:spLocks noGrp="1"/>
          </p:cNvSpPr>
          <p:nvPr>
            <p:ph idx="1"/>
          </p:nvPr>
        </p:nvSpPr>
        <p:spPr>
          <a:xfrm>
            <a:off x="488950" y="1319514"/>
            <a:ext cx="8388350" cy="3067291"/>
          </a:xfrm>
        </p:spPr>
        <p:txBody>
          <a:bodyPr/>
          <a:lstStyle/>
          <a:p>
            <a:r>
              <a:rPr lang="en-US" altLang="en-US" sz="2400" dirty="0" smtClean="0"/>
              <a:t>When the meeting server is powered up at the meeting venue, it is advisable to re-synchronize from the main server to cater for</a:t>
            </a:r>
          </a:p>
          <a:p>
            <a:pPr lvl="1"/>
            <a:r>
              <a:rPr lang="en-US" altLang="en-US" dirty="0" smtClean="0"/>
              <a:t>Late delegate registrations</a:t>
            </a:r>
          </a:p>
          <a:p>
            <a:pPr lvl="1"/>
            <a:r>
              <a:rPr lang="en-US" altLang="en-US" dirty="0" smtClean="0"/>
              <a:t>Uploads of late Tdocs*</a:t>
            </a:r>
          </a:p>
          <a:p>
            <a:pPr lvl="1"/>
            <a:r>
              <a:rPr lang="en-US" altLang="en-US" dirty="0" smtClean="0"/>
              <a:t>Late allocations of Tdoc numbers*</a:t>
            </a:r>
          </a:p>
          <a:p>
            <a:pPr lvl="1"/>
            <a:r>
              <a:rPr lang="en-US" altLang="en-US" dirty="0" err="1" smtClean="0"/>
              <a:t>Etc</a:t>
            </a:r>
            <a:endParaRPr lang="en-US" altLang="en-US" dirty="0" smtClean="0"/>
          </a:p>
          <a:p>
            <a:r>
              <a:rPr lang="en-US" altLang="en-US" sz="2400" dirty="0" smtClean="0"/>
              <a:t>This second synchronization will be fast because relatively very little data will need to be transferred.</a:t>
            </a:r>
          </a:p>
          <a:p>
            <a:endParaRPr lang="en-US" altLang="en-US" sz="2000" dirty="0" smtClean="0"/>
          </a:p>
          <a:p>
            <a:pPr marL="0" indent="0">
              <a:buNone/>
            </a:pPr>
            <a:endParaRPr lang="en-US" altLang="en-US" sz="2000" dirty="0" smtClean="0"/>
          </a:p>
          <a:p>
            <a:pPr marL="0" indent="0">
              <a:buNone/>
            </a:pPr>
            <a:endParaRPr lang="en-US" altLang="en-US" dirty="0" smtClean="0"/>
          </a:p>
        </p:txBody>
      </p:sp>
      <p:sp>
        <p:nvSpPr>
          <p:cNvPr id="2" name="TextBox 1"/>
          <p:cNvSpPr txBox="1"/>
          <p:nvPr/>
        </p:nvSpPr>
        <p:spPr>
          <a:xfrm>
            <a:off x="2662177" y="5636871"/>
            <a:ext cx="6308203" cy="338554"/>
          </a:xfrm>
          <a:prstGeom prst="rect">
            <a:avLst/>
          </a:prstGeom>
          <a:noFill/>
        </p:spPr>
        <p:txBody>
          <a:bodyPr wrap="square" rtlCol="0">
            <a:spAutoFit/>
          </a:bodyPr>
          <a:lstStyle/>
          <a:p>
            <a:pPr algn="r"/>
            <a:r>
              <a:rPr lang="en-GB" sz="1600" dirty="0" smtClean="0"/>
              <a:t>* If no pre-meeting deadline is set for these actions.</a:t>
            </a:r>
            <a:endParaRPr lang="en-GB" sz="1600" dirty="0"/>
          </a:p>
        </p:txBody>
      </p:sp>
    </p:spTree>
    <p:extLst>
      <p:ext uri="{BB962C8B-B14F-4D97-AF65-F5344CB8AC3E}">
        <p14:creationId xmlns:p14="http://schemas.microsoft.com/office/powerpoint/2010/main" val="788960162"/>
      </p:ext>
    </p:extLst>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7316788" cy="1143000"/>
          </a:xfrm>
        </p:spPr>
        <p:txBody>
          <a:bodyPr/>
          <a:lstStyle/>
          <a:p>
            <a:r>
              <a:rPr lang="en-GB" altLang="en-US" dirty="0" smtClean="0"/>
              <a:t>Meetings: sync to main server</a:t>
            </a:r>
            <a:endParaRPr lang="en-GB" altLang="en-US" dirty="0" smtClean="0"/>
          </a:p>
        </p:txBody>
      </p:sp>
      <p:sp>
        <p:nvSpPr>
          <p:cNvPr id="5123" name="Content Placeholder 2"/>
          <p:cNvSpPr>
            <a:spLocks noGrp="1"/>
          </p:cNvSpPr>
          <p:nvPr>
            <p:ph idx="1"/>
          </p:nvPr>
        </p:nvSpPr>
        <p:spPr>
          <a:xfrm>
            <a:off x="488950" y="1319514"/>
            <a:ext cx="8388350" cy="4830763"/>
          </a:xfrm>
        </p:spPr>
        <p:txBody>
          <a:bodyPr/>
          <a:lstStyle/>
          <a:p>
            <a:r>
              <a:rPr lang="en-US" altLang="en-US" sz="2400" dirty="0" smtClean="0"/>
              <a:t>During a meeting, it will only be possible to reserve Tdoc numbers (for that meeting), and to upload those Tdocs, using the meeting server. This functionality will be disabled on the main, public, server.</a:t>
            </a:r>
          </a:p>
          <a:p>
            <a:r>
              <a:rPr lang="en-US" altLang="en-US" sz="2400" dirty="0" smtClean="0"/>
              <a:t>Any transactions carried out on a meeting server will be synchronized back to the public server at ETSI. This allows a degree of remote monitoring of progress, and visibility of Tdocs, in near-real-time, by non-participants.</a:t>
            </a:r>
          </a:p>
          <a:p>
            <a:r>
              <a:rPr lang="en-US" altLang="en-US" sz="2400" dirty="0" smtClean="0"/>
              <a:t>Synchronization takes place on an heuristic basis making allowances for available internet bandwidth. The system will not hog bandwidth and should not represent a noticeable degradation in internet performance for delegates.</a:t>
            </a:r>
          </a:p>
          <a:p>
            <a:endParaRPr lang="en-US" altLang="en-US" sz="2400" dirty="0" smtClean="0"/>
          </a:p>
          <a:p>
            <a:endParaRPr lang="en-US" altLang="en-US" sz="2000" dirty="0" smtClean="0"/>
          </a:p>
          <a:p>
            <a:pPr marL="0" indent="0">
              <a:buNone/>
            </a:pPr>
            <a:endParaRPr lang="en-US" altLang="en-US" dirty="0" smtClean="0"/>
          </a:p>
        </p:txBody>
      </p:sp>
    </p:spTree>
    <p:extLst>
      <p:ext uri="{BB962C8B-B14F-4D97-AF65-F5344CB8AC3E}">
        <p14:creationId xmlns:p14="http://schemas.microsoft.com/office/powerpoint/2010/main" val="200611980"/>
      </p:ext>
    </p:extLst>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cs typeface="+mn-cs"/>
              </a:rPr>
              <a:t>www.3gpp.org</a:t>
            </a:r>
          </a:p>
        </p:txBody>
      </p:sp>
      <p:sp>
        <p:nvSpPr>
          <p:cNvPr id="6148"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altLang="en-US" sz="1200">
                <a:latin typeface="Calibri" panose="020F0502020204030204" pitchFamily="34" charset="0"/>
                <a:ea typeface="Kozuka Gothic Pro B" pitchFamily="34" charset="-128"/>
              </a:rPr>
              <a:t>More Information about 3GPP:</a:t>
            </a:r>
            <a:endParaRPr lang="en-GB" altLang="en-US" sz="1200">
              <a:latin typeface="Calibri" panose="020F0502020204030204"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
        <p:nvSpPr>
          <p:cNvPr id="6150" name="Title 1"/>
          <p:cNvSpPr>
            <a:spLocks/>
          </p:cNvSpPr>
          <p:nvPr/>
        </p:nvSpPr>
        <p:spPr bwMode="auto">
          <a:xfrm>
            <a:off x="2033588" y="71438"/>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altLang="en-US" sz="4400">
                <a:solidFill>
                  <a:srgbClr val="FF0000"/>
                </a:solidFill>
                <a:latin typeface="Calibri" panose="020F0502020204030204" pitchFamily="34" charset="0"/>
              </a:rPr>
              <a:t>Thank  You !</a:t>
            </a: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smtClean="0"/>
              <a:t>3GU objects</a:t>
            </a:r>
            <a:endParaRPr lang="en-GB" altLang="en-US" dirty="0" smtClean="0"/>
          </a:p>
        </p:txBody>
      </p:sp>
      <p:sp>
        <p:nvSpPr>
          <p:cNvPr id="5123" name="Content Placeholder 2"/>
          <p:cNvSpPr>
            <a:spLocks noGrp="1"/>
          </p:cNvSpPr>
          <p:nvPr>
            <p:ph idx="1"/>
          </p:nvPr>
        </p:nvSpPr>
        <p:spPr>
          <a:xfrm>
            <a:off x="485775" y="1454150"/>
            <a:ext cx="8388350" cy="3881779"/>
          </a:xfrm>
        </p:spPr>
        <p:txBody>
          <a:bodyPr/>
          <a:lstStyle/>
          <a:p>
            <a:r>
              <a:rPr lang="en-US" altLang="en-US" dirty="0" smtClean="0"/>
              <a:t> Important point to </a:t>
            </a:r>
            <a:r>
              <a:rPr lang="en-US" altLang="en-US" dirty="0" err="1" smtClean="0"/>
              <a:t>recognise</a:t>
            </a:r>
            <a:r>
              <a:rPr lang="en-US" altLang="en-US" dirty="0" smtClean="0"/>
              <a:t>: 3GU is an application based on a relational database* and </a:t>
            </a:r>
            <a:br>
              <a:rPr lang="en-US" altLang="en-US" dirty="0" smtClean="0"/>
            </a:br>
            <a:r>
              <a:rPr lang="en-US" altLang="en-US" dirty="0" smtClean="0"/>
              <a:t>  - Specifications (TSs and TRs)</a:t>
            </a:r>
            <a:br>
              <a:rPr lang="en-US" altLang="en-US" dirty="0" smtClean="0"/>
            </a:br>
            <a:r>
              <a:rPr lang="en-US" altLang="en-US" dirty="0" smtClean="0"/>
              <a:t>  - Releases</a:t>
            </a:r>
            <a:br>
              <a:rPr lang="en-US" altLang="en-US" dirty="0" smtClean="0"/>
            </a:br>
            <a:r>
              <a:rPr lang="en-US" altLang="en-US" dirty="0" smtClean="0"/>
              <a:t>  - Versions (of Specs)</a:t>
            </a:r>
            <a:br>
              <a:rPr lang="en-US" altLang="en-US" dirty="0" smtClean="0"/>
            </a:br>
            <a:r>
              <a:rPr lang="en-US" altLang="en-US" dirty="0" smtClean="0"/>
              <a:t>  - CRs</a:t>
            </a:r>
            <a:br>
              <a:rPr lang="en-US" altLang="en-US" dirty="0" smtClean="0"/>
            </a:br>
            <a:r>
              <a:rPr lang="en-US" altLang="en-US" dirty="0" smtClean="0"/>
              <a:t>and so on are considered as separate, though closely linked, objects. Bear this in mind during this presentation.</a:t>
            </a:r>
          </a:p>
          <a:p>
            <a:r>
              <a:rPr lang="en-US" altLang="en-US" dirty="0"/>
              <a:t> </a:t>
            </a:r>
            <a:r>
              <a:rPr lang="en-US" altLang="en-US" dirty="0" smtClean="0"/>
              <a:t>Objects (such as Tdocs) can have a finite number of states</a:t>
            </a:r>
            <a:endParaRPr lang="en-US" altLang="en-US" dirty="0" smtClean="0"/>
          </a:p>
        </p:txBody>
      </p:sp>
      <p:sp>
        <p:nvSpPr>
          <p:cNvPr id="2" name="TextBox 1"/>
          <p:cNvSpPr txBox="1"/>
          <p:nvPr/>
        </p:nvSpPr>
        <p:spPr>
          <a:xfrm>
            <a:off x="2592729" y="6073815"/>
            <a:ext cx="6633882" cy="246221"/>
          </a:xfrm>
          <a:prstGeom prst="rect">
            <a:avLst/>
          </a:prstGeom>
          <a:noFill/>
        </p:spPr>
        <p:txBody>
          <a:bodyPr wrap="square" rtlCol="0">
            <a:spAutoFit/>
          </a:bodyPr>
          <a:lstStyle/>
          <a:p>
            <a:pPr algn="r"/>
            <a:r>
              <a:rPr lang="en-GB" dirty="0" smtClean="0"/>
              <a:t>* In Microsoft SQL Server, similar to ETSI’s DS and WPM databases, with which it is intimately linked.</a:t>
            </a:r>
            <a:endParaRPr lang="en-GB" dirty="0"/>
          </a:p>
        </p:txBody>
      </p:sp>
    </p:spTree>
    <p:extLst>
      <p:ext uri="{BB962C8B-B14F-4D97-AF65-F5344CB8AC3E}">
        <p14:creationId xmlns:p14="http://schemas.microsoft.com/office/powerpoint/2010/main" val="3314615318"/>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smtClean="0"/>
              <a:t>3GU objects</a:t>
            </a:r>
            <a:endParaRPr lang="en-GB" altLang="en-US" dirty="0" smtClean="0"/>
          </a:p>
        </p:txBody>
      </p:sp>
      <p:sp>
        <p:nvSpPr>
          <p:cNvPr id="5123" name="Content Placeholder 2"/>
          <p:cNvSpPr>
            <a:spLocks noGrp="1"/>
          </p:cNvSpPr>
          <p:nvPr>
            <p:ph idx="1"/>
          </p:nvPr>
        </p:nvSpPr>
        <p:spPr>
          <a:xfrm>
            <a:off x="485775" y="1454150"/>
            <a:ext cx="8388350" cy="3881779"/>
          </a:xfrm>
        </p:spPr>
        <p:txBody>
          <a:bodyPr/>
          <a:lstStyle/>
          <a:p>
            <a:r>
              <a:rPr lang="en-US" altLang="en-US" dirty="0" smtClean="0"/>
              <a:t> Relations:</a:t>
            </a:r>
            <a:endParaRPr lang="en-US" altLang="en-US" dirty="0" smtClean="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2260814232"/>
              </p:ext>
            </p:extLst>
          </p:nvPr>
        </p:nvGraphicFramePr>
        <p:xfrm>
          <a:off x="2314936" y="1989479"/>
          <a:ext cx="4892675" cy="3429000"/>
        </p:xfrm>
        <a:graphic>
          <a:graphicData uri="http://schemas.openxmlformats.org/presentationml/2006/ole">
            <mc:AlternateContent xmlns:mc="http://schemas.openxmlformats.org/markup-compatibility/2006">
              <mc:Choice xmlns:v="urn:schemas-microsoft-com:vml" Requires="v">
                <p:oleObj spid="_x0000_s13352" name="Visio" r:id="rId3" imgW="4868978" imgH="3435750" progId="Visio.Drawing.11">
                  <p:embed/>
                </p:oleObj>
              </mc:Choice>
              <mc:Fallback>
                <p:oleObj name="Visio" r:id="rId3" imgW="4868978" imgH="343575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4936" y="1989479"/>
                        <a:ext cx="4892675" cy="342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056570226"/>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smtClean="0"/>
              <a:t>3GU objects</a:t>
            </a:r>
            <a:endParaRPr lang="en-GB" altLang="en-US" dirty="0" smtClean="0"/>
          </a:p>
        </p:txBody>
      </p:sp>
      <p:sp>
        <p:nvSpPr>
          <p:cNvPr id="5123" name="Content Placeholder 2"/>
          <p:cNvSpPr>
            <a:spLocks noGrp="1"/>
          </p:cNvSpPr>
          <p:nvPr>
            <p:ph idx="1"/>
          </p:nvPr>
        </p:nvSpPr>
        <p:spPr>
          <a:xfrm>
            <a:off x="485775" y="1454150"/>
            <a:ext cx="8388350" cy="3881779"/>
          </a:xfrm>
        </p:spPr>
        <p:txBody>
          <a:bodyPr/>
          <a:lstStyle/>
          <a:p>
            <a:r>
              <a:rPr lang="en-US" altLang="en-US" dirty="0" smtClean="0"/>
              <a:t> States:</a:t>
            </a:r>
            <a:endParaRPr lang="en-US" altLang="en-US" dirty="0" smtClean="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3456568757"/>
              </p:ext>
            </p:extLst>
          </p:nvPr>
        </p:nvGraphicFramePr>
        <p:xfrm>
          <a:off x="2314936" y="1989479"/>
          <a:ext cx="3338053" cy="2339453"/>
        </p:xfrm>
        <a:graphic>
          <a:graphicData uri="http://schemas.openxmlformats.org/presentationml/2006/ole">
            <mc:AlternateContent xmlns:mc="http://schemas.openxmlformats.org/markup-compatibility/2006">
              <mc:Choice xmlns:v="urn:schemas-microsoft-com:vml" Requires="v">
                <p:oleObj spid="_x0000_s19497" name="Visio" r:id="rId3" imgW="4868978" imgH="3435750" progId="Visio.Drawing.11">
                  <p:embed/>
                </p:oleObj>
              </mc:Choice>
              <mc:Fallback>
                <p:oleObj name="Visio" r:id="rId3" imgW="4868978" imgH="343575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4936" y="1989479"/>
                        <a:ext cx="3338053" cy="2339453"/>
                      </a:xfrm>
                      <a:prstGeom prst="rect">
                        <a:avLst/>
                      </a:prstGeom>
                      <a:noFill/>
                    </p:spPr>
                  </p:pic>
                </p:oleObj>
              </mc:Fallback>
            </mc:AlternateContent>
          </a:graphicData>
        </a:graphic>
      </p:graphicFrame>
      <p:sp>
        <p:nvSpPr>
          <p:cNvPr id="10" name="TextBox 9"/>
          <p:cNvSpPr txBox="1"/>
          <p:nvPr/>
        </p:nvSpPr>
        <p:spPr>
          <a:xfrm>
            <a:off x="6827599" y="1989479"/>
            <a:ext cx="1812321" cy="2092881"/>
          </a:xfrm>
          <a:prstGeom prst="rect">
            <a:avLst/>
          </a:prstGeom>
          <a:noFill/>
        </p:spPr>
        <p:txBody>
          <a:bodyPr wrap="square" rtlCol="0">
            <a:spAutoFit/>
          </a:bodyPr>
          <a:lstStyle/>
          <a:p>
            <a:r>
              <a:rPr lang="en-GB" b="1" u="sng" dirty="0" smtClean="0"/>
              <a:t>Type:</a:t>
            </a:r>
          </a:p>
          <a:p>
            <a:r>
              <a:rPr lang="en-GB" dirty="0" smtClean="0"/>
              <a:t>Meeting agenda</a:t>
            </a:r>
          </a:p>
          <a:p>
            <a:r>
              <a:rPr lang="en-GB" dirty="0" smtClean="0"/>
              <a:t>Meeting report</a:t>
            </a:r>
          </a:p>
          <a:p>
            <a:r>
              <a:rPr lang="en-GB" dirty="0" smtClean="0"/>
              <a:t>WID</a:t>
            </a:r>
          </a:p>
          <a:p>
            <a:r>
              <a:rPr lang="en-GB" dirty="0" smtClean="0"/>
              <a:t>WI status report</a:t>
            </a:r>
          </a:p>
          <a:p>
            <a:r>
              <a:rPr lang="en-GB" dirty="0" smtClean="0"/>
              <a:t>Draft TS/TR</a:t>
            </a:r>
          </a:p>
          <a:p>
            <a:r>
              <a:rPr lang="en-GB" dirty="0" smtClean="0"/>
              <a:t>CR</a:t>
            </a:r>
          </a:p>
          <a:p>
            <a:r>
              <a:rPr lang="en-GB" dirty="0" smtClean="0"/>
              <a:t>CR pack</a:t>
            </a:r>
          </a:p>
          <a:p>
            <a:r>
              <a:rPr lang="en-GB" dirty="0" smtClean="0"/>
              <a:t>LS in</a:t>
            </a:r>
          </a:p>
          <a:p>
            <a:r>
              <a:rPr lang="en-GB" dirty="0" smtClean="0"/>
              <a:t>LS out</a:t>
            </a:r>
          </a:p>
          <a:p>
            <a:r>
              <a:rPr lang="en-GB" dirty="0" smtClean="0"/>
              <a:t>…</a:t>
            </a:r>
          </a:p>
          <a:p>
            <a:r>
              <a:rPr lang="en-GB" dirty="0" smtClean="0"/>
              <a:t>Other</a:t>
            </a:r>
          </a:p>
          <a:p>
            <a:endParaRPr lang="en-GB" dirty="0"/>
          </a:p>
        </p:txBody>
      </p:sp>
      <p:pic>
        <p:nvPicPr>
          <p:cNvPr id="8" name="Picture 7"/>
          <p:cNvPicPr>
            <a:picLocks noChangeAspect="1"/>
          </p:cNvPicPr>
          <p:nvPr/>
        </p:nvPicPr>
        <p:blipFill>
          <a:blip r:embed="rId5"/>
          <a:stretch>
            <a:fillRect/>
          </a:stretch>
        </p:blipFill>
        <p:spPr>
          <a:xfrm>
            <a:off x="4981288" y="2733755"/>
            <a:ext cx="1612107" cy="850900"/>
          </a:xfrm>
          <a:prstGeom prst="rect">
            <a:avLst/>
          </a:prstGeom>
        </p:spPr>
      </p:pic>
    </p:spTree>
    <p:extLst>
      <p:ext uri="{BB962C8B-B14F-4D97-AF65-F5344CB8AC3E}">
        <p14:creationId xmlns:p14="http://schemas.microsoft.com/office/powerpoint/2010/main" val="26038173"/>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smtClean="0"/>
              <a:t>3GU objects</a:t>
            </a:r>
            <a:endParaRPr lang="en-GB" altLang="en-US" dirty="0" smtClean="0"/>
          </a:p>
        </p:txBody>
      </p:sp>
      <p:sp>
        <p:nvSpPr>
          <p:cNvPr id="5123" name="Content Placeholder 2"/>
          <p:cNvSpPr>
            <a:spLocks noGrp="1"/>
          </p:cNvSpPr>
          <p:nvPr>
            <p:ph idx="1"/>
          </p:nvPr>
        </p:nvSpPr>
        <p:spPr>
          <a:xfrm>
            <a:off x="485775" y="1454150"/>
            <a:ext cx="8388350" cy="3881779"/>
          </a:xfrm>
        </p:spPr>
        <p:txBody>
          <a:bodyPr/>
          <a:lstStyle/>
          <a:p>
            <a:r>
              <a:rPr lang="en-US" altLang="en-US" dirty="0" smtClean="0"/>
              <a:t> States:</a:t>
            </a:r>
            <a:endParaRPr lang="en-US" altLang="en-US" dirty="0" smtClean="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 name="Object 3"/>
          <p:cNvGraphicFramePr>
            <a:graphicFrameLocks noChangeAspect="1"/>
          </p:cNvGraphicFramePr>
          <p:nvPr/>
        </p:nvGraphicFramePr>
        <p:xfrm>
          <a:off x="2314936" y="1989479"/>
          <a:ext cx="3338053" cy="2339453"/>
        </p:xfrm>
        <a:graphic>
          <a:graphicData uri="http://schemas.openxmlformats.org/presentationml/2006/ole">
            <mc:AlternateContent xmlns:mc="http://schemas.openxmlformats.org/markup-compatibility/2006">
              <mc:Choice xmlns:v="urn:schemas-microsoft-com:vml" Requires="v">
                <p:oleObj spid="_x0000_s20520" name="Visio" r:id="rId3" imgW="4868978" imgH="3435750" progId="Visio.Drawing.11">
                  <p:embed/>
                </p:oleObj>
              </mc:Choice>
              <mc:Fallback>
                <p:oleObj name="Visio" r:id="rId3" imgW="4868978" imgH="343575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4936" y="1989479"/>
                        <a:ext cx="3338053" cy="2339453"/>
                      </a:xfrm>
                      <a:prstGeom prst="rect">
                        <a:avLst/>
                      </a:prstGeom>
                      <a:noFill/>
                    </p:spPr>
                  </p:pic>
                </p:oleObj>
              </mc:Fallback>
            </mc:AlternateContent>
          </a:graphicData>
        </a:graphic>
      </p:graphicFrame>
      <p:pic>
        <p:nvPicPr>
          <p:cNvPr id="5" name="Picture 4"/>
          <p:cNvPicPr>
            <a:picLocks noChangeAspect="1"/>
          </p:cNvPicPr>
          <p:nvPr/>
        </p:nvPicPr>
        <p:blipFill>
          <a:blip r:embed="rId5"/>
          <a:stretch>
            <a:fillRect/>
          </a:stretch>
        </p:blipFill>
        <p:spPr>
          <a:xfrm>
            <a:off x="4975416" y="3509045"/>
            <a:ext cx="1612107" cy="850900"/>
          </a:xfrm>
          <a:prstGeom prst="rect">
            <a:avLst/>
          </a:prstGeom>
        </p:spPr>
      </p:pic>
      <p:sp>
        <p:nvSpPr>
          <p:cNvPr id="6" name="TextBox 5"/>
          <p:cNvSpPr txBox="1"/>
          <p:nvPr/>
        </p:nvSpPr>
        <p:spPr>
          <a:xfrm>
            <a:off x="6822393" y="3376914"/>
            <a:ext cx="1319514" cy="553998"/>
          </a:xfrm>
          <a:prstGeom prst="rect">
            <a:avLst/>
          </a:prstGeom>
          <a:noFill/>
        </p:spPr>
        <p:txBody>
          <a:bodyPr wrap="square" rtlCol="0">
            <a:spAutoFit/>
          </a:bodyPr>
          <a:lstStyle/>
          <a:p>
            <a:r>
              <a:rPr lang="en-GB" b="1" u="sng" dirty="0" smtClean="0"/>
              <a:t>Availability:</a:t>
            </a:r>
          </a:p>
          <a:p>
            <a:r>
              <a:rPr lang="en-GB" dirty="0" smtClean="0"/>
              <a:t>Number reserved</a:t>
            </a:r>
          </a:p>
          <a:p>
            <a:r>
              <a:rPr lang="en-GB" dirty="0" smtClean="0"/>
              <a:t>Available</a:t>
            </a:r>
            <a:endParaRPr lang="en-GB" dirty="0"/>
          </a:p>
        </p:txBody>
      </p:sp>
      <p:sp>
        <p:nvSpPr>
          <p:cNvPr id="10" name="TextBox 9"/>
          <p:cNvSpPr txBox="1"/>
          <p:nvPr/>
        </p:nvSpPr>
        <p:spPr>
          <a:xfrm>
            <a:off x="6822392" y="4155975"/>
            <a:ext cx="1812321" cy="2092881"/>
          </a:xfrm>
          <a:prstGeom prst="rect">
            <a:avLst/>
          </a:prstGeom>
          <a:noFill/>
        </p:spPr>
        <p:txBody>
          <a:bodyPr wrap="square" rtlCol="0">
            <a:spAutoFit/>
          </a:bodyPr>
          <a:lstStyle/>
          <a:p>
            <a:r>
              <a:rPr lang="en-GB" b="1" u="sng" dirty="0" smtClean="0"/>
              <a:t>Final status:</a:t>
            </a:r>
          </a:p>
          <a:p>
            <a:r>
              <a:rPr lang="en-GB" dirty="0" smtClean="0"/>
              <a:t>Not addressed</a:t>
            </a:r>
          </a:p>
          <a:p>
            <a:r>
              <a:rPr lang="en-GB" dirty="0" smtClean="0"/>
              <a:t>Revised</a:t>
            </a:r>
          </a:p>
          <a:p>
            <a:r>
              <a:rPr lang="en-GB" dirty="0" smtClean="0"/>
              <a:t>Reissued</a:t>
            </a:r>
          </a:p>
          <a:p>
            <a:r>
              <a:rPr lang="en-GB" dirty="0" smtClean="0"/>
              <a:t>Rejected</a:t>
            </a:r>
          </a:p>
          <a:p>
            <a:r>
              <a:rPr lang="en-GB" dirty="0" smtClean="0"/>
              <a:t>Technically endorsed</a:t>
            </a:r>
          </a:p>
          <a:p>
            <a:r>
              <a:rPr lang="en-GB" dirty="0" smtClean="0"/>
              <a:t>Agreed</a:t>
            </a:r>
          </a:p>
          <a:p>
            <a:r>
              <a:rPr lang="en-GB" dirty="0" smtClean="0"/>
              <a:t>Approved</a:t>
            </a:r>
          </a:p>
          <a:p>
            <a:r>
              <a:rPr lang="en-GB" dirty="0" smtClean="0"/>
              <a:t>Noted</a:t>
            </a:r>
          </a:p>
          <a:p>
            <a:r>
              <a:rPr lang="en-GB" dirty="0" smtClean="0"/>
              <a:t>Postponed</a:t>
            </a:r>
          </a:p>
          <a:p>
            <a:r>
              <a:rPr lang="en-GB" dirty="0" smtClean="0"/>
              <a:t>Withdrawn</a:t>
            </a:r>
          </a:p>
          <a:p>
            <a:r>
              <a:rPr lang="en-GB" dirty="0" smtClean="0"/>
              <a:t>…</a:t>
            </a:r>
          </a:p>
          <a:p>
            <a:endParaRPr lang="en-GB" dirty="0"/>
          </a:p>
        </p:txBody>
      </p:sp>
    </p:spTree>
    <p:extLst>
      <p:ext uri="{BB962C8B-B14F-4D97-AF65-F5344CB8AC3E}">
        <p14:creationId xmlns:p14="http://schemas.microsoft.com/office/powerpoint/2010/main" val="3926107376"/>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42817</TotalTime>
  <Words>4920</Words>
  <Application>Microsoft Office PowerPoint</Application>
  <PresentationFormat>On-screen Show (4:3)</PresentationFormat>
  <Paragraphs>336</Paragraphs>
  <Slides>56</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62" baseType="lpstr">
      <vt:lpstr>Arial</vt:lpstr>
      <vt:lpstr>Calibri</vt:lpstr>
      <vt:lpstr>Times New Roman</vt:lpstr>
      <vt:lpstr>Kozuka Gothic Pro B</vt:lpstr>
      <vt:lpstr>Office Theme</vt:lpstr>
      <vt:lpstr>Microsoft Office Visio Drawing</vt:lpstr>
      <vt:lpstr>    3GPP Ultimate : Tdocs, CRs, LSs, etc    </vt:lpstr>
      <vt:lpstr>3GU - reminder</vt:lpstr>
      <vt:lpstr>What this presentation covers</vt:lpstr>
      <vt:lpstr>What this presentation doesn’t cover</vt:lpstr>
      <vt:lpstr>What can 3GU do for delegates?</vt:lpstr>
      <vt:lpstr>3GU objects</vt:lpstr>
      <vt:lpstr>3GU objects</vt:lpstr>
      <vt:lpstr>3GU objects</vt:lpstr>
      <vt:lpstr>3GU objects</vt:lpstr>
      <vt:lpstr>Allocation of Tdoc numbers</vt:lpstr>
      <vt:lpstr>Nota bene !</vt:lpstr>
      <vt:lpstr>A day in the life of a Tdoc</vt:lpstr>
      <vt:lpstr>A day in the life of a Tdoc – new number</vt:lpstr>
      <vt:lpstr>A day in the life of a Tdoc – revision</vt:lpstr>
      <vt:lpstr>A day in the life of a Tdoc – assignment</vt:lpstr>
      <vt:lpstr>A day in the life of a Tdoc – cover sheet</vt:lpstr>
      <vt:lpstr>A day in the life of a Tdoc – creation</vt:lpstr>
      <vt:lpstr>A day in the life of a Tdoc – repeat order</vt:lpstr>
      <vt:lpstr>A day in the life of a Tdoc – bulk order</vt:lpstr>
      <vt:lpstr>A day in the life of a Tdoc – upload (1)</vt:lpstr>
      <vt:lpstr>A day in the life of a Tdoc – upload (2)</vt:lpstr>
      <vt:lpstr>A day in the life of a Tdoc – upload (3)</vt:lpstr>
      <vt:lpstr>A day in the life of a Tdoc – upload (4)</vt:lpstr>
      <vt:lpstr>A day in the life of a Tdoc – upload (5)</vt:lpstr>
      <vt:lpstr>Draft versions of Specs (1)</vt:lpstr>
      <vt:lpstr>Draft versions of Specs (2)</vt:lpstr>
      <vt:lpstr>Draft versions of Specs (3)</vt:lpstr>
      <vt:lpstr>Draft versions of Specs (4)</vt:lpstr>
      <vt:lpstr>Draft versions of Specs (5)</vt:lpstr>
      <vt:lpstr>Draft versions of Specs as a Tdoc (1)</vt:lpstr>
      <vt:lpstr>Draft versions of Specs as a Tdoc (2)</vt:lpstr>
      <vt:lpstr>Draft versions of Specs as a Tdoc (3)</vt:lpstr>
      <vt:lpstr>Spec versions under change control (1)</vt:lpstr>
      <vt:lpstr>Spec versions under change control (2)</vt:lpstr>
      <vt:lpstr>Spec versions under change control (3)</vt:lpstr>
      <vt:lpstr>Spec versions under change control (4)</vt:lpstr>
      <vt:lpstr>Spec versions under change control (5)</vt:lpstr>
      <vt:lpstr>Spec versions under change control (6)</vt:lpstr>
      <vt:lpstr>Change Requests (1)</vt:lpstr>
      <vt:lpstr>CRs as Tdocs (1)</vt:lpstr>
      <vt:lpstr>CR packs as Tdocs</vt:lpstr>
      <vt:lpstr>A day in the life of a Tdoc – assignment (again)</vt:lpstr>
      <vt:lpstr>Preparation for a meeting (1)</vt:lpstr>
      <vt:lpstr>Preparation for a meeting (2)</vt:lpstr>
      <vt:lpstr>At the meeting (1)</vt:lpstr>
      <vt:lpstr>At the meeting (2)</vt:lpstr>
      <vt:lpstr>Secretary actions during a meeting (1)</vt:lpstr>
      <vt:lpstr>Secretary actions during a meeting (2)</vt:lpstr>
      <vt:lpstr>User experience</vt:lpstr>
      <vt:lpstr>Actions peculiar to CR packs (1)</vt:lpstr>
      <vt:lpstr>Actions peculiar to CR packs (2)</vt:lpstr>
      <vt:lpstr>Actions peculiar to CR packs (3)</vt:lpstr>
      <vt:lpstr>Meetings: sync to meeting server (1)</vt:lpstr>
      <vt:lpstr>Meetings: sync to meeting server (2)</vt:lpstr>
      <vt:lpstr>Meetings: sync to main server</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John M Meredith</cp:lastModifiedBy>
  <cp:revision>743</cp:revision>
  <dcterms:created xsi:type="dcterms:W3CDTF">2008-08-30T09:32:10Z</dcterms:created>
  <dcterms:modified xsi:type="dcterms:W3CDTF">2014-06-03T15:09:38Z</dcterms:modified>
</cp:coreProperties>
</file>