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2"/>
  </p:notesMasterIdLst>
  <p:handoutMasterIdLst>
    <p:handoutMasterId r:id="rId23"/>
  </p:handoutMasterIdLst>
  <p:sldIdLst>
    <p:sldId id="303" r:id="rId2"/>
    <p:sldId id="776" r:id="rId3"/>
    <p:sldId id="791" r:id="rId4"/>
    <p:sldId id="708" r:id="rId5"/>
    <p:sldId id="709" r:id="rId6"/>
    <p:sldId id="710" r:id="rId7"/>
    <p:sldId id="711" r:id="rId8"/>
    <p:sldId id="712" r:id="rId9"/>
    <p:sldId id="714" r:id="rId10"/>
    <p:sldId id="717" r:id="rId11"/>
    <p:sldId id="759" r:id="rId12"/>
    <p:sldId id="761" r:id="rId13"/>
    <p:sldId id="760" r:id="rId14"/>
    <p:sldId id="775" r:id="rId15"/>
    <p:sldId id="724" r:id="rId16"/>
    <p:sldId id="767" r:id="rId17"/>
    <p:sldId id="793" r:id="rId18"/>
    <p:sldId id="797" r:id="rId19"/>
    <p:sldId id="798" r:id="rId20"/>
    <p:sldId id="614" r:id="rId21"/>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94" d="100"/>
          <a:sy n="94" d="100"/>
        </p:scale>
        <p:origin x="1056" y="8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6/12/2014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6/12/2014</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9" name="Picture 15" descr="3gpp_15_03"/>
          <p:cNvPicPr>
            <a:picLocks noChangeAspect="1" noChangeArrowheads="1"/>
          </p:cNvPicPr>
          <p:nvPr userDrawn="1"/>
        </p:nvPicPr>
        <p:blipFill>
          <a:blip r:embed="rId6">
            <a:lum bright="70000" contrast="-70000"/>
            <a:extLst>
              <a:ext uri="{28A0092B-C50C-407E-A947-70E740481C1C}">
                <a14:useLocalDpi xmlns:a14="http://schemas.microsoft.com/office/drawing/2010/main" val="0"/>
              </a:ext>
            </a:extLst>
          </a:blip>
          <a:srcRect l="345" t="60504" r="1035" b="746"/>
          <a:stretch>
            <a:fillRect/>
          </a:stretch>
        </p:blipFill>
        <p:spPr bwMode="auto">
          <a:xfrm>
            <a:off x="0" y="1881188"/>
            <a:ext cx="9144000" cy="497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17563" cy="214313"/>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2014</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bg2">
                    <a:lumMod val="75000"/>
                  </a:schemeClr>
                </a:solidFill>
              </a:rPr>
              <a:t>SP-140198</a:t>
            </a:r>
            <a:r>
              <a:rPr lang="en-GB" sz="1200" b="1" dirty="0">
                <a:solidFill>
                  <a:schemeClr val="bg2">
                    <a:lumMod val="75000"/>
                  </a:schemeClr>
                </a:solidFill>
              </a:rPr>
              <a:t/>
            </a:r>
            <a:br>
              <a:rPr lang="en-GB" sz="1200" b="1" dirty="0">
                <a:solidFill>
                  <a:schemeClr val="bg2">
                    <a:lumMod val="75000"/>
                  </a:schemeClr>
                </a:solidFill>
              </a:rPr>
            </a:br>
            <a:r>
              <a:rPr lang="en-GB" sz="1200" b="1" dirty="0" smtClean="0">
                <a:solidFill>
                  <a:schemeClr val="tx1"/>
                </a:solidFill>
              </a:rPr>
              <a:t>CP-140218</a:t>
            </a:r>
            <a:br>
              <a:rPr lang="en-GB" sz="1200" b="1" dirty="0" smtClean="0">
                <a:solidFill>
                  <a:schemeClr val="tx1"/>
                </a:solidFill>
              </a:rPr>
            </a:br>
            <a:r>
              <a:rPr lang="en-GB" sz="1200" b="1" dirty="0" smtClean="0">
                <a:solidFill>
                  <a:schemeClr val="tx1"/>
                </a:solidFill>
              </a:rPr>
              <a:t>RP-140574</a:t>
            </a:r>
            <a:r>
              <a:rPr lang="en-GB" sz="1200" dirty="0" smtClean="0">
                <a:solidFill>
                  <a:schemeClr val="tx1"/>
                </a:solidFill>
              </a:rPr>
              <a:t> </a:t>
            </a:r>
            <a:endParaRPr lang="en-GB" sz="1200" dirty="0">
              <a:solidFill>
                <a:schemeClr val="bg2"/>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Sophia Antipolis, France, June 2014</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RAN, CT</a:t>
            </a:r>
            <a:r>
              <a:rPr lang="sv-SE" sz="1200" b="1" dirty="0">
                <a:solidFill>
                  <a:schemeClr val="bg2">
                    <a:lumMod val="75000"/>
                  </a:schemeClr>
                </a:solidFill>
                <a:latin typeface="Arial "/>
              </a:rPr>
              <a:t>, SA</a:t>
            </a:r>
            <a:r>
              <a:rPr lang="sv-SE" sz="1200" b="1" dirty="0">
                <a:solidFill>
                  <a:schemeClr val="tx1"/>
                </a:solidFill>
                <a:latin typeface="Arial "/>
              </a:rPr>
              <a:t> </a:t>
            </a:r>
            <a:r>
              <a:rPr lang="sv-SE" sz="1200" b="1" dirty="0">
                <a:latin typeface="Arial "/>
              </a:rPr>
              <a:t>#</a:t>
            </a:r>
            <a:r>
              <a:rPr lang="sv-SE" sz="1200" b="1" dirty="0" smtClean="0">
                <a:latin typeface="Arial "/>
              </a:rPr>
              <a:t>64</a:t>
            </a:r>
            <a:endParaRPr lang="sv-SE" sz="1200" b="1" dirty="0">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53923" y="1260142"/>
            <a:ext cx="7584081" cy="2231329"/>
          </a:xfrm>
          <a:prstGeom prst="rect">
            <a:avLst/>
          </a:prstGeom>
        </p:spPr>
      </p:pic>
      <p:pic>
        <p:nvPicPr>
          <p:cNvPr id="5" name="Picture 4"/>
          <p:cNvPicPr>
            <a:picLocks noChangeAspect="1"/>
          </p:cNvPicPr>
          <p:nvPr/>
        </p:nvPicPr>
        <p:blipFill>
          <a:blip r:embed="rId3"/>
          <a:stretch>
            <a:fillRect/>
          </a:stretch>
        </p:blipFill>
        <p:spPr>
          <a:xfrm>
            <a:off x="766116" y="3612437"/>
            <a:ext cx="7571888" cy="2213040"/>
          </a:xfrm>
          <a:prstGeom prst="rect">
            <a:avLst/>
          </a:prstGeom>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5023" y="1391759"/>
            <a:ext cx="8333954" cy="4548010"/>
          </a:xfrm>
          <a:prstGeom prst="rect">
            <a:avLst/>
          </a:prstGeom>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4692" y="1514224"/>
            <a:ext cx="8754615" cy="4548010"/>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569836" y="1912938"/>
            <a:ext cx="6042226" cy="3683000"/>
          </a:xfrm>
          <a:prstGeom prst="rect">
            <a:avLst/>
          </a:prstGeom>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ChangeArrowheads="1"/>
          </p:cNvSpPr>
          <p:nvPr/>
        </p:nvSpPr>
        <p:spPr bwMode="auto">
          <a:xfrm>
            <a:off x="352425" y="849313"/>
            <a:ext cx="44100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3600" b="1" i="1"/>
              <a:t>Marketing matters </a:t>
            </a:r>
            <a:endParaRPr lang="en-GB" sz="3600" b="1" i="1"/>
          </a:p>
        </p:txBody>
      </p:sp>
      <p:sp>
        <p:nvSpPr>
          <p:cNvPr id="2" name="TextBox 1"/>
          <p:cNvSpPr txBox="1"/>
          <p:nvPr/>
        </p:nvSpPr>
        <p:spPr>
          <a:xfrm>
            <a:off x="2294164" y="2628900"/>
            <a:ext cx="4980215" cy="400110"/>
          </a:xfrm>
          <a:prstGeom prst="rect">
            <a:avLst/>
          </a:prstGeom>
          <a:noFill/>
        </p:spPr>
        <p:txBody>
          <a:bodyPr wrap="square" rtlCol="0">
            <a:spAutoFit/>
          </a:bodyPr>
          <a:lstStyle/>
          <a:p>
            <a:r>
              <a:rPr lang="en-GB" dirty="0" smtClean="0"/>
              <a:t>Sorry, not available for the RAN and CT versions of this document.</a:t>
            </a:r>
          </a:p>
          <a:p>
            <a:r>
              <a:rPr lang="en-GB" dirty="0" smtClean="0"/>
              <a:t>Please refer to the SA version.</a:t>
            </a:r>
            <a:endParaRPr lang="en-GB"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5232400" cy="803275"/>
          </a:xfrm>
        </p:spPr>
        <p:txBody>
          <a:bodyPr/>
          <a:lstStyle/>
          <a:p>
            <a:pPr algn="l"/>
            <a:r>
              <a:rPr lang="en-GB" dirty="0" smtClean="0"/>
              <a:t>Back Office software</a:t>
            </a:r>
          </a:p>
        </p:txBody>
      </p:sp>
      <p:sp>
        <p:nvSpPr>
          <p:cNvPr id="82947" name="Text Box 3"/>
          <p:cNvSpPr txBox="1">
            <a:spLocks noChangeArrowheads="1"/>
          </p:cNvSpPr>
          <p:nvPr/>
        </p:nvSpPr>
        <p:spPr bwMode="auto">
          <a:xfrm>
            <a:off x="572477" y="2453298"/>
            <a:ext cx="6045200"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dirty="0" smtClean="0"/>
              <a:t>The saga continues. Running extensive tests on back office software on Office 2013, it seems that the VBA engine of some applications – particularly Word – has been fatally wounded. Some of the macros which we habitually use run up to 50 times slower in Word 2010 and Word 2013 compared to our old standard of 2003.</a:t>
            </a:r>
          </a:p>
          <a:p>
            <a:pPr>
              <a:spcBef>
                <a:spcPct val="50000"/>
              </a:spcBef>
            </a:pPr>
            <a:r>
              <a:rPr lang="en-GB" sz="1600" dirty="0" smtClean="0"/>
              <a:t>We have reluctantly settled on Office 2007 for most purposes, since the would seems to have be inflicted first on Word 2010.</a:t>
            </a:r>
          </a:p>
          <a:p>
            <a:pPr>
              <a:spcBef>
                <a:spcPct val="50000"/>
              </a:spcBef>
            </a:pPr>
            <a:r>
              <a:rPr lang="en-GB" sz="1600" dirty="0" smtClean="0"/>
              <a:t>Conversion of Access applications from 2003 to 2007 has been slightly less traumatic, but we are still analysing suspected lost functionality.</a:t>
            </a:r>
          </a:p>
          <a:p>
            <a:pPr>
              <a:spcBef>
                <a:spcPct val="50000"/>
              </a:spcBef>
            </a:pPr>
            <a:r>
              <a:rPr lang="en-GB" sz="1600" dirty="0" smtClean="0"/>
              <a:t>The good news is that the painful transition from Windows XP to Windows 7 has been accomplished with relatively little blood spilt.</a:t>
            </a:r>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6648938" cy="803275"/>
          </a:xfrm>
        </p:spPr>
        <p:txBody>
          <a:bodyPr/>
          <a:lstStyle/>
          <a:p>
            <a:pPr algn="l"/>
            <a:r>
              <a:rPr lang="en-GB" dirty="0" smtClean="0"/>
              <a:t>The 3GPP Ultimate Project – 3GU (1)</a:t>
            </a:r>
          </a:p>
        </p:txBody>
      </p:sp>
      <p:sp>
        <p:nvSpPr>
          <p:cNvPr id="82951" name="Rectangle 7"/>
          <p:cNvSpPr>
            <a:spLocks noChangeArrowheads="1"/>
          </p:cNvSpPr>
          <p:nvPr/>
        </p:nvSpPr>
        <p:spPr bwMode="auto">
          <a:xfrm>
            <a:off x="6219825" y="4686300"/>
            <a:ext cx="1219200" cy="371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52" name="Rectangle 8"/>
          <p:cNvSpPr>
            <a:spLocks noChangeArrowheads="1"/>
          </p:cNvSpPr>
          <p:nvPr/>
        </p:nvSpPr>
        <p:spPr bwMode="auto">
          <a:xfrm>
            <a:off x="6340475" y="5045075"/>
            <a:ext cx="150495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47" name="Text Box 3"/>
          <p:cNvSpPr txBox="1">
            <a:spLocks noChangeArrowheads="1"/>
          </p:cNvSpPr>
          <p:nvPr/>
        </p:nvSpPr>
        <p:spPr bwMode="auto">
          <a:xfrm>
            <a:off x="572477" y="2453298"/>
            <a:ext cx="736404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project is on target, with the first two iterations designed, coded and tested. Immediately following the present round of TSG meetings, iteration 3 (CRs, meetings, data extraction for ITU Recommendations) will be the subject of the next kick-off workshop, and three regular delegates – all current or ex-chairmen or vice-chairmen – have offered to participate.</a:t>
            </a:r>
            <a:endParaRPr lang="en-GB" sz="1600" dirty="0"/>
          </a:p>
        </p:txBody>
      </p:sp>
      <p:pic>
        <p:nvPicPr>
          <p:cNvPr id="3" name="Picture 2"/>
          <p:cNvPicPr>
            <a:picLocks noChangeAspect="1"/>
          </p:cNvPicPr>
          <p:nvPr/>
        </p:nvPicPr>
        <p:blipFill>
          <a:blip r:embed="rId2"/>
          <a:stretch>
            <a:fillRect/>
          </a:stretch>
        </p:blipFill>
        <p:spPr>
          <a:xfrm>
            <a:off x="583227" y="3948478"/>
            <a:ext cx="3429338" cy="2278380"/>
          </a:xfrm>
          <a:prstGeom prst="rect">
            <a:avLst/>
          </a:prstGeom>
        </p:spPr>
      </p:pic>
      <p:pic>
        <p:nvPicPr>
          <p:cNvPr id="4" name="Picture 3"/>
          <p:cNvPicPr>
            <a:picLocks noChangeAspect="1"/>
          </p:cNvPicPr>
          <p:nvPr/>
        </p:nvPicPr>
        <p:blipFill>
          <a:blip r:embed="rId3"/>
          <a:stretch>
            <a:fillRect/>
          </a:stretch>
        </p:blipFill>
        <p:spPr>
          <a:xfrm>
            <a:off x="4894580" y="3950390"/>
            <a:ext cx="3426460" cy="2276468"/>
          </a:xfrm>
          <a:prstGeom prst="rect">
            <a:avLst/>
          </a:prstGeom>
        </p:spPr>
      </p:pic>
    </p:spTree>
    <p:extLst>
      <p:ext uri="{BB962C8B-B14F-4D97-AF65-F5344CB8AC3E}">
        <p14:creationId xmlns:p14="http://schemas.microsoft.com/office/powerpoint/2010/main" val="4092312291"/>
      </p:ext>
    </p:extLst>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995057"/>
            <a:ext cx="6648938" cy="803275"/>
          </a:xfrm>
        </p:spPr>
        <p:txBody>
          <a:bodyPr/>
          <a:lstStyle/>
          <a:p>
            <a:pPr algn="l"/>
            <a:r>
              <a:rPr lang="en-GB" dirty="0" smtClean="0"/>
              <a:t>The 3GPP Ultimate Project – 3GU (2)</a:t>
            </a:r>
          </a:p>
        </p:txBody>
      </p:sp>
      <p:sp>
        <p:nvSpPr>
          <p:cNvPr id="10" name="Espace réservé du contenu 60"/>
          <p:cNvSpPr txBox="1">
            <a:spLocks/>
          </p:cNvSpPr>
          <p:nvPr/>
        </p:nvSpPr>
        <p:spPr bwMode="auto">
          <a:xfrm>
            <a:off x="6338888" y="2030107"/>
            <a:ext cx="2727325" cy="1374775"/>
          </a:xfrm>
          <a:prstGeom prst="rect">
            <a:avLst/>
          </a:prstGeom>
          <a:noFill/>
          <a:ln w="25400" cap="flat" cmpd="sng" algn="ctr">
            <a:no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dk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ea typeface="+mn-ea"/>
                <a:cs typeface="+mn-cs"/>
              </a:defRPr>
            </a:lvl5pPr>
            <a:lvl6pPr marL="25146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6pPr>
            <a:lvl7pPr marL="29718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7pPr>
            <a:lvl8pPr marL="34290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8pPr>
            <a:lvl9pPr marL="38862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9pPr>
          </a:lstStyle>
          <a:p>
            <a:pPr lvl="2">
              <a:defRPr/>
            </a:pPr>
            <a:endParaRPr lang="fr-FR" sz="1100" kern="0" smtClean="0"/>
          </a:p>
          <a:p>
            <a:pPr marL="393700" lvl="1" indent="-219075">
              <a:spcBef>
                <a:spcPct val="0"/>
              </a:spcBef>
              <a:buClr>
                <a:schemeClr val="accent5"/>
              </a:buClr>
              <a:buFont typeface="Webdings" pitchFamily="18" charset="2"/>
              <a:buChar char="4"/>
              <a:defRPr/>
            </a:pPr>
            <a:r>
              <a:rPr lang="fr-FR" sz="1200" kern="0" smtClean="0"/>
              <a:t>The delivery phase including :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Delivery on ETSI QA environment,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Support to  ETSI UAT phase</a:t>
            </a:r>
            <a:endParaRPr lang="fr-FR" sz="1100" kern="0" dirty="0" err="1"/>
          </a:p>
        </p:txBody>
      </p:sp>
      <p:sp>
        <p:nvSpPr>
          <p:cNvPr id="11" name="Espace réservé du contenu 60"/>
          <p:cNvSpPr txBox="1">
            <a:spLocks/>
          </p:cNvSpPr>
          <p:nvPr/>
        </p:nvSpPr>
        <p:spPr>
          <a:xfrm>
            <a:off x="4287838" y="1961844"/>
            <a:ext cx="2427287"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Capgemini</a:t>
            </a:r>
            <a:r>
              <a:rPr lang="fr-FR" sz="1200" dirty="0">
                <a:solidFill>
                  <a:schemeClr val="tx1"/>
                </a:solidFill>
              </a:rPr>
              <a:t> </a:t>
            </a:r>
            <a:r>
              <a:rPr lang="fr-FR" sz="1200" dirty="0" err="1">
                <a:solidFill>
                  <a:schemeClr val="tx1"/>
                </a:solidFill>
              </a:rPr>
              <a:t>testing</a:t>
            </a:r>
            <a:r>
              <a:rPr lang="fr-FR" sz="1200" dirty="0">
                <a:solidFill>
                  <a:schemeClr val="tx1"/>
                </a:solidFill>
              </a:rPr>
              <a:t> phase </a:t>
            </a:r>
            <a:r>
              <a:rPr lang="fr-FR" sz="1200" dirty="0" err="1">
                <a:solidFill>
                  <a:schemeClr val="tx1"/>
                </a:solidFill>
              </a:rPr>
              <a:t>including</a:t>
            </a:r>
            <a:r>
              <a:rPr lang="fr-FR" sz="1200" dirty="0">
                <a:solidFill>
                  <a:schemeClr val="tx1"/>
                </a:solidFill>
              </a:rPr>
              <a:t> :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integration</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functional</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a:solidFill>
                  <a:schemeClr val="tx1"/>
                </a:solidFill>
              </a:rPr>
              <a:t>performance </a:t>
            </a:r>
            <a:r>
              <a:rPr lang="fr-FR" sz="1100" dirty="0" err="1">
                <a:solidFill>
                  <a:schemeClr val="tx1"/>
                </a:solidFill>
              </a:rPr>
              <a:t>testing</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2" name="Espace réservé du contenu 60"/>
          <p:cNvSpPr txBox="1">
            <a:spLocks/>
          </p:cNvSpPr>
          <p:nvPr/>
        </p:nvSpPr>
        <p:spPr>
          <a:xfrm>
            <a:off x="2420938" y="1961844"/>
            <a:ext cx="2297112"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development</a:t>
            </a:r>
            <a:r>
              <a:rPr lang="fr-FR" sz="1200" dirty="0">
                <a:solidFill>
                  <a:schemeClr val="tx1"/>
                </a:solidFill>
              </a:rPr>
              <a:t> and unit </a:t>
            </a:r>
            <a:r>
              <a:rPr lang="fr-FR" sz="1200" dirty="0" err="1">
                <a:solidFill>
                  <a:schemeClr val="tx1"/>
                </a:solidFill>
              </a:rPr>
              <a:t>testing</a:t>
            </a:r>
            <a:r>
              <a:rPr lang="fr-FR" sz="1200" dirty="0">
                <a:solidFill>
                  <a:schemeClr val="tx1"/>
                </a:solidFill>
              </a:rPr>
              <a:t> phase</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3" name="Espace réservé du contenu 60"/>
          <p:cNvSpPr txBox="1">
            <a:spLocks/>
          </p:cNvSpPr>
          <p:nvPr/>
        </p:nvSpPr>
        <p:spPr>
          <a:xfrm>
            <a:off x="214313" y="1961844"/>
            <a:ext cx="2508250"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t>The </a:t>
            </a:r>
            <a:r>
              <a:rPr lang="fr-FR" sz="1200" dirty="0" err="1"/>
              <a:t>specification</a:t>
            </a:r>
            <a:r>
              <a:rPr lang="fr-FR" sz="1200" dirty="0"/>
              <a:t> &amp; </a:t>
            </a:r>
            <a:r>
              <a:rPr lang="fr-FR" sz="1200" dirty="0" err="1"/>
              <a:t>technical</a:t>
            </a:r>
            <a:r>
              <a:rPr lang="fr-FR" sz="1200" dirty="0"/>
              <a:t> design :</a:t>
            </a:r>
          </a:p>
          <a:p>
            <a:pPr marL="571500" lvl="2" indent="-120650" defTabSz="914342">
              <a:lnSpc>
                <a:spcPct val="90000"/>
              </a:lnSpc>
              <a:spcAft>
                <a:spcPts val="300"/>
              </a:spcAft>
              <a:buClr>
                <a:schemeClr val="accent2"/>
              </a:buClr>
              <a:buFont typeface="Wingdings 3" pitchFamily="18" charset="2"/>
              <a:buChar char="¬"/>
              <a:defRPr/>
            </a:pPr>
            <a:r>
              <a:rPr lang="fr-FR" sz="1100" dirty="0" err="1">
                <a:solidFill>
                  <a:schemeClr val="tx1"/>
                </a:solidFill>
              </a:rPr>
              <a:t>Including</a:t>
            </a:r>
            <a:r>
              <a:rPr lang="fr-FR" sz="1100" dirty="0">
                <a:solidFill>
                  <a:schemeClr val="tx1"/>
                </a:solidFill>
              </a:rPr>
              <a:t> workshops </a:t>
            </a:r>
            <a:r>
              <a:rPr lang="fr-FR" sz="1100" dirty="0" err="1">
                <a:solidFill>
                  <a:schemeClr val="tx1"/>
                </a:solidFill>
              </a:rPr>
              <a:t>with</a:t>
            </a:r>
            <a:r>
              <a:rPr lang="fr-FR" sz="1100" dirty="0">
                <a:solidFill>
                  <a:schemeClr val="tx1"/>
                </a:solidFill>
              </a:rPr>
              <a:t> 3GPP and ETSI to </a:t>
            </a:r>
            <a:r>
              <a:rPr lang="fr-FR" sz="1100" dirty="0" err="1">
                <a:solidFill>
                  <a:schemeClr val="tx1"/>
                </a:solidFill>
              </a:rPr>
              <a:t>refine</a:t>
            </a:r>
            <a:r>
              <a:rPr lang="fr-FR" sz="1100" dirty="0">
                <a:solidFill>
                  <a:schemeClr val="tx1"/>
                </a:solidFill>
              </a:rPr>
              <a:t>  the </a:t>
            </a:r>
            <a:r>
              <a:rPr lang="fr-FR" sz="1100" dirty="0" err="1">
                <a:solidFill>
                  <a:schemeClr val="tx1"/>
                </a:solidFill>
              </a:rPr>
              <a:t>functionalities</a:t>
            </a:r>
            <a:r>
              <a:rPr lang="fr-FR" sz="1100" dirty="0">
                <a:solidFill>
                  <a:schemeClr val="tx1"/>
                </a:solidFill>
              </a:rPr>
              <a:t> </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3703332"/>
            <a:ext cx="91725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Connecteur droit 35"/>
          <p:cNvCxnSpPr/>
          <p:nvPr/>
        </p:nvCxnSpPr>
        <p:spPr bwMode="auto">
          <a:xfrm>
            <a:off x="2660650" y="2261882"/>
            <a:ext cx="0" cy="13763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6" name="Connecteur droit 36"/>
          <p:cNvCxnSpPr/>
          <p:nvPr/>
        </p:nvCxnSpPr>
        <p:spPr bwMode="auto">
          <a:xfrm>
            <a:off x="4692650"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7" name="Connecteur droit 46"/>
          <p:cNvCxnSpPr/>
          <p:nvPr/>
        </p:nvCxnSpPr>
        <p:spPr bwMode="auto">
          <a:xfrm>
            <a:off x="6588125"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252588410"/>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1347421"/>
            <a:ext cx="6648938" cy="803275"/>
          </a:xfrm>
        </p:spPr>
        <p:txBody>
          <a:bodyPr/>
          <a:lstStyle/>
          <a:p>
            <a:pPr algn="l"/>
            <a:r>
              <a:rPr lang="en-GB" dirty="0" smtClean="0"/>
              <a:t>The 3GPP Ultimate Project – 3GU (3)</a:t>
            </a:r>
          </a:p>
        </p:txBody>
      </p:sp>
      <p:pic>
        <p:nvPicPr>
          <p:cNvPr id="1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25" y="2287588"/>
            <a:ext cx="8758238"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422492"/>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53222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(none)</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1" name="Rectangle 79"/>
          <p:cNvSpPr>
            <a:spLocks noChangeArrowheads="1"/>
          </p:cNvSpPr>
          <p:nvPr/>
        </p:nvSpPr>
        <p:spPr bwMode="auto">
          <a:xfrm>
            <a:off x="200025" y="612775"/>
            <a:ext cx="7070725" cy="6245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67" name="Line 55"/>
          <p:cNvSpPr>
            <a:spLocks noChangeShapeType="1"/>
          </p:cNvSpPr>
          <p:nvPr/>
        </p:nvSpPr>
        <p:spPr bwMode="auto">
          <a:xfrm>
            <a:off x="2266950" y="2076450"/>
            <a:ext cx="44513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4" name="Line 2"/>
          <p:cNvSpPr>
            <a:spLocks noChangeShapeType="1"/>
          </p:cNvSpPr>
          <p:nvPr/>
        </p:nvSpPr>
        <p:spPr bwMode="auto">
          <a:xfrm>
            <a:off x="617538" y="1176338"/>
            <a:ext cx="5916612" cy="285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5" name="Line 3"/>
          <p:cNvSpPr>
            <a:spLocks noChangeShapeType="1"/>
          </p:cNvSpPr>
          <p:nvPr/>
        </p:nvSpPr>
        <p:spPr bwMode="auto">
          <a:xfrm>
            <a:off x="6575425" y="609600"/>
            <a:ext cx="28575" cy="6248400"/>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6" name="AutoShape 4"/>
          <p:cNvSpPr>
            <a:spLocks noChangeArrowheads="1"/>
          </p:cNvSpPr>
          <p:nvPr/>
        </p:nvSpPr>
        <p:spPr bwMode="auto">
          <a:xfrm>
            <a:off x="3897313" y="668338"/>
            <a:ext cx="2735262" cy="703262"/>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1600" b="1">
                <a:solidFill>
                  <a:srgbClr val="FFFFFF"/>
                </a:solidFill>
              </a:rPr>
              <a:t>3GPP Support Team</a:t>
            </a:r>
            <a:endParaRPr lang="en-US" sz="1200" b="1">
              <a:solidFill>
                <a:srgbClr val="FFFFFF"/>
              </a:solidFill>
            </a:endParaRPr>
          </a:p>
        </p:txBody>
      </p:sp>
      <p:sp>
        <p:nvSpPr>
          <p:cNvPr id="13317" name="AutoShape 5"/>
          <p:cNvSpPr>
            <a:spLocks noChangeArrowheads="1"/>
          </p:cNvSpPr>
          <p:nvPr/>
        </p:nvSpPr>
        <p:spPr bwMode="auto">
          <a:xfrm>
            <a:off x="7107238" y="1371600"/>
            <a:ext cx="1778000" cy="495300"/>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John Meredith</a:t>
            </a:r>
          </a:p>
          <a:p>
            <a:pPr algn="ctr"/>
            <a:r>
              <a:rPr lang="en-US"/>
              <a:t>Specifications Manager</a:t>
            </a:r>
            <a:br>
              <a:rPr lang="en-US"/>
            </a:br>
            <a:r>
              <a:rPr lang="en-US"/>
              <a:t>Director MCC, ETSI</a:t>
            </a:r>
          </a:p>
        </p:txBody>
      </p:sp>
      <p:sp>
        <p:nvSpPr>
          <p:cNvPr id="13318" name="AutoShape 6"/>
          <p:cNvSpPr>
            <a:spLocks noChangeArrowheads="1"/>
          </p:cNvSpPr>
          <p:nvPr/>
        </p:nvSpPr>
        <p:spPr bwMode="auto">
          <a:xfrm>
            <a:off x="7107238" y="1955800"/>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Zoicas</a:t>
            </a:r>
          </a:p>
          <a:p>
            <a:pPr algn="ctr"/>
            <a:r>
              <a:rPr lang="en-GB"/>
              <a:t>Work Plan Coordinator </a:t>
            </a:r>
            <a:endParaRPr lang="en-US"/>
          </a:p>
        </p:txBody>
      </p:sp>
      <p:sp>
        <p:nvSpPr>
          <p:cNvPr id="13319" name="Rectangle 7"/>
          <p:cNvSpPr>
            <a:spLocks noChangeArrowheads="1"/>
          </p:cNvSpPr>
          <p:nvPr/>
        </p:nvSpPr>
        <p:spPr bwMode="auto">
          <a:xfrm>
            <a:off x="7050088" y="4354513"/>
            <a:ext cx="1954212" cy="113188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 name="AutoShape 8"/>
          <p:cNvSpPr>
            <a:spLocks noChangeArrowheads="1"/>
          </p:cNvSpPr>
          <p:nvPr/>
        </p:nvSpPr>
        <p:spPr bwMode="auto">
          <a:xfrm>
            <a:off x="7050088" y="4191000"/>
            <a:ext cx="1954212" cy="266700"/>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Support</a:t>
            </a:r>
            <a:r>
              <a:rPr lang="en-US" b="1"/>
              <a:t> </a:t>
            </a:r>
            <a:r>
              <a:rPr lang="en-US"/>
              <a:t>Assistants/Coordinators</a:t>
            </a:r>
          </a:p>
        </p:txBody>
      </p:sp>
      <p:sp>
        <p:nvSpPr>
          <p:cNvPr id="13321" name="AutoShape 9"/>
          <p:cNvSpPr>
            <a:spLocks noChangeArrowheads="1"/>
          </p:cNvSpPr>
          <p:nvPr/>
        </p:nvSpPr>
        <p:spPr bwMode="auto">
          <a:xfrm>
            <a:off x="7153275" y="45180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Susanna Kooistra</a:t>
            </a:r>
          </a:p>
        </p:txBody>
      </p:sp>
      <p:sp>
        <p:nvSpPr>
          <p:cNvPr id="13322" name="AutoShape 10"/>
          <p:cNvSpPr>
            <a:spLocks noChangeArrowheads="1"/>
          </p:cNvSpPr>
          <p:nvPr/>
        </p:nvSpPr>
        <p:spPr bwMode="auto">
          <a:xfrm>
            <a:off x="7143750" y="4799013"/>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Anna</a:t>
            </a:r>
            <a:r>
              <a:rPr lang="en-US" sz="900"/>
              <a:t> Riondet</a:t>
            </a:r>
          </a:p>
        </p:txBody>
      </p:sp>
      <p:sp>
        <p:nvSpPr>
          <p:cNvPr id="13323" name="AutoShape 11"/>
          <p:cNvSpPr>
            <a:spLocks noChangeArrowheads="1"/>
          </p:cNvSpPr>
          <p:nvPr/>
        </p:nvSpPr>
        <p:spPr bwMode="auto">
          <a:xfrm>
            <a:off x="7143750" y="51022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Emmanuelle Wurffel</a:t>
            </a:r>
          </a:p>
        </p:txBody>
      </p:sp>
      <p:sp>
        <p:nvSpPr>
          <p:cNvPr id="13324" name="Text Box 12"/>
          <p:cNvSpPr txBox="1">
            <a:spLocks noChangeArrowheads="1"/>
          </p:cNvSpPr>
          <p:nvPr/>
        </p:nvSpPr>
        <p:spPr bwMode="auto">
          <a:xfrm>
            <a:off x="7038975" y="6042025"/>
            <a:ext cx="1928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dirty="0" smtClean="0"/>
              <a:t>2013-09-01</a:t>
            </a:r>
            <a:endParaRPr lang="en-GB" dirty="0"/>
          </a:p>
        </p:txBody>
      </p:sp>
      <p:sp>
        <p:nvSpPr>
          <p:cNvPr id="13325" name="Line 13"/>
          <p:cNvSpPr>
            <a:spLocks noChangeShapeType="1"/>
          </p:cNvSpPr>
          <p:nvPr/>
        </p:nvSpPr>
        <p:spPr bwMode="auto">
          <a:xfrm flipV="1">
            <a:off x="2146300" y="6276975"/>
            <a:ext cx="4445000"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6" name="AutoShape 14"/>
          <p:cNvSpPr>
            <a:spLocks noChangeArrowheads="1"/>
          </p:cNvSpPr>
          <p:nvPr/>
        </p:nvSpPr>
        <p:spPr bwMode="auto">
          <a:xfrm>
            <a:off x="3986213" y="6159500"/>
            <a:ext cx="889000" cy="217488"/>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4</a:t>
            </a:r>
          </a:p>
        </p:txBody>
      </p:sp>
      <p:sp>
        <p:nvSpPr>
          <p:cNvPr id="13327" name="AutoShape 15"/>
          <p:cNvSpPr>
            <a:spLocks noChangeArrowheads="1"/>
          </p:cNvSpPr>
          <p:nvPr/>
        </p:nvSpPr>
        <p:spPr bwMode="auto">
          <a:xfrm>
            <a:off x="3243263" y="6383338"/>
            <a:ext cx="889000" cy="217487"/>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1</a:t>
            </a:r>
          </a:p>
        </p:txBody>
      </p:sp>
      <p:sp>
        <p:nvSpPr>
          <p:cNvPr id="13328" name="AutoShape 16"/>
          <p:cNvSpPr>
            <a:spLocks noChangeArrowheads="1"/>
          </p:cNvSpPr>
          <p:nvPr/>
        </p:nvSpPr>
        <p:spPr bwMode="auto">
          <a:xfrm>
            <a:off x="3243263" y="61753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b="1"/>
              <a:t>GERAN</a:t>
            </a:r>
          </a:p>
        </p:txBody>
      </p:sp>
      <p:sp>
        <p:nvSpPr>
          <p:cNvPr id="13329" name="AutoShape 17"/>
          <p:cNvSpPr>
            <a:spLocks noChangeArrowheads="1"/>
          </p:cNvSpPr>
          <p:nvPr/>
        </p:nvSpPr>
        <p:spPr bwMode="auto">
          <a:xfrm>
            <a:off x="458788" y="61674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Paolo Usai</a:t>
            </a:r>
          </a:p>
        </p:txBody>
      </p:sp>
      <p:grpSp>
        <p:nvGrpSpPr>
          <p:cNvPr id="13330" name="Group 18"/>
          <p:cNvGrpSpPr>
            <a:grpSpLocks/>
          </p:cNvGrpSpPr>
          <p:nvPr/>
        </p:nvGrpSpPr>
        <p:grpSpPr bwMode="auto">
          <a:xfrm>
            <a:off x="481013" y="4206875"/>
            <a:ext cx="6173787" cy="209550"/>
            <a:chOff x="237" y="2469"/>
            <a:chExt cx="3937" cy="145"/>
          </a:xfrm>
        </p:grpSpPr>
        <p:sp>
          <p:nvSpPr>
            <p:cNvPr id="13331" name="Line 19"/>
            <p:cNvSpPr>
              <a:spLocks noChangeShapeType="1"/>
            </p:cNvSpPr>
            <p:nvPr/>
          </p:nvSpPr>
          <p:spPr bwMode="auto">
            <a:xfrm>
              <a:off x="1270" y="2545"/>
              <a:ext cx="2904" cy="6"/>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2" name="AutoShape 20"/>
            <p:cNvSpPr>
              <a:spLocks noChangeArrowheads="1"/>
            </p:cNvSpPr>
            <p:nvPr/>
          </p:nvSpPr>
          <p:spPr bwMode="auto">
            <a:xfrm>
              <a:off x="237" y="2469"/>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Frédéric Firmin</a:t>
              </a:r>
              <a:endParaRPr lang="en-US" sz="600"/>
            </a:p>
          </p:txBody>
        </p:sp>
      </p:grpSp>
      <p:sp>
        <p:nvSpPr>
          <p:cNvPr id="13334" name="Line 22"/>
          <p:cNvSpPr>
            <a:spLocks noChangeShapeType="1"/>
          </p:cNvSpPr>
          <p:nvPr/>
        </p:nvSpPr>
        <p:spPr bwMode="auto">
          <a:xfrm>
            <a:off x="2044238" y="1668494"/>
            <a:ext cx="4450225" cy="17399"/>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6" name="AutoShape 24"/>
          <p:cNvSpPr>
            <a:spLocks noChangeArrowheads="1"/>
          </p:cNvSpPr>
          <p:nvPr/>
        </p:nvSpPr>
        <p:spPr bwMode="auto">
          <a:xfrm>
            <a:off x="468313" y="1572800"/>
            <a:ext cx="1778208" cy="2102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Joern</a:t>
            </a:r>
            <a:r>
              <a:rPr lang="en-US" dirty="0"/>
              <a:t> Krause</a:t>
            </a:r>
          </a:p>
        </p:txBody>
      </p:sp>
      <p:sp>
        <p:nvSpPr>
          <p:cNvPr id="13337" name="AutoShape 25"/>
          <p:cNvSpPr>
            <a:spLocks noChangeArrowheads="1"/>
          </p:cNvSpPr>
          <p:nvPr/>
        </p:nvSpPr>
        <p:spPr bwMode="auto">
          <a:xfrm>
            <a:off x="457200" y="965200"/>
            <a:ext cx="1778000" cy="44767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Scrase</a:t>
            </a:r>
          </a:p>
          <a:p>
            <a:pPr algn="ctr"/>
            <a:r>
              <a:rPr lang="en-US"/>
              <a:t>CTO, ETSI</a:t>
            </a:r>
          </a:p>
        </p:txBody>
      </p:sp>
      <p:grpSp>
        <p:nvGrpSpPr>
          <p:cNvPr id="13338" name="Group 26"/>
          <p:cNvGrpSpPr>
            <a:grpSpLocks/>
          </p:cNvGrpSpPr>
          <p:nvPr/>
        </p:nvGrpSpPr>
        <p:grpSpPr bwMode="auto">
          <a:xfrm>
            <a:off x="458788" y="5362575"/>
            <a:ext cx="5948362" cy="209550"/>
            <a:chOff x="223" y="3184"/>
            <a:chExt cx="3793" cy="145"/>
          </a:xfrm>
        </p:grpSpPr>
        <p:sp>
          <p:nvSpPr>
            <p:cNvPr id="13339" name="Line 27"/>
            <p:cNvSpPr>
              <a:spLocks noChangeShapeType="1"/>
            </p:cNvSpPr>
            <p:nvPr/>
          </p:nvSpPr>
          <p:spPr bwMode="auto">
            <a:xfrm>
              <a:off x="1282" y="3256"/>
              <a:ext cx="2734"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0" name="AutoShape 28"/>
            <p:cNvSpPr>
              <a:spLocks noChangeArrowheads="1"/>
            </p:cNvSpPr>
            <p:nvPr/>
          </p:nvSpPr>
          <p:spPr bwMode="auto">
            <a:xfrm>
              <a:off x="223" y="3184"/>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Patrick Mérias</a:t>
              </a:r>
            </a:p>
          </p:txBody>
        </p:sp>
      </p:grpSp>
      <p:sp>
        <p:nvSpPr>
          <p:cNvPr id="13341" name="Line 29"/>
          <p:cNvSpPr>
            <a:spLocks noChangeShapeType="1"/>
          </p:cNvSpPr>
          <p:nvPr/>
        </p:nvSpPr>
        <p:spPr bwMode="auto">
          <a:xfrm flipV="1">
            <a:off x="2070100" y="5078413"/>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2" name="AutoShape 30"/>
          <p:cNvSpPr>
            <a:spLocks noChangeArrowheads="1"/>
          </p:cNvSpPr>
          <p:nvPr/>
        </p:nvSpPr>
        <p:spPr bwMode="auto">
          <a:xfrm>
            <a:off x="458788" y="4967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Kimmo Kymalainen</a:t>
            </a:r>
          </a:p>
        </p:txBody>
      </p:sp>
      <p:sp>
        <p:nvSpPr>
          <p:cNvPr id="13343" name="AutoShape 31"/>
          <p:cNvSpPr>
            <a:spLocks noChangeArrowheads="1"/>
          </p:cNvSpPr>
          <p:nvPr/>
        </p:nvSpPr>
        <p:spPr bwMode="auto">
          <a:xfrm>
            <a:off x="4778375" y="4962525"/>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a:t>
            </a:r>
          </a:p>
        </p:txBody>
      </p:sp>
      <p:sp>
        <p:nvSpPr>
          <p:cNvPr id="13344" name="AutoShape 32"/>
          <p:cNvSpPr>
            <a:spLocks noChangeArrowheads="1"/>
          </p:cNvSpPr>
          <p:nvPr/>
        </p:nvSpPr>
        <p:spPr bwMode="auto">
          <a:xfrm>
            <a:off x="4778375" y="517525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4</a:t>
            </a:r>
          </a:p>
        </p:txBody>
      </p:sp>
      <p:sp>
        <p:nvSpPr>
          <p:cNvPr id="13345" name="Line 33"/>
          <p:cNvSpPr>
            <a:spLocks noChangeShapeType="1"/>
          </p:cNvSpPr>
          <p:nvPr/>
        </p:nvSpPr>
        <p:spPr bwMode="auto">
          <a:xfrm flipV="1">
            <a:off x="6223000" y="39322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6" name="AutoShape 34"/>
          <p:cNvSpPr>
            <a:spLocks noChangeArrowheads="1"/>
          </p:cNvSpPr>
          <p:nvPr/>
        </p:nvSpPr>
        <p:spPr bwMode="auto">
          <a:xfrm>
            <a:off x="7126288" y="3741738"/>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Shicheng</a:t>
            </a:r>
            <a:r>
              <a:rPr lang="en-US" dirty="0"/>
              <a:t> Hu / Olivier </a:t>
            </a:r>
            <a:r>
              <a:rPr lang="en-US" dirty="0" err="1"/>
              <a:t>Genoud</a:t>
            </a:r>
            <a:endParaRPr lang="en-US" dirty="0"/>
          </a:p>
          <a:p>
            <a:pPr algn="ctr"/>
            <a:r>
              <a:rPr lang="en-US" dirty="0"/>
              <a:t>TTCN Support</a:t>
            </a:r>
          </a:p>
        </p:txBody>
      </p:sp>
      <p:sp>
        <p:nvSpPr>
          <p:cNvPr id="13347" name="Line 35"/>
          <p:cNvSpPr>
            <a:spLocks noChangeShapeType="1"/>
          </p:cNvSpPr>
          <p:nvPr/>
        </p:nvSpPr>
        <p:spPr bwMode="auto">
          <a:xfrm>
            <a:off x="2073275" y="3932238"/>
            <a:ext cx="448627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8" name="AutoShape 36"/>
          <p:cNvSpPr>
            <a:spLocks noChangeArrowheads="1"/>
          </p:cNvSpPr>
          <p:nvPr/>
        </p:nvSpPr>
        <p:spPr bwMode="auto">
          <a:xfrm>
            <a:off x="3243263" y="3821113"/>
            <a:ext cx="889000" cy="215900"/>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3</a:t>
            </a:r>
          </a:p>
        </p:txBody>
      </p:sp>
      <p:sp>
        <p:nvSpPr>
          <p:cNvPr id="13349" name="AutoShape 37"/>
          <p:cNvSpPr>
            <a:spLocks noChangeArrowheads="1"/>
          </p:cNvSpPr>
          <p:nvPr/>
        </p:nvSpPr>
        <p:spPr bwMode="auto">
          <a:xfrm>
            <a:off x="468313" y="383381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Ingbert Sigovich</a:t>
            </a:r>
          </a:p>
        </p:txBody>
      </p:sp>
      <p:sp>
        <p:nvSpPr>
          <p:cNvPr id="13350" name="AutoShape 38"/>
          <p:cNvSpPr>
            <a:spLocks noChangeArrowheads="1"/>
          </p:cNvSpPr>
          <p:nvPr/>
        </p:nvSpPr>
        <p:spPr bwMode="auto">
          <a:xfrm>
            <a:off x="2501900" y="38211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5</a:t>
            </a:r>
          </a:p>
        </p:txBody>
      </p:sp>
      <p:sp>
        <p:nvSpPr>
          <p:cNvPr id="13351" name="Line 39"/>
          <p:cNvSpPr>
            <a:spLocks noChangeShapeType="1"/>
          </p:cNvSpPr>
          <p:nvPr/>
        </p:nvSpPr>
        <p:spPr bwMode="auto">
          <a:xfrm>
            <a:off x="2093913" y="3171825"/>
            <a:ext cx="44894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3" name="AutoShape 41"/>
          <p:cNvSpPr>
            <a:spLocks noChangeArrowheads="1"/>
          </p:cNvSpPr>
          <p:nvPr/>
        </p:nvSpPr>
        <p:spPr bwMode="auto">
          <a:xfrm>
            <a:off x="4731423" y="3071254"/>
            <a:ext cx="889000" cy="21590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CT 3</a:t>
            </a:r>
          </a:p>
        </p:txBody>
      </p:sp>
      <p:sp>
        <p:nvSpPr>
          <p:cNvPr id="13354" name="Line 42"/>
          <p:cNvSpPr>
            <a:spLocks noChangeShapeType="1"/>
          </p:cNvSpPr>
          <p:nvPr/>
        </p:nvSpPr>
        <p:spPr bwMode="auto">
          <a:xfrm flipV="1">
            <a:off x="2098675" y="4681538"/>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5" name="AutoShape 43"/>
          <p:cNvSpPr>
            <a:spLocks noChangeArrowheads="1"/>
          </p:cNvSpPr>
          <p:nvPr/>
        </p:nvSpPr>
        <p:spPr bwMode="auto">
          <a:xfrm>
            <a:off x="468313" y="45847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Xavier Piednoir</a:t>
            </a:r>
          </a:p>
        </p:txBody>
      </p:sp>
      <p:sp>
        <p:nvSpPr>
          <p:cNvPr id="13356" name="AutoShape 44" descr="Dark downward diagonal"/>
          <p:cNvSpPr>
            <a:spLocks noChangeArrowheads="1"/>
          </p:cNvSpPr>
          <p:nvPr/>
        </p:nvSpPr>
        <p:spPr bwMode="auto">
          <a:xfrm>
            <a:off x="5518150" y="4572000"/>
            <a:ext cx="889000" cy="217488"/>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solidFill>
                  <a:srgbClr val="777777"/>
                </a:solidFill>
              </a:rPr>
              <a:t>SCP</a:t>
            </a:r>
          </a:p>
        </p:txBody>
      </p:sp>
      <p:sp>
        <p:nvSpPr>
          <p:cNvPr id="13357" name="AutoShape 45"/>
          <p:cNvSpPr>
            <a:spLocks noChangeArrowheads="1"/>
          </p:cNvSpPr>
          <p:nvPr/>
        </p:nvSpPr>
        <p:spPr bwMode="auto">
          <a:xfrm>
            <a:off x="4778375" y="457200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6</a:t>
            </a:r>
          </a:p>
        </p:txBody>
      </p:sp>
      <p:sp>
        <p:nvSpPr>
          <p:cNvPr id="13358" name="Line 46"/>
          <p:cNvSpPr>
            <a:spLocks noChangeShapeType="1"/>
          </p:cNvSpPr>
          <p:nvPr/>
        </p:nvSpPr>
        <p:spPr bwMode="auto">
          <a:xfrm>
            <a:off x="2174875" y="5870575"/>
            <a:ext cx="442912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9" name="Line 47"/>
          <p:cNvSpPr>
            <a:spLocks noChangeShapeType="1"/>
          </p:cNvSpPr>
          <p:nvPr/>
        </p:nvSpPr>
        <p:spPr bwMode="auto">
          <a:xfrm flipV="1">
            <a:off x="2005013" y="3521075"/>
            <a:ext cx="4725987" cy="1905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0" name="AutoShape 48"/>
          <p:cNvSpPr>
            <a:spLocks noChangeArrowheads="1"/>
          </p:cNvSpPr>
          <p:nvPr/>
        </p:nvSpPr>
        <p:spPr bwMode="auto">
          <a:xfrm>
            <a:off x="3986213" y="343376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a:t>
            </a:r>
          </a:p>
        </p:txBody>
      </p:sp>
      <p:sp>
        <p:nvSpPr>
          <p:cNvPr id="13361" name="AutoShape 49"/>
          <p:cNvSpPr>
            <a:spLocks noChangeArrowheads="1"/>
          </p:cNvSpPr>
          <p:nvPr/>
        </p:nvSpPr>
        <p:spPr bwMode="auto">
          <a:xfrm>
            <a:off x="468313" y="34369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Maurice Pope</a:t>
            </a:r>
          </a:p>
        </p:txBody>
      </p:sp>
      <p:sp>
        <p:nvSpPr>
          <p:cNvPr id="13362" name="AutoShape 50"/>
          <p:cNvSpPr>
            <a:spLocks noChangeArrowheads="1"/>
          </p:cNvSpPr>
          <p:nvPr/>
        </p:nvSpPr>
        <p:spPr bwMode="auto">
          <a:xfrm>
            <a:off x="3986213" y="364331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2</a:t>
            </a:r>
          </a:p>
        </p:txBody>
      </p:sp>
      <p:sp>
        <p:nvSpPr>
          <p:cNvPr id="13363" name="Line 51"/>
          <p:cNvSpPr>
            <a:spLocks noChangeShapeType="1"/>
          </p:cNvSpPr>
          <p:nvPr/>
        </p:nvSpPr>
        <p:spPr bwMode="auto">
          <a:xfrm flipV="1">
            <a:off x="2016125" y="6659563"/>
            <a:ext cx="4559300" cy="47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4" name="AutoShape 52"/>
          <p:cNvSpPr>
            <a:spLocks noChangeArrowheads="1"/>
          </p:cNvSpPr>
          <p:nvPr/>
        </p:nvSpPr>
        <p:spPr bwMode="auto">
          <a:xfrm>
            <a:off x="433388" y="655955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Stefania Sesia</a:t>
            </a:r>
          </a:p>
        </p:txBody>
      </p:sp>
      <p:sp>
        <p:nvSpPr>
          <p:cNvPr id="13365" name="AutoShape 53"/>
          <p:cNvSpPr>
            <a:spLocks noChangeArrowheads="1"/>
          </p:cNvSpPr>
          <p:nvPr/>
        </p:nvSpPr>
        <p:spPr bwMode="auto">
          <a:xfrm>
            <a:off x="2501900" y="65516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4</a:t>
            </a:r>
          </a:p>
        </p:txBody>
      </p:sp>
      <p:sp>
        <p:nvSpPr>
          <p:cNvPr id="13366" name="AutoShape 54"/>
          <p:cNvSpPr>
            <a:spLocks noChangeArrowheads="1"/>
          </p:cNvSpPr>
          <p:nvPr/>
        </p:nvSpPr>
        <p:spPr bwMode="auto">
          <a:xfrm>
            <a:off x="481013" y="19637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Alain Sultan</a:t>
            </a:r>
          </a:p>
        </p:txBody>
      </p:sp>
      <p:sp>
        <p:nvSpPr>
          <p:cNvPr id="13368" name="AutoShape 56"/>
          <p:cNvSpPr>
            <a:spLocks noChangeArrowheads="1"/>
          </p:cNvSpPr>
          <p:nvPr/>
        </p:nvSpPr>
        <p:spPr bwMode="auto">
          <a:xfrm>
            <a:off x="3984625" y="1963738"/>
            <a:ext cx="890588"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SA 1</a:t>
            </a:r>
          </a:p>
        </p:txBody>
      </p:sp>
      <p:sp>
        <p:nvSpPr>
          <p:cNvPr id="13369" name="Line 57"/>
          <p:cNvSpPr>
            <a:spLocks noChangeShapeType="1"/>
          </p:cNvSpPr>
          <p:nvPr/>
        </p:nvSpPr>
        <p:spPr bwMode="auto">
          <a:xfrm>
            <a:off x="2073275" y="2786063"/>
            <a:ext cx="4487863" cy="174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0" name="AutoShape 58"/>
          <p:cNvSpPr>
            <a:spLocks noChangeArrowheads="1"/>
          </p:cNvSpPr>
          <p:nvPr/>
        </p:nvSpPr>
        <p:spPr bwMode="auto">
          <a:xfrm>
            <a:off x="458788" y="2681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Dionisio Zumerle</a:t>
            </a:r>
          </a:p>
        </p:txBody>
      </p:sp>
      <p:sp>
        <p:nvSpPr>
          <p:cNvPr id="13371" name="AutoShape 59"/>
          <p:cNvSpPr>
            <a:spLocks noChangeArrowheads="1"/>
          </p:cNvSpPr>
          <p:nvPr/>
        </p:nvSpPr>
        <p:spPr bwMode="auto">
          <a:xfrm>
            <a:off x="3986213" y="2695575"/>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3</a:t>
            </a:r>
          </a:p>
        </p:txBody>
      </p:sp>
      <p:sp>
        <p:nvSpPr>
          <p:cNvPr id="13372" name="AutoShape 60"/>
          <p:cNvSpPr>
            <a:spLocks noChangeArrowheads="1"/>
          </p:cNvSpPr>
          <p:nvPr/>
        </p:nvSpPr>
        <p:spPr bwMode="auto">
          <a:xfrm>
            <a:off x="3986213" y="2890838"/>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5</a:t>
            </a:r>
          </a:p>
        </p:txBody>
      </p:sp>
      <p:sp>
        <p:nvSpPr>
          <p:cNvPr id="13373" name="AutoShape 61"/>
          <p:cNvSpPr>
            <a:spLocks noChangeArrowheads="1"/>
          </p:cNvSpPr>
          <p:nvPr/>
        </p:nvSpPr>
        <p:spPr bwMode="auto">
          <a:xfrm>
            <a:off x="7107238" y="2543175"/>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Kevin Flynn</a:t>
            </a:r>
          </a:p>
          <a:p>
            <a:pPr algn="ctr"/>
            <a:r>
              <a:rPr lang="en-GB"/>
              <a:t>Marketing and Communications </a:t>
            </a:r>
            <a:endParaRPr lang="en-US"/>
          </a:p>
        </p:txBody>
      </p:sp>
      <p:sp>
        <p:nvSpPr>
          <p:cNvPr id="13374" name="AutoShape 62"/>
          <p:cNvSpPr>
            <a:spLocks noChangeArrowheads="1"/>
          </p:cNvSpPr>
          <p:nvPr/>
        </p:nvSpPr>
        <p:spPr bwMode="auto">
          <a:xfrm>
            <a:off x="2482850" y="5357813"/>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1</a:t>
            </a:r>
          </a:p>
        </p:txBody>
      </p:sp>
      <p:sp>
        <p:nvSpPr>
          <p:cNvPr id="13375" name="AutoShape 63"/>
          <p:cNvSpPr>
            <a:spLocks noChangeArrowheads="1"/>
          </p:cNvSpPr>
          <p:nvPr/>
        </p:nvSpPr>
        <p:spPr bwMode="auto">
          <a:xfrm>
            <a:off x="4778375" y="4181475"/>
            <a:ext cx="890588"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1</a:t>
            </a:r>
          </a:p>
        </p:txBody>
      </p:sp>
      <p:sp>
        <p:nvSpPr>
          <p:cNvPr id="13376" name="Line 64"/>
          <p:cNvSpPr>
            <a:spLocks noChangeShapeType="1"/>
          </p:cNvSpPr>
          <p:nvPr/>
        </p:nvSpPr>
        <p:spPr bwMode="auto">
          <a:xfrm>
            <a:off x="2003425" y="2422525"/>
            <a:ext cx="4506913" cy="1270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7" name="AutoShape 65"/>
          <p:cNvSpPr>
            <a:spLocks noChangeArrowheads="1"/>
          </p:cNvSpPr>
          <p:nvPr/>
        </p:nvSpPr>
        <p:spPr bwMode="auto">
          <a:xfrm>
            <a:off x="2482850" y="2308225"/>
            <a:ext cx="889000"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RAN3</a:t>
            </a:r>
          </a:p>
        </p:txBody>
      </p:sp>
      <p:sp>
        <p:nvSpPr>
          <p:cNvPr id="13378" name="AutoShape 66"/>
          <p:cNvSpPr>
            <a:spLocks noChangeArrowheads="1"/>
          </p:cNvSpPr>
          <p:nvPr/>
        </p:nvSpPr>
        <p:spPr bwMode="auto">
          <a:xfrm>
            <a:off x="2501900" y="1571625"/>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a:t>
            </a:r>
          </a:p>
        </p:txBody>
      </p:sp>
      <p:sp>
        <p:nvSpPr>
          <p:cNvPr id="13382" name="AutoShape 70"/>
          <p:cNvSpPr>
            <a:spLocks noChangeArrowheads="1"/>
          </p:cNvSpPr>
          <p:nvPr/>
        </p:nvSpPr>
        <p:spPr bwMode="auto">
          <a:xfrm>
            <a:off x="3243263" y="57816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2</a:t>
            </a:r>
          </a:p>
        </p:txBody>
      </p:sp>
      <p:sp>
        <p:nvSpPr>
          <p:cNvPr id="13383" name="AutoShape 71"/>
          <p:cNvSpPr>
            <a:spLocks noChangeArrowheads="1"/>
          </p:cNvSpPr>
          <p:nvPr/>
        </p:nvSpPr>
        <p:spPr bwMode="auto">
          <a:xfrm>
            <a:off x="468313" y="23495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Juha Korhonen</a:t>
            </a:r>
          </a:p>
        </p:txBody>
      </p:sp>
      <p:sp>
        <p:nvSpPr>
          <p:cNvPr id="13384" name="AutoShape 72"/>
          <p:cNvSpPr>
            <a:spLocks noChangeArrowheads="1"/>
          </p:cNvSpPr>
          <p:nvPr/>
        </p:nvSpPr>
        <p:spPr bwMode="auto">
          <a:xfrm>
            <a:off x="433388" y="655796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IssamToufik</a:t>
            </a:r>
          </a:p>
        </p:txBody>
      </p:sp>
      <p:sp>
        <p:nvSpPr>
          <p:cNvPr id="13385" name="AutoShape 73"/>
          <p:cNvSpPr>
            <a:spLocks noChangeArrowheads="1"/>
          </p:cNvSpPr>
          <p:nvPr/>
        </p:nvSpPr>
        <p:spPr bwMode="auto">
          <a:xfrm>
            <a:off x="468313" y="576580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Gert Thomasen</a:t>
            </a:r>
          </a:p>
        </p:txBody>
      </p:sp>
      <p:sp>
        <p:nvSpPr>
          <p:cNvPr id="13386" name="AutoShape 74"/>
          <p:cNvSpPr>
            <a:spLocks noChangeArrowheads="1"/>
          </p:cNvSpPr>
          <p:nvPr/>
        </p:nvSpPr>
        <p:spPr bwMode="auto">
          <a:xfrm>
            <a:off x="458788" y="3066196"/>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Jiwan</a:t>
            </a:r>
            <a:r>
              <a:rPr lang="en-US" dirty="0"/>
              <a:t> Han</a:t>
            </a:r>
          </a:p>
        </p:txBody>
      </p:sp>
      <p:sp>
        <p:nvSpPr>
          <p:cNvPr id="13387" name="AutoShape 75"/>
          <p:cNvSpPr>
            <a:spLocks noChangeArrowheads="1"/>
          </p:cNvSpPr>
          <p:nvPr/>
        </p:nvSpPr>
        <p:spPr bwMode="auto">
          <a:xfrm>
            <a:off x="457200" y="2670175"/>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Mirko Cano</a:t>
            </a:r>
          </a:p>
        </p:txBody>
      </p:sp>
      <p:sp>
        <p:nvSpPr>
          <p:cNvPr id="13392" name="Line 80"/>
          <p:cNvSpPr>
            <a:spLocks noChangeShapeType="1"/>
          </p:cNvSpPr>
          <p:nvPr/>
        </p:nvSpPr>
        <p:spPr bwMode="auto">
          <a:xfrm flipV="1">
            <a:off x="6627813" y="34115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88" name="AutoShape 76"/>
          <p:cNvSpPr>
            <a:spLocks noChangeArrowheads="1"/>
          </p:cNvSpPr>
          <p:nvPr/>
        </p:nvSpPr>
        <p:spPr bwMode="auto">
          <a:xfrm>
            <a:off x="7134225" y="3217863"/>
            <a:ext cx="1778000" cy="43497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Nicolas Barbance</a:t>
            </a:r>
            <a:br>
              <a:rPr lang="en-US"/>
            </a:br>
            <a:r>
              <a:rPr lang="en-US"/>
              <a:t>IT Systems Administrator</a:t>
            </a:r>
            <a:r>
              <a:rPr lang="en-GB"/>
              <a:t> </a:t>
            </a:r>
            <a:endParaRPr lang="en-US"/>
          </a:p>
        </p:txBody>
      </p:sp>
      <p:sp>
        <p:nvSpPr>
          <p:cNvPr id="13390" name="AutoShape 78"/>
          <p:cNvSpPr>
            <a:spLocks noChangeArrowheads="1"/>
          </p:cNvSpPr>
          <p:nvPr/>
        </p:nvSpPr>
        <p:spPr bwMode="auto">
          <a:xfrm>
            <a:off x="2701925" y="1087438"/>
            <a:ext cx="889000" cy="217487"/>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PCG</a:t>
            </a:r>
          </a:p>
        </p:txBody>
      </p:sp>
      <p:sp>
        <p:nvSpPr>
          <p:cNvPr id="13335" name="AutoShape 23"/>
          <p:cNvSpPr>
            <a:spLocks noChangeArrowheads="1"/>
          </p:cNvSpPr>
          <p:nvPr/>
        </p:nvSpPr>
        <p:spPr bwMode="auto">
          <a:xfrm>
            <a:off x="2541483" y="3053802"/>
            <a:ext cx="889104"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RAN 2</a:t>
            </a:r>
          </a:p>
        </p:txBody>
      </p:sp>
      <p:sp>
        <p:nvSpPr>
          <p:cNvPr id="79" name="Text Box 12"/>
          <p:cNvSpPr txBox="1">
            <a:spLocks noChangeArrowheads="1"/>
          </p:cNvSpPr>
          <p:nvPr/>
        </p:nvSpPr>
        <p:spPr bwMode="auto">
          <a:xfrm>
            <a:off x="7016873" y="6032500"/>
            <a:ext cx="1928813" cy="244475"/>
          </a:xfrm>
          <a:prstGeom prst="rect">
            <a:avLst/>
          </a:prstGeom>
          <a:solidFill>
            <a:schemeClr val="bg1"/>
          </a:solidFill>
          <a:ln>
            <a:noFill/>
          </a:ln>
          <a:effectLst/>
        </p:spPr>
        <p:txBody>
          <a:bodyPr>
            <a:spAutoFit/>
          </a:bodyPr>
          <a:lstStyle/>
          <a:p>
            <a:pPr algn="r">
              <a:spcBef>
                <a:spcPct val="50000"/>
              </a:spcBef>
            </a:pPr>
            <a:r>
              <a:rPr lang="en-GB" dirty="0" smtClean="0"/>
              <a:t>2014-01-01</a:t>
            </a:r>
            <a:endParaRPr lang="en-GB" dirty="0"/>
          </a:p>
        </p:txBody>
      </p:sp>
      <p:sp>
        <p:nvSpPr>
          <p:cNvPr id="77" name="AutoShape 74"/>
          <p:cNvSpPr>
            <a:spLocks noChangeArrowheads="1"/>
          </p:cNvSpPr>
          <p:nvPr/>
        </p:nvSpPr>
        <p:spPr bwMode="auto">
          <a:xfrm>
            <a:off x="469167" y="3059814"/>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Yong-Jun Chung</a:t>
            </a:r>
            <a:endParaRPr lang="en-US" dirty="0"/>
          </a:p>
        </p:txBody>
      </p:sp>
      <p:sp>
        <p:nvSpPr>
          <p:cNvPr id="78" name="AutoShape 34"/>
          <p:cNvSpPr>
            <a:spLocks noChangeArrowheads="1"/>
          </p:cNvSpPr>
          <p:nvPr/>
        </p:nvSpPr>
        <p:spPr bwMode="auto">
          <a:xfrm>
            <a:off x="7159626" y="3744119"/>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Olivier </a:t>
            </a:r>
            <a:r>
              <a:rPr lang="en-US" dirty="0" err="1"/>
              <a:t>Genoud</a:t>
            </a:r>
            <a:endParaRPr lang="en-US" dirty="0"/>
          </a:p>
          <a:p>
            <a:pPr algn="ctr"/>
            <a:r>
              <a:rPr lang="en-US" dirty="0"/>
              <a:t>TTCN Support</a:t>
            </a:r>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a:t>
            </a:r>
            <a:r>
              <a:rPr lang="en-GB" sz="1800" i="1">
                <a:latin typeface="Times New Roman" panose="02020603050405020304" pitchFamily="18" charset="0"/>
              </a:rPr>
              <a:t>slide </a:t>
            </a:r>
            <a:r>
              <a:rPr lang="en-GB" sz="1800" i="1" smtClean="0">
                <a:latin typeface="Times New Roman" panose="02020603050405020304" pitchFamily="18" charset="0"/>
              </a:rPr>
              <a:t>15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3355942" cy="553998"/>
          </a:xfrm>
          <a:prstGeom prst="rect">
            <a:avLst/>
          </a:prstGeom>
          <a:noFill/>
        </p:spPr>
        <p:txBody>
          <a:bodyPr wrap="square" rtlCol="0">
            <a:spAutoFit/>
          </a:bodyPr>
          <a:lstStyle/>
          <a:p>
            <a:r>
              <a:rPr lang="en-GB" dirty="0" smtClean="0"/>
              <a:t>Statistics are like bikinis: what they reveal is suggestive, but what they conceal is vital.</a:t>
            </a:r>
          </a:p>
          <a:p>
            <a:r>
              <a:rPr lang="en-GB" i="1" dirty="0"/>
              <a:t> </a:t>
            </a:r>
            <a:r>
              <a:rPr lang="en-GB" i="1" dirty="0" smtClean="0"/>
              <a:t>- Aaron </a:t>
            </a:r>
            <a:r>
              <a:rPr lang="en-GB" i="1" dirty="0" err="1" smtClean="0"/>
              <a:t>Levenstein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4015" y="1249491"/>
            <a:ext cx="7955970" cy="4359018"/>
          </a:xfrm>
          <a:prstGeom prst="rect">
            <a:avLst/>
          </a:prstGeom>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0967" y="1246443"/>
            <a:ext cx="7962066" cy="4365114"/>
          </a:xfrm>
          <a:prstGeom prst="rect">
            <a:avLst/>
          </a:prstGeom>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462954" y="4595326"/>
            <a:ext cx="3700768" cy="1808559"/>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Region 1: Europe, Middle East, Africa</a:t>
            </a:r>
          </a:p>
          <a:p>
            <a:pPr>
              <a:spcBef>
                <a:spcPct val="50000"/>
              </a:spcBef>
            </a:pPr>
            <a:r>
              <a:rPr lang="en-US" sz="1400"/>
              <a:t>Region 2: Americas</a:t>
            </a:r>
          </a:p>
          <a:p>
            <a:pPr>
              <a:spcBef>
                <a:spcPct val="50000"/>
              </a:spcBef>
            </a:pPr>
            <a:r>
              <a:rPr lang="en-US" sz="1400"/>
              <a:t>Region 3: Asia</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pic>
        <p:nvPicPr>
          <p:cNvPr id="5" name="Picture 4"/>
          <p:cNvPicPr>
            <a:picLocks noChangeAspect="1"/>
          </p:cNvPicPr>
          <p:nvPr/>
        </p:nvPicPr>
        <p:blipFill>
          <a:blip r:embed="rId3"/>
          <a:stretch>
            <a:fillRect/>
          </a:stretch>
        </p:blipFill>
        <p:spPr>
          <a:xfrm>
            <a:off x="6650504" y="1250951"/>
            <a:ext cx="2513218" cy="3698122"/>
          </a:xfrm>
          <a:prstGeom prst="rect">
            <a:avLst/>
          </a:prstGeom>
        </p:spPr>
      </p:pic>
      <p:pic>
        <p:nvPicPr>
          <p:cNvPr id="6" name="Picture 5"/>
          <p:cNvPicPr>
            <a:picLocks noChangeAspect="1"/>
          </p:cNvPicPr>
          <p:nvPr/>
        </p:nvPicPr>
        <p:blipFill>
          <a:blip r:embed="rId4"/>
          <a:stretch>
            <a:fillRect/>
          </a:stretch>
        </p:blipFill>
        <p:spPr>
          <a:xfrm>
            <a:off x="3226202" y="1248316"/>
            <a:ext cx="3395766" cy="3523793"/>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317567" y="1634141"/>
            <a:ext cx="4734451" cy="4105657"/>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89550" y="5200650"/>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295 </a:t>
            </a:r>
            <a:r>
              <a:rPr lang="en-US" sz="2400" i="1" dirty="0">
                <a:solidFill>
                  <a:srgbClr val="969696"/>
                </a:solidFill>
              </a:rPr>
              <a:t>(</a:t>
            </a:r>
            <a:r>
              <a:rPr lang="en-US" sz="2400" i="1" dirty="0" smtClean="0">
                <a:solidFill>
                  <a:srgbClr val="969696"/>
                </a:solidFill>
              </a:rPr>
              <a:t>290)</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31 </a:t>
            </a:r>
            <a:r>
              <a:rPr lang="en-US" sz="2400" i="1" dirty="0">
                <a:solidFill>
                  <a:srgbClr val="969696"/>
                </a:solidFill>
              </a:rPr>
              <a:t>(</a:t>
            </a:r>
            <a:r>
              <a:rPr lang="en-US" sz="2400" i="1" dirty="0" smtClean="0">
                <a:solidFill>
                  <a:srgbClr val="969696"/>
                </a:solidFill>
              </a:rPr>
              <a:t>30)</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71 </a:t>
            </a:r>
            <a:r>
              <a:rPr lang="en-US" sz="2400" i="1" dirty="0" smtClean="0">
                <a:solidFill>
                  <a:srgbClr val="969696"/>
                </a:solidFill>
              </a:rPr>
              <a:t>(70)</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397 </a:t>
            </a:r>
            <a:r>
              <a:rPr lang="en-US" sz="2400" i="1" dirty="0" smtClean="0">
                <a:solidFill>
                  <a:srgbClr val="969696"/>
                </a:solidFill>
              </a:rPr>
              <a:t>(390)</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21   </a:t>
            </a:r>
            <a:r>
              <a:rPr lang="en-US" sz="2400" i="1" dirty="0">
                <a:solidFill>
                  <a:srgbClr val="969696"/>
                </a:solidFill>
              </a:rPr>
              <a:t>(</a:t>
            </a:r>
            <a:r>
              <a:rPr lang="en-US" sz="2400" i="1" dirty="0" smtClean="0">
                <a:solidFill>
                  <a:srgbClr val="969696"/>
                </a:solidFill>
              </a:rPr>
              <a:t>16)</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Approved CRs per year per Release</a:t>
            </a:r>
            <a:endParaRPr lang="en-GB" sz="280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solidFill>
              </a:rPr>
              <a:t>* To date, excluding current TSG meetings</a:t>
            </a:r>
          </a:p>
        </p:txBody>
      </p:sp>
      <p:pic>
        <p:nvPicPr>
          <p:cNvPr id="4" name="Picture 3"/>
          <p:cNvPicPr>
            <a:picLocks noChangeAspect="1"/>
          </p:cNvPicPr>
          <p:nvPr/>
        </p:nvPicPr>
        <p:blipFill>
          <a:blip r:embed="rId2"/>
          <a:stretch>
            <a:fillRect/>
          </a:stretch>
        </p:blipFill>
        <p:spPr>
          <a:xfrm>
            <a:off x="913947" y="1561525"/>
            <a:ext cx="8230053" cy="1940342"/>
          </a:xfrm>
          <a:prstGeom prst="rect">
            <a:avLst/>
          </a:prstGeom>
        </p:spPr>
      </p:pic>
      <p:pic>
        <p:nvPicPr>
          <p:cNvPr id="5" name="Picture 4"/>
          <p:cNvPicPr>
            <a:picLocks noChangeAspect="1"/>
          </p:cNvPicPr>
          <p:nvPr/>
        </p:nvPicPr>
        <p:blipFill>
          <a:blip r:embed="rId3"/>
          <a:stretch>
            <a:fillRect/>
          </a:stretch>
        </p:blipFill>
        <p:spPr>
          <a:xfrm>
            <a:off x="5143500" y="3503154"/>
            <a:ext cx="4000500" cy="2883360"/>
          </a:xfrm>
          <a:prstGeom prst="rect">
            <a:avLst/>
          </a:prstGeom>
        </p:spPr>
      </p:pic>
      <p:pic>
        <p:nvPicPr>
          <p:cNvPr id="6" name="Picture 5"/>
          <p:cNvPicPr>
            <a:picLocks noChangeAspect="1"/>
          </p:cNvPicPr>
          <p:nvPr/>
        </p:nvPicPr>
        <p:blipFill>
          <a:blip r:embed="rId4"/>
          <a:stretch>
            <a:fillRect/>
          </a:stretch>
        </p:blipFill>
        <p:spPr>
          <a:xfrm>
            <a:off x="0" y="3529902"/>
            <a:ext cx="4865914" cy="2866591"/>
          </a:xfrm>
          <a:prstGeom prst="rect">
            <a:avLst/>
          </a:prstGeom>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29371</TotalTime>
  <Words>620</Words>
  <Application>Microsoft Office PowerPoint</Application>
  <PresentationFormat>On-screen Show (4:3)</PresentationFormat>
  <Paragraphs>123</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Arial </vt:lpstr>
      <vt:lpstr>Calibri</vt:lpstr>
      <vt:lpstr>Kozuka Gothic Pro B</vt:lpstr>
      <vt:lpstr>Times New Roman</vt:lpstr>
      <vt:lpstr>Webdings</vt:lpstr>
      <vt:lpstr>Wingdings 3</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Back Office software</vt:lpstr>
      <vt:lpstr>The 3GPP Ultimate Project – 3GU (1)</vt:lpstr>
      <vt:lpstr>The 3GPP Ultimate Project – 3GU (2)</vt:lpstr>
      <vt:lpstr>The 3GPP Ultimate Project – 3GU (3)</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dc:subject>
  <dc:creator>JMM</dc:creator>
  <dc:description>© 2013  All rights reserved</dc:description>
  <cp:lastModifiedBy>John M Meredith</cp:lastModifiedBy>
  <cp:revision>845</cp:revision>
  <dcterms:created xsi:type="dcterms:W3CDTF">2008-08-30T09:32:10Z</dcterms:created>
  <dcterms:modified xsi:type="dcterms:W3CDTF">2014-06-12T07:17:03Z</dcterms:modified>
</cp:coreProperties>
</file>