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449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A7100"/>
    <a:srgbClr val="92D05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22F270-88F0-4C87-84D0-A836857B8E39}" v="1" dt="2023-11-30T18:54:18.401"/>
    <p1510:client id="{A861081D-9009-4E0D-9D88-853B436039F6}" v="2" dt="2023-11-30T20:30:21.8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64" d="100"/>
          <a:sy n="64" d="100"/>
        </p:scale>
        <p:origin x="460" y="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High-level Considerations for 6G Timeline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858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TSG#102 Joint Session</a:t>
            </a:r>
          </a:p>
          <a:p>
            <a:r>
              <a:rPr lang="en-US" b="1" dirty="0"/>
              <a:t>December 12th, 2023</a:t>
            </a:r>
          </a:p>
          <a:p>
            <a:r>
              <a:rPr lang="en-DE" b="1"/>
              <a:t>C</a:t>
            </a:r>
            <a:r>
              <a:rPr lang="en-US" b="1"/>
              <a:t>P-23</a:t>
            </a:r>
            <a:r>
              <a:rPr lang="en-DE" b="1"/>
              <a:t>3307</a:t>
            </a:r>
            <a:endParaRPr lang="en-US" b="1" dirty="0"/>
          </a:p>
          <a:p>
            <a:r>
              <a:rPr lang="en-US" b="1" dirty="0"/>
              <a:t>AI 5.2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2" y="263182"/>
            <a:ext cx="9776389" cy="802567"/>
          </a:xfrm>
        </p:spPr>
        <p:txBody>
          <a:bodyPr/>
          <a:lstStyle/>
          <a:p>
            <a:r>
              <a:rPr lang="en-US" dirty="0"/>
              <a:t>High-Level Considerations for 6G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265" y="1065749"/>
            <a:ext cx="13490424" cy="5318118"/>
          </a:xfrm>
        </p:spPr>
        <p:txBody>
          <a:bodyPr/>
          <a:lstStyle/>
          <a:p>
            <a:r>
              <a:rPr lang="en-US" sz="2000" b="1" dirty="0"/>
              <a:t>First TSG-wide 6G workshop </a:t>
            </a:r>
            <a:r>
              <a:rPr lang="en-US" sz="2000" dirty="0"/>
              <a:t>is expected to be in </a:t>
            </a:r>
            <a:r>
              <a:rPr lang="en-US" sz="2000" b="1" dirty="0"/>
              <a:t>March 2025</a:t>
            </a:r>
          </a:p>
          <a:p>
            <a:pPr lvl="1"/>
            <a:r>
              <a:rPr lang="en-US" sz="1800" dirty="0"/>
              <a:t>Right before the planned Rel-19 RAN1 functional freeze (June 2025). Detailed information for the workshop is TBD</a:t>
            </a:r>
          </a:p>
          <a:p>
            <a:r>
              <a:rPr lang="en-US" sz="2000" dirty="0"/>
              <a:t>Organization of a </a:t>
            </a:r>
            <a:r>
              <a:rPr lang="en-US" sz="2000" b="1" dirty="0"/>
              <a:t>3GPP Stage 1 workshop on IMT-2030 use cases </a:t>
            </a:r>
            <a:r>
              <a:rPr lang="en-US" sz="2000" dirty="0"/>
              <a:t>is being discussed separately</a:t>
            </a:r>
          </a:p>
          <a:p>
            <a:pPr lvl="1"/>
            <a:r>
              <a:rPr lang="en-US" sz="1800" dirty="0"/>
              <a:t>Refer to </a:t>
            </a:r>
            <a:r>
              <a:rPr lang="en-US" sz="1800" b="1" dirty="0"/>
              <a:t>SP-231619</a:t>
            </a:r>
            <a:r>
              <a:rPr lang="en-US" sz="1800" dirty="0"/>
              <a:t> </a:t>
            </a:r>
          </a:p>
          <a:p>
            <a:r>
              <a:rPr lang="en-US" sz="2000" b="1" dirty="0"/>
              <a:t>Studies for 6G </a:t>
            </a:r>
            <a:r>
              <a:rPr lang="en-US" sz="2000" dirty="0"/>
              <a:t>in 3GPP are expected to start from </a:t>
            </a:r>
            <a:r>
              <a:rPr lang="en-US" sz="2000" b="1" dirty="0"/>
              <a:t>Release 20</a:t>
            </a:r>
          </a:p>
          <a:p>
            <a:pPr lvl="1"/>
            <a:r>
              <a:rPr lang="en-US" sz="1800" b="1" dirty="0"/>
              <a:t>Requirements studies:</a:t>
            </a:r>
          </a:p>
          <a:p>
            <a:pPr lvl="2"/>
            <a:r>
              <a:rPr lang="en-US" sz="1600" b="1" dirty="0"/>
              <a:t>SA1 SID </a:t>
            </a:r>
            <a:r>
              <a:rPr lang="en-US" sz="1600" dirty="0"/>
              <a:t>is expected to be approved in</a:t>
            </a:r>
            <a:r>
              <a:rPr lang="en-US" sz="1600" b="1" dirty="0"/>
              <a:t> Sept’2024. </a:t>
            </a:r>
          </a:p>
          <a:p>
            <a:pPr lvl="2"/>
            <a:r>
              <a:rPr lang="en-US" sz="1600" b="1" dirty="0"/>
              <a:t>RAN plenary SID </a:t>
            </a:r>
            <a:r>
              <a:rPr lang="en-US" sz="1600" dirty="0"/>
              <a:t>(e.g., radio requirements and KPIs) is expected to be approved </a:t>
            </a:r>
            <a:r>
              <a:rPr lang="en-US" sz="1600" b="1" dirty="0"/>
              <a:t>TBD</a:t>
            </a:r>
            <a:r>
              <a:rPr lang="en-US" sz="1600" dirty="0"/>
              <a:t> (</a:t>
            </a:r>
            <a:r>
              <a:rPr lang="en-US" sz="1600" i="1" dirty="0"/>
              <a:t>to be decided at RAN#103</a:t>
            </a:r>
            <a:r>
              <a:rPr lang="en-US" sz="1600" dirty="0"/>
              <a:t>)</a:t>
            </a:r>
          </a:p>
          <a:p>
            <a:pPr lvl="1"/>
            <a:r>
              <a:rPr lang="en-US" sz="1800" b="1" dirty="0"/>
              <a:t> Technology studies:</a:t>
            </a:r>
          </a:p>
          <a:p>
            <a:pPr lvl="2"/>
            <a:r>
              <a:rPr lang="en-US" sz="1600" b="1" dirty="0"/>
              <a:t>SA2 SID </a:t>
            </a:r>
            <a:r>
              <a:rPr lang="en-US" sz="1600" dirty="0"/>
              <a:t>is expected to be approved in </a:t>
            </a:r>
            <a:r>
              <a:rPr lang="en-US" sz="1600" b="1" dirty="0"/>
              <a:t>June’2025. </a:t>
            </a:r>
            <a:r>
              <a:rPr lang="en-US" sz="1600" dirty="0"/>
              <a:t>Other SA-WG SIDs (e.g., Security, etc.) are expected to be approved TBD</a:t>
            </a:r>
          </a:p>
          <a:p>
            <a:pPr lvl="2"/>
            <a:r>
              <a:rPr lang="en-US" sz="1600" b="1" dirty="0"/>
              <a:t>RAN-WG SIDs </a:t>
            </a:r>
            <a:r>
              <a:rPr lang="en-US" sz="1600" dirty="0"/>
              <a:t>are expected to be approved in </a:t>
            </a:r>
            <a:r>
              <a:rPr lang="en-US" sz="1600" b="1" dirty="0"/>
              <a:t>June’2025</a:t>
            </a:r>
          </a:p>
          <a:p>
            <a:r>
              <a:rPr lang="en-US" sz="2000" b="1" dirty="0"/>
              <a:t>IMT-2030 submission and normative work for 6G </a:t>
            </a:r>
            <a:r>
              <a:rPr lang="en-US" sz="2000" dirty="0"/>
              <a:t>in 3GPP are expected to start from </a:t>
            </a:r>
            <a:r>
              <a:rPr lang="en-US" sz="2000" b="1" dirty="0"/>
              <a:t>Release 21</a:t>
            </a:r>
          </a:p>
          <a:p>
            <a:pPr lvl="1"/>
            <a:r>
              <a:rPr lang="en-US" sz="1800" b="1" dirty="0"/>
              <a:t>Release 21 </a:t>
            </a:r>
            <a:r>
              <a:rPr lang="en-US" sz="1800" dirty="0"/>
              <a:t>is expected to produce the 1</a:t>
            </a:r>
            <a:r>
              <a:rPr lang="en-US" sz="1800" baseline="30000" dirty="0"/>
              <a:t>st</a:t>
            </a:r>
            <a:r>
              <a:rPr lang="en-US" sz="1800" dirty="0"/>
              <a:t> set of 3GPP </a:t>
            </a:r>
            <a:r>
              <a:rPr lang="en-US" sz="1800" b="1" dirty="0"/>
              <a:t>6G technical specifications</a:t>
            </a:r>
            <a:r>
              <a:rPr lang="en-US" sz="1800" dirty="0"/>
              <a:t>, and will be the release for </a:t>
            </a:r>
            <a:r>
              <a:rPr lang="en-US" sz="1800" b="1" dirty="0"/>
              <a:t>IMT-2030 submission </a:t>
            </a:r>
            <a:r>
              <a:rPr lang="en-US" sz="1800" dirty="0"/>
              <a:t>before 2030</a:t>
            </a:r>
          </a:p>
          <a:p>
            <a:pPr lvl="1"/>
            <a:r>
              <a:rPr lang="en-US" sz="1800" b="1" dirty="0"/>
              <a:t>Release 21 </a:t>
            </a:r>
            <a:r>
              <a:rPr lang="en-US" sz="1800" dirty="0"/>
              <a:t>is expected to be delivered with a </a:t>
            </a:r>
            <a:r>
              <a:rPr lang="en-US" sz="1800" b="1" dirty="0"/>
              <a:t>single drop </a:t>
            </a:r>
            <a:r>
              <a:rPr lang="en-US" sz="1800" dirty="0"/>
              <a:t>(i.e., a single code freeze)</a:t>
            </a:r>
          </a:p>
          <a:p>
            <a:r>
              <a:rPr lang="en-US" sz="2000" dirty="0"/>
              <a:t>Target </a:t>
            </a:r>
            <a:r>
              <a:rPr lang="en-US" sz="2000" b="1" dirty="0"/>
              <a:t>TSG#103 (March’2024) </a:t>
            </a:r>
            <a:r>
              <a:rPr lang="en-US" sz="2000" dirty="0"/>
              <a:t>for the remaining detailed 6G timeline decisions</a:t>
            </a:r>
          </a:p>
        </p:txBody>
      </p:sp>
    </p:spTree>
    <p:extLst>
      <p:ext uri="{BB962C8B-B14F-4D97-AF65-F5344CB8AC3E}">
        <p14:creationId xmlns:p14="http://schemas.microsoft.com/office/powerpoint/2010/main" val="248502718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ba37140e-f4c5-4a6c-a9b4-20a691ce6c8a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70260</TotalTime>
  <Words>248</Words>
  <Application>Microsoft Office PowerPoint</Application>
  <PresentationFormat>Custom</PresentationFormat>
  <Paragraphs>23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High-level Considerations for 6G Timeline</vt:lpstr>
      <vt:lpstr>High-Level Considerations for 6G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Peter</cp:lastModifiedBy>
  <cp:revision>720</cp:revision>
  <dcterms:created xsi:type="dcterms:W3CDTF">2018-05-24T11:49:12Z</dcterms:created>
  <dcterms:modified xsi:type="dcterms:W3CDTF">2023-12-08T16:36:52Z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1702018821</vt:lpwstr>
  </property>
  <property fmtid="{D5CDD505-2E9C-101B-9397-08002B2CF9AE}" pid="13" name="_2015_ms_pID_725343">
    <vt:lpwstr>(2)vxAS4iiuGt/2jbKr+NbuxOZmoaqZQocySqyKDOmBzq1R2msobUmsN8WKsdgGAlvnaHuMNBsS
++yU3Mn3jidRSdfbWe4yC4h+aJmIz0Wnoy0YMC5hoXVHcgHCznMaEJ8n7K+DENMOa3CrgeCT
F3hzoYuzzJs4QfhOcXZAYLSOlOnI/zCTFSaEu92axLG5BDhY7JP5j3hT0iieeXSxn0Cymeku
z43zhSWzeA/RF4GMTW</vt:lpwstr>
  </property>
  <property fmtid="{D5CDD505-2E9C-101B-9397-08002B2CF9AE}" pid="14" name="_2015_ms_pID_7253431">
    <vt:lpwstr>ng+l6k5jI6LRgHgGtxshFtYlGaCUQDeKrOmVY4PdQHG6QfXjvr5U4a
t8owGvx63O2Rsw6sG/mYNFxIEBJ94USPYXaZh1GrEyiHGSWgqPGTmal67WzOA73/RBCgv97s
veFcKoxH9QnOataKv2Jgbi4Phcn1mi0i3lezEEQrr58s7qrkT400+nHJcMfu+ckR1pkc8bLN
Zq9rI4UYS8dQKRc+</vt:lpwstr>
  </property>
</Properties>
</file>