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8"/>
  </p:notesMasterIdLst>
  <p:handoutMasterIdLst>
    <p:handoutMasterId r:id="rId29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8" r:id="rId12"/>
    <p:sldId id="1162" r:id="rId13"/>
    <p:sldId id="802" r:id="rId14"/>
    <p:sldId id="1144" r:id="rId15"/>
    <p:sldId id="1159" r:id="rId16"/>
    <p:sldId id="1152" r:id="rId17"/>
    <p:sldId id="1169" r:id="rId18"/>
    <p:sldId id="1163" r:id="rId19"/>
    <p:sldId id="1164" r:id="rId20"/>
    <p:sldId id="1228" r:id="rId21"/>
    <p:sldId id="1147" r:id="rId22"/>
    <p:sldId id="1146" r:id="rId23"/>
    <p:sldId id="1227" r:id="rId24"/>
    <p:sldId id="1143" r:id="rId25"/>
    <p:sldId id="1148" r:id="rId26"/>
    <p:sldId id="760" r:id="rId2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987BEB-98C8-4E78-BEE5-35CB6D68B34B}" v="17" dt="2025-09-16T01:57:38.49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87" d="100"/>
          <a:sy n="87" d="100"/>
        </p:scale>
        <p:origin x="900" y="2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Relationship Id="rId35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9/16/2025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9/16/2025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CBD754A0-9D08-86C3-D70E-6AA9F2006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>
            <a:extLst>
              <a:ext uri="{FF2B5EF4-FFF2-40B4-BE49-F238E27FC236}">
                <a16:creationId xmlns:a16="http://schemas.microsoft.com/office/drawing/2014/main" id="{A657D944-01B9-FDC5-4F2E-E4F010F89C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>
            <a:extLst>
              <a:ext uri="{FF2B5EF4-FFF2-40B4-BE49-F238E27FC236}">
                <a16:creationId xmlns:a16="http://schemas.microsoft.com/office/drawing/2014/main" id="{4F12E344-0195-C1C3-B940-9027CEEDD6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03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16/09/2025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#109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>
                <a:solidFill>
                  <a:schemeClr val="bg1"/>
                </a:solidFill>
                <a:latin typeface="Arial" panose="020B0604020202020204" pitchFamily="34" charset="0"/>
              </a:rPr>
              <a:t>CP-252254 </a:t>
            </a: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TSG#109, 15 -19 September 2025, Beijing, China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normative; 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was initially at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20396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8849" y="480531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8260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1085827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</a:p>
          <a:p>
            <a:pPr marL="739815" lvl="1" indent="-341313">
              <a:defRPr/>
            </a:pPr>
            <a:r>
              <a:rPr lang="en-US" altLang="en-US" sz="1600" dirty="0"/>
              <a:t>Frozen in June 2025</a:t>
            </a:r>
          </a:p>
          <a:p>
            <a:pPr marL="1139865" lvl="2" indent="-341313">
              <a:defRPr/>
            </a:pPr>
            <a:r>
              <a:rPr lang="en-US" altLang="en-US" sz="1200" dirty="0"/>
              <a:t>including now the FRMCS_Ph6-REQ (for which there was an exception in June)</a:t>
            </a:r>
          </a:p>
          <a:p>
            <a:pPr marL="1139865" lvl="2" indent="-341313">
              <a:defRPr/>
            </a:pPr>
            <a:endParaRPr lang="en-US" altLang="en-US" sz="2000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358477" y="1905798"/>
            <a:ext cx="8605837" cy="1436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2000" kern="0" dirty="0"/>
              <a:t>Stage 2 in SA2 and SA6: </a:t>
            </a:r>
          </a:p>
          <a:p>
            <a:pPr marL="739815" lvl="1" indent="-341313">
              <a:defRPr/>
            </a:pPr>
            <a:r>
              <a:rPr lang="en-US" altLang="en-US" sz="1600" kern="0" dirty="0"/>
              <a:t>SID approval getting stable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21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36 % </a:t>
            </a:r>
            <a:r>
              <a:rPr lang="en-US" altLang="en-US" sz="1600" kern="0" dirty="0"/>
              <a:t>(not significant at previous TSG)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8 items so far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18 % </a:t>
            </a:r>
            <a:r>
              <a:rPr lang="en-US" altLang="en-US" sz="1600" kern="0" dirty="0"/>
              <a:t>(not significant at previous TSG)</a:t>
            </a:r>
          </a:p>
          <a:p>
            <a:pPr marL="739815" lvl="1" indent="-341313">
              <a:defRPr/>
            </a:pPr>
            <a:endParaRPr lang="en-US" altLang="en-US" sz="1600" kern="0" dirty="0"/>
          </a:p>
          <a:p>
            <a:pPr marL="739815" lvl="1" indent="-341313">
              <a:defRPr/>
            </a:pPr>
            <a:endParaRPr lang="en-US" altLang="en-US" sz="1100" kern="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 txBox="1">
            <a:spLocks/>
          </p:cNvSpPr>
          <p:nvPr/>
        </p:nvSpPr>
        <p:spPr bwMode="auto">
          <a:xfrm>
            <a:off x="269081" y="3470958"/>
            <a:ext cx="8605837" cy="88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kern="0" dirty="0"/>
              <a:t>RAN: 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WG SIDs/WIDs approved at RAN#108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Studies</a:t>
            </a:r>
            <a:r>
              <a:rPr lang="en-US" altLang="en-US" sz="1200" b="1" kern="0" dirty="0"/>
              <a:t>: 4 studies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10 % </a:t>
            </a:r>
            <a:r>
              <a:rPr lang="en-US" altLang="en-US" sz="1200" kern="0" dirty="0"/>
              <a:t>(not significant at previous TSG)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Normative</a:t>
            </a:r>
            <a:r>
              <a:rPr lang="en-US" altLang="en-US" sz="1200" b="1" kern="0" dirty="0"/>
              <a:t>: </a:t>
            </a:r>
            <a:r>
              <a:rPr lang="en-US" altLang="en-US" sz="1200" b="1" u="sng" kern="0" dirty="0"/>
              <a:t>19 items so far</a:t>
            </a:r>
            <a:r>
              <a:rPr lang="en-US" altLang="en-US" sz="1200" kern="0" dirty="0"/>
              <a:t>, work just starting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RAN4 WIDs approval to be finalized at RAN#109</a:t>
            </a:r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6" y="74174"/>
            <a:ext cx="8744153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1800" dirty="0"/>
              <a:t>Rel-20 5GA SA3/4/5 activities:</a:t>
            </a:r>
          </a:p>
          <a:p>
            <a:pPr marL="739775" lvl="1" indent="-341313">
              <a:defRPr/>
            </a:pPr>
            <a:r>
              <a:rPr lang="en-US" altLang="en-US" sz="1400" dirty="0"/>
              <a:t>Studies</a:t>
            </a:r>
            <a:r>
              <a:rPr lang="en-US" altLang="en-US" sz="1400" b="1" dirty="0"/>
              <a:t>: 15 studies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14 % </a:t>
            </a:r>
            <a:r>
              <a:rPr lang="en-US" altLang="en-US" sz="1400" dirty="0"/>
              <a:t>(not significant at previous TSG)</a:t>
            </a:r>
          </a:p>
          <a:p>
            <a:pPr marL="739775" lvl="1" indent="-341313">
              <a:defRPr/>
            </a:pPr>
            <a:r>
              <a:rPr lang="en-US" altLang="en-US" sz="1400" dirty="0"/>
              <a:t>Normative</a:t>
            </a:r>
            <a:r>
              <a:rPr lang="en-US" altLang="en-US" sz="1400" b="1" dirty="0"/>
              <a:t>: </a:t>
            </a:r>
            <a:r>
              <a:rPr lang="en-US" altLang="en-US" sz="1400" b="1" u="sng" dirty="0"/>
              <a:t>9 items so far</a:t>
            </a:r>
            <a:r>
              <a:rPr lang="en-US" altLang="en-US" sz="1400" dirty="0"/>
              <a:t>, </a:t>
            </a:r>
            <a:r>
              <a:rPr lang="en-US" altLang="en-US" sz="1400" b="1" dirty="0"/>
              <a:t>OCI = 18 % </a:t>
            </a:r>
            <a:r>
              <a:rPr lang="en-US" altLang="en-US" sz="1400" dirty="0"/>
              <a:t>(not significant at previous TSG)</a:t>
            </a:r>
          </a:p>
          <a:p>
            <a:pPr marL="341273" indent="-341313">
              <a:defRPr/>
            </a:pPr>
            <a:r>
              <a:rPr lang="en-US" altLang="en-US" sz="1800" dirty="0"/>
              <a:t>Rel-20 5GA Stage 3 in CT (CP-252253/2252) : </a:t>
            </a:r>
          </a:p>
          <a:p>
            <a:pPr marL="739775" lvl="1" indent="-341313">
              <a:defRPr/>
            </a:pPr>
            <a:r>
              <a:rPr lang="en-US" altLang="en-US" sz="1400" dirty="0"/>
              <a:t>not started, to be started in Q1 2026 </a:t>
            </a:r>
          </a:p>
          <a:p>
            <a:pPr marL="739775" lvl="1" indent="-341313">
              <a:defRPr/>
            </a:pPr>
            <a:r>
              <a:rPr lang="en-US" altLang="en-US" sz="1400" dirty="0"/>
              <a:t>Rel-20 timeline to be used about 50%-50% between 5GA and FS_6G topics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85840" y="103316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8454" y="484269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3803" y="2417398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4738255" y="4384963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765" y="1643824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2035392" y="1376533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5" name="Chevron 60">
            <a:extLst>
              <a:ext uri="{FF2B5EF4-FFF2-40B4-BE49-F238E27FC236}">
                <a16:creationId xmlns:a16="http://schemas.microsoft.com/office/drawing/2014/main" id="{9772A3F5-EE99-B673-A6CB-BF15F057A1FD}"/>
              </a:ext>
            </a:extLst>
          </p:cNvPr>
          <p:cNvSpPr/>
          <p:nvPr/>
        </p:nvSpPr>
        <p:spPr bwMode="auto">
          <a:xfrm>
            <a:off x="1374987" y="1383197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Chevron 60">
            <a:extLst>
              <a:ext uri="{FF2B5EF4-FFF2-40B4-BE49-F238E27FC236}">
                <a16:creationId xmlns:a16="http://schemas.microsoft.com/office/drawing/2014/main" id="{5985ECF7-20BF-200E-8F19-EA178CFE7DB5}"/>
              </a:ext>
            </a:extLst>
          </p:cNvPr>
          <p:cNvSpPr/>
          <p:nvPr/>
        </p:nvSpPr>
        <p:spPr bwMode="auto">
          <a:xfrm>
            <a:off x="2133600" y="1777350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2736427" y="1811376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3474721" y="2208861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4034790" y="3103142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3908214" y="2720179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5791200" y="4361656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5" name="Thought Bubble: Cloud 9264">
            <a:extLst>
              <a:ext uri="{FF2B5EF4-FFF2-40B4-BE49-F238E27FC236}">
                <a16:creationId xmlns:a16="http://schemas.microsoft.com/office/drawing/2014/main" id="{AF2A54D2-8579-81B9-4303-4D6D537198DD}"/>
              </a:ext>
            </a:extLst>
          </p:cNvPr>
          <p:cNvSpPr/>
          <p:nvPr/>
        </p:nvSpPr>
        <p:spPr bwMode="auto">
          <a:xfrm>
            <a:off x="4085890" y="3852002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32B622FC-0D4E-F8E6-3A5E-D4F5FF2BBFCD}"/>
              </a:ext>
            </a:extLst>
          </p:cNvPr>
          <p:cNvSpPr/>
          <p:nvPr/>
        </p:nvSpPr>
        <p:spPr bwMode="auto">
          <a:xfrm>
            <a:off x="3435926" y="2708076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276" name="TextBox 9275">
            <a:extLst>
              <a:ext uri="{FF2B5EF4-FFF2-40B4-BE49-F238E27FC236}">
                <a16:creationId xmlns:a16="http://schemas.microsoft.com/office/drawing/2014/main" id="{9E629B9B-1D33-4DD0-424D-CB4E78B9D692}"/>
              </a:ext>
            </a:extLst>
          </p:cNvPr>
          <p:cNvSpPr txBox="1"/>
          <p:nvPr/>
        </p:nvSpPr>
        <p:spPr>
          <a:xfrm>
            <a:off x="3994826" y="3951596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4610101" y="3561224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BFC11874-F820-8555-F3DD-56E344F97992}"/>
              </a:ext>
            </a:extLst>
          </p:cNvPr>
          <p:cNvSpPr/>
          <p:nvPr/>
        </p:nvSpPr>
        <p:spPr bwMode="auto">
          <a:xfrm>
            <a:off x="7624304" y="2706666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8031859" y="4357014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7943958" y="4383170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5548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6" name="Thought Bubble: Cloud 17485">
            <a:extLst>
              <a:ext uri="{FF2B5EF4-FFF2-40B4-BE49-F238E27FC236}">
                <a16:creationId xmlns:a16="http://schemas.microsoft.com/office/drawing/2014/main" id="{792365C6-8D04-F809-6D83-D9ACC9D85E2F}"/>
              </a:ext>
            </a:extLst>
          </p:cNvPr>
          <p:cNvSpPr/>
          <p:nvPr/>
        </p:nvSpPr>
        <p:spPr bwMode="auto">
          <a:xfrm>
            <a:off x="5781745" y="3829304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87" name="TextBox 17486">
            <a:extLst>
              <a:ext uri="{FF2B5EF4-FFF2-40B4-BE49-F238E27FC236}">
                <a16:creationId xmlns:a16="http://schemas.microsoft.com/office/drawing/2014/main" id="{F324507F-A6B6-4653-BB1F-A28D265EE087}"/>
              </a:ext>
            </a:extLst>
          </p:cNvPr>
          <p:cNvSpPr txBox="1"/>
          <p:nvPr/>
        </p:nvSpPr>
        <p:spPr>
          <a:xfrm>
            <a:off x="5910868" y="3896473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39F60788-131E-40AC-E519-12453045979F}"/>
              </a:ext>
            </a:extLst>
          </p:cNvPr>
          <p:cNvSpPr/>
          <p:nvPr/>
        </p:nvSpPr>
        <p:spPr bwMode="auto">
          <a:xfrm>
            <a:off x="1088968" y="1288473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3205683" y="2102874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6D46EA41-9F42-4B30-CF84-8814DC9E0FDE}"/>
              </a:ext>
            </a:extLst>
          </p:cNvPr>
          <p:cNvSpPr txBox="1"/>
          <p:nvPr/>
        </p:nvSpPr>
        <p:spPr>
          <a:xfrm>
            <a:off x="369312" y="4570441"/>
            <a:ext cx="45720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Several Dates yet to be clarified/defined for several groups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CD4EB3E-7179-6912-F151-0BFE6008E9D9}"/>
              </a:ext>
            </a:extLst>
          </p:cNvPr>
          <p:cNvSpPr txBox="1"/>
          <p:nvPr/>
        </p:nvSpPr>
        <p:spPr>
          <a:xfrm>
            <a:off x="7617944" y="2425427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ED5304-56FA-38C8-FDBF-696EA2A1EC0F}"/>
              </a:ext>
            </a:extLst>
          </p:cNvPr>
          <p:cNvSpPr txBox="1"/>
          <p:nvPr/>
        </p:nvSpPr>
        <p:spPr>
          <a:xfrm>
            <a:off x="4691125" y="4085531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3A7B51-FDD5-12B4-D75B-EC4DD1245D15}"/>
              </a:ext>
            </a:extLst>
          </p:cNvPr>
          <p:cNvSpPr txBox="1"/>
          <p:nvPr/>
        </p:nvSpPr>
        <p:spPr>
          <a:xfrm>
            <a:off x="7096910" y="4044727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86304CC-AA15-1900-8F79-40BE5149FD41}"/>
              </a:ext>
            </a:extLst>
          </p:cNvPr>
          <p:cNvSpPr txBox="1"/>
          <p:nvPr/>
        </p:nvSpPr>
        <p:spPr>
          <a:xfrm>
            <a:off x="8243076" y="4480010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DCFD77-5F0E-8161-3451-92CC51747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F38D47D-969A-B0B2-4631-5F50ED1E1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23A5434-5AD3-6B9C-A765-72A77F731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Several groups have now started working on 6G:</a:t>
            </a:r>
          </a:p>
          <a:p>
            <a:pPr marL="739775" lvl="1" indent="-341313">
              <a:defRPr/>
            </a:pPr>
            <a:endParaRPr lang="en-GB" altLang="en-US" sz="16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7671543-6A86-C1B3-4419-149A99CAB9B3}"/>
              </a:ext>
            </a:extLst>
          </p:cNvPr>
          <p:cNvSpPr txBox="1">
            <a:spLocks/>
          </p:cNvSpPr>
          <p:nvPr/>
        </p:nvSpPr>
        <p:spPr bwMode="auto">
          <a:xfrm>
            <a:off x="203605" y="2991778"/>
            <a:ext cx="8839200" cy="437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dirty="0">
                <a:latin typeface="+mn-lt"/>
              </a:rPr>
              <a:t>Most advanced one is SA1: TR 22.870 on FS_6G_REQ</a:t>
            </a:r>
            <a:r>
              <a:rPr lang="en-US" altLang="en-US" sz="2000" dirty="0"/>
              <a:t> targeted to be completed in March 2026</a:t>
            </a:r>
          </a:p>
          <a:p>
            <a:pPr marL="739775" lvl="1" indent="-341313">
              <a:defRPr/>
            </a:pPr>
            <a:r>
              <a:rPr lang="en-US" altLang="en-US" sz="1600" dirty="0"/>
              <a:t>RAN Plenary’s 6G study is targeted for just 3 months after, i.e. June 2026</a:t>
            </a:r>
          </a:p>
          <a:p>
            <a:pPr marL="739775" lvl="1" indent="-341313">
              <a:defRPr/>
            </a:pPr>
            <a:endParaRPr lang="en-US" altLang="en-US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82BCC73-719B-7B76-711E-9E096214D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021724"/>
              </p:ext>
            </p:extLst>
          </p:nvPr>
        </p:nvGraphicFramePr>
        <p:xfrm>
          <a:off x="583428" y="1371422"/>
          <a:ext cx="7755900" cy="1529080"/>
        </p:xfrm>
        <a:graphic>
          <a:graphicData uri="http://schemas.openxmlformats.org/drawingml/2006/table">
            <a:tbl>
              <a:tblPr/>
              <a:tblGrid>
                <a:gridCol w="732502">
                  <a:extLst>
                    <a:ext uri="{9D8B030D-6E8A-4147-A177-3AD203B41FA5}">
                      <a16:colId xmlns:a16="http://schemas.microsoft.com/office/drawing/2014/main" val="1918047089"/>
                    </a:ext>
                  </a:extLst>
                </a:gridCol>
                <a:gridCol w="4323196">
                  <a:extLst>
                    <a:ext uri="{9D8B030D-6E8A-4147-A177-3AD203B41FA5}">
                      <a16:colId xmlns:a16="http://schemas.microsoft.com/office/drawing/2014/main" val="855360134"/>
                    </a:ext>
                  </a:extLst>
                </a:gridCol>
                <a:gridCol w="1565543">
                  <a:extLst>
                    <a:ext uri="{9D8B030D-6E8A-4147-A177-3AD203B41FA5}">
                      <a16:colId xmlns:a16="http://schemas.microsoft.com/office/drawing/2014/main" val="1243549692"/>
                    </a:ext>
                  </a:extLst>
                </a:gridCol>
                <a:gridCol w="488334">
                  <a:extLst>
                    <a:ext uri="{9D8B030D-6E8A-4147-A177-3AD203B41FA5}">
                      <a16:colId xmlns:a16="http://schemas.microsoft.com/office/drawing/2014/main" val="689068722"/>
                    </a:ext>
                  </a:extLst>
                </a:gridCol>
                <a:gridCol w="646325">
                  <a:extLst>
                    <a:ext uri="{9D8B030D-6E8A-4147-A177-3AD203B41FA5}">
                      <a16:colId xmlns:a16="http://schemas.microsoft.com/office/drawing/2014/main" val="224697899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Group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 Complete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10924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6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6G Studies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867532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1050110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6G Use Cases and Service Requirements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FS_6G_REQ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611927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1080057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Architecture for 6G System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FS_6G_ARC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056320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1060079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6G Scenarios and Requirements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FS_6G_RAN_Scen_Req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28303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1080064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Modernization of Specification Format and Procedures for 6G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FS_6GSpecs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4399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1080072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6G Radio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FS_6G_Radio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03766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51029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3B8DF-41B7-3946-B3B6-E2B0E4187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32FF5-1ACE-EEAC-D441-A6F211338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6" y="74174"/>
            <a:ext cx="8744153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FS_6G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4D869-17F4-8A08-075C-1D60CE340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1800" dirty="0"/>
              <a:t>Rel-20 FS_6G SA3/4/5 activities:</a:t>
            </a:r>
          </a:p>
          <a:p>
            <a:pPr marL="739775" lvl="1" indent="-341313">
              <a:defRPr/>
            </a:pPr>
            <a:r>
              <a:rPr lang="en-US" altLang="en-US" sz="1400" dirty="0"/>
              <a:t>Not started</a:t>
            </a:r>
          </a:p>
          <a:p>
            <a:pPr marL="341273" indent="-341313">
              <a:defRPr/>
            </a:pPr>
            <a:r>
              <a:rPr lang="en-US" altLang="en-US" sz="1800" dirty="0"/>
              <a:t>Rel-20 FS_6G Stage 3 in CT (CP-252253/2252) : </a:t>
            </a:r>
          </a:p>
          <a:p>
            <a:pPr marL="739775" lvl="1" indent="-341313">
              <a:defRPr/>
            </a:pPr>
            <a:r>
              <a:rPr lang="en-US" altLang="en-US" sz="1400" dirty="0"/>
              <a:t>not started, to be started in Q4 2025 </a:t>
            </a:r>
          </a:p>
          <a:p>
            <a:pPr marL="739775" lvl="1" indent="-341313">
              <a:defRPr/>
            </a:pPr>
            <a:r>
              <a:rPr lang="en-US" altLang="en-US" sz="1400" dirty="0"/>
              <a:t>Rel-20 timeline to be used about 50%-50% between 5GA and FS_6G topics</a:t>
            </a:r>
          </a:p>
          <a:p>
            <a:pPr lvl="2"/>
            <a:endParaRPr lang="en-GB" sz="1000" dirty="0"/>
          </a:p>
          <a:p>
            <a:pPr lvl="2"/>
            <a:endParaRPr lang="en-GB" sz="1000" dirty="0"/>
          </a:p>
          <a:p>
            <a:pPr lvl="2"/>
            <a:endParaRPr lang="en-GB" sz="1000" dirty="0"/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61363616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TBD:</a:t>
            </a:r>
          </a:p>
          <a:p>
            <a:pPr lvl="1"/>
            <a:r>
              <a:rPr lang="en-GB" altLang="en-US" sz="1400" dirty="0"/>
              <a:t>Previous decision: “Rel-21 timeline is to be decided no later than June 2026”</a:t>
            </a:r>
          </a:p>
          <a:p>
            <a:pPr lvl="1"/>
            <a:r>
              <a:rPr lang="en-GB" altLang="en-US" sz="1400" dirty="0"/>
              <a:t>But some groups (SA1, RAN Plenary) would have already finished their Rel-20 work by that time</a:t>
            </a:r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lvl="1"/>
            <a:endParaRPr lang="en-US" altLang="en-US" sz="1800" dirty="0"/>
          </a:p>
          <a:p>
            <a:pPr marL="0" indent="0">
              <a:buNone/>
            </a:pPr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B006CEB2-3FE3-B15D-8275-9433F6AC8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Google Shape;120;p20">
            <a:extLst>
              <a:ext uri="{FF2B5EF4-FFF2-40B4-BE49-F238E27FC236}">
                <a16:creationId xmlns:a16="http://schemas.microsoft.com/office/drawing/2014/main" id="{E06F7613-0708-08D7-69AD-B11611824C56}"/>
              </a:ext>
            </a:extLst>
          </p:cNvPr>
          <p:cNvCxnSpPr>
            <a:cxnSpLocks/>
            <a:stCxn id="145" idx="1"/>
            <a:endCxn id="103" idx="3"/>
          </p:cNvCxnSpPr>
          <p:nvPr/>
        </p:nvCxnSpPr>
        <p:spPr>
          <a:xfrm>
            <a:off x="90344" y="816947"/>
            <a:ext cx="8974174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>
            <a:extLst>
              <a:ext uri="{FF2B5EF4-FFF2-40B4-BE49-F238E27FC236}">
                <a16:creationId xmlns:a16="http://schemas.microsoft.com/office/drawing/2014/main" id="{194109D8-1D0E-96B3-3BC9-ED506B206296}"/>
              </a:ext>
            </a:extLst>
          </p:cNvPr>
          <p:cNvSpPr txBox="1"/>
          <p:nvPr/>
        </p:nvSpPr>
        <p:spPr>
          <a:xfrm>
            <a:off x="1689031" y="158187"/>
            <a:ext cx="4928814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ym typeface="Montserrat"/>
              </a:rPr>
              <a:t>Discussion on Rel-21 timeline</a:t>
            </a:r>
            <a:endParaRPr sz="2800" dirty="0">
              <a:sym typeface="Montserrat"/>
            </a:endParaRPr>
          </a:p>
        </p:txBody>
      </p:sp>
      <p:cxnSp>
        <p:nvCxnSpPr>
          <p:cNvPr id="126" name="Google Shape;126;p20">
            <a:extLst>
              <a:ext uri="{FF2B5EF4-FFF2-40B4-BE49-F238E27FC236}">
                <a16:creationId xmlns:a16="http://schemas.microsoft.com/office/drawing/2014/main" id="{A7F50CD7-CA2F-9516-F4AF-34C4A3F950B2}"/>
              </a:ext>
            </a:extLst>
          </p:cNvPr>
          <p:cNvCxnSpPr/>
          <p:nvPr/>
        </p:nvCxnSpPr>
        <p:spPr>
          <a:xfrm>
            <a:off x="4165568" y="1159535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>
            <a:extLst>
              <a:ext uri="{FF2B5EF4-FFF2-40B4-BE49-F238E27FC236}">
                <a16:creationId xmlns:a16="http://schemas.microsoft.com/office/drawing/2014/main" id="{57220CFF-32C4-FE44-0D30-8E11C3A02AD1}"/>
              </a:ext>
            </a:extLst>
          </p:cNvPr>
          <p:cNvCxnSpPr/>
          <p:nvPr/>
        </p:nvCxnSpPr>
        <p:spPr>
          <a:xfrm>
            <a:off x="2922556" y="1159535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>
            <a:extLst>
              <a:ext uri="{FF2B5EF4-FFF2-40B4-BE49-F238E27FC236}">
                <a16:creationId xmlns:a16="http://schemas.microsoft.com/office/drawing/2014/main" id="{93FD4171-C4E0-A11D-0822-123460637E5E}"/>
              </a:ext>
            </a:extLst>
          </p:cNvPr>
          <p:cNvCxnSpPr/>
          <p:nvPr/>
        </p:nvCxnSpPr>
        <p:spPr>
          <a:xfrm>
            <a:off x="1530318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>
            <a:extLst>
              <a:ext uri="{FF2B5EF4-FFF2-40B4-BE49-F238E27FC236}">
                <a16:creationId xmlns:a16="http://schemas.microsoft.com/office/drawing/2014/main" id="{D4DAAA86-EBB2-4D8A-E06F-7FA8C30EBBD8}"/>
              </a:ext>
            </a:extLst>
          </p:cNvPr>
          <p:cNvCxnSpPr/>
          <p:nvPr/>
        </p:nvCxnSpPr>
        <p:spPr>
          <a:xfrm>
            <a:off x="2227231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>
            <a:extLst>
              <a:ext uri="{FF2B5EF4-FFF2-40B4-BE49-F238E27FC236}">
                <a16:creationId xmlns:a16="http://schemas.microsoft.com/office/drawing/2014/main" id="{4B9BB5A7-1814-9575-664C-42AA663D7B86}"/>
              </a:ext>
            </a:extLst>
          </p:cNvPr>
          <p:cNvCxnSpPr/>
          <p:nvPr/>
        </p:nvCxnSpPr>
        <p:spPr>
          <a:xfrm>
            <a:off x="219043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>
            <a:extLst>
              <a:ext uri="{FF2B5EF4-FFF2-40B4-BE49-F238E27FC236}">
                <a16:creationId xmlns:a16="http://schemas.microsoft.com/office/drawing/2014/main" id="{0C127A51-9F7A-571E-9061-84C3E36460F8}"/>
              </a:ext>
            </a:extLst>
          </p:cNvPr>
          <p:cNvCxnSpPr/>
          <p:nvPr/>
        </p:nvCxnSpPr>
        <p:spPr>
          <a:xfrm>
            <a:off x="8907749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>
            <a:extLst>
              <a:ext uri="{FF2B5EF4-FFF2-40B4-BE49-F238E27FC236}">
                <a16:creationId xmlns:a16="http://schemas.microsoft.com/office/drawing/2014/main" id="{ED7B14DA-A87A-C3A4-3F6F-DA1FE4D4B63D}"/>
              </a:ext>
            </a:extLst>
          </p:cNvPr>
          <p:cNvCxnSpPr/>
          <p:nvPr/>
        </p:nvCxnSpPr>
        <p:spPr>
          <a:xfrm>
            <a:off x="4698968" y="116271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>
            <a:extLst>
              <a:ext uri="{FF2B5EF4-FFF2-40B4-BE49-F238E27FC236}">
                <a16:creationId xmlns:a16="http://schemas.microsoft.com/office/drawing/2014/main" id="{83EF8B98-7751-BF4B-38B3-0CE0B89F0FAE}"/>
              </a:ext>
            </a:extLst>
          </p:cNvPr>
          <p:cNvSpPr txBox="1"/>
          <p:nvPr/>
        </p:nvSpPr>
        <p:spPr>
          <a:xfrm>
            <a:off x="5001369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TSG#117</a:t>
            </a:r>
            <a:endParaRPr dirty="0"/>
          </a:p>
        </p:txBody>
      </p:sp>
      <p:sp>
        <p:nvSpPr>
          <p:cNvPr id="134" name="Google Shape;134;p20">
            <a:extLst>
              <a:ext uri="{FF2B5EF4-FFF2-40B4-BE49-F238E27FC236}">
                <a16:creationId xmlns:a16="http://schemas.microsoft.com/office/drawing/2014/main" id="{843DC19F-A888-8FA3-8E24-9205F0685905}"/>
              </a:ext>
            </a:extLst>
          </p:cNvPr>
          <p:cNvSpPr txBox="1"/>
          <p:nvPr/>
        </p:nvSpPr>
        <p:spPr>
          <a:xfrm>
            <a:off x="567446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TSG#118</a:t>
            </a:r>
            <a:endParaRPr dirty="0"/>
          </a:p>
        </p:txBody>
      </p:sp>
      <p:sp>
        <p:nvSpPr>
          <p:cNvPr id="135" name="Google Shape;135;p20">
            <a:extLst>
              <a:ext uri="{FF2B5EF4-FFF2-40B4-BE49-F238E27FC236}">
                <a16:creationId xmlns:a16="http://schemas.microsoft.com/office/drawing/2014/main" id="{CB4B8917-454E-139D-B094-EEF90BB8D877}"/>
              </a:ext>
            </a:extLst>
          </p:cNvPr>
          <p:cNvSpPr txBox="1"/>
          <p:nvPr/>
        </p:nvSpPr>
        <p:spPr>
          <a:xfrm>
            <a:off x="8582854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TSG#123</a:t>
            </a:r>
            <a:endParaRPr dirty="0"/>
          </a:p>
        </p:txBody>
      </p:sp>
      <p:sp>
        <p:nvSpPr>
          <p:cNvPr id="136" name="Google Shape;136;p20">
            <a:extLst>
              <a:ext uri="{FF2B5EF4-FFF2-40B4-BE49-F238E27FC236}">
                <a16:creationId xmlns:a16="http://schemas.microsoft.com/office/drawing/2014/main" id="{C4FE7F3D-81A3-E313-468B-49F2906739D3}"/>
              </a:ext>
            </a:extLst>
          </p:cNvPr>
          <p:cNvSpPr txBox="1"/>
          <p:nvPr/>
        </p:nvSpPr>
        <p:spPr>
          <a:xfrm>
            <a:off x="-6511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 dirty="0"/>
          </a:p>
        </p:txBody>
      </p:sp>
      <p:sp>
        <p:nvSpPr>
          <p:cNvPr id="137" name="Google Shape;137;p20">
            <a:extLst>
              <a:ext uri="{FF2B5EF4-FFF2-40B4-BE49-F238E27FC236}">
                <a16:creationId xmlns:a16="http://schemas.microsoft.com/office/drawing/2014/main" id="{AB88FA95-69FA-791D-D7FE-0EAE1D0E8B57}"/>
              </a:ext>
            </a:extLst>
          </p:cNvPr>
          <p:cNvSpPr txBox="1"/>
          <p:nvPr/>
        </p:nvSpPr>
        <p:spPr>
          <a:xfrm>
            <a:off x="506381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 dirty="0"/>
          </a:p>
        </p:txBody>
      </p:sp>
      <p:sp>
        <p:nvSpPr>
          <p:cNvPr id="138" name="Google Shape;138;p20">
            <a:extLst>
              <a:ext uri="{FF2B5EF4-FFF2-40B4-BE49-F238E27FC236}">
                <a16:creationId xmlns:a16="http://schemas.microsoft.com/office/drawing/2014/main" id="{4859A939-B399-F9D0-FEB6-2220A6B2FB69}"/>
              </a:ext>
            </a:extLst>
          </p:cNvPr>
          <p:cNvSpPr txBox="1"/>
          <p:nvPr/>
        </p:nvSpPr>
        <p:spPr>
          <a:xfrm>
            <a:off x="1181068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 dirty="0"/>
          </a:p>
        </p:txBody>
      </p:sp>
      <p:sp>
        <p:nvSpPr>
          <p:cNvPr id="139" name="Google Shape;139;p20">
            <a:extLst>
              <a:ext uri="{FF2B5EF4-FFF2-40B4-BE49-F238E27FC236}">
                <a16:creationId xmlns:a16="http://schemas.microsoft.com/office/drawing/2014/main" id="{8E998FCB-28A3-775E-9C31-A792B4953466}"/>
              </a:ext>
            </a:extLst>
          </p:cNvPr>
          <p:cNvSpPr txBox="1"/>
          <p:nvPr/>
        </p:nvSpPr>
        <p:spPr>
          <a:xfrm>
            <a:off x="1838293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 dirty="0"/>
          </a:p>
        </p:txBody>
      </p:sp>
      <p:sp>
        <p:nvSpPr>
          <p:cNvPr id="140" name="Google Shape;140;p20">
            <a:extLst>
              <a:ext uri="{FF2B5EF4-FFF2-40B4-BE49-F238E27FC236}">
                <a16:creationId xmlns:a16="http://schemas.microsoft.com/office/drawing/2014/main" id="{C996B709-86F6-E771-B5FD-7A98BFF5D8DD}"/>
              </a:ext>
            </a:extLst>
          </p:cNvPr>
          <p:cNvSpPr txBox="1"/>
          <p:nvPr/>
        </p:nvSpPr>
        <p:spPr>
          <a:xfrm>
            <a:off x="2568543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TSG#113</a:t>
            </a:r>
            <a:endParaRPr dirty="0"/>
          </a:p>
        </p:txBody>
      </p:sp>
      <p:sp>
        <p:nvSpPr>
          <p:cNvPr id="141" name="Google Shape;141;p20">
            <a:extLst>
              <a:ext uri="{FF2B5EF4-FFF2-40B4-BE49-F238E27FC236}">
                <a16:creationId xmlns:a16="http://schemas.microsoft.com/office/drawing/2014/main" id="{8426A876-A4A7-34F6-847C-B2D56882718F}"/>
              </a:ext>
            </a:extLst>
          </p:cNvPr>
          <p:cNvSpPr txBox="1"/>
          <p:nvPr/>
        </p:nvSpPr>
        <p:spPr>
          <a:xfrm>
            <a:off x="3211481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TSG#114</a:t>
            </a:r>
            <a:endParaRPr dirty="0"/>
          </a:p>
        </p:txBody>
      </p:sp>
      <p:sp>
        <p:nvSpPr>
          <p:cNvPr id="142" name="Google Shape;142;p20">
            <a:extLst>
              <a:ext uri="{FF2B5EF4-FFF2-40B4-BE49-F238E27FC236}">
                <a16:creationId xmlns:a16="http://schemas.microsoft.com/office/drawing/2014/main" id="{4D48AC02-AA18-826C-7A7B-6A84DFB4997F}"/>
              </a:ext>
            </a:extLst>
          </p:cNvPr>
          <p:cNvSpPr txBox="1"/>
          <p:nvPr/>
        </p:nvSpPr>
        <p:spPr>
          <a:xfrm>
            <a:off x="3778218" y="1010803"/>
            <a:ext cx="615900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8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TSG#115</a:t>
            </a:r>
            <a:endParaRPr sz="900" dirty="0"/>
          </a:p>
        </p:txBody>
      </p:sp>
      <p:sp>
        <p:nvSpPr>
          <p:cNvPr id="143" name="Google Shape;143;p20">
            <a:extLst>
              <a:ext uri="{FF2B5EF4-FFF2-40B4-BE49-F238E27FC236}">
                <a16:creationId xmlns:a16="http://schemas.microsoft.com/office/drawing/2014/main" id="{F275D58C-49AF-8E21-AAD3-98C6D88EAB42}"/>
              </a:ext>
            </a:extLst>
          </p:cNvPr>
          <p:cNvSpPr txBox="1"/>
          <p:nvPr/>
        </p:nvSpPr>
        <p:spPr>
          <a:xfrm>
            <a:off x="4359243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TSG#116</a:t>
            </a:r>
            <a:endParaRPr dirty="0"/>
          </a:p>
        </p:txBody>
      </p:sp>
      <p:sp>
        <p:nvSpPr>
          <p:cNvPr id="145" name="Google Shape;145;p20">
            <a:extLst>
              <a:ext uri="{FF2B5EF4-FFF2-40B4-BE49-F238E27FC236}">
                <a16:creationId xmlns:a16="http://schemas.microsoft.com/office/drawing/2014/main" id="{6A998FFE-92EC-4BA2-42E3-424A28F4B96A}"/>
              </a:ext>
            </a:extLst>
          </p:cNvPr>
          <p:cNvSpPr txBox="1"/>
          <p:nvPr/>
        </p:nvSpPr>
        <p:spPr>
          <a:xfrm>
            <a:off x="90344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dirty="0"/>
          </a:p>
        </p:txBody>
      </p:sp>
      <p:sp>
        <p:nvSpPr>
          <p:cNvPr id="146" name="Google Shape;146;p20">
            <a:extLst>
              <a:ext uri="{FF2B5EF4-FFF2-40B4-BE49-F238E27FC236}">
                <a16:creationId xmlns:a16="http://schemas.microsoft.com/office/drawing/2014/main" id="{3993345A-E5F9-07F0-BB1C-EC099769DCE2}"/>
              </a:ext>
            </a:extLst>
          </p:cNvPr>
          <p:cNvSpPr txBox="1"/>
          <p:nvPr/>
        </p:nvSpPr>
        <p:spPr>
          <a:xfrm>
            <a:off x="1962117" y="713940"/>
            <a:ext cx="526925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</a:t>
            </a:r>
            <a:r>
              <a:rPr lang="en-US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dirty="0"/>
          </a:p>
        </p:txBody>
      </p:sp>
      <p:sp>
        <p:nvSpPr>
          <p:cNvPr id="148" name="Google Shape;148;p20">
            <a:extLst>
              <a:ext uri="{FF2B5EF4-FFF2-40B4-BE49-F238E27FC236}">
                <a16:creationId xmlns:a16="http://schemas.microsoft.com/office/drawing/2014/main" id="{7AD9BCDA-56BD-65B8-8E19-C1C92E739117}"/>
              </a:ext>
            </a:extLst>
          </p:cNvPr>
          <p:cNvSpPr txBox="1"/>
          <p:nvPr/>
        </p:nvSpPr>
        <p:spPr>
          <a:xfrm>
            <a:off x="58659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149" name="Google Shape;149;p20">
            <a:extLst>
              <a:ext uri="{FF2B5EF4-FFF2-40B4-BE49-F238E27FC236}">
                <a16:creationId xmlns:a16="http://schemas.microsoft.com/office/drawing/2014/main" id="{F832F0F7-2F90-D84A-BD5D-A582CDC3F8A9}"/>
              </a:ext>
            </a:extLst>
          </p:cNvPr>
          <p:cNvSpPr txBox="1"/>
          <p:nvPr/>
        </p:nvSpPr>
        <p:spPr>
          <a:xfrm>
            <a:off x="3958545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>
            <a:extLst>
              <a:ext uri="{FF2B5EF4-FFF2-40B4-BE49-F238E27FC236}">
                <a16:creationId xmlns:a16="http://schemas.microsoft.com/office/drawing/2014/main" id="{E5B6D424-A891-1C7F-A160-6531BB96D88B}"/>
              </a:ext>
            </a:extLst>
          </p:cNvPr>
          <p:cNvSpPr txBox="1"/>
          <p:nvPr/>
        </p:nvSpPr>
        <p:spPr>
          <a:xfrm>
            <a:off x="12963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2" name="Google Shape;152;p20">
            <a:extLst>
              <a:ext uri="{FF2B5EF4-FFF2-40B4-BE49-F238E27FC236}">
                <a16:creationId xmlns:a16="http://schemas.microsoft.com/office/drawing/2014/main" id="{8F2E98C1-8540-D6FF-C016-D77CAED7982E}"/>
              </a:ext>
            </a:extLst>
          </p:cNvPr>
          <p:cNvSpPr txBox="1"/>
          <p:nvPr/>
        </p:nvSpPr>
        <p:spPr>
          <a:xfrm>
            <a:off x="20313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>
            <a:extLst>
              <a:ext uri="{FF2B5EF4-FFF2-40B4-BE49-F238E27FC236}">
                <a16:creationId xmlns:a16="http://schemas.microsoft.com/office/drawing/2014/main" id="{4EDA67FC-7895-14C6-134F-9795747EC4DC}"/>
              </a:ext>
            </a:extLst>
          </p:cNvPr>
          <p:cNvSpPr txBox="1"/>
          <p:nvPr/>
        </p:nvSpPr>
        <p:spPr>
          <a:xfrm>
            <a:off x="45332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>
            <a:extLst>
              <a:ext uri="{FF2B5EF4-FFF2-40B4-BE49-F238E27FC236}">
                <a16:creationId xmlns:a16="http://schemas.microsoft.com/office/drawing/2014/main" id="{5DDB14EA-0C22-9E3F-1FAE-1B8AB834FD83}"/>
              </a:ext>
            </a:extLst>
          </p:cNvPr>
          <p:cNvSpPr txBox="1"/>
          <p:nvPr/>
        </p:nvSpPr>
        <p:spPr>
          <a:xfrm>
            <a:off x="92983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5" name="Google Shape;155;p20">
            <a:extLst>
              <a:ext uri="{FF2B5EF4-FFF2-40B4-BE49-F238E27FC236}">
                <a16:creationId xmlns:a16="http://schemas.microsoft.com/office/drawing/2014/main" id="{8464CB6E-B176-53D3-1944-DE7AA1B9F4A8}"/>
              </a:ext>
            </a:extLst>
          </p:cNvPr>
          <p:cNvSpPr txBox="1"/>
          <p:nvPr/>
        </p:nvSpPr>
        <p:spPr>
          <a:xfrm>
            <a:off x="2742520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7" name="Google Shape;157;p20">
            <a:extLst>
              <a:ext uri="{FF2B5EF4-FFF2-40B4-BE49-F238E27FC236}">
                <a16:creationId xmlns:a16="http://schemas.microsoft.com/office/drawing/2014/main" id="{409B8B42-8521-EAEC-97D2-418EE164B1DB}"/>
              </a:ext>
            </a:extLst>
          </p:cNvPr>
          <p:cNvSpPr txBox="1"/>
          <p:nvPr/>
        </p:nvSpPr>
        <p:spPr>
          <a:xfrm>
            <a:off x="5168996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8" name="Google Shape;158;p20">
            <a:extLst>
              <a:ext uri="{FF2B5EF4-FFF2-40B4-BE49-F238E27FC236}">
                <a16:creationId xmlns:a16="http://schemas.microsoft.com/office/drawing/2014/main" id="{49D878CA-8F40-396C-8B02-582D2CE8209C}"/>
              </a:ext>
            </a:extLst>
          </p:cNvPr>
          <p:cNvSpPr txBox="1"/>
          <p:nvPr/>
        </p:nvSpPr>
        <p:spPr>
          <a:xfrm>
            <a:off x="68512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>
            <a:extLst>
              <a:ext uri="{FF2B5EF4-FFF2-40B4-BE49-F238E27FC236}">
                <a16:creationId xmlns:a16="http://schemas.microsoft.com/office/drawing/2014/main" id="{85D78CBE-FCC3-2019-1039-BE62F8B8DC72}"/>
              </a:ext>
            </a:extLst>
          </p:cNvPr>
          <p:cNvSpPr txBox="1"/>
          <p:nvPr/>
        </p:nvSpPr>
        <p:spPr>
          <a:xfrm>
            <a:off x="338387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>
            <a:extLst>
              <a:ext uri="{FF2B5EF4-FFF2-40B4-BE49-F238E27FC236}">
                <a16:creationId xmlns:a16="http://schemas.microsoft.com/office/drawing/2014/main" id="{70C5D8C0-6B3A-D1E6-5ACB-B087BF58561A}"/>
              </a:ext>
            </a:extLst>
          </p:cNvPr>
          <p:cNvSpPr txBox="1"/>
          <p:nvPr/>
        </p:nvSpPr>
        <p:spPr>
          <a:xfrm>
            <a:off x="4456081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2027</a:t>
            </a:r>
            <a:endParaRPr dirty="0"/>
          </a:p>
        </p:txBody>
      </p:sp>
      <p:cxnSp>
        <p:nvCxnSpPr>
          <p:cNvPr id="183" name="Google Shape;183;p20">
            <a:extLst>
              <a:ext uri="{FF2B5EF4-FFF2-40B4-BE49-F238E27FC236}">
                <a16:creationId xmlns:a16="http://schemas.microsoft.com/office/drawing/2014/main" id="{6157AD62-C09C-E687-B01C-737B7B3E291F}"/>
              </a:ext>
            </a:extLst>
          </p:cNvPr>
          <p:cNvCxnSpPr>
            <a:cxnSpLocks/>
            <a:stCxn id="158" idx="2"/>
          </p:cNvCxnSpPr>
          <p:nvPr/>
        </p:nvCxnSpPr>
        <p:spPr>
          <a:xfrm>
            <a:off x="877270" y="1394732"/>
            <a:ext cx="1525" cy="3396672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95" name="Google Shape;195;p20">
            <a:extLst>
              <a:ext uri="{FF2B5EF4-FFF2-40B4-BE49-F238E27FC236}">
                <a16:creationId xmlns:a16="http://schemas.microsoft.com/office/drawing/2014/main" id="{F74FCE70-BCAC-7E6B-17C9-166616444D89}"/>
              </a:ext>
            </a:extLst>
          </p:cNvPr>
          <p:cNvCxnSpPr>
            <a:cxnSpLocks/>
            <a:stCxn id="159" idx="2"/>
          </p:cNvCxnSpPr>
          <p:nvPr/>
        </p:nvCxnSpPr>
        <p:spPr>
          <a:xfrm flipH="1">
            <a:off x="3523570" y="1394732"/>
            <a:ext cx="52450" cy="3277609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8F3201FD-706D-763B-86E1-1E56BEC3566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833154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7" name="TextBox 112">
            <a:extLst>
              <a:ext uri="{FF2B5EF4-FFF2-40B4-BE49-F238E27FC236}">
                <a16:creationId xmlns:a16="http://schemas.microsoft.com/office/drawing/2014/main" id="{5AF8C163-BF70-C275-5E85-8376637DE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89" y="3766782"/>
            <a:ext cx="20409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(incl. 6G Norm.)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7" name="Google Shape;167;p20">
            <a:extLst>
              <a:ext uri="{FF2B5EF4-FFF2-40B4-BE49-F238E27FC236}">
                <a16:creationId xmlns:a16="http://schemas.microsoft.com/office/drawing/2014/main" id="{4904AB9B-300C-C4C7-5BCD-73741AF81E93}"/>
              </a:ext>
            </a:extLst>
          </p:cNvPr>
          <p:cNvSpPr txBox="1"/>
          <p:nvPr/>
        </p:nvSpPr>
        <p:spPr>
          <a:xfrm>
            <a:off x="-155417" y="4753286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cxnSp>
        <p:nvCxnSpPr>
          <p:cNvPr id="123" name="Google Shape;123;p20">
            <a:extLst>
              <a:ext uri="{FF2B5EF4-FFF2-40B4-BE49-F238E27FC236}">
                <a16:creationId xmlns:a16="http://schemas.microsoft.com/office/drawing/2014/main" id="{5B33BB7D-2D7D-FCC4-8D92-5828F756519A}"/>
              </a:ext>
            </a:extLst>
          </p:cNvPr>
          <p:cNvCxnSpPr/>
          <p:nvPr/>
        </p:nvCxnSpPr>
        <p:spPr>
          <a:xfrm>
            <a:off x="5388091" y="1224276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CFED4A81-82EE-23DB-CDF8-F164122389A1}"/>
              </a:ext>
            </a:extLst>
          </p:cNvPr>
          <p:cNvCxnSpPr>
            <a:cxnSpLocks/>
          </p:cNvCxnSpPr>
          <p:nvPr/>
        </p:nvCxnSpPr>
        <p:spPr>
          <a:xfrm>
            <a:off x="192213" y="1390224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26" name="Chevron 60">
            <a:extLst>
              <a:ext uri="{FF2B5EF4-FFF2-40B4-BE49-F238E27FC236}">
                <a16:creationId xmlns:a16="http://schemas.microsoft.com/office/drawing/2014/main" id="{243A5A00-7C02-DC23-0A45-C1B2C859F06B}"/>
              </a:ext>
            </a:extLst>
          </p:cNvPr>
          <p:cNvSpPr/>
          <p:nvPr/>
        </p:nvSpPr>
        <p:spPr bwMode="auto">
          <a:xfrm>
            <a:off x="1584440" y="3099075"/>
            <a:ext cx="3599046" cy="19672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Rel-21 Stage 1</a:t>
            </a:r>
          </a:p>
        </p:txBody>
      </p:sp>
      <p:sp>
        <p:nvSpPr>
          <p:cNvPr id="27" name="Thought Bubble: Cloud 26">
            <a:extLst>
              <a:ext uri="{FF2B5EF4-FFF2-40B4-BE49-F238E27FC236}">
                <a16:creationId xmlns:a16="http://schemas.microsoft.com/office/drawing/2014/main" id="{05FCE7CE-187B-95BB-25B3-1300165483D7}"/>
              </a:ext>
            </a:extLst>
          </p:cNvPr>
          <p:cNvSpPr/>
          <p:nvPr/>
        </p:nvSpPr>
        <p:spPr bwMode="auto">
          <a:xfrm>
            <a:off x="3862481" y="3071746"/>
            <a:ext cx="1525610" cy="3089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5E4AFE-2F99-02AE-32AE-C053E2E80BB5}"/>
              </a:ext>
            </a:extLst>
          </p:cNvPr>
          <p:cNvSpPr txBox="1"/>
          <p:nvPr/>
        </p:nvSpPr>
        <p:spPr>
          <a:xfrm>
            <a:off x="3990834" y="3114976"/>
            <a:ext cx="128351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51" name="Google Shape;151;p20">
            <a:extLst>
              <a:ext uri="{FF2B5EF4-FFF2-40B4-BE49-F238E27FC236}">
                <a16:creationId xmlns:a16="http://schemas.microsoft.com/office/drawing/2014/main" id="{F82C9B22-2DD2-6F6F-FFDA-C175D57B22E3}"/>
              </a:ext>
            </a:extLst>
          </p:cNvPr>
          <p:cNvSpPr txBox="1"/>
          <p:nvPr/>
        </p:nvSpPr>
        <p:spPr>
          <a:xfrm>
            <a:off x="8695618" y="1159535"/>
            <a:ext cx="3699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</a:t>
            </a:r>
            <a:endParaRPr dirty="0"/>
          </a:p>
        </p:txBody>
      </p:sp>
      <p:sp>
        <p:nvSpPr>
          <p:cNvPr id="162" name="Google Shape;162;p20">
            <a:extLst>
              <a:ext uri="{FF2B5EF4-FFF2-40B4-BE49-F238E27FC236}">
                <a16:creationId xmlns:a16="http://schemas.microsoft.com/office/drawing/2014/main" id="{6CCF83ED-CEAE-B38A-6CCF-769E7CC3CAFB}"/>
              </a:ext>
            </a:extLst>
          </p:cNvPr>
          <p:cNvSpPr/>
          <p:nvPr/>
        </p:nvSpPr>
        <p:spPr>
          <a:xfrm>
            <a:off x="-65119" y="2239090"/>
            <a:ext cx="4764081" cy="175552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WG</a:t>
            </a:r>
            <a:endParaRPr sz="1400" dirty="0"/>
          </a:p>
        </p:txBody>
      </p:sp>
      <p:sp>
        <p:nvSpPr>
          <p:cNvPr id="205" name="Google Shape;205;p20">
            <a:extLst>
              <a:ext uri="{FF2B5EF4-FFF2-40B4-BE49-F238E27FC236}">
                <a16:creationId xmlns:a16="http://schemas.microsoft.com/office/drawing/2014/main" id="{CDD97EF5-C351-4DAA-C58B-3AD19E3F69D4}"/>
              </a:ext>
            </a:extLst>
          </p:cNvPr>
          <p:cNvSpPr/>
          <p:nvPr/>
        </p:nvSpPr>
        <p:spPr>
          <a:xfrm>
            <a:off x="12656" y="1664468"/>
            <a:ext cx="2181239" cy="197061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89301521-442E-0E8D-01B0-086F7CEE6CBA}"/>
              </a:ext>
            </a:extLst>
          </p:cNvPr>
          <p:cNvSpPr/>
          <p:nvPr/>
        </p:nvSpPr>
        <p:spPr bwMode="auto">
          <a:xfrm>
            <a:off x="41243" y="1411322"/>
            <a:ext cx="1476477" cy="1559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30D44878-69FC-E7CA-165D-0C36D260EE5C}"/>
              </a:ext>
            </a:extLst>
          </p:cNvPr>
          <p:cNvSpPr/>
          <p:nvPr/>
        </p:nvSpPr>
        <p:spPr bwMode="auto">
          <a:xfrm>
            <a:off x="-90186" y="1923678"/>
            <a:ext cx="3682728" cy="1633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8FF6E669-7FCE-06DB-ED18-63134312D632}"/>
              </a:ext>
            </a:extLst>
          </p:cNvPr>
          <p:cNvSpPr/>
          <p:nvPr/>
        </p:nvSpPr>
        <p:spPr bwMode="auto">
          <a:xfrm>
            <a:off x="3543276" y="1908981"/>
            <a:ext cx="518576" cy="21441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45DF3A97-F291-8D7E-967B-745104D5A73B}"/>
              </a:ext>
            </a:extLst>
          </p:cNvPr>
          <p:cNvSpPr/>
          <p:nvPr/>
        </p:nvSpPr>
        <p:spPr bwMode="auto">
          <a:xfrm>
            <a:off x="223613" y="2540305"/>
            <a:ext cx="4392806" cy="16481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BF71228E-64CC-7082-6EC5-CAFF0B894D1C}"/>
              </a:ext>
            </a:extLst>
          </p:cNvPr>
          <p:cNvSpPr/>
          <p:nvPr/>
        </p:nvSpPr>
        <p:spPr bwMode="auto">
          <a:xfrm>
            <a:off x="4129142" y="2527873"/>
            <a:ext cx="931652" cy="17555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AB671449-7D3E-D48B-FDD2-E4FD06027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7626" y="1531994"/>
            <a:ext cx="15039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6B29C8-DB08-37BE-D29A-EF887E26AF77}"/>
              </a:ext>
            </a:extLst>
          </p:cNvPr>
          <p:cNvSpPr txBox="1"/>
          <p:nvPr/>
        </p:nvSpPr>
        <p:spPr>
          <a:xfrm>
            <a:off x="4068287" y="2513033"/>
            <a:ext cx="101533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7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1158593A-80C8-69C9-63B5-67D4828EAC9B}"/>
              </a:ext>
            </a:extLst>
          </p:cNvPr>
          <p:cNvSpPr/>
          <p:nvPr/>
        </p:nvSpPr>
        <p:spPr bwMode="auto">
          <a:xfrm>
            <a:off x="2611517" y="3610108"/>
            <a:ext cx="6441759" cy="988122"/>
          </a:xfrm>
          <a:prstGeom prst="cloudCallout">
            <a:avLst>
              <a:gd name="adj1" fmla="val -1577"/>
              <a:gd name="adj2" fmla="val 30526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" name="Google Shape;195;p20">
            <a:extLst>
              <a:ext uri="{FF2B5EF4-FFF2-40B4-BE49-F238E27FC236}">
                <a16:creationId xmlns:a16="http://schemas.microsoft.com/office/drawing/2014/main" id="{A5140874-003A-F69B-18AB-802293E3CF03}"/>
              </a:ext>
            </a:extLst>
          </p:cNvPr>
          <p:cNvCxnSpPr>
            <a:cxnSpLocks/>
          </p:cNvCxnSpPr>
          <p:nvPr/>
        </p:nvCxnSpPr>
        <p:spPr>
          <a:xfrm flipH="1">
            <a:off x="5949041" y="1326494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1" name="Google Shape;160;p20">
            <a:extLst>
              <a:ext uri="{FF2B5EF4-FFF2-40B4-BE49-F238E27FC236}">
                <a16:creationId xmlns:a16="http://schemas.microsoft.com/office/drawing/2014/main" id="{B9907C47-A1ED-1569-F51D-95D998439ADC}"/>
              </a:ext>
            </a:extLst>
          </p:cNvPr>
          <p:cNvSpPr txBox="1"/>
          <p:nvPr/>
        </p:nvSpPr>
        <p:spPr>
          <a:xfrm>
            <a:off x="6793276" y="71394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2028</a:t>
            </a:r>
            <a:endParaRPr dirty="0"/>
          </a:p>
        </p:txBody>
      </p:sp>
      <p:cxnSp>
        <p:nvCxnSpPr>
          <p:cNvPr id="16" name="Google Shape;126;p20">
            <a:extLst>
              <a:ext uri="{FF2B5EF4-FFF2-40B4-BE49-F238E27FC236}">
                <a16:creationId xmlns:a16="http://schemas.microsoft.com/office/drawing/2014/main" id="{B14D5B85-3ED6-CA33-A306-EB2D67F08257}"/>
              </a:ext>
            </a:extLst>
          </p:cNvPr>
          <p:cNvCxnSpPr/>
          <p:nvPr/>
        </p:nvCxnSpPr>
        <p:spPr>
          <a:xfrm>
            <a:off x="6555691" y="1212622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" name="Google Shape;132;p20">
            <a:extLst>
              <a:ext uri="{FF2B5EF4-FFF2-40B4-BE49-F238E27FC236}">
                <a16:creationId xmlns:a16="http://schemas.microsoft.com/office/drawing/2014/main" id="{8CADE213-1AA8-D537-5BBB-DC3BE02AF57E}"/>
              </a:ext>
            </a:extLst>
          </p:cNvPr>
          <p:cNvCxnSpPr/>
          <p:nvPr/>
        </p:nvCxnSpPr>
        <p:spPr>
          <a:xfrm>
            <a:off x="7089091" y="1215797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" name="Google Shape;133;p20">
            <a:extLst>
              <a:ext uri="{FF2B5EF4-FFF2-40B4-BE49-F238E27FC236}">
                <a16:creationId xmlns:a16="http://schemas.microsoft.com/office/drawing/2014/main" id="{DDC08A3C-4E48-6D93-A98B-F31E237D17CA}"/>
              </a:ext>
            </a:extLst>
          </p:cNvPr>
          <p:cNvSpPr txBox="1"/>
          <p:nvPr/>
        </p:nvSpPr>
        <p:spPr>
          <a:xfrm>
            <a:off x="7391492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TSG#121</a:t>
            </a:r>
            <a:endParaRPr dirty="0"/>
          </a:p>
        </p:txBody>
      </p:sp>
      <p:sp>
        <p:nvSpPr>
          <p:cNvPr id="19" name="Google Shape;134;p20">
            <a:extLst>
              <a:ext uri="{FF2B5EF4-FFF2-40B4-BE49-F238E27FC236}">
                <a16:creationId xmlns:a16="http://schemas.microsoft.com/office/drawing/2014/main" id="{CBE55DA0-1429-3D8A-F995-30F2A6DF70FF}"/>
              </a:ext>
            </a:extLst>
          </p:cNvPr>
          <p:cNvSpPr txBox="1"/>
          <p:nvPr/>
        </p:nvSpPr>
        <p:spPr>
          <a:xfrm>
            <a:off x="8064592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TSG#122</a:t>
            </a:r>
            <a:endParaRPr dirty="0"/>
          </a:p>
        </p:txBody>
      </p:sp>
      <p:sp>
        <p:nvSpPr>
          <p:cNvPr id="22" name="Google Shape;143;p20">
            <a:extLst>
              <a:ext uri="{FF2B5EF4-FFF2-40B4-BE49-F238E27FC236}">
                <a16:creationId xmlns:a16="http://schemas.microsoft.com/office/drawing/2014/main" id="{44493523-3A3A-321C-495E-16E866F05180}"/>
              </a:ext>
            </a:extLst>
          </p:cNvPr>
          <p:cNvSpPr txBox="1"/>
          <p:nvPr/>
        </p:nvSpPr>
        <p:spPr>
          <a:xfrm>
            <a:off x="6749365" y="1010803"/>
            <a:ext cx="71860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TSG#120</a:t>
            </a:r>
            <a:endParaRPr dirty="0"/>
          </a:p>
        </p:txBody>
      </p:sp>
      <p:sp>
        <p:nvSpPr>
          <p:cNvPr id="23" name="Google Shape;148;p20">
            <a:extLst>
              <a:ext uri="{FF2B5EF4-FFF2-40B4-BE49-F238E27FC236}">
                <a16:creationId xmlns:a16="http://schemas.microsoft.com/office/drawing/2014/main" id="{B30DFB6B-4590-FCFB-EBEF-0F97C65EE53B}"/>
              </a:ext>
            </a:extLst>
          </p:cNvPr>
          <p:cNvSpPr txBox="1"/>
          <p:nvPr/>
        </p:nvSpPr>
        <p:spPr>
          <a:xfrm>
            <a:off x="8161650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24" name="Google Shape;149;p20">
            <a:extLst>
              <a:ext uri="{FF2B5EF4-FFF2-40B4-BE49-F238E27FC236}">
                <a16:creationId xmlns:a16="http://schemas.microsoft.com/office/drawing/2014/main" id="{9A234D5F-7953-78BF-E539-889D7F424E63}"/>
              </a:ext>
            </a:extLst>
          </p:cNvPr>
          <p:cNvSpPr txBox="1"/>
          <p:nvPr/>
        </p:nvSpPr>
        <p:spPr>
          <a:xfrm>
            <a:off x="634866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25" name="Google Shape;153;p20">
            <a:extLst>
              <a:ext uri="{FF2B5EF4-FFF2-40B4-BE49-F238E27FC236}">
                <a16:creationId xmlns:a16="http://schemas.microsoft.com/office/drawing/2014/main" id="{49A4B5CF-2A63-42D3-A412-E00F3A05DE86}"/>
              </a:ext>
            </a:extLst>
          </p:cNvPr>
          <p:cNvSpPr txBox="1"/>
          <p:nvPr/>
        </p:nvSpPr>
        <p:spPr>
          <a:xfrm>
            <a:off x="6923343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30" name="Google Shape;157;p20">
            <a:extLst>
              <a:ext uri="{FF2B5EF4-FFF2-40B4-BE49-F238E27FC236}">
                <a16:creationId xmlns:a16="http://schemas.microsoft.com/office/drawing/2014/main" id="{E6594186-C836-1FE5-E3EC-62BF5F7022DC}"/>
              </a:ext>
            </a:extLst>
          </p:cNvPr>
          <p:cNvSpPr txBox="1"/>
          <p:nvPr/>
        </p:nvSpPr>
        <p:spPr>
          <a:xfrm>
            <a:off x="7559119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cxnSp>
        <p:nvCxnSpPr>
          <p:cNvPr id="31" name="Google Shape;123;p20">
            <a:extLst>
              <a:ext uri="{FF2B5EF4-FFF2-40B4-BE49-F238E27FC236}">
                <a16:creationId xmlns:a16="http://schemas.microsoft.com/office/drawing/2014/main" id="{1B84E02A-E111-06F3-6154-28C330BC8098}"/>
              </a:ext>
            </a:extLst>
          </p:cNvPr>
          <p:cNvCxnSpPr/>
          <p:nvPr/>
        </p:nvCxnSpPr>
        <p:spPr>
          <a:xfrm>
            <a:off x="7778214" y="1277363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02" name="Google Shape;195;p20">
            <a:extLst>
              <a:ext uri="{FF2B5EF4-FFF2-40B4-BE49-F238E27FC236}">
                <a16:creationId xmlns:a16="http://schemas.microsoft.com/office/drawing/2014/main" id="{B686C105-765E-BA30-9400-2F21B3ED8479}"/>
              </a:ext>
            </a:extLst>
          </p:cNvPr>
          <p:cNvCxnSpPr>
            <a:cxnSpLocks/>
          </p:cNvCxnSpPr>
          <p:nvPr/>
        </p:nvCxnSpPr>
        <p:spPr>
          <a:xfrm flipH="1">
            <a:off x="8339164" y="1379581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3" name="Google Shape;145;p20">
            <a:extLst>
              <a:ext uri="{FF2B5EF4-FFF2-40B4-BE49-F238E27FC236}">
                <a16:creationId xmlns:a16="http://schemas.microsoft.com/office/drawing/2014/main" id="{B26AF7E0-9CB1-D3C2-9DD4-A3C658AF5C82}"/>
              </a:ext>
            </a:extLst>
          </p:cNvPr>
          <p:cNvSpPr txBox="1"/>
          <p:nvPr/>
        </p:nvSpPr>
        <p:spPr>
          <a:xfrm>
            <a:off x="8565918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2029</a:t>
            </a:r>
            <a:endParaRPr dirty="0"/>
          </a:p>
        </p:txBody>
      </p:sp>
      <p:sp>
        <p:nvSpPr>
          <p:cNvPr id="104" name="Google Shape;134;p20">
            <a:extLst>
              <a:ext uri="{FF2B5EF4-FFF2-40B4-BE49-F238E27FC236}">
                <a16:creationId xmlns:a16="http://schemas.microsoft.com/office/drawing/2014/main" id="{90A3F421-9C32-970A-0B3F-52A60EEC3C45}"/>
              </a:ext>
            </a:extLst>
          </p:cNvPr>
          <p:cNvSpPr txBox="1"/>
          <p:nvPr/>
        </p:nvSpPr>
        <p:spPr>
          <a:xfrm>
            <a:off x="6163021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TSG#119</a:t>
            </a:r>
            <a:endParaRPr dirty="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974D8E56-19F7-563D-C77A-CA33C11D8A49}"/>
              </a:ext>
            </a:extLst>
          </p:cNvPr>
          <p:cNvSpPr/>
          <p:nvPr/>
        </p:nvSpPr>
        <p:spPr bwMode="auto">
          <a:xfrm>
            <a:off x="588944" y="2918765"/>
            <a:ext cx="6775844" cy="563339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440CCF4-D0A1-45C3-0429-2CE62CB337DB}"/>
              </a:ext>
            </a:extLst>
          </p:cNvPr>
          <p:cNvSpPr txBox="1"/>
          <p:nvPr/>
        </p:nvSpPr>
        <p:spPr>
          <a:xfrm>
            <a:off x="7348492" y="2747916"/>
            <a:ext cx="32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?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E3EBC25-09EA-3744-7DFB-87508301491D}"/>
              </a:ext>
            </a:extLst>
          </p:cNvPr>
          <p:cNvSpPr/>
          <p:nvPr/>
        </p:nvSpPr>
        <p:spPr bwMode="auto">
          <a:xfrm>
            <a:off x="10270" y="1373983"/>
            <a:ext cx="5311211" cy="1390883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7C1D44D-1491-0FC7-5A4D-B44166E04093}"/>
              </a:ext>
            </a:extLst>
          </p:cNvPr>
          <p:cNvSpPr/>
          <p:nvPr/>
        </p:nvSpPr>
        <p:spPr bwMode="auto">
          <a:xfrm>
            <a:off x="263432" y="1294682"/>
            <a:ext cx="2303461" cy="328983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Arrow: Down 107">
            <a:extLst>
              <a:ext uri="{FF2B5EF4-FFF2-40B4-BE49-F238E27FC236}">
                <a16:creationId xmlns:a16="http://schemas.microsoft.com/office/drawing/2014/main" id="{1398BBA8-D397-FF49-5C5A-81B1ECA0E9C0}"/>
              </a:ext>
            </a:extLst>
          </p:cNvPr>
          <p:cNvSpPr/>
          <p:nvPr/>
        </p:nvSpPr>
        <p:spPr bwMode="auto">
          <a:xfrm>
            <a:off x="1386669" y="1567238"/>
            <a:ext cx="458037" cy="1313019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TextBox 1">
            <a:extLst>
              <a:ext uri="{FF2B5EF4-FFF2-40B4-BE49-F238E27FC236}">
                <a16:creationId xmlns:a16="http://schemas.microsoft.com/office/drawing/2014/main" id="{A77AEB92-7531-2DCE-1FC2-A6FF3FD05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2406" y="53475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0830A30-59CD-CEED-3F0E-EAF65C1DAB9C}"/>
              </a:ext>
            </a:extLst>
          </p:cNvPr>
          <p:cNvSpPr txBox="1"/>
          <p:nvPr/>
        </p:nvSpPr>
        <p:spPr>
          <a:xfrm>
            <a:off x="5216854" y="3880938"/>
            <a:ext cx="1838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4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Other</a:t>
            </a:r>
            <a:r>
              <a:rPr lang="fr-FR" sz="14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Stages?</a:t>
            </a:r>
          </a:p>
        </p:txBody>
      </p:sp>
    </p:spTree>
    <p:extLst>
      <p:ext uri="{BB962C8B-B14F-4D97-AF65-F5344CB8AC3E}">
        <p14:creationId xmlns:p14="http://schemas.microsoft.com/office/powerpoint/2010/main" val="3760878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</a:rPr>
              <a:t>To be started December 2025 </a:t>
            </a:r>
            <a:r>
              <a:rPr lang="en-GB" altLang="en-US" sz="1100" dirty="0"/>
              <a:t>(time for work to stabilise).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b="1" dirty="0">
                <a:solidFill>
                  <a:srgbClr val="FF0000"/>
                </a:solidFill>
                <a:highlight>
                  <a:srgbClr val="FFFF00"/>
                </a:highlight>
              </a:rPr>
              <a:t>CALL FOR CONTRIBUTIONS TO COME FROM WORK PLAN MANAGER TO RAPPORTEURS</a:t>
            </a:r>
            <a:endParaRPr lang="en-GB" altLang="en-US" sz="1600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35211" y="1203326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30945" y="491427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C5232931-983C-3F9F-3E6E-FADD888D583D}"/>
              </a:ext>
            </a:extLst>
          </p:cNvPr>
          <p:cNvSpPr/>
          <p:nvPr/>
        </p:nvSpPr>
        <p:spPr bwMode="auto">
          <a:xfrm>
            <a:off x="1981774" y="1262987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6669" y="484901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545431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6670169" y="3709619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767746F6-AE2A-CFD1-834A-BA00F85D3004}"/>
              </a:ext>
            </a:extLst>
          </p:cNvPr>
          <p:cNvSpPr/>
          <p:nvPr/>
        </p:nvSpPr>
        <p:spPr bwMode="auto">
          <a:xfrm>
            <a:off x="6667923" y="3410386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(1/3)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2621" y="1443079"/>
            <a:ext cx="8361904" cy="197954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(</a:t>
            </a:r>
            <a:r>
              <a:rPr lang="en-GB" altLang="en-US" sz="1600" dirty="0"/>
              <a:t>14 Studies, 25 Normative items)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(24 Studies, 72 Normative items), with 3 exceptions:</a:t>
            </a:r>
          </a:p>
          <a:p>
            <a:pPr marL="739775" lvl="1" indent="-341313">
              <a:defRPr/>
            </a:pPr>
            <a:r>
              <a:rPr lang="en-GB" altLang="en-US" sz="1100" b="1" dirty="0"/>
              <a:t>Stage 2 for :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AI/ML (UID 1040033, AIML_CN) : now 99%, was 98%</a:t>
            </a:r>
          </a:p>
          <a:p>
            <a:pPr marL="1139825" lvl="2" indent="-341313">
              <a:defRPr/>
            </a:pPr>
            <a:r>
              <a:rPr lang="en-GB" altLang="en-US" sz="1000" b="1" dirty="0" err="1"/>
              <a:t>NG_RTC_Phase</a:t>
            </a:r>
            <a:r>
              <a:rPr lang="en-GB" altLang="en-US" sz="1000" b="1" dirty="0"/>
              <a:t> 2 (UID 1040026, NG_RTC_Ph2): remaining at 99%</a:t>
            </a:r>
          </a:p>
          <a:p>
            <a:pPr marL="1139825" lvl="2" indent="-341313">
              <a:defRPr/>
            </a:pPr>
            <a:r>
              <a:rPr lang="en-GB" altLang="en-US" sz="1000" b="1" dirty="0"/>
              <a:t>Ambient-IoT (UID 1070010, </a:t>
            </a:r>
            <a:r>
              <a:rPr lang="en-GB" altLang="en-US" sz="1000" b="1" dirty="0" err="1"/>
              <a:t>AmbientIoT</a:t>
            </a:r>
            <a:r>
              <a:rPr lang="en-GB" altLang="en-US" sz="1000" b="1" dirty="0"/>
              <a:t>-ARC): now 95%, was 90%</a:t>
            </a:r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597025" lvl="3" indent="-341313">
              <a:defRPr/>
            </a:pPr>
            <a:endParaRPr lang="en-US" altLang="en-US" sz="1100" b="1" dirty="0"/>
          </a:p>
          <a:p>
            <a:pPr marL="1255712" lvl="3" indent="0">
              <a:buNone/>
              <a:defRPr/>
            </a:pPr>
            <a:endParaRPr lang="en-US" altLang="en-US" sz="2800" b="1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(2/3)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352953"/>
            <a:ext cx="8605837" cy="4055149"/>
          </a:xfrm>
        </p:spPr>
        <p:txBody>
          <a:bodyPr/>
          <a:lstStyle/>
          <a:p>
            <a:pPr marL="341313" indent="-341313">
              <a:defRPr/>
            </a:pPr>
            <a:r>
              <a:rPr lang="en-GB" altLang="en-US" sz="2200" dirty="0"/>
              <a:t>SA3/4/5:</a:t>
            </a:r>
          </a:p>
          <a:p>
            <a:pPr marL="1139825" lvl="2" indent="-341313">
              <a:defRPr/>
            </a:pPr>
            <a:r>
              <a:rPr lang="en-US" altLang="en-US" sz="1200" dirty="0"/>
              <a:t>Studies</a:t>
            </a:r>
            <a:r>
              <a:rPr lang="en-US" altLang="en-US" sz="1200" b="1" dirty="0"/>
              <a:t>: 51 studies (same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100 % </a:t>
            </a:r>
            <a:r>
              <a:rPr lang="en-US" altLang="en-US" sz="1200" dirty="0"/>
              <a:t>(against 95 % at previous TSG)</a:t>
            </a:r>
          </a:p>
          <a:p>
            <a:pPr marL="1139825" lvl="2" indent="-341313">
              <a:defRPr/>
            </a:pPr>
            <a:r>
              <a:rPr lang="en-US" altLang="en-US" sz="1200" dirty="0"/>
              <a:t>Normative</a:t>
            </a:r>
            <a:r>
              <a:rPr lang="en-US" altLang="en-US" sz="1200" b="1" dirty="0"/>
              <a:t>: </a:t>
            </a:r>
            <a:r>
              <a:rPr lang="en-US" altLang="en-US" sz="1200" b="1" u="sng" dirty="0"/>
              <a:t>73 items (against 74 at previous TSG)</a:t>
            </a:r>
            <a:r>
              <a:rPr lang="en-US" altLang="en-US" sz="1200" dirty="0"/>
              <a:t>, </a:t>
            </a:r>
            <a:r>
              <a:rPr lang="en-US" altLang="en-US" sz="1200" b="1" dirty="0"/>
              <a:t>OCI = 87 % (against 67 % </a:t>
            </a:r>
            <a:r>
              <a:rPr lang="en-US" altLang="en-US" sz="1200" dirty="0"/>
              <a:t>at previous TSG)</a:t>
            </a:r>
          </a:p>
          <a:p>
            <a:pPr marL="1597025" lvl="3" indent="-341313">
              <a:defRPr/>
            </a:pPr>
            <a:r>
              <a:rPr lang="en-US" altLang="en-US" sz="1200" dirty="0"/>
              <a:t>The OCI might actually be higher due to some issues to get SA3 feedback on work progress (completed items not shown in SA3 report)</a:t>
            </a:r>
          </a:p>
          <a:p>
            <a:pPr marL="1139825" lvl="2" indent="-341313">
              <a:defRPr/>
            </a:pPr>
            <a:r>
              <a:rPr lang="en-US" altLang="en-US" sz="1200" dirty="0">
                <a:highlight>
                  <a:srgbClr val="00FF00"/>
                </a:highlight>
              </a:rPr>
              <a:t>Completion is September 2025 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CE2E5AD3-B017-5084-E493-0C9686D1FC36}"/>
              </a:ext>
            </a:extLst>
          </p:cNvPr>
          <p:cNvSpPr txBox="1">
            <a:spLocks/>
          </p:cNvSpPr>
          <p:nvPr/>
        </p:nvSpPr>
        <p:spPr bwMode="auto">
          <a:xfrm>
            <a:off x="-168251" y="1436083"/>
            <a:ext cx="8605837" cy="1757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1139825" lvl="2" indent="-341313">
              <a:defRPr/>
            </a:pPr>
            <a:endParaRPr lang="en-US" altLang="en-US" sz="1200" kern="0" dirty="0">
              <a:highlight>
                <a:srgbClr val="FFFF00"/>
              </a:highlight>
            </a:endParaRPr>
          </a:p>
          <a:p>
            <a:pPr marL="341313" indent="-341313">
              <a:defRPr/>
            </a:pPr>
            <a:r>
              <a:rPr lang="en-GB" altLang="en-US" sz="2200" kern="0" dirty="0"/>
              <a:t>CT WG: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Studies</a:t>
            </a:r>
            <a:r>
              <a:rPr lang="en-US" altLang="en-US" sz="1200" b="1" kern="0" dirty="0"/>
              <a:t>: 5 studies (same at previous TSG)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87 % </a:t>
            </a:r>
            <a:r>
              <a:rPr lang="en-US" altLang="en-US" sz="1200" kern="0" dirty="0"/>
              <a:t>(against 80% at previous TSG)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Normative</a:t>
            </a:r>
            <a:r>
              <a:rPr lang="en-US" altLang="en-US" sz="1200" b="1" kern="0" dirty="0"/>
              <a:t>: </a:t>
            </a:r>
            <a:r>
              <a:rPr lang="en-US" altLang="en-US" sz="1200" b="1" u="sng" kern="0" dirty="0"/>
              <a:t>137 items (against 123 at previous TSG)</a:t>
            </a:r>
            <a:r>
              <a:rPr lang="en-US" altLang="en-US" sz="1200" kern="0" dirty="0"/>
              <a:t>, </a:t>
            </a:r>
            <a:r>
              <a:rPr lang="en-US" altLang="en-US" sz="1200" b="1" kern="0" dirty="0"/>
              <a:t>OCI = 93% (against 78% </a:t>
            </a:r>
            <a:r>
              <a:rPr lang="en-US" altLang="en-US" sz="1200" kern="0" dirty="0"/>
              <a:t>at previous TSG)</a:t>
            </a:r>
          </a:p>
          <a:p>
            <a:pPr marL="1139825" lvl="2" indent="-341313">
              <a:defRPr/>
            </a:pPr>
            <a:r>
              <a:rPr lang="en-GB" altLang="en-US" sz="1200" kern="0" dirty="0"/>
              <a:t>Items less than 80% complete are:</a:t>
            </a:r>
          </a:p>
          <a:p>
            <a:pPr marL="1139825" lvl="2" indent="-341313">
              <a:defRPr/>
            </a:pPr>
            <a:endParaRPr lang="en-GB" altLang="en-US" sz="1200" kern="0" dirty="0"/>
          </a:p>
          <a:p>
            <a:pPr marL="1139825" lvl="2" indent="-341313">
              <a:defRPr/>
            </a:pPr>
            <a:endParaRPr lang="en-GB" altLang="en-US" sz="1200" kern="0" dirty="0"/>
          </a:p>
          <a:p>
            <a:pPr marL="1139825" lvl="2" indent="-341313">
              <a:defRPr/>
            </a:pPr>
            <a:endParaRPr lang="en-GB" altLang="en-US" sz="1200" kern="0" dirty="0"/>
          </a:p>
          <a:p>
            <a:pPr marL="1139825" lvl="2" indent="-341313">
              <a:defRPr/>
            </a:pPr>
            <a:endParaRPr lang="en-GB" altLang="en-US" sz="1200" kern="0" dirty="0"/>
          </a:p>
          <a:p>
            <a:pPr marL="1139825" lvl="2" indent="-341313">
              <a:defRPr/>
            </a:pPr>
            <a:endParaRPr lang="en-GB" altLang="en-US" sz="1200" kern="0" dirty="0"/>
          </a:p>
          <a:p>
            <a:pPr marL="1139825" lvl="2" indent="-341313">
              <a:defRPr/>
            </a:pPr>
            <a:endParaRPr lang="en-GB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r>
              <a:rPr lang="en-US" altLang="en-US" sz="1200" kern="0" dirty="0">
                <a:highlight>
                  <a:srgbClr val="00FF00"/>
                </a:highlight>
              </a:rPr>
              <a:t>Completion is September 2025</a:t>
            </a:r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1139825" lvl="2" indent="-341313">
              <a:defRPr/>
            </a:pPr>
            <a:endParaRPr lang="en-US" altLang="en-US" sz="1200" kern="0" dirty="0"/>
          </a:p>
          <a:p>
            <a:pPr marL="398502" lvl="1" indent="0">
              <a:buFont typeface="Arial" panose="020B0604020202020204" pitchFamily="34" charset="0"/>
              <a:buNone/>
              <a:defRPr/>
            </a:pPr>
            <a:endParaRPr lang="en-GB" altLang="en-US" sz="1800" b="1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08EEF94-C6A2-C867-1A61-FA43A34396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928439"/>
              </p:ext>
            </p:extLst>
          </p:nvPr>
        </p:nvGraphicFramePr>
        <p:xfrm>
          <a:off x="258025" y="2775414"/>
          <a:ext cx="8347812" cy="2171804"/>
        </p:xfrm>
        <a:graphic>
          <a:graphicData uri="http://schemas.openxmlformats.org/drawingml/2006/table">
            <a:tbl>
              <a:tblPr/>
              <a:tblGrid>
                <a:gridCol w="683475">
                  <a:extLst>
                    <a:ext uri="{9D8B030D-6E8A-4147-A177-3AD203B41FA5}">
                      <a16:colId xmlns:a16="http://schemas.microsoft.com/office/drawing/2014/main" val="1804488923"/>
                    </a:ext>
                  </a:extLst>
                </a:gridCol>
                <a:gridCol w="4758062">
                  <a:extLst>
                    <a:ext uri="{9D8B030D-6E8A-4147-A177-3AD203B41FA5}">
                      <a16:colId xmlns:a16="http://schemas.microsoft.com/office/drawing/2014/main" val="1083031913"/>
                    </a:ext>
                  </a:extLst>
                </a:gridCol>
                <a:gridCol w="2103596">
                  <a:extLst>
                    <a:ext uri="{9D8B030D-6E8A-4147-A177-3AD203B41FA5}">
                      <a16:colId xmlns:a16="http://schemas.microsoft.com/office/drawing/2014/main" val="841950957"/>
                    </a:ext>
                  </a:extLst>
                </a:gridCol>
                <a:gridCol w="438912">
                  <a:extLst>
                    <a:ext uri="{9D8B030D-6E8A-4147-A177-3AD203B41FA5}">
                      <a16:colId xmlns:a16="http://schemas.microsoft.com/office/drawing/2014/main" val="1073616889"/>
                    </a:ext>
                  </a:extLst>
                </a:gridCol>
                <a:gridCol w="363767">
                  <a:extLst>
                    <a:ext uri="{9D8B030D-6E8A-4147-A177-3AD203B41FA5}">
                      <a16:colId xmlns:a16="http://schemas.microsoft.com/office/drawing/2014/main" val="2124691047"/>
                    </a:ext>
                  </a:extLst>
                </a:gridCol>
              </a:tblGrid>
              <a:tr h="21424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980497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1050045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Application enablement for AI/ML services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5437550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1080030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Ambient power-enabled Internet of Things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421675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1060038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CT1 aspects of Application enablement for XRM Services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XRM_Ph2_App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374572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1080022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 aspects of Minimization of Service Interruption During Core Network Failure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344988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1090035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CT4 aspects of Minimization of Service Interruption During Core Network Failure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3082056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1080038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CT6 aspects of Minimization of Service Interruption During Core Network Failure Phase 2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28422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1070038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CT3 aspects of Application enablement aspects for MMTel 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MMTel_App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3925708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1090034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CT1 aspects of IMS Disaster Prevention and Restoration Enhancement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863681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1080035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CT3 aspects of IMS Disaster Prevention and Restoration Enhancement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045565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1080036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CT4 aspects of IMS Disaster Prevention and Restoration Enhancement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7442785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1090032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   CT aspects of Lower Selection-priority for PLMN Selection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LoSePLMN-CT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0459653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1080003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Harmonization of test case definitions for cross-RAT usability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TestHarmon_CrossRAT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91419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81810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75" y="-29153"/>
            <a:ext cx="6827838" cy="547688"/>
          </a:xfrm>
        </p:spPr>
        <p:txBody>
          <a:bodyPr/>
          <a:lstStyle/>
          <a:p>
            <a:r>
              <a:rPr lang="en-GB" altLang="en-US" dirty="0"/>
              <a:t>Release 19 progress overview (3/3)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337" y="270664"/>
            <a:ext cx="8605837" cy="4448284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400" dirty="0"/>
              <a:t>RAN</a:t>
            </a:r>
          </a:p>
          <a:p>
            <a:pPr marL="739815" lvl="1" indent="-341313">
              <a:defRPr/>
            </a:pPr>
            <a:r>
              <a:rPr lang="en-GB" altLang="en-US" sz="1800" dirty="0"/>
              <a:t>Studies: </a:t>
            </a:r>
            <a:r>
              <a:rPr lang="en-US" altLang="en-US" sz="1800" dirty="0"/>
              <a:t> </a:t>
            </a:r>
            <a:r>
              <a:rPr lang="en-US" altLang="en-US" sz="1200" b="1" dirty="0"/>
              <a:t>12 studies (against 11 </a:t>
            </a:r>
            <a:r>
              <a:rPr lang="en-US" altLang="en-US" sz="1200" dirty="0"/>
              <a:t>at previous TSG), </a:t>
            </a:r>
            <a:r>
              <a:rPr lang="en-US" altLang="en-US" sz="1200" b="1" dirty="0"/>
              <a:t>OCI = 100 % </a:t>
            </a:r>
            <a:r>
              <a:rPr lang="en-US" altLang="en-US" sz="1200" dirty="0"/>
              <a:t>(against 96% at previous TSG)</a:t>
            </a:r>
            <a:endParaRPr lang="en-GB" altLang="en-US" sz="1050" dirty="0"/>
          </a:p>
          <a:p>
            <a:pPr marL="739815" lvl="1" indent="-341313">
              <a:defRPr/>
            </a:pPr>
            <a:r>
              <a:rPr lang="en-GB" altLang="en-US" sz="1800" u="sng" dirty="0"/>
              <a:t>RAN Core: </a:t>
            </a:r>
            <a:r>
              <a:rPr lang="en-GB" altLang="en-US" sz="1200" b="1" u="sng" dirty="0"/>
              <a:t>55 items </a:t>
            </a:r>
            <a:r>
              <a:rPr lang="en-US" altLang="en-US" sz="1200" b="1" u="sng" dirty="0"/>
              <a:t>(same </a:t>
            </a:r>
            <a:r>
              <a:rPr lang="en-US" altLang="en-US" sz="1200" u="sng" dirty="0"/>
              <a:t>at previous TSG), </a:t>
            </a:r>
            <a:r>
              <a:rPr lang="en-US" altLang="en-US" sz="1200" b="1" u="sng" dirty="0">
                <a:highlight>
                  <a:srgbClr val="00FF00"/>
                </a:highlight>
              </a:rPr>
              <a:t>OCI = 95 % </a:t>
            </a:r>
            <a:r>
              <a:rPr lang="en-US" altLang="en-US" sz="1200" u="sng" dirty="0">
                <a:highlight>
                  <a:srgbClr val="00FF00"/>
                </a:highlight>
              </a:rPr>
              <a:t>(against 84% at previous TSG</a:t>
            </a:r>
            <a:r>
              <a:rPr lang="en-US" altLang="en-US" sz="1200" u="sng" dirty="0"/>
              <a:t>) .</a:t>
            </a:r>
            <a:r>
              <a:rPr lang="en-US" altLang="en-US" sz="1200" dirty="0"/>
              <a:t> </a:t>
            </a:r>
            <a:r>
              <a:rPr lang="en-US" altLang="en-US" sz="1200" dirty="0">
                <a:highlight>
                  <a:srgbClr val="00FF00"/>
                </a:highlight>
              </a:rPr>
              <a:t>Completion now</a:t>
            </a:r>
            <a:r>
              <a:rPr lang="en-US" altLang="en-US" sz="1200" dirty="0"/>
              <a:t>. Not 100%: </a:t>
            </a:r>
          </a:p>
          <a:p>
            <a:pPr marL="73981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endParaRPr lang="en-GB" altLang="en-US" sz="1800" dirty="0"/>
          </a:p>
          <a:p>
            <a:pPr marL="398502" lvl="1" indent="0">
              <a:buNone/>
              <a:defRPr/>
            </a:pPr>
            <a:endParaRPr lang="en-GB" altLang="en-US" sz="1800" dirty="0"/>
          </a:p>
          <a:p>
            <a:pPr marL="739815" lvl="1" indent="-341313">
              <a:defRPr/>
            </a:pPr>
            <a:r>
              <a:rPr lang="en-GB" altLang="en-US" sz="1800" dirty="0"/>
              <a:t>RAN4Perf:  </a:t>
            </a:r>
            <a:r>
              <a:rPr lang="en-GB" altLang="en-US" sz="1200" b="1" dirty="0"/>
              <a:t>36 items </a:t>
            </a:r>
            <a:r>
              <a:rPr lang="en-US" altLang="en-US" sz="1200" b="1" dirty="0"/>
              <a:t>(same </a:t>
            </a:r>
            <a:r>
              <a:rPr lang="en-US" altLang="en-US" sz="1200" dirty="0"/>
              <a:t>at previous TSG), </a:t>
            </a:r>
            <a:r>
              <a:rPr lang="en-US" altLang="en-US" sz="1200" b="1" dirty="0">
                <a:highlight>
                  <a:srgbClr val="FFFF00"/>
                </a:highlight>
              </a:rPr>
              <a:t>OCI = 55 % </a:t>
            </a:r>
            <a:r>
              <a:rPr lang="en-US" altLang="en-US" sz="1200" dirty="0">
                <a:highlight>
                  <a:srgbClr val="FFFF00"/>
                </a:highlight>
              </a:rPr>
              <a:t>(against 45% a</a:t>
            </a:r>
            <a:r>
              <a:rPr lang="en-US" altLang="en-US" sz="1200" dirty="0"/>
              <a:t>t previous TSG). Completion date is Dec.2025 </a:t>
            </a:r>
          </a:p>
          <a:p>
            <a:pPr marL="398502" lvl="1" indent="0">
              <a:buNone/>
              <a:defRPr/>
            </a:pPr>
            <a:endParaRPr lang="en-GB" altLang="en-US" sz="18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61C991F-2E59-DFD5-446A-EF1F3CE069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783968"/>
              </p:ext>
            </p:extLst>
          </p:nvPr>
        </p:nvGraphicFramePr>
        <p:xfrm>
          <a:off x="171337" y="1358177"/>
          <a:ext cx="8870248" cy="3514659"/>
        </p:xfrm>
        <a:graphic>
          <a:graphicData uri="http://schemas.openxmlformats.org/drawingml/2006/table">
            <a:tbl>
              <a:tblPr/>
              <a:tblGrid>
                <a:gridCol w="474328">
                  <a:extLst>
                    <a:ext uri="{9D8B030D-6E8A-4147-A177-3AD203B41FA5}">
                      <a16:colId xmlns:a16="http://schemas.microsoft.com/office/drawing/2014/main" val="1165125321"/>
                    </a:ext>
                  </a:extLst>
                </a:gridCol>
                <a:gridCol w="6131296">
                  <a:extLst>
                    <a:ext uri="{9D8B030D-6E8A-4147-A177-3AD203B41FA5}">
                      <a16:colId xmlns:a16="http://schemas.microsoft.com/office/drawing/2014/main" val="874183794"/>
                    </a:ext>
                  </a:extLst>
                </a:gridCol>
                <a:gridCol w="1733703">
                  <a:extLst>
                    <a:ext uri="{9D8B030D-6E8A-4147-A177-3AD203B41FA5}">
                      <a16:colId xmlns:a16="http://schemas.microsoft.com/office/drawing/2014/main" val="4118851282"/>
                    </a:ext>
                  </a:extLst>
                </a:gridCol>
                <a:gridCol w="270662">
                  <a:extLst>
                    <a:ext uri="{9D8B030D-6E8A-4147-A177-3AD203B41FA5}">
                      <a16:colId xmlns:a16="http://schemas.microsoft.com/office/drawing/2014/main" val="96319750"/>
                    </a:ext>
                  </a:extLst>
                </a:gridCol>
                <a:gridCol w="260259">
                  <a:extLst>
                    <a:ext uri="{9D8B030D-6E8A-4147-A177-3AD203B41FA5}">
                      <a16:colId xmlns:a16="http://schemas.microsoft.com/office/drawing/2014/main" val="2220576938"/>
                    </a:ext>
                  </a:extLst>
                </a:gridCol>
              </a:tblGrid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UID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6318338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1021093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Artificial Intelligence (AI)/Machine Learning (ML) for NR air interface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NR_AIML_air-Core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R1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7420025"/>
                  </a:ext>
                </a:extLst>
              </a:tr>
              <a:tr h="14782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1041135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Introduction of Ku bands for NR NTN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NR_NTN_Ku_bands-Core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6421415"/>
                  </a:ext>
                </a:extLst>
              </a:tr>
              <a:tr h="2753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1041134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Introduction of new NR NTN bands to support the Extended L-band (UL 1668-1675MHz, DL 1518-1525MHz) and the combined MSS L-band and Extended L-band ranges (UL 1626.5-1660.5 MHz and 1668-1675 MHz, DL 1518-1559 MHz)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NR_NTN_combinedLband-Core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8439638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1041121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Additional NR bands for NR features in Rel-19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NR_bands_xFeature_R19-Core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8226948"/>
                  </a:ext>
                </a:extLst>
              </a:tr>
              <a:tr h="2887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1041120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NR Carrier Aggregation (CA)/Dual Connectivity (DC) for x bands DL with y bands UL (x&lt;7, y&lt;3) and Supplementary Uplink (SUL) band combinations/CA band combinations with a single SUL or two SUL cells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NR_CADC_SUL_R19-Core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6893114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1031078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NR base station (BS) RF requirement evolution for FR1/FR2 and testing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NR_BS_RF_req_evo-Core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0291346"/>
                  </a:ext>
                </a:extLst>
              </a:tr>
              <a:tr h="2887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1041123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1.5 or 2) for NR intra-band Carrier Aggregation (CA) or NR inter-band CA/Dual connectivity (DC) band combinations with/without NR Supplementary Uplink (UL)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HPUE_NR_CADC_SUL_R19-Core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8961290"/>
                  </a:ext>
                </a:extLst>
              </a:tr>
              <a:tr h="383357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1.5 and 2) for NR FR1 TDD/FDD single band for handheld/FWA </a:t>
                      </a: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Ues</a:t>
                      </a: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, and high power UE operation (power class 2, 1.5 and 1) for FWVM (fixed-wireless/vehicle-mounted) use cases in a single NR band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HPUE_NR_FR1_bands_R19-Core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4266233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1041122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1.5 or 2) for Dual Connectivity (DC) combinations of LTE band(s) and NR band(s)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HPUE_DC_LTE_NR_R19-Core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400276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1041125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Simultaneous Rx/Tx band combinations for NR CA/DC, NR SUL and LTE/NR DC in Rel-19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LTE_NR_R19_Simult_RxTx-Core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6672678"/>
                  </a:ext>
                </a:extLst>
              </a:tr>
              <a:tr h="2887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1041119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Dual connectivity (DC) of x LTE band(s), y NR band(s) (1&lt;=x&lt;6, 1&lt;=y&lt;6, </a:t>
                      </a: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x+y</a:t>
                      </a: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&lt;=6) and single or two NR Supplementary Uplink (SUL) bands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DC_R19_xBLTE_yBNR-Core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9806188"/>
                  </a:ext>
                </a:extLst>
              </a:tr>
              <a:tr h="2887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1041116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High power UE (power class 2) and high power operation (power class 1) for fixed-wireless/vehicle-mounted use cases in a single LTE band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HPUE_LTE_bands_R19-Core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8209486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1041115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Rel-19 LTE-Advanced Carrier Aggregation for x bands (1&lt;=x&lt;= 6) DL with y bands (y=1, 2) UL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LTE_CA_R19_xBDL_yBUL-Core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R4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0924064"/>
                  </a:ext>
                </a:extLst>
              </a:tr>
              <a:tr h="1941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1051122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Introduction of A-GNSS support for </a:t>
                      </a:r>
                      <a:r>
                        <a:rPr lang="en-GB" sz="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NavIC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(Navigation with Indian Constellation) L1 SPS (Standard Positioning Service) in NR &amp; LTE 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LCS_NAVIC_L1_SPS_NR_LTE-Core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R2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927" marR="4927" marT="4927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62846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36132</TotalTime>
  <Words>3621</Words>
  <Application>Microsoft Office PowerPoint</Application>
  <PresentationFormat>On-screen Show (16:9)</PresentationFormat>
  <Paragraphs>670</Paragraphs>
  <Slides>22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(1/3)</vt:lpstr>
      <vt:lpstr>Release 19 progress overview (2/3)</vt:lpstr>
      <vt:lpstr>Release 19 progress overview (3/3)</vt:lpstr>
      <vt:lpstr>Content of this Work Plan review </vt:lpstr>
      <vt:lpstr>Release 20: introduction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</vt:lpstr>
      <vt:lpstr>PowerPoint Presentation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2032</cp:revision>
  <cp:lastPrinted>2017-02-24T12:37:51Z</cp:lastPrinted>
  <dcterms:created xsi:type="dcterms:W3CDTF">2008-08-30T09:32:10Z</dcterms:created>
  <dcterms:modified xsi:type="dcterms:W3CDTF">2025-09-16T02:46:07Z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