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434" r:id="rId6"/>
    <p:sldId id="435" r:id="rId7"/>
    <p:sldId id="379"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501" autoAdjust="0"/>
    <p:restoredTop sz="96078" autoAdjust="0"/>
  </p:normalViewPr>
  <p:slideViewPr>
    <p:cSldViewPr snapToGrid="0">
      <p:cViewPr varScale="1">
        <p:scale>
          <a:sx n="70" d="100"/>
          <a:sy n="70" d="100"/>
        </p:scale>
        <p:origin x="826" y="4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dirty="0"/>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dirty="0"/>
          </a:p>
        </p:txBody>
      </p:sp>
    </p:spTree>
    <p:extLst>
      <p:ext uri="{BB962C8B-B14F-4D97-AF65-F5344CB8AC3E}">
        <p14:creationId xmlns:p14="http://schemas.microsoft.com/office/powerpoint/2010/main" val="4122323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dirty="0"/>
          </a:p>
        </p:txBody>
      </p:sp>
    </p:spTree>
    <p:extLst>
      <p:ext uri="{BB962C8B-B14F-4D97-AF65-F5344CB8AC3E}">
        <p14:creationId xmlns:p14="http://schemas.microsoft.com/office/powerpoint/2010/main" val="308767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a:t>
            </a:r>
            <a:r>
              <a:rPr lang="en-US" altLang="en-US" sz="1200" b="1" dirty="0">
                <a:latin typeface="Arial" panose="020B0604020202020204" pitchFamily="34" charset="0"/>
              </a:rPr>
              <a:t>TSG CT#10</a:t>
            </a:r>
            <a:r>
              <a:rPr lang="en-SE" altLang="en-US" sz="1200" b="1" dirty="0">
                <a:latin typeface="Arial" panose="020B0604020202020204" pitchFamily="34" charset="0"/>
              </a:rPr>
              <a:t>9</a:t>
            </a:r>
            <a:endParaRPr lang="sv-SE" altLang="en-US" sz="1200" b="1"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lang="en-SE" altLang="zh-CN" sz="1200" b="1" i="0" kern="1200" dirty="0">
                <a:solidFill>
                  <a:schemeClr val="tx1"/>
                </a:solidFill>
                <a:effectLst/>
                <a:latin typeface="Arial" panose="020B0604020202020204" pitchFamily="34" charset="0"/>
                <a:ea typeface="+mn-ea"/>
                <a:cs typeface="Arial" panose="020B0604020202020204" pitchFamily="34" charset="0"/>
              </a:rPr>
              <a:t>Beijing China</a:t>
            </a:r>
            <a:r>
              <a:rPr lang="en-GB" altLang="zh-CN" sz="1200" b="1" kern="1200" dirty="0">
                <a:solidFill>
                  <a:schemeClr val="tx1"/>
                </a:solidFill>
                <a:effectLst/>
                <a:latin typeface="Arial" panose="020B0604020202020204" pitchFamily="34" charset="0"/>
                <a:ea typeface="+mn-ea"/>
                <a:cs typeface="Arial" panose="020B0604020202020204" pitchFamily="34" charset="0"/>
              </a:rPr>
              <a:t>, </a:t>
            </a:r>
            <a:r>
              <a:rPr lang="en-SE" altLang="zh-CN" sz="1200" b="1" kern="1200" dirty="0">
                <a:solidFill>
                  <a:schemeClr val="tx1"/>
                </a:solidFill>
                <a:effectLst/>
                <a:latin typeface="Arial" panose="020B0604020202020204" pitchFamily="34" charset="0"/>
                <a:ea typeface="+mn-ea"/>
                <a:cs typeface="Arial" panose="020B0604020202020204" pitchFamily="34" charset="0"/>
              </a:rPr>
              <a:t>15</a:t>
            </a:r>
            <a:r>
              <a:rPr lang="en-GB" altLang="zh-CN" sz="1200" b="1" kern="1200" baseline="30000" dirty="0" err="1">
                <a:solidFill>
                  <a:schemeClr val="tx1"/>
                </a:solidFill>
                <a:effectLst/>
                <a:latin typeface="Arial" panose="020B0604020202020204" pitchFamily="34" charset="0"/>
                <a:ea typeface="+mn-ea"/>
                <a:cs typeface="Arial" panose="020B0604020202020204" pitchFamily="34" charset="0"/>
              </a:rPr>
              <a:t>th</a:t>
            </a:r>
            <a:r>
              <a:rPr lang="en-GB" altLang="zh-CN" sz="1200" b="1" kern="1200" dirty="0">
                <a:solidFill>
                  <a:schemeClr val="tx1"/>
                </a:solidFill>
                <a:effectLst/>
                <a:latin typeface="Arial" panose="020B0604020202020204" pitchFamily="34" charset="0"/>
                <a:ea typeface="+mn-ea"/>
                <a:cs typeface="Arial" panose="020B0604020202020204" pitchFamily="34" charset="0"/>
              </a:rPr>
              <a:t> – 1</a:t>
            </a:r>
            <a:r>
              <a:rPr lang="en-SE" altLang="zh-CN" sz="1200" b="1" kern="1200" dirty="0">
                <a:solidFill>
                  <a:schemeClr val="tx1"/>
                </a:solidFill>
                <a:effectLst/>
                <a:latin typeface="Arial" panose="020B0604020202020204" pitchFamily="34" charset="0"/>
                <a:ea typeface="+mn-ea"/>
                <a:cs typeface="Arial" panose="020B0604020202020204" pitchFamily="34" charset="0"/>
              </a:rPr>
              <a:t>6</a:t>
            </a:r>
            <a:r>
              <a:rPr lang="en-GB" altLang="zh-CN" sz="1200" b="1" kern="1200" baseline="30000" dirty="0" err="1">
                <a:solidFill>
                  <a:schemeClr val="tx1"/>
                </a:solidFill>
                <a:effectLst/>
                <a:latin typeface="Arial" panose="020B0604020202020204" pitchFamily="34" charset="0"/>
                <a:ea typeface="+mn-ea"/>
                <a:cs typeface="Arial" panose="020B0604020202020204" pitchFamily="34" charset="0"/>
              </a:rPr>
              <a:t>th</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 </a:t>
            </a:r>
            <a:r>
              <a:rPr lang="en-SE" altLang="zh-CN" sz="1200" b="1" kern="1200" baseline="0" dirty="0">
                <a:solidFill>
                  <a:schemeClr val="tx1"/>
                </a:solidFill>
                <a:effectLst/>
                <a:latin typeface="Arial" panose="020B0604020202020204" pitchFamily="34" charset="0"/>
                <a:ea typeface="+mn-ea"/>
                <a:cs typeface="Arial" panose="020B0604020202020204" pitchFamily="34" charset="0"/>
              </a:rPr>
              <a:t>September</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a:t>
            </a:r>
            <a:r>
              <a:rPr lang="en-GB" altLang="zh-CN" sz="1200" b="1" kern="1200" dirty="0">
                <a:solidFill>
                  <a:schemeClr val="tx1"/>
                </a:solidFill>
                <a:effectLst/>
                <a:latin typeface="Arial" panose="020B0604020202020204" pitchFamily="34" charset="0"/>
                <a:ea typeface="+mn-ea"/>
                <a:cs typeface="Arial" panose="020B0604020202020204" pitchFamily="34" charset="0"/>
              </a:rPr>
              <a:t> 2025</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a:t>
            </a:r>
            <a:r>
              <a:rPr lang="en-SE" altLang="en-US" sz="1200" b="1" dirty="0">
                <a:latin typeface="Arial "/>
              </a:rPr>
              <a:t>P</a:t>
            </a:r>
            <a:r>
              <a:rPr lang="sv-SE" altLang="en-US" sz="1200" b="1" dirty="0">
                <a:latin typeface="Arial "/>
              </a:rPr>
              <a:t>-25</a:t>
            </a:r>
            <a:r>
              <a:rPr lang="en-SE" altLang="en-US" sz="1200" b="1" dirty="0">
                <a:latin typeface="Arial "/>
              </a:rPr>
              <a:t>2</a:t>
            </a:r>
            <a:r>
              <a:rPr lang="en-US" altLang="en-US" sz="1200" b="1" dirty="0">
                <a:latin typeface="Arial "/>
              </a:rPr>
              <a:t>223</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 Placeholder 2"/>
          <p:cNvSpPr>
            <a:spLocks noGrp="1"/>
          </p:cNvSpPr>
          <p:nvPr>
            <p:ph type="subTitle" idx="1"/>
          </p:nvPr>
        </p:nvSpPr>
        <p:spPr>
          <a:xfrm>
            <a:off x="1280158" y="4378233"/>
            <a:ext cx="9144000" cy="585276"/>
          </a:xfrm>
        </p:spPr>
        <p:txBody>
          <a:bodyPr/>
          <a:lstStyle/>
          <a:p>
            <a:pPr marL="0" indent="0" eaLnBrk="1" hangingPunct="1">
              <a:buFontTx/>
              <a:buNone/>
            </a:pPr>
            <a:r>
              <a:rPr lang="en-US" altLang="zh-CN"/>
              <a:t>CT &amp; CT WG Chairs</a:t>
            </a:r>
            <a:endParaRPr lang="en-GB" altLang="en-US" dirty="0"/>
          </a:p>
        </p:txBody>
      </p:sp>
      <p:sp>
        <p:nvSpPr>
          <p:cNvPr id="3" name="Title 1">
            <a:extLst>
              <a:ext uri="{FF2B5EF4-FFF2-40B4-BE49-F238E27FC236}">
                <a16:creationId xmlns:a16="http://schemas.microsoft.com/office/drawing/2014/main" id="{0E6E4B4F-808B-04A6-42EC-059019AAA8D9}"/>
              </a:ext>
            </a:extLst>
          </p:cNvPr>
          <p:cNvSpPr>
            <a:spLocks noGrp="1"/>
          </p:cNvSpPr>
          <p:nvPr>
            <p:ph type="ctrTitle"/>
          </p:nvPr>
        </p:nvSpPr>
        <p:spPr>
          <a:xfrm>
            <a:off x="656967" y="1819703"/>
            <a:ext cx="11073353" cy="2155208"/>
          </a:xfrm>
        </p:spPr>
        <p:txBody>
          <a:bodyPr/>
          <a:lstStyle/>
          <a:p>
            <a:pPr eaLnBrk="1" hangingPunct="1"/>
            <a:r>
              <a:rPr lang="en-US" altLang="en-US" dirty="0"/>
              <a:t>6G </a:t>
            </a:r>
            <a:r>
              <a:rPr lang="en-US" altLang="zh-CN" dirty="0"/>
              <a:t>Studies Guidelines </a:t>
            </a:r>
            <a:br>
              <a:rPr lang="en-US" altLang="zh-CN" dirty="0"/>
            </a:br>
            <a:r>
              <a:rPr lang="en-US" altLang="zh-CN" dirty="0"/>
              <a:t>for CT area</a:t>
            </a:r>
            <a:endParaRPr lang="en-GB"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F9A1F-E188-4A2E-8CB3-7D2E61E529DC}"/>
              </a:ext>
            </a:extLst>
          </p:cNvPr>
          <p:cNvSpPr>
            <a:spLocks noGrp="1"/>
          </p:cNvSpPr>
          <p:nvPr>
            <p:ph type="title"/>
          </p:nvPr>
        </p:nvSpPr>
        <p:spPr>
          <a:xfrm>
            <a:off x="360528" y="433800"/>
            <a:ext cx="10515600" cy="1325563"/>
          </a:xfrm>
        </p:spPr>
        <p:txBody>
          <a:bodyPr/>
          <a:lstStyle/>
          <a:p>
            <a:r>
              <a:rPr lang="en-US" altLang="en-US" dirty="0"/>
              <a:t>6G </a:t>
            </a:r>
            <a:r>
              <a:rPr lang="en-US" altLang="zh-CN" dirty="0"/>
              <a:t>Studies Guidelines for CT area</a:t>
            </a:r>
            <a:endParaRPr lang="en-US" dirty="0"/>
          </a:p>
        </p:txBody>
      </p:sp>
      <p:sp>
        <p:nvSpPr>
          <p:cNvPr id="3" name="Content Placeholder 2">
            <a:extLst>
              <a:ext uri="{FF2B5EF4-FFF2-40B4-BE49-F238E27FC236}">
                <a16:creationId xmlns:a16="http://schemas.microsoft.com/office/drawing/2014/main" id="{9F273463-695A-4456-814A-9EFCFF904328}"/>
              </a:ext>
            </a:extLst>
          </p:cNvPr>
          <p:cNvSpPr>
            <a:spLocks noGrp="1"/>
          </p:cNvSpPr>
          <p:nvPr>
            <p:ph idx="1"/>
          </p:nvPr>
        </p:nvSpPr>
        <p:spPr>
          <a:xfrm>
            <a:off x="200810" y="1886742"/>
            <a:ext cx="10515600" cy="3559901"/>
          </a:xfrm>
        </p:spPr>
        <p:txBody>
          <a:bodyPr/>
          <a:lstStyle/>
          <a:p>
            <a:pPr marL="358775" indent="-358775"/>
            <a:r>
              <a:rPr lang="en-US" sz="2400" dirty="0">
                <a:latin typeface="Arial" panose="020B0604020202020204" pitchFamily="34" charset="0"/>
                <a:cs typeface="Arial" panose="020B0604020202020204" pitchFamily="34" charset="0"/>
              </a:rPr>
              <a:t>Each CT WG can have multiple 6G SIDs, each one dedicated to a specific topic within the WG’s remit. A SID could trigger more than one TR, if it seems necessary from WG perspective.</a:t>
            </a:r>
          </a:p>
          <a:p>
            <a:pPr marL="358775" indent="-358775"/>
            <a:r>
              <a:rPr lang="en-US" sz="2400" dirty="0">
                <a:latin typeface="Arial" panose="020B0604020202020204" pitchFamily="34" charset="0"/>
                <a:cs typeface="Arial" panose="020B0604020202020204" pitchFamily="34" charset="0"/>
              </a:rPr>
              <a:t>CT </a:t>
            </a:r>
            <a:r>
              <a:rPr lang="en-SE" sz="2400" dirty="0">
                <a:latin typeface="Arial" panose="020B0604020202020204" pitchFamily="34" charset="0"/>
                <a:cs typeface="Arial" panose="020B0604020202020204" pitchFamily="34" charset="0"/>
              </a:rPr>
              <a:t>WG</a:t>
            </a:r>
            <a:r>
              <a:rPr lang="en-US" sz="2400" dirty="0">
                <a:latin typeface="Arial" panose="020B0604020202020204" pitchFamily="34" charset="0"/>
                <a:cs typeface="Arial" panose="020B0604020202020204" pitchFamily="34" charset="0"/>
              </a:rPr>
              <a:t>s</a:t>
            </a:r>
            <a:r>
              <a:rPr lang="en-SE" sz="2400" dirty="0">
                <a:latin typeface="Arial" panose="020B0604020202020204" pitchFamily="34" charset="0"/>
                <a:cs typeface="Arial" panose="020B0604020202020204" pitchFamily="34" charset="0"/>
              </a:rPr>
              <a:t> should limit the number of 6G </a:t>
            </a:r>
            <a:r>
              <a:rPr lang="en-SE" sz="2400" dirty="0" err="1">
                <a:latin typeface="Arial" panose="020B0604020202020204" pitchFamily="34" charset="0"/>
                <a:cs typeface="Arial" panose="020B0604020202020204" pitchFamily="34" charset="0"/>
              </a:rPr>
              <a:t>SIDs</a:t>
            </a:r>
            <a:r>
              <a:rPr lang="en-SE" sz="2400" dirty="0">
                <a:latin typeface="Arial" panose="020B0604020202020204" pitchFamily="34" charset="0"/>
                <a:cs typeface="Arial" panose="020B0604020202020204" pitchFamily="34" charset="0"/>
              </a:rPr>
              <a:t> per WG to </a:t>
            </a:r>
            <a:r>
              <a:rPr lang="en-US" sz="2400" dirty="0">
                <a:latin typeface="Arial" panose="020B0604020202020204" pitchFamily="34" charset="0"/>
                <a:cs typeface="Arial" panose="020B0604020202020204" pitchFamily="34" charset="0"/>
              </a:rPr>
              <a:t>not more than 5</a:t>
            </a:r>
            <a:r>
              <a:rPr lang="en-SE" sz="2400" dirty="0">
                <a:latin typeface="Arial" panose="020B0604020202020204" pitchFamily="34" charset="0"/>
                <a:cs typeface="Arial" panose="020B0604020202020204" pitchFamily="34" charset="0"/>
              </a:rPr>
              <a:t> </a:t>
            </a:r>
            <a:r>
              <a:rPr lang="en-SE" sz="2400" dirty="0" err="1">
                <a:latin typeface="Arial" panose="020B0604020202020204" pitchFamily="34" charset="0"/>
                <a:cs typeface="Arial" panose="020B0604020202020204" pitchFamily="34" charset="0"/>
              </a:rPr>
              <a:t>SIDs</a:t>
            </a:r>
            <a:r>
              <a:rPr lang="en-SE" sz="2400" dirty="0">
                <a:latin typeface="Arial" panose="020B0604020202020204" pitchFamily="34" charset="0"/>
                <a:cs typeface="Arial" panose="020B0604020202020204" pitchFamily="34" charset="0"/>
              </a:rPr>
              <a:t> for Rel-20</a:t>
            </a:r>
            <a:r>
              <a:rPr lang="en-US" sz="2400" dirty="0">
                <a:latin typeface="Arial" panose="020B0604020202020204" pitchFamily="34" charset="0"/>
                <a:cs typeface="Arial" panose="020B0604020202020204" pitchFamily="34" charset="0"/>
              </a:rPr>
              <a:t>.</a:t>
            </a:r>
          </a:p>
          <a:p>
            <a:pPr marL="358775" indent="-358775"/>
            <a:r>
              <a:rPr lang="en-US" sz="2400" dirty="0">
                <a:latin typeface="Arial" panose="020B0604020202020204" pitchFamily="34" charset="0"/>
                <a:cs typeface="Arial" panose="020B0604020202020204" pitchFamily="34" charset="0"/>
              </a:rPr>
              <a:t>Rapporteurs balance among Companies at TSG CT level should be taken into consideration. If consensus cannot be reached on rapporteurs, the matter will be escalated to CT Plenary.</a:t>
            </a:r>
          </a:p>
        </p:txBody>
      </p:sp>
    </p:spTree>
    <p:extLst>
      <p:ext uri="{BB962C8B-B14F-4D97-AF65-F5344CB8AC3E}">
        <p14:creationId xmlns:p14="http://schemas.microsoft.com/office/powerpoint/2010/main" val="31848189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F9A1F-E188-4A2E-8CB3-7D2E61E529DC}"/>
              </a:ext>
            </a:extLst>
          </p:cNvPr>
          <p:cNvSpPr>
            <a:spLocks noGrp="1"/>
          </p:cNvSpPr>
          <p:nvPr>
            <p:ph type="title"/>
          </p:nvPr>
        </p:nvSpPr>
        <p:spPr>
          <a:xfrm>
            <a:off x="360528" y="433800"/>
            <a:ext cx="10515600" cy="1325563"/>
          </a:xfrm>
        </p:spPr>
        <p:txBody>
          <a:bodyPr/>
          <a:lstStyle/>
          <a:p>
            <a:r>
              <a:rPr lang="en-US" altLang="en-US" dirty="0"/>
              <a:t>6G </a:t>
            </a:r>
            <a:r>
              <a:rPr lang="en-US" altLang="zh-CN" dirty="0"/>
              <a:t>Studies Guidelines for CT area</a:t>
            </a:r>
            <a:endParaRPr lang="en-US" dirty="0"/>
          </a:p>
        </p:txBody>
      </p:sp>
      <p:sp>
        <p:nvSpPr>
          <p:cNvPr id="3" name="Content Placeholder 2">
            <a:extLst>
              <a:ext uri="{FF2B5EF4-FFF2-40B4-BE49-F238E27FC236}">
                <a16:creationId xmlns:a16="http://schemas.microsoft.com/office/drawing/2014/main" id="{9F273463-695A-4456-814A-9EFCFF904328}"/>
              </a:ext>
            </a:extLst>
          </p:cNvPr>
          <p:cNvSpPr>
            <a:spLocks noGrp="1"/>
          </p:cNvSpPr>
          <p:nvPr>
            <p:ph idx="1"/>
          </p:nvPr>
        </p:nvSpPr>
        <p:spPr>
          <a:xfrm>
            <a:off x="200810" y="1886742"/>
            <a:ext cx="10515600" cy="4899853"/>
          </a:xfrm>
        </p:spPr>
        <p:txBody>
          <a:bodyPr/>
          <a:lstStyle/>
          <a:p>
            <a:pPr marL="0" indent="0">
              <a:buNone/>
            </a:pPr>
            <a:r>
              <a:rPr lang="en-US" sz="2400" dirty="0">
                <a:latin typeface="Arial" panose="020B0604020202020204" pitchFamily="34" charset="0"/>
                <a:cs typeface="Arial" panose="020B0604020202020204" pitchFamily="34" charset="0"/>
              </a:rPr>
              <a:t>Starting from Q1 2026: </a:t>
            </a:r>
          </a:p>
          <a:p>
            <a:pPr marL="358775" indent="-358775"/>
            <a:r>
              <a:rPr lang="en-US" sz="2400" dirty="0">
                <a:latin typeface="Arial" panose="020B0604020202020204" pitchFamily="34" charset="0"/>
                <a:cs typeface="Arial" panose="020B0604020202020204" pitchFamily="34" charset="0"/>
              </a:rPr>
              <a:t>If the number of contributions s</a:t>
            </a:r>
            <a:r>
              <a:rPr lang="en-SE" sz="2400" dirty="0" err="1">
                <a:latin typeface="Arial" panose="020B0604020202020204" pitchFamily="34" charset="0"/>
                <a:cs typeface="Arial" panose="020B0604020202020204" pitchFamily="34" charset="0"/>
              </a:rPr>
              <a:t>ubmitted</a:t>
            </a:r>
            <a:r>
              <a:rPr lang="en-SE" sz="2400" dirty="0">
                <a:latin typeface="Arial" panose="020B0604020202020204" pitchFamily="34" charset="0"/>
                <a:cs typeface="Arial" panose="020B0604020202020204" pitchFamily="34" charset="0"/>
              </a:rPr>
              <a:t> to</a:t>
            </a:r>
            <a:r>
              <a:rPr lang="en-US" sz="2400" dirty="0">
                <a:latin typeface="Arial" panose="020B0604020202020204" pitchFamily="34" charset="0"/>
                <a:cs typeface="Arial" panose="020B0604020202020204" pitchFamily="34" charset="0"/>
              </a:rPr>
              <a:t> a</a:t>
            </a:r>
            <a:r>
              <a:rPr lang="en-SE" sz="2400" dirty="0">
                <a:latin typeface="Arial" panose="020B0604020202020204" pitchFamily="34" charset="0"/>
                <a:cs typeface="Arial" panose="020B0604020202020204" pitchFamily="34" charset="0"/>
              </a:rPr>
              <a:t> WG meeting </a:t>
            </a:r>
            <a:r>
              <a:rPr lang="en-US" sz="2400" dirty="0">
                <a:latin typeface="Arial" panose="020B0604020202020204" pitchFamily="34" charset="0"/>
                <a:cs typeface="Arial" panose="020B0604020202020204" pitchFamily="34" charset="0"/>
              </a:rPr>
              <a:t>exceeds the maximum number of contributions which can be treated the number of contributions per company will be limited. Which  mechanism to use will be up to the chair of the WG and consensus  of the WG to decide in a fair and </a:t>
            </a:r>
            <a:r>
              <a:rPr lang="en-US" sz="2400">
                <a:latin typeface="Arial" panose="020B0604020202020204" pitchFamily="34" charset="0"/>
                <a:cs typeface="Arial" panose="020B0604020202020204" pitchFamily="34" charset="0"/>
              </a:rPr>
              <a:t>balanced way.</a:t>
            </a:r>
            <a:endParaRPr lang="en-US" sz="2400" dirty="0">
              <a:latin typeface="Arial" panose="020B0604020202020204" pitchFamily="34" charset="0"/>
              <a:cs typeface="Arial" panose="020B0604020202020204" pitchFamily="34" charset="0"/>
            </a:endParaRPr>
          </a:p>
          <a:p>
            <a:pPr marL="358775" indent="-358775"/>
            <a:r>
              <a:rPr lang="en-US" sz="2400" dirty="0">
                <a:latin typeface="Arial" panose="020B0604020202020204" pitchFamily="34" charset="0"/>
                <a:cs typeface="Arial" panose="020B0604020202020204" pitchFamily="34" charset="0"/>
              </a:rPr>
              <a:t>Sufficient time should  be reserved for Pre-Rel-20 Maintenance. </a:t>
            </a:r>
          </a:p>
          <a:p>
            <a:pPr marL="358775" indent="-358775"/>
            <a:r>
              <a:rPr lang="en-US" sz="2400" dirty="0">
                <a:latin typeface="Arial" panose="020B0604020202020204" pitchFamily="34" charset="0"/>
                <a:cs typeface="Arial" panose="020B0604020202020204" pitchFamily="34" charset="0"/>
              </a:rPr>
              <a:t>The time used for Rel-20: CT WGs should reserve/use ~50% of that time for 5G advanced. </a:t>
            </a:r>
          </a:p>
        </p:txBody>
      </p:sp>
    </p:spTree>
    <p:extLst>
      <p:ext uri="{BB962C8B-B14F-4D97-AF65-F5344CB8AC3E}">
        <p14:creationId xmlns:p14="http://schemas.microsoft.com/office/powerpoint/2010/main" val="151975762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dirty="0"/>
              <a:t>Thank You!</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purl.org/dc/terms/"/>
    <ds:schemaRef ds:uri="http://purl.org/dc/dcmitype/"/>
    <ds:schemaRef ds:uri="679a257e-872f-4c98-9e8a-0a9c104f72cd"/>
    <ds:schemaRef ds:uri="http://www.w3.org/XML/1998/namespace"/>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280d8efa-eff2-4910-88d2-79ca146720c4"/>
  </ds:schemaRefs>
</ds:datastoreItem>
</file>

<file path=docMetadata/LabelInfo.xml><?xml version="1.0" encoding="utf-8"?>
<clbl:labelList xmlns:clbl="http://schemas.microsoft.com/office/2020/mipLabelMetadata">
  <clbl:label id="{32ea9713-c968-4858-9aa6-4bad09b07315}" enabled="1" method="Privileged" siteId="{6786d483-f51b-44bd-b40a-6fe409a5265e}" removed="0"/>
</clbl:labelList>
</file>

<file path=docProps/app.xml><?xml version="1.0" encoding="utf-8"?>
<Properties xmlns="http://schemas.openxmlformats.org/officeDocument/2006/extended-properties" xmlns:vt="http://schemas.openxmlformats.org/officeDocument/2006/docPropsVTypes">
  <Template>Office Theme</Template>
  <TotalTime>12014</TotalTime>
  <Words>214</Words>
  <Application>Microsoft Office PowerPoint</Application>
  <PresentationFormat>Widescreen</PresentationFormat>
  <Paragraphs>15</Paragraphs>
  <Slides>4</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Arial </vt:lpstr>
      <vt:lpstr>Calibri</vt:lpstr>
      <vt:lpstr>Calibri Light</vt:lpstr>
      <vt:lpstr>Times New Roman</vt:lpstr>
      <vt:lpstr>Office Theme</vt:lpstr>
      <vt:lpstr>6G Studies Guidelines  for CT area</vt:lpstr>
      <vt:lpstr>6G Studies Guidelines for CT area</vt:lpstr>
      <vt:lpstr>6G Studies Guidelines for CT area</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2642</cp:revision>
  <dcterms:created xsi:type="dcterms:W3CDTF">2010-02-05T13:52:04Z</dcterms:created>
  <dcterms:modified xsi:type="dcterms:W3CDTF">2025-09-16T04:28:13Z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