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8"/>
  </p:notesMasterIdLst>
  <p:handoutMasterIdLst>
    <p:handoutMasterId r:id="rId29"/>
  </p:handoutMasterIdLst>
  <p:sldIdLst>
    <p:sldId id="341" r:id="rId2"/>
    <p:sldId id="363" r:id="rId3"/>
    <p:sldId id="366" r:id="rId4"/>
    <p:sldId id="377" r:id="rId5"/>
    <p:sldId id="448" r:id="rId6"/>
    <p:sldId id="449" r:id="rId7"/>
    <p:sldId id="450" r:id="rId8"/>
    <p:sldId id="451" r:id="rId9"/>
    <p:sldId id="473" r:id="rId10"/>
    <p:sldId id="499" r:id="rId11"/>
    <p:sldId id="500" r:id="rId12"/>
    <p:sldId id="501" r:id="rId13"/>
    <p:sldId id="477" r:id="rId14"/>
    <p:sldId id="370" r:id="rId15"/>
    <p:sldId id="394" r:id="rId16"/>
    <p:sldId id="395" r:id="rId17"/>
    <p:sldId id="459" r:id="rId18"/>
    <p:sldId id="503" r:id="rId19"/>
    <p:sldId id="502" r:id="rId20"/>
    <p:sldId id="373" r:id="rId21"/>
    <p:sldId id="516" r:id="rId22"/>
    <p:sldId id="491" r:id="rId23"/>
    <p:sldId id="365" r:id="rId24"/>
    <p:sldId id="376" r:id="rId25"/>
    <p:sldId id="519" r:id="rId26"/>
    <p:sldId id="379" r:id="rId27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P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Song Yue" initials="Yue" lastIdx="1" clrIdx="1">
    <p:extLst>
      <p:ext uri="{19B8F6BF-5375-455C-9EA6-DF929625EA0E}">
        <p15:presenceInfo xmlns:p15="http://schemas.microsoft.com/office/powerpoint/2012/main" userId="Song Yu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4FC24"/>
    <a:srgbClr val="FF0000"/>
    <a:srgbClr val="0000FF"/>
    <a:srgbClr val="75B91A"/>
    <a:srgbClr val="FF6600"/>
    <a:srgbClr val="33CC33"/>
    <a:srgbClr val="000000"/>
    <a:srgbClr val="FFFFFF"/>
    <a:srgbClr val="694646"/>
    <a:srgbClr val="1A46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79" autoAdjust="0"/>
    <p:restoredTop sz="96513" autoAdjust="0"/>
  </p:normalViewPr>
  <p:slideViewPr>
    <p:cSldViewPr snapToGrid="0">
      <p:cViewPr varScale="1">
        <p:scale>
          <a:sx n="88" d="100"/>
          <a:sy n="88" d="100"/>
        </p:scale>
        <p:origin x="178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00" y="40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dirty="0"/>
              <a:t>R16  CAT F CRs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Sheet1!$A$2:$A$16</c:f>
              <c:strCache>
                <c:ptCount val="15"/>
                <c:pt idx="0">
                  <c:v>CT#95</c:v>
                </c:pt>
                <c:pt idx="1">
                  <c:v>CT#96</c:v>
                </c:pt>
                <c:pt idx="2">
                  <c:v>CT#97</c:v>
                </c:pt>
                <c:pt idx="3">
                  <c:v>CT#98</c:v>
                </c:pt>
                <c:pt idx="4">
                  <c:v>CT#99</c:v>
                </c:pt>
                <c:pt idx="5">
                  <c:v>CT#100</c:v>
                </c:pt>
                <c:pt idx="6">
                  <c:v>CT#101</c:v>
                </c:pt>
                <c:pt idx="7">
                  <c:v>CT#102</c:v>
                </c:pt>
                <c:pt idx="8">
                  <c:v>CT#103</c:v>
                </c:pt>
                <c:pt idx="9">
                  <c:v>CT#104</c:v>
                </c:pt>
                <c:pt idx="10">
                  <c:v>CT#105</c:v>
                </c:pt>
                <c:pt idx="11">
                  <c:v>CT#106</c:v>
                </c:pt>
                <c:pt idx="12">
                  <c:v>CT#107</c:v>
                </c:pt>
                <c:pt idx="13">
                  <c:v>CT#108</c:v>
                </c:pt>
                <c:pt idx="14">
                  <c:v>CT#109</c:v>
                </c:pt>
              </c:strCache>
            </c:strRef>
          </c:cat>
          <c:val>
            <c:numRef>
              <c:f>Sheet1!$B$2:$B$16</c:f>
              <c:numCache>
                <c:formatCode>General</c:formatCode>
                <c:ptCount val="15"/>
                <c:pt idx="0">
                  <c:v>47</c:v>
                </c:pt>
                <c:pt idx="1">
                  <c:v>23</c:v>
                </c:pt>
                <c:pt idx="2">
                  <c:v>26</c:v>
                </c:pt>
                <c:pt idx="3">
                  <c:v>11</c:v>
                </c:pt>
                <c:pt idx="4">
                  <c:v>9</c:v>
                </c:pt>
                <c:pt idx="5">
                  <c:v>12</c:v>
                </c:pt>
                <c:pt idx="6">
                  <c:v>6</c:v>
                </c:pt>
                <c:pt idx="7">
                  <c:v>4</c:v>
                </c:pt>
                <c:pt idx="8">
                  <c:v>10</c:v>
                </c:pt>
                <c:pt idx="9">
                  <c:v>4</c:v>
                </c:pt>
                <c:pt idx="10">
                  <c:v>4</c:v>
                </c:pt>
                <c:pt idx="11">
                  <c:v>2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89-4CFC-B589-CA43B29C0184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38900511"/>
        <c:axId val="1238900991"/>
      </c:barChart>
      <c:catAx>
        <c:axId val="1238900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38900991"/>
        <c:crosses val="autoZero"/>
        <c:auto val="1"/>
        <c:lblAlgn val="ctr"/>
        <c:lblOffset val="100"/>
        <c:noMultiLvlLbl val="0"/>
      </c:catAx>
      <c:valAx>
        <c:axId val="1238900991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38900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dirty="0"/>
              <a:t>R17</a:t>
            </a:r>
            <a:r>
              <a:rPr lang="en-US" sz="1400" baseline="0" dirty="0"/>
              <a:t> CAT F</a:t>
            </a:r>
            <a:r>
              <a:rPr lang="en-US" sz="1400" dirty="0"/>
              <a:t> CRs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Sheet1!$A$2:$A$16</c:f>
              <c:strCache>
                <c:ptCount val="15"/>
                <c:pt idx="0">
                  <c:v>CT#95</c:v>
                </c:pt>
                <c:pt idx="1">
                  <c:v>CT#96</c:v>
                </c:pt>
                <c:pt idx="2">
                  <c:v>CT#97</c:v>
                </c:pt>
                <c:pt idx="3">
                  <c:v>CT#98</c:v>
                </c:pt>
                <c:pt idx="4">
                  <c:v>CT#99</c:v>
                </c:pt>
                <c:pt idx="5">
                  <c:v>CT#100</c:v>
                </c:pt>
                <c:pt idx="6">
                  <c:v>CT#101</c:v>
                </c:pt>
                <c:pt idx="7">
                  <c:v>CT#102</c:v>
                </c:pt>
                <c:pt idx="8">
                  <c:v>CT#103</c:v>
                </c:pt>
                <c:pt idx="9">
                  <c:v>CT#104</c:v>
                </c:pt>
                <c:pt idx="10">
                  <c:v>CT#105</c:v>
                </c:pt>
                <c:pt idx="11">
                  <c:v>CT#106</c:v>
                </c:pt>
                <c:pt idx="12">
                  <c:v>CT#107</c:v>
                </c:pt>
                <c:pt idx="13">
                  <c:v>CT#108</c:v>
                </c:pt>
                <c:pt idx="14">
                  <c:v>CT#109</c:v>
                </c:pt>
              </c:strCache>
            </c:strRef>
          </c:cat>
          <c:val>
            <c:numRef>
              <c:f>Sheet1!$B$2:$B$16</c:f>
              <c:numCache>
                <c:formatCode>General</c:formatCode>
                <c:ptCount val="15"/>
                <c:pt idx="0">
                  <c:v>152</c:v>
                </c:pt>
                <c:pt idx="1">
                  <c:v>128</c:v>
                </c:pt>
                <c:pt idx="2">
                  <c:v>187</c:v>
                </c:pt>
                <c:pt idx="3">
                  <c:v>81</c:v>
                </c:pt>
                <c:pt idx="4">
                  <c:v>46</c:v>
                </c:pt>
                <c:pt idx="5">
                  <c:v>47</c:v>
                </c:pt>
                <c:pt idx="6">
                  <c:v>37</c:v>
                </c:pt>
                <c:pt idx="7">
                  <c:v>45</c:v>
                </c:pt>
                <c:pt idx="8">
                  <c:v>41</c:v>
                </c:pt>
                <c:pt idx="9">
                  <c:v>17</c:v>
                </c:pt>
                <c:pt idx="10">
                  <c:v>11</c:v>
                </c:pt>
                <c:pt idx="11">
                  <c:v>9</c:v>
                </c:pt>
                <c:pt idx="12">
                  <c:v>9</c:v>
                </c:pt>
                <c:pt idx="13">
                  <c:v>10</c:v>
                </c:pt>
                <c:pt idx="14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89-4CFC-B589-CA43B29C0184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38900511"/>
        <c:axId val="1238900991"/>
      </c:barChart>
      <c:catAx>
        <c:axId val="1238900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38900991"/>
        <c:crosses val="autoZero"/>
        <c:auto val="1"/>
        <c:lblAlgn val="ctr"/>
        <c:lblOffset val="100"/>
        <c:noMultiLvlLbl val="0"/>
      </c:catAx>
      <c:valAx>
        <c:axId val="1238900991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38900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dirty="0"/>
              <a:t>R18</a:t>
            </a:r>
            <a:r>
              <a:rPr lang="en-US" sz="1400" baseline="0" dirty="0"/>
              <a:t> CAT F</a:t>
            </a:r>
            <a:r>
              <a:rPr lang="en-US" sz="1400" dirty="0"/>
              <a:t> CRs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CT#102</c:v>
                </c:pt>
                <c:pt idx="1">
                  <c:v>CT#103</c:v>
                </c:pt>
                <c:pt idx="2">
                  <c:v>CT#104</c:v>
                </c:pt>
                <c:pt idx="3">
                  <c:v>CT#105</c:v>
                </c:pt>
                <c:pt idx="4">
                  <c:v>CT#106</c:v>
                </c:pt>
                <c:pt idx="5">
                  <c:v>CT#107</c:v>
                </c:pt>
                <c:pt idx="6">
                  <c:v>CT#108</c:v>
                </c:pt>
                <c:pt idx="7">
                  <c:v>CT#109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274</c:v>
                </c:pt>
                <c:pt idx="1">
                  <c:v>157</c:v>
                </c:pt>
                <c:pt idx="2">
                  <c:v>279</c:v>
                </c:pt>
                <c:pt idx="3">
                  <c:v>88</c:v>
                </c:pt>
                <c:pt idx="4">
                  <c:v>50</c:v>
                </c:pt>
                <c:pt idx="5">
                  <c:v>26</c:v>
                </c:pt>
                <c:pt idx="6">
                  <c:v>31</c:v>
                </c:pt>
                <c:pt idx="7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89-4CFC-B589-CA43B29C0184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38900511"/>
        <c:axId val="1238900991"/>
      </c:barChart>
      <c:catAx>
        <c:axId val="1238900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38900991"/>
        <c:crosses val="autoZero"/>
        <c:auto val="1"/>
        <c:lblAlgn val="ctr"/>
        <c:lblOffset val="100"/>
        <c:noMultiLvlLbl val="0"/>
      </c:catAx>
      <c:valAx>
        <c:axId val="1238900991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38900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600" dirty="0"/>
              <a:t>R19 CRs/</a:t>
            </a:r>
            <a:r>
              <a:rPr lang="en-US" altLang="zh-CN" sz="1600" dirty="0" err="1"/>
              <a:t>pCRs</a:t>
            </a:r>
            <a:endParaRPr lang="zh-CN" altLang="en-US" sz="16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CAT B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CT#105</c:v>
                </c:pt>
                <c:pt idx="1">
                  <c:v>CT#106</c:v>
                </c:pt>
                <c:pt idx="2">
                  <c:v>CT#107</c:v>
                </c:pt>
                <c:pt idx="3">
                  <c:v>CT#108</c:v>
                </c:pt>
                <c:pt idx="4">
                  <c:v>CT#109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33</c:v>
                </c:pt>
                <c:pt idx="1">
                  <c:v>130</c:v>
                </c:pt>
                <c:pt idx="2">
                  <c:v>94</c:v>
                </c:pt>
                <c:pt idx="3">
                  <c:v>91</c:v>
                </c:pt>
                <c:pt idx="4">
                  <c:v>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F3E-4DCB-A92C-6E388E61D6C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CAT F/C/D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CT#105</c:v>
                </c:pt>
                <c:pt idx="1">
                  <c:v>CT#106</c:v>
                </c:pt>
                <c:pt idx="2">
                  <c:v>CT#107</c:v>
                </c:pt>
                <c:pt idx="3">
                  <c:v>CT#108</c:v>
                </c:pt>
                <c:pt idx="4">
                  <c:v>CT#109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73</c:v>
                </c:pt>
                <c:pt idx="1">
                  <c:v>112</c:v>
                </c:pt>
                <c:pt idx="2">
                  <c:v>90</c:v>
                </c:pt>
                <c:pt idx="3">
                  <c:v>144</c:v>
                </c:pt>
                <c:pt idx="4">
                  <c:v>121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F3E-4DCB-A92C-6E388E61D6C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pCR </c:v>
                </c:pt>
              </c:strCache>
            </c:strRef>
          </c:tx>
          <c:spPr>
            <a:solidFill>
              <a:srgbClr val="75B91A">
                <a:alpha val="85000"/>
              </a:srgb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CT#105</c:v>
                </c:pt>
                <c:pt idx="1">
                  <c:v>CT#106</c:v>
                </c:pt>
                <c:pt idx="2">
                  <c:v>CT#107</c:v>
                </c:pt>
                <c:pt idx="3">
                  <c:v>CT#108</c:v>
                </c:pt>
                <c:pt idx="4">
                  <c:v>CT#109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12</c:v>
                </c:pt>
                <c:pt idx="1">
                  <c:v>15</c:v>
                </c:pt>
                <c:pt idx="2">
                  <c:v>8</c:v>
                </c:pt>
                <c:pt idx="3">
                  <c:v>29</c:v>
                </c:pt>
                <c:pt idx="4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F3E-4DCB-A92C-6E388E61D6C7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38900511"/>
        <c:axId val="1238900991"/>
      </c:barChart>
      <c:catAx>
        <c:axId val="1238900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38900991"/>
        <c:crosses val="autoZero"/>
        <c:auto val="1"/>
        <c:lblAlgn val="ctr"/>
        <c:lblOffset val="100"/>
        <c:noMultiLvlLbl val="0"/>
      </c:catAx>
      <c:valAx>
        <c:axId val="1238900991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3890051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489" y="1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995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489" y="8830995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489" y="1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792" y="4415498"/>
            <a:ext cx="5138816" cy="4184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995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489" y="8830995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899079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 dirty="0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4488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0840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CT#109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Beijing, China;</a:t>
            </a:r>
            <a:r>
              <a:rPr lang="zh-CN" altLang="en-US" sz="1200" b="1" dirty="0">
                <a:latin typeface="Arial "/>
              </a:rPr>
              <a:t> </a:t>
            </a:r>
            <a:r>
              <a:rPr lang="en-US" altLang="zh-CN" sz="1200" b="1" dirty="0">
                <a:latin typeface="Arial "/>
              </a:rPr>
              <a:t>15</a:t>
            </a:r>
            <a:r>
              <a:rPr lang="en-US" altLang="en-US" sz="1200" b="1" dirty="0">
                <a:latin typeface="Arial "/>
              </a:rPr>
              <a:t>th – 16th </a:t>
            </a:r>
            <a:r>
              <a:rPr lang="en-US" altLang="zh-CN" sz="1200" b="1" dirty="0">
                <a:latin typeface="Arial "/>
              </a:rPr>
              <a:t>September</a:t>
            </a:r>
            <a:r>
              <a:rPr lang="en-US" altLang="en-US" sz="1200" b="1" dirty="0">
                <a:latin typeface="Arial "/>
              </a:rPr>
              <a:t> 2025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CP-252014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CT_109_Beijing-2025-09/Docs/CP-252182.zip" TargetMode="External"/><Relationship Id="rId2" Type="http://schemas.openxmlformats.org/officeDocument/2006/relationships/hyperlink" Target="https://www.3gpp.org/ftp/tsg_ct/TSG_CT/CT_109_Beijing-2025-09/Docs/CP-252181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ct/TSG_CT/CT_109_Beijing-2025-09/Docs/CP-252184.zip" TargetMode="External"/><Relationship Id="rId4" Type="http://schemas.openxmlformats.org/officeDocument/2006/relationships/hyperlink" Target="https://www.3gpp.org/ftp/tsg_ct/TSG_CT/CT_109_Beijing-2025-09/Docs/CP-252183.zip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CT_109_Beijing-2025-09/Docs/CP-252180.zip" TargetMode="External"/><Relationship Id="rId2" Type="http://schemas.openxmlformats.org/officeDocument/2006/relationships/hyperlink" Target="https://www.3gpp.org/ftp/tsg_ct/TSG_CT/CT_109_Beijing-2025-09/Docs/CP-252179.zip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2.jpeg"/><Relationship Id="rId7" Type="http://schemas.openxmlformats.org/officeDocument/2006/relationships/hyperlink" Target="mailto:li.zhijun3@zte.com.cn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11" Type="http://schemas.openxmlformats.org/officeDocument/2006/relationships/image" Target="../media/image6.jpeg"/><Relationship Id="rId5" Type="http://schemas.openxmlformats.org/officeDocument/2006/relationships/hyperlink" Target="mailto:kimmo.kymalainen@3gpp.org" TargetMode="External"/><Relationship Id="rId10" Type="http://schemas.openxmlformats.org/officeDocument/2006/relationships/hyperlink" Target="mailto:aaskerup@cisco.com" TargetMode="External"/><Relationship Id="rId4" Type="http://schemas.openxmlformats.org/officeDocument/2006/relationships/hyperlink" Target="mailto:songyue@chinamobile.com" TargetMode="External"/><Relationship Id="rId9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ana.org/assignments/jwt/jwt.xhtml#claims" TargetMode="External"/><Relationship Id="rId2" Type="http://schemas.openxmlformats.org/officeDocument/2006/relationships/hyperlink" Target="https://www.3gpp.org/ftp/tsg_ct/WG4_protocollars_ex-CN4/CT4_130_Goteborg-2025-08/Docs/C4-253085.zip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WG4_protocollars_ex-CN4/CT4_130_Goteborg-2025-08/Docs/C4-253576.zip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TSG_CT/CT_109_Beijing-2025-09/Docs/CP-252016.zip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TSG_CT/CT_109_Beijing-2025-09/Docs/CP-252191.zip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WG4_protocollars_ex-CN4/CT4_130_Goteborg-2025-08/Docs/C4-253354.zip" TargetMode="External"/><Relationship Id="rId2" Type="http://schemas.openxmlformats.org/officeDocument/2006/relationships/hyperlink" Target="https://www.3gpp.org/ftp/tsg_ct/WG4_protocollars_ex-CN4/CT4_130_Goteborg-2025-08/Docs/C4-253067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ct/WG4_protocollars_ex-CN4/CT4_130_Goteborg-2025-08/Docs/C4-253359.zip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524000" y="1539806"/>
            <a:ext cx="9144000" cy="2387600"/>
          </a:xfrm>
        </p:spPr>
        <p:txBody>
          <a:bodyPr/>
          <a:lstStyle/>
          <a:p>
            <a:pPr eaLnBrk="1" hangingPunct="1"/>
            <a:r>
              <a:rPr lang="en-US" altLang="en-US" dirty="0"/>
              <a:t>CT WG4 Status Report </a:t>
            </a:r>
            <a:br>
              <a:rPr lang="en-US" altLang="en-US" dirty="0"/>
            </a:br>
            <a:r>
              <a:rPr lang="en-US" altLang="en-US" dirty="0"/>
              <a:t>to TSG CT#109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524000" y="4317650"/>
            <a:ext cx="9144000" cy="16557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zh-CN" dirty="0"/>
              <a:t>Yue Song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fi-FI" altLang="en-US" sz="2000" dirty="0"/>
              <a:t>3GPP CT4 Chair</a:t>
            </a:r>
            <a:r>
              <a:rPr lang="en-GB" altLang="en-US" sz="2000" dirty="0"/>
              <a:t>, China Mobile</a:t>
            </a:r>
            <a:endParaRPr lang="en-GB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CT4 Led (2/2)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3872800"/>
              </p:ext>
            </p:extLst>
          </p:nvPr>
        </p:nvGraphicFramePr>
        <p:xfrm>
          <a:off x="129207" y="1785067"/>
          <a:ext cx="11820346" cy="3899614"/>
        </p:xfrm>
        <a:graphic>
          <a:graphicData uri="http://schemas.openxmlformats.org/drawingml/2006/table">
            <a:tbl>
              <a:tblPr firstRow="1" firstCol="1" bandRow="1"/>
              <a:tblGrid>
                <a:gridCol w="606289">
                  <a:extLst>
                    <a:ext uri="{9D8B030D-6E8A-4147-A177-3AD203B41FA5}">
                      <a16:colId xmlns:a16="http://schemas.microsoft.com/office/drawing/2014/main" val="37050211"/>
                    </a:ext>
                  </a:extLst>
                </a:gridCol>
                <a:gridCol w="48105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39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6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4407">
                  <a:extLst>
                    <a:ext uri="{9D8B030D-6E8A-4147-A177-3AD203B41FA5}">
                      <a16:colId xmlns:a16="http://schemas.microsoft.com/office/drawing/2014/main" val="3431085799"/>
                    </a:ext>
                  </a:extLst>
                </a:gridCol>
                <a:gridCol w="7396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8250">
                  <a:extLst>
                    <a:ext uri="{9D8B030D-6E8A-4147-A177-3AD203B41FA5}">
                      <a16:colId xmlns:a16="http://schemas.microsoft.com/office/drawing/2014/main" val="3775740313"/>
                    </a:ext>
                  </a:extLst>
                </a:gridCol>
              </a:tblGrid>
              <a:tr h="2924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New%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1050007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MPS for IMS Messaging and SMS services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MPS4msg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CP-242027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405474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1050009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Identifying non-3GPP Devices Connecting behind a UE or 5G-RG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UIA_ARC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CP-242029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90570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1060001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Subscription control for reference time distribution in EPS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TEI19_TIME_SUB_EPS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2024-12-9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CP-243017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792734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1060002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5G NR </a:t>
                      </a:r>
                      <a:r>
                        <a:rPr lang="en-US" sz="11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Femto</a:t>
                      </a:r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5G_Femto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CP-243018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302326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1060003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Reducing Information Exposure over SBI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RedInfExp_SBI</a:t>
                      </a:r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CP-243019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8631854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1060005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CT4 Aspects on Deferred 5GC-MT-LR Procedure for Periodic Location Events based </a:t>
                      </a:r>
                      <a:r>
                        <a:rPr lang="en-US" sz="11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NRPPa</a:t>
                      </a:r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Periodic Measurement Reports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TEI19_DLPMR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CP-243048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583808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1070001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CT4 Aspects of PRU Usage Extension supported by Core Network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TEI19_PRUE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2025-6-6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CP-250017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0756078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1080001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IMS Disaster Prevention and Restoration Enhancement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IMS_RES-CT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CP-251016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3886731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1080002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Study on IMS resiliency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FS_IMSR</a:t>
                      </a:r>
                      <a:r>
                        <a:rPr lang="en-US" altLang="zh-CN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esil</a:t>
                      </a:r>
                      <a:endParaRPr lang="de-DE" sz="1100" b="0" i="0" u="none" strike="noStrike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CP-251280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882738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1080004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      CT4 aspects on Advanced Media Delivery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AMD_PRO-MED-CT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CP-251037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061359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1090001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Protocol for AI Data Collection from UPF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PAIDC_UPF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1742571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2535357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01380B-6202-C64A-85C0-5D725E521265}"/>
              </a:ext>
            </a:extLst>
          </p:cNvPr>
          <p:cNvSpPr txBox="1">
            <a:spLocks/>
          </p:cNvSpPr>
          <p:nvPr/>
        </p:nvSpPr>
        <p:spPr bwMode="auto">
          <a:xfrm>
            <a:off x="156356" y="5518840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Exception sheet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</a:rPr>
              <a:t>     -  Updated text since last plenary</a:t>
            </a:r>
          </a:p>
        </p:txBody>
      </p:sp>
    </p:spTree>
    <p:extLst>
      <p:ext uri="{BB962C8B-B14F-4D97-AF65-F5344CB8AC3E}">
        <p14:creationId xmlns:p14="http://schemas.microsoft.com/office/powerpoint/2010/main" val="438911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CT4 Supported (1/2)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9764537"/>
              </p:ext>
            </p:extLst>
          </p:nvPr>
        </p:nvGraphicFramePr>
        <p:xfrm>
          <a:off x="129207" y="1785067"/>
          <a:ext cx="11820346" cy="3688474"/>
        </p:xfrm>
        <a:graphic>
          <a:graphicData uri="http://schemas.openxmlformats.org/drawingml/2006/table">
            <a:tbl>
              <a:tblPr firstRow="1" firstCol="1" bandRow="1"/>
              <a:tblGrid>
                <a:gridCol w="606289">
                  <a:extLst>
                    <a:ext uri="{9D8B030D-6E8A-4147-A177-3AD203B41FA5}">
                      <a16:colId xmlns:a16="http://schemas.microsoft.com/office/drawing/2014/main" val="37050211"/>
                    </a:ext>
                  </a:extLst>
                </a:gridCol>
                <a:gridCol w="48105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39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6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4407">
                  <a:extLst>
                    <a:ext uri="{9D8B030D-6E8A-4147-A177-3AD203B41FA5}">
                      <a16:colId xmlns:a16="http://schemas.microsoft.com/office/drawing/2014/main" val="3431085799"/>
                    </a:ext>
                  </a:extLst>
                </a:gridCol>
                <a:gridCol w="7396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8250">
                  <a:extLst>
                    <a:ext uri="{9D8B030D-6E8A-4147-A177-3AD203B41FA5}">
                      <a16:colId xmlns:a16="http://schemas.microsoft.com/office/drawing/2014/main" val="3775740313"/>
                    </a:ext>
                  </a:extLst>
                </a:gridCol>
              </a:tblGrid>
              <a:tr h="2924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New%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1040057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Enhancing Parameter Provisioning with static UE IP address and UP security policy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TEI19_IP_SP_EXP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2024-6-17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CP-241297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405474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1040055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Providing per-subscriber VLAN instructions from UDM and DN-AAA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TEI19_VLANSUB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2024-6-17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CP-241072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90570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1040066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CT4 aspects of Protocol enhancements for Mission Critical Services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MCProtoc19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2024-6-17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CP-241283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No actual contribution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792734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1040068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CT4 aspects of Enhancement of controlling RAT utilization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ECRATU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2024-6-17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CP-241298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302326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1050102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Vehicle Mounted Relays Phase 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VMR_Ph2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2025-6-6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CP-242253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8631854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1050049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Core Network Enhanced Support for Artificial Intelligence (AI)/Machine Learning (ML)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AIML_CN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CP-242247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583808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1050086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QoS monitoring enhancement 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TEI19_QME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CP-242061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0756078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1050069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Next Generation Real time Communication services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NG_RTC_Ph2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CP-242250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3886731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1050043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integration of satellite components in the 5G architecture Phase 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5GSAT_Ph3_ARCH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CP-242103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882738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1050039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Proximity-based Services in 5GS Phase 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5G_ProSe_Ph3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CP-242108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061359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1050059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Multi Access 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MASSS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CP-242259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1742571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01380B-6202-C64A-85C0-5D725E521265}"/>
              </a:ext>
            </a:extLst>
          </p:cNvPr>
          <p:cNvSpPr txBox="1">
            <a:spLocks/>
          </p:cNvSpPr>
          <p:nvPr/>
        </p:nvSpPr>
        <p:spPr bwMode="auto">
          <a:xfrm>
            <a:off x="156356" y="5518840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Exception sheet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</a:rPr>
              <a:t>     -  Updated text since last plenary</a:t>
            </a:r>
          </a:p>
        </p:txBody>
      </p:sp>
    </p:spTree>
    <p:extLst>
      <p:ext uri="{BB962C8B-B14F-4D97-AF65-F5344CB8AC3E}">
        <p14:creationId xmlns:p14="http://schemas.microsoft.com/office/powerpoint/2010/main" val="1236677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CT4 Supported (2/2)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6177899"/>
              </p:ext>
            </p:extLst>
          </p:nvPr>
        </p:nvGraphicFramePr>
        <p:xfrm>
          <a:off x="129207" y="1785067"/>
          <a:ext cx="11820346" cy="3622370"/>
        </p:xfrm>
        <a:graphic>
          <a:graphicData uri="http://schemas.openxmlformats.org/drawingml/2006/table">
            <a:tbl>
              <a:tblPr firstRow="1" firstCol="1" bandRow="1"/>
              <a:tblGrid>
                <a:gridCol w="606289">
                  <a:extLst>
                    <a:ext uri="{9D8B030D-6E8A-4147-A177-3AD203B41FA5}">
                      <a16:colId xmlns:a16="http://schemas.microsoft.com/office/drawing/2014/main" val="37050211"/>
                    </a:ext>
                  </a:extLst>
                </a:gridCol>
                <a:gridCol w="48105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39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6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4407">
                  <a:extLst>
                    <a:ext uri="{9D8B030D-6E8A-4147-A177-3AD203B41FA5}">
                      <a16:colId xmlns:a16="http://schemas.microsoft.com/office/drawing/2014/main" val="3431085799"/>
                    </a:ext>
                  </a:extLst>
                </a:gridCol>
                <a:gridCol w="7396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8250">
                  <a:extLst>
                    <a:ext uri="{9D8B030D-6E8A-4147-A177-3AD203B41FA5}">
                      <a16:colId xmlns:a16="http://schemas.microsoft.com/office/drawing/2014/main" val="3775740313"/>
                    </a:ext>
                  </a:extLst>
                </a:gridCol>
              </a:tblGrid>
              <a:tr h="2924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New%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1050082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</a:t>
                      </a:r>
                      <a:r>
                        <a:rPr lang="en-US" sz="11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ProSe</a:t>
                      </a:r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support in NPN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TEI19_ProSe_NPN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CP-242106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405474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1060037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Extended Reality and Media service (XRM) Phase 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XRM_Ph2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CP-243075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90570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1060047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Phase3 for UAS, UAV and UAM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UAS_Ph3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CP-243077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792734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1070035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Energy Efficiency and Energy Saving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EnergySys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  <a:endParaRPr kumimoji="0" lang="en-GB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CP-250247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302326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1070050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CT4 aspects of Support for PWS in Satellite E-UTRAN and Satellite NG-RAN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PWS_NTN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Stopped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CP-250132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Stopped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8631854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1070043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Network Controlled Network Slice Selection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TEI19_SliceSel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CP-250073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583808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1080032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  CT4 aspects of Architecture support of Ambient power-enabled Internet of Things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AmbientIoT-CT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CP-251281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0756078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CT4 aspects of Minimization of Service Interruption During Core Network Failure Phase 2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MINT_Ph2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3886731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882738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061359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1742571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01380B-6202-C64A-85C0-5D725E521265}"/>
              </a:ext>
            </a:extLst>
          </p:cNvPr>
          <p:cNvSpPr txBox="1">
            <a:spLocks/>
          </p:cNvSpPr>
          <p:nvPr/>
        </p:nvSpPr>
        <p:spPr bwMode="auto">
          <a:xfrm>
            <a:off x="156356" y="5518840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Exception sheet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</a:rPr>
              <a:t>     -  Updated text since last plenary</a:t>
            </a:r>
          </a:p>
        </p:txBody>
      </p:sp>
    </p:spTree>
    <p:extLst>
      <p:ext uri="{BB962C8B-B14F-4D97-AF65-F5344CB8AC3E}">
        <p14:creationId xmlns:p14="http://schemas.microsoft.com/office/powerpoint/2010/main" val="1815919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zh-CN" dirty="0"/>
              <a:t>Work Plan Highlighting 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E4CE639-F787-A845-F411-F5A6E074ED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956" y="1991959"/>
            <a:ext cx="10856843" cy="3139093"/>
          </a:xfrm>
        </p:spPr>
        <p:txBody>
          <a:bodyPr/>
          <a:lstStyle/>
          <a:p>
            <a:r>
              <a:rPr lang="en-US" altLang="ja-JP" sz="2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4 </a:t>
            </a:r>
            <a:r>
              <a:rPr lang="en-US" altLang="ja-JP" sz="24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work items led by CT4 are newly completed, </a:t>
            </a:r>
            <a:r>
              <a:rPr lang="en-US" altLang="ja-JP" sz="2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8</a:t>
            </a:r>
            <a:r>
              <a:rPr lang="en-US" altLang="ja-JP" sz="24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work items supported by CT4 are newly completed</a:t>
            </a:r>
          </a:p>
          <a:p>
            <a:r>
              <a:rPr lang="en-US" altLang="ja-JP" sz="24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 new WI (PAIDC) was created, and most of the work has been done on the same meeting, no exception needed</a:t>
            </a:r>
          </a:p>
          <a:p>
            <a:r>
              <a:rPr lang="en-US" altLang="ja-JP" sz="24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For WI </a:t>
            </a:r>
            <a:r>
              <a:rPr lang="en-US" altLang="zh-CN" sz="24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MCProtoc19, </a:t>
            </a:r>
            <a:r>
              <a:rPr lang="en-US" altLang="zh-CN" sz="2400" dirty="0"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it has been assessed that no CT4 impact in Rel-19, and marked as complete</a:t>
            </a:r>
            <a:r>
              <a:rPr lang="en-US" altLang="zh-CN" sz="24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.</a:t>
            </a:r>
          </a:p>
          <a:p>
            <a:r>
              <a:rPr lang="en-US" altLang="ja-JP" sz="24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Two WIs (IMS_RES-CT, MINT_Ph2) could not reach 95% completion, exception sheets submitted</a:t>
            </a:r>
          </a:p>
          <a:p>
            <a:r>
              <a:rPr lang="en-US" altLang="ja-JP" sz="24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The other WIs not marked as completed are of small outstanding issues</a:t>
            </a:r>
          </a:p>
        </p:txBody>
      </p:sp>
    </p:spTree>
    <p:extLst>
      <p:ext uri="{BB962C8B-B14F-4D97-AF65-F5344CB8AC3E}">
        <p14:creationId xmlns:p14="http://schemas.microsoft.com/office/powerpoint/2010/main" val="2222718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134274"/>
              </p:ext>
            </p:extLst>
          </p:nvPr>
        </p:nvGraphicFramePr>
        <p:xfrm>
          <a:off x="776032" y="2116664"/>
          <a:ext cx="10411095" cy="2250365"/>
        </p:xfrm>
        <a:graphic>
          <a:graphicData uri="http://schemas.openxmlformats.org/drawingml/2006/table">
            <a:tbl>
              <a:tblPr firstRow="1" firstCol="1" bandRow="1"/>
              <a:tblGrid>
                <a:gridCol w="11934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90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1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064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394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35132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19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2"/>
                        </a:rPr>
                        <a:t>CP-252181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TR 29.889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v2.0.0</a:t>
                      </a:r>
                      <a:endParaRPr lang="en-GB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Huang </a:t>
                      </a:r>
                      <a:r>
                        <a:rPr lang="en-US" altLang="zh-CN" sz="16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Zhenning</a:t>
                      </a:r>
                      <a:r>
                        <a:rPr lang="en-US" altLang="zh-CN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(China Mobile)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Approval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21988"/>
                  </a:ext>
                </a:extLst>
              </a:tr>
              <a:tr h="45219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3"/>
                        </a:rPr>
                        <a:t>CP-252182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TS 29.369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v1.0.0</a:t>
                      </a:r>
                      <a:endParaRPr lang="en-GB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Jing Hao (Huawei)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Information and Approval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4666169"/>
                  </a:ext>
                </a:extLst>
              </a:tr>
              <a:tr h="45219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4"/>
                        </a:rPr>
                        <a:t>CP-252183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TS 29.506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v1.0.0</a:t>
                      </a:r>
                      <a:endParaRPr lang="en-GB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Wang Rong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(China Mobile)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Information and Approval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859762"/>
                  </a:ext>
                </a:extLst>
              </a:tr>
              <a:tr h="45219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5"/>
                        </a:rPr>
                        <a:t>CP-252184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TS 29.570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v2.0.0</a:t>
                      </a:r>
                      <a:endParaRPr lang="en-GB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Roya </a:t>
                      </a:r>
                      <a:r>
                        <a:rPr lang="en-US" altLang="zh-CN" sz="16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Rezagah</a:t>
                      </a:r>
                      <a:endParaRPr lang="en-US" altLang="zh-CN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(Huawei)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Approval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4618461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Exception sheets to CT plenary</a:t>
            </a:r>
          </a:p>
        </p:txBody>
      </p:sp>
      <p:graphicFrame>
        <p:nvGraphicFramePr>
          <p:cNvPr id="4" name="Tableau 6">
            <a:extLst>
              <a:ext uri="{FF2B5EF4-FFF2-40B4-BE49-F238E27FC236}">
                <a16:creationId xmlns:a16="http://schemas.microsoft.com/office/drawing/2014/main" id="{2B027C1B-BB9E-6B27-8396-DF654C2B4D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4055268"/>
              </p:ext>
            </p:extLst>
          </p:nvPr>
        </p:nvGraphicFramePr>
        <p:xfrm>
          <a:off x="768208" y="1923770"/>
          <a:ext cx="10328230" cy="1433147"/>
        </p:xfrm>
        <a:graphic>
          <a:graphicData uri="http://schemas.openxmlformats.org/drawingml/2006/table">
            <a:tbl>
              <a:tblPr firstRow="1" firstCol="1" bandRow="1"/>
              <a:tblGrid>
                <a:gridCol w="13157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550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32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41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917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698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2"/>
                        </a:rPr>
                        <a:t>CP-252179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Exception sheet on MINT_Ph2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MINT_Ph2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 Telecom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450819"/>
                  </a:ext>
                </a:extLst>
              </a:tr>
              <a:tr h="49698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3"/>
                        </a:rPr>
                        <a:t>CP-252180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Exception sheet on IMS_RES-CT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IMS_RES-CT</a:t>
                      </a:r>
                      <a:endParaRPr lang="de-DE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6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 Telecom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05662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8521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36268" y="2162801"/>
            <a:ext cx="6788499" cy="4014161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Overall Rel-16 </a:t>
            </a:r>
          </a:p>
          <a:p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CR was agreed for Rel-16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indent="0">
              <a:spcBef>
                <a:spcPts val="1000"/>
              </a:spcBef>
              <a:buNone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A1C92AA4-00B8-54D8-F51B-6945517232E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62459092"/>
              </p:ext>
            </p:extLst>
          </p:nvPr>
        </p:nvGraphicFramePr>
        <p:xfrm>
          <a:off x="5712823" y="3084567"/>
          <a:ext cx="5342373" cy="24292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04411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36268" y="2162801"/>
            <a:ext cx="9864179" cy="4014161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Overall Rel-17 </a:t>
            </a:r>
          </a:p>
          <a:p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CAT F CRs were agreed for Rel-17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All CRs are agreed by consensus and we agreed that they fulfill FASMO criteria.</a:t>
            </a:r>
            <a:endParaRPr lang="de-DE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A1C92AA4-00B8-54D8-F51B-6945517232E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29056921"/>
              </p:ext>
            </p:extLst>
          </p:nvPr>
        </p:nvGraphicFramePr>
        <p:xfrm>
          <a:off x="5571181" y="3664518"/>
          <a:ext cx="5193660" cy="2369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34496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18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36268" y="2162801"/>
            <a:ext cx="6788499" cy="4014161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Overall Rel-18 </a:t>
            </a:r>
          </a:p>
          <a:p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CAT F CRs were agreed for Rel-18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All CRs are agreed by consensus and we agreed that they fulfill FASMO criteria.</a:t>
            </a:r>
            <a:endParaRPr lang="de-DE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A1C92AA4-00B8-54D8-F51B-6945517232E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78056289"/>
              </p:ext>
            </p:extLst>
          </p:nvPr>
        </p:nvGraphicFramePr>
        <p:xfrm>
          <a:off x="6380703" y="3702876"/>
          <a:ext cx="4230356" cy="2369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57273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19 Status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89B6A2AF-515E-318C-C0CD-75E87BE6C0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269" y="2162801"/>
            <a:ext cx="5659732" cy="4014161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Overall Rel-19 </a:t>
            </a:r>
          </a:p>
          <a:p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67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CAT B CRs were agreed for Rel-19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121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CAT F/C/D CRs were agreed for Rel-19</a:t>
            </a: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pCRs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were agreed for Rel-19</a:t>
            </a: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84ACC878-07B3-8648-A48B-7F02A2640C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57361901"/>
              </p:ext>
            </p:extLst>
          </p:nvPr>
        </p:nvGraphicFramePr>
        <p:xfrm>
          <a:off x="6226624" y="2244495"/>
          <a:ext cx="4866752" cy="2970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43122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altLang="en-US" dirty="0"/>
              <a:t>TSG CT4 Officials</a:t>
            </a:r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2051201" y="2281520"/>
            <a:ext cx="3343275" cy="156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en-US" altLang="zh-CN" sz="1800" dirty="0"/>
              <a:t>C</a:t>
            </a:r>
            <a:r>
              <a:rPr lang="fr-FR" altLang="en-US" sz="1800" dirty="0"/>
              <a:t>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>
                <a:hlinkClick r:id="rId4"/>
              </a:rPr>
              <a:t>songyue@chinamobile.com</a:t>
            </a:r>
            <a:endParaRPr 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56354" y="4524188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5"/>
              </a:rPr>
              <a:t>kimmo.kymalainen@3gpp.org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19" y="4309321"/>
            <a:ext cx="1533082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2DC9D45-E89F-34E7-7BB9-9A8CFA2CB0E0}"/>
              </a:ext>
            </a:extLst>
          </p:cNvPr>
          <p:cNvSpPr txBox="1">
            <a:spLocks/>
          </p:cNvSpPr>
          <p:nvPr/>
        </p:nvSpPr>
        <p:spPr bwMode="auto">
          <a:xfrm>
            <a:off x="7458075" y="2271588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/>
              <a:t>Li Zhijun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zh-CN" sz="1800" dirty="0">
                <a:hlinkClick r:id="rId7"/>
              </a:rPr>
              <a:t>li.zhijun3</a:t>
            </a:r>
            <a:r>
              <a:rPr lang="en-US" altLang="en-US" sz="1800" dirty="0">
                <a:hlinkClick r:id="rId7"/>
              </a:rPr>
              <a:t>@zte.com.cn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C2520BF-DF7C-8135-34DE-D086C62B84D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27" b="8344"/>
          <a:stretch/>
        </p:blipFill>
        <p:spPr>
          <a:xfrm>
            <a:off x="5829860" y="2190286"/>
            <a:ext cx="1313758" cy="157141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64ACDC6-9DE8-0D49-DA77-0B8CCF6E497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11"/>
          <a:stretch/>
        </p:blipFill>
        <p:spPr>
          <a:xfrm>
            <a:off x="628650" y="1982015"/>
            <a:ext cx="1422551" cy="1908831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189EF8E8-35F9-77C0-56DC-CD41E7CAEDAD}"/>
              </a:ext>
            </a:extLst>
          </p:cNvPr>
          <p:cNvSpPr txBox="1">
            <a:spLocks/>
          </p:cNvSpPr>
          <p:nvPr/>
        </p:nvSpPr>
        <p:spPr bwMode="auto">
          <a:xfrm>
            <a:off x="7458075" y="4422809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Anders </a:t>
            </a:r>
            <a:r>
              <a:rPr lang="en-US" altLang="en-US" sz="1800" dirty="0" err="1"/>
              <a:t>Askerup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zh-CN" sz="1800" dirty="0">
                <a:hlinkClick r:id="rId10"/>
              </a:rPr>
              <a:t>aaskerup@cisco.com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FE84378-56F2-719C-AB46-B1EC48283D81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45" r="4577"/>
          <a:stretch/>
        </p:blipFill>
        <p:spPr>
          <a:xfrm>
            <a:off x="5699226" y="4165353"/>
            <a:ext cx="1575027" cy="18210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5038503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 rot="21197728">
            <a:off x="2768600" y="3334038"/>
            <a:ext cx="5891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No CR was marked as backward incompatible this time.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CB852093-2BE7-9FAF-8287-3C2F27259B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95198"/>
            <a:ext cx="10515600" cy="435133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CT4 agreed a CR (see </a:t>
            </a: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  <a:hlinkClick r:id="rId2"/>
              </a:rPr>
              <a:t>C4-253085</a:t>
            </a: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) which updates the description of two JWT claims. Accordingly, the IANA registration information of these two JWT </a:t>
            </a:r>
            <a:r>
              <a:rPr lang="en-US" altLang="zh-CN" sz="240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claims (see </a:t>
            </a:r>
            <a:r>
              <a:rPr lang="en-US" altLang="zh-CN" sz="240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  <a:hlinkClick r:id="rId3"/>
              </a:rPr>
              <a:t>IANA registry of JWT claims</a:t>
            </a:r>
            <a:r>
              <a:rPr lang="en-US" altLang="zh-CN" sz="240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) </a:t>
            </a: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needs also update. Responsible MCC has already been informed.</a:t>
            </a:r>
            <a:endParaRPr lang="en-US" altLang="zh-CN" sz="20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01979517-CB98-F2A3-9381-8F8A8215B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For Information to CT</a:t>
            </a:r>
          </a:p>
        </p:txBody>
      </p:sp>
    </p:spTree>
    <p:extLst>
      <p:ext uri="{BB962C8B-B14F-4D97-AF65-F5344CB8AC3E}">
        <p14:creationId xmlns:p14="http://schemas.microsoft.com/office/powerpoint/2010/main" val="2165136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CB852093-2BE7-9FAF-8287-3C2F27259B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95198"/>
            <a:ext cx="10515600" cy="435133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During the work of FS_PAIDC_UPF/ PAIDC_UPF,  there is one solution on which CT4 could not reach consensus. One LS (see </a:t>
            </a: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  <a:hlinkClick r:id="rId2"/>
              </a:rPr>
              <a:t>C4-253576</a:t>
            </a: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) has been sent to SA2 for more clarification. </a:t>
            </a:r>
            <a:b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</a:b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Please CT report this matter to SA, and request SA to task SA2 respond to this LS in October meeting, so that CT4 will be able to complete the SI/WI within Rel-19 timeframe.</a:t>
            </a:r>
            <a:endParaRPr lang="en-US" altLang="zh-CN" sz="20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01979517-CB98-F2A3-9381-8F8A8215B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For Action to CT</a:t>
            </a:r>
          </a:p>
        </p:txBody>
      </p:sp>
    </p:spTree>
    <p:extLst>
      <p:ext uri="{BB962C8B-B14F-4D97-AF65-F5344CB8AC3E}">
        <p14:creationId xmlns:p14="http://schemas.microsoft.com/office/powerpoint/2010/main" val="4165706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788505" y="1905137"/>
            <a:ext cx="10515600" cy="4351338"/>
          </a:xfrm>
        </p:spPr>
        <p:txBody>
          <a:bodyPr/>
          <a:lstStyle/>
          <a:p>
            <a:r>
              <a:rPr lang="en-US" altLang="ja-JP" sz="3200" dirty="0">
                <a:ea typeface="MS PGothic" pitchFamily="34" charset="-128"/>
                <a:cs typeface="Arial" pitchFamily="34" charset="0"/>
              </a:rPr>
              <a:t>The Chair wants to: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CT4 delegates for their hard work,  their dedication and their excellent team spirit and to be open for compromises during the discussions and in the offline discussion.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the CT4 vice chairs for chairing the parallel sessions, their support  before and during the meeting. 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the WI and spec rapporteurs for their priceless coordination work and the pre-editing work of the 5GC specifications and check of the Open API files. 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Kimmo for his excellent work and support as MCC. 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Thanks to the Host of the meeting and the support during the meeting. </a:t>
            </a:r>
            <a:endParaRPr lang="en-US" altLang="ja-JP" sz="2000" dirty="0">
              <a:latin typeface="Arial "/>
              <a:ea typeface="MS PGothic" pitchFamily="34" charset="-128"/>
              <a:cs typeface="Arial" pitchFamily="34" charset="0"/>
            </a:endParaRPr>
          </a:p>
          <a:p>
            <a:pPr lvl="1"/>
            <a:endParaRPr lang="en-GB" altLang="ja-JP" sz="2000" dirty="0">
              <a:latin typeface="Arial "/>
              <a:ea typeface="MS PGothic" pitchFamily="34" charset="-128"/>
              <a:cs typeface="Arial" pitchFamily="34" charset="0"/>
            </a:endParaRPr>
          </a:p>
          <a:p>
            <a:endParaRPr lang="en-US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31242" y="2991678"/>
            <a:ext cx="10515600" cy="1034084"/>
          </a:xfrm>
        </p:spPr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  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2094106"/>
              </p:ext>
            </p:extLst>
          </p:nvPr>
        </p:nvGraphicFramePr>
        <p:xfrm>
          <a:off x="542537" y="2079132"/>
          <a:ext cx="10967779" cy="4061212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C4-253399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Add ExtendedFacility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24.080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0127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24.008-3359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C4-253388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 of Nsmf_PDUSession_Update service to support Non-3GPP Device Connection Information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0884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24.501-6960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C4-253117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AUSF subscribers reallocation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1481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23.527-0099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C4-253534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RAT Type for PDU Session Events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1497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23.502-5531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C4-253481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Detailed UE Policy Delivery Outcome in the UDR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0320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29.519-0617...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C4-253425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AIoT sesseion release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1237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23.369-0054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C4-253519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RAT Types for 2G/3G interworking scenarios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0670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29.512-1386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8981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45499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Yue Song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WG4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songyue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@chinamobile.com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CT4#130 Goteborg (SE)</a:t>
            </a:r>
          </a:p>
          <a:p>
            <a:pPr marL="914400" lvl="2" indent="0">
              <a:buNone/>
            </a:pPr>
            <a:endParaRPr lang="en-US" altLang="fr-FR" dirty="0"/>
          </a:p>
          <a:p>
            <a:pPr lvl="1"/>
            <a:r>
              <a:rPr lang="en-US" altLang="fr-FR" dirty="0"/>
              <a:t>E-meeting:</a:t>
            </a:r>
          </a:p>
          <a:p>
            <a:pPr lvl="2"/>
            <a:r>
              <a:rPr lang="en-US" altLang="fr-FR" dirty="0"/>
              <a:t>None</a:t>
            </a:r>
          </a:p>
          <a:p>
            <a:pPr marL="457200" lvl="1" indent="0">
              <a:buNone/>
            </a:pPr>
            <a:endParaRPr lang="en-US" altLang="fr-FR" dirty="0"/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5477404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CT4#131 Sophia-Antipolis (FR)</a:t>
            </a:r>
          </a:p>
          <a:p>
            <a:pPr lvl="2"/>
            <a:r>
              <a:rPr lang="en-US" altLang="fr-FR" dirty="0"/>
              <a:t>CT4#132 Dallas (US)</a:t>
            </a:r>
          </a:p>
          <a:p>
            <a:pPr marL="914400" lvl="2" indent="0">
              <a:buNone/>
            </a:pPr>
            <a:endParaRPr lang="en-US" altLang="fr-FR" dirty="0"/>
          </a:p>
          <a:p>
            <a:pPr lvl="1"/>
            <a:r>
              <a:rPr lang="en-US" altLang="fr-FR" dirty="0"/>
              <a:t>E-meeting:</a:t>
            </a:r>
          </a:p>
          <a:p>
            <a:pPr lvl="2"/>
            <a:r>
              <a:rPr lang="en-US" altLang="fr-FR" dirty="0"/>
              <a:t>None</a:t>
            </a:r>
            <a:endParaRPr lang="en-US" altLang="fr-FR" b="1" dirty="0">
              <a:solidFill>
                <a:srgbClr val="FF0000"/>
              </a:solidFill>
            </a:endParaRPr>
          </a:p>
          <a:p>
            <a:pPr marL="914400" lvl="2" indent="0">
              <a:buNone/>
            </a:pPr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  <a:p>
            <a:pPr marL="0" indent="0">
              <a:buNone/>
            </a:pPr>
            <a:endParaRPr lang="en-US" altLang="fr-F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TSG WG CT4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6943" y="1867726"/>
            <a:ext cx="6056771" cy="4351338"/>
          </a:xfrm>
        </p:spPr>
        <p:txBody>
          <a:bodyPr/>
          <a:lstStyle/>
          <a:p>
            <a:r>
              <a:rPr lang="en-US" sz="2400" dirty="0"/>
              <a:t>Number of handled documents</a:t>
            </a:r>
          </a:p>
          <a:p>
            <a:pPr lvl="1"/>
            <a:r>
              <a:rPr lang="en-US" altLang="zh-CN" sz="1600" dirty="0"/>
              <a:t>CT4#130: </a:t>
            </a:r>
            <a:r>
              <a:rPr lang="en-US" altLang="zh-CN" sz="1600" b="1" dirty="0">
                <a:solidFill>
                  <a:srgbClr val="0070C0"/>
                </a:solidFill>
              </a:rPr>
              <a:t>628</a:t>
            </a:r>
          </a:p>
          <a:p>
            <a:r>
              <a:rPr lang="en-US" sz="2400" dirty="0"/>
              <a:t>Agreed CRs </a:t>
            </a:r>
          </a:p>
          <a:p>
            <a:pPr lvl="1"/>
            <a:r>
              <a:rPr lang="en-US" altLang="zh-CN" sz="1600" dirty="0"/>
              <a:t>CT4#130: </a:t>
            </a:r>
            <a:r>
              <a:rPr lang="en-US" altLang="zh-CN" sz="1600" b="1" dirty="0">
                <a:solidFill>
                  <a:srgbClr val="0070C0"/>
                </a:solidFill>
              </a:rPr>
              <a:t>209 </a:t>
            </a:r>
            <a:r>
              <a:rPr lang="en-US" altLang="zh-CN" sz="1600" dirty="0"/>
              <a:t> 67 (B), 134 (F/C/D), 8 (A)</a:t>
            </a:r>
          </a:p>
          <a:p>
            <a:r>
              <a:rPr lang="en-US" sz="2400" dirty="0"/>
              <a:t>Agreed </a:t>
            </a:r>
            <a:r>
              <a:rPr lang="en-US" sz="2400" dirty="0" err="1"/>
              <a:t>pCRs</a:t>
            </a:r>
            <a:endParaRPr lang="en-US" sz="2400" dirty="0"/>
          </a:p>
          <a:p>
            <a:pPr lvl="1"/>
            <a:r>
              <a:rPr lang="en-US" altLang="zh-CN" sz="1600" dirty="0"/>
              <a:t>CT4#130: </a:t>
            </a:r>
            <a:r>
              <a:rPr lang="en-US" altLang="zh-CN" sz="1600" b="1" dirty="0">
                <a:solidFill>
                  <a:srgbClr val="0070C0"/>
                </a:solidFill>
              </a:rPr>
              <a:t>17  </a:t>
            </a:r>
            <a:r>
              <a:rPr lang="en-US" altLang="zh-CN" sz="1600" dirty="0"/>
              <a:t>1</a:t>
            </a:r>
            <a:r>
              <a:rPr lang="zh-CN" altLang="en-US" sz="1600" dirty="0"/>
              <a:t> </a:t>
            </a:r>
            <a:r>
              <a:rPr lang="en-US" altLang="zh-CN" sz="1600" dirty="0"/>
              <a:t>(29.889), 2 (29.570),</a:t>
            </a:r>
            <a:r>
              <a:rPr lang="zh-CN" altLang="en-US" sz="1600" dirty="0"/>
              <a:t> </a:t>
            </a:r>
            <a:r>
              <a:rPr lang="en-US" altLang="zh-CN" sz="1600" dirty="0"/>
              <a:t>6 (29.369),</a:t>
            </a:r>
            <a:r>
              <a:rPr lang="zh-CN" altLang="en-US" sz="1600" dirty="0"/>
              <a:t> </a:t>
            </a:r>
            <a:r>
              <a:rPr lang="en-US" altLang="zh-CN" sz="1600" dirty="0"/>
              <a:t>4</a:t>
            </a:r>
            <a:r>
              <a:rPr lang="zh-CN" altLang="en-US" sz="1600" dirty="0"/>
              <a:t> </a:t>
            </a:r>
            <a:r>
              <a:rPr lang="en-US" altLang="zh-CN" sz="1600" dirty="0"/>
              <a:t>(29.867), 4 (29.506)</a:t>
            </a:r>
          </a:p>
          <a:p>
            <a:r>
              <a:rPr lang="en-US" sz="2400" dirty="0"/>
              <a:t>Attendances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CT4#130: 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205</a:t>
            </a:r>
            <a:r>
              <a:rPr lang="en-US" altLang="zh-CN" sz="1600" b="1" dirty="0">
                <a:solidFill>
                  <a:srgbClr val="0070C0"/>
                </a:solidFill>
              </a:rPr>
              <a:t>/225</a:t>
            </a:r>
            <a:r>
              <a:rPr lang="en-US" altLang="zh-CN" sz="1600" dirty="0"/>
              <a:t> (F2F) ,  </a:t>
            </a:r>
            <a:r>
              <a:rPr lang="en-US" altLang="zh-CN" sz="1600" b="1" dirty="0">
                <a:solidFill>
                  <a:srgbClr val="0070C0"/>
                </a:solidFill>
              </a:rPr>
              <a:t>0/13</a:t>
            </a:r>
            <a:r>
              <a:rPr lang="en-US" altLang="zh-CN" sz="1600" dirty="0"/>
              <a:t> (online)</a:t>
            </a:r>
          </a:p>
          <a:p>
            <a:pPr marL="457200" marR="0" lvl="1" indent="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None/>
              <a:tabLst/>
              <a:defRPr/>
            </a:pPr>
            <a:br>
              <a:rPr lang="en-US" altLang="zh-CN" sz="1600" dirty="0"/>
            </a:br>
            <a:br>
              <a:rPr lang="en-US" altLang="fr-FR" sz="1600" dirty="0"/>
            </a:br>
            <a:endParaRPr lang="en-US" altLang="fr-FR" sz="1000" dirty="0"/>
          </a:p>
          <a:p>
            <a:pPr lvl="2"/>
            <a:endParaRPr lang="en-US" altLang="fr-FR" sz="1600" dirty="0"/>
          </a:p>
          <a:p>
            <a:pPr lvl="2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64806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</a:t>
            </a:r>
          </a:p>
          <a:p>
            <a:pPr marL="685800" lvl="2">
              <a:spcBef>
                <a:spcPts val="1000"/>
              </a:spcBef>
              <a:buBlip>
                <a:blip r:embed="rId2"/>
              </a:buBlip>
            </a:pPr>
            <a:r>
              <a:rPr lang="de-DE" sz="2400" dirty="0"/>
              <a:t>some statistics</a:t>
            </a:r>
          </a:p>
          <a:p>
            <a:pPr lvl="1"/>
            <a:r>
              <a:rPr lang="en-US" sz="2000" dirty="0"/>
              <a:t>In Meeting rooms  we  had 20 to 30 delegates depending on the topic.</a:t>
            </a:r>
          </a:p>
          <a:p>
            <a:pPr lvl="1"/>
            <a:r>
              <a:rPr lang="de-DE" altLang="zh-CN" sz="2000" dirty="0"/>
              <a:t>CT4#130 w</a:t>
            </a:r>
            <a:r>
              <a:rPr lang="en-US" altLang="zh-CN" sz="2000" dirty="0"/>
              <a:t>as</a:t>
            </a:r>
            <a:r>
              <a:rPr lang="de-DE" altLang="zh-CN" sz="2000" dirty="0"/>
              <a:t> 5 </a:t>
            </a:r>
            <a:r>
              <a:rPr lang="en-GB" altLang="zh-CN" sz="2000" dirty="0"/>
              <a:t>days</a:t>
            </a:r>
            <a:r>
              <a:rPr lang="de-DE" altLang="zh-CN" sz="2000" dirty="0"/>
              <a:t> </a:t>
            </a:r>
            <a:r>
              <a:rPr lang="en-GB" altLang="zh-CN" sz="2000" dirty="0"/>
              <a:t>long</a:t>
            </a:r>
            <a:br>
              <a:rPr lang="en-GB" altLang="zh-CN" sz="2000" dirty="0"/>
            </a:br>
            <a:endParaRPr lang="en-GB" altLang="zh-CN" sz="2000" dirty="0"/>
          </a:p>
          <a:p>
            <a:pPr lvl="1"/>
            <a:endParaRPr lang="en-GB" altLang="zh-CN" sz="2000" dirty="0"/>
          </a:p>
          <a:p>
            <a:pPr lvl="1"/>
            <a:endParaRPr lang="de-DE" sz="2000" dirty="0"/>
          </a:p>
          <a:p>
            <a:pPr marL="457200" lvl="2" indent="0">
              <a:spcBef>
                <a:spcPts val="1000"/>
              </a:spcBef>
              <a:buNone/>
            </a:pPr>
            <a:endParaRPr lang="de-DE" sz="2400" dirty="0"/>
          </a:p>
          <a:p>
            <a:pPr marL="457200" lvl="2" indent="0">
              <a:spcBef>
                <a:spcPts val="1000"/>
              </a:spcBef>
              <a:buNone/>
            </a:pPr>
            <a:endParaRPr lang="de-DE" sz="2000" dirty="0"/>
          </a:p>
          <a:p>
            <a:pPr lvl="1"/>
            <a:endParaRPr lang="de-DE" sz="2000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fr-FR" sz="3600" dirty="0"/>
              <a:t>New Agreed Study/Work Items led by CT4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7936477"/>
              </p:ext>
            </p:extLst>
          </p:nvPr>
        </p:nvGraphicFramePr>
        <p:xfrm>
          <a:off x="240404" y="1794994"/>
          <a:ext cx="11577226" cy="2415390"/>
        </p:xfrm>
        <a:graphic>
          <a:graphicData uri="http://schemas.openxmlformats.org/drawingml/2006/table">
            <a:tbl>
              <a:tblPr firstRow="1" firstCol="1" bandRow="1"/>
              <a:tblGrid>
                <a:gridCol w="14345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31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515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680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"/>
                        </a:rPr>
                        <a:t>CP-252016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de-DE" altLang="zh-CN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on Protocol for AI Data Collection from UPF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China Mobile</a:t>
                      </a:r>
                    </a:p>
                    <a:p>
                      <a:pPr marL="88900" indent="0" algn="l" defTabSz="914400" rtl="0" eaLnBrk="1" fontAlgn="t" latinLnBrk="0" hangingPunct="1"/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8900" indent="0" algn="l" defTabSz="914400" rtl="0" eaLnBrk="1" fontAlgn="t" latinLnBrk="0" hangingPunct="1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74650" marR="0" lvl="0" indent="-28575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aim of this work item is to specify the solutions that concluded to be standardized in 3GPP TR 29.889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9568102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74650" marR="0" lvl="0" indent="-28575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2162184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74650" marR="0" lvl="0" indent="-28575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20131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5268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zh-CN" sz="3600" dirty="0"/>
              <a:t>Revised</a:t>
            </a:r>
            <a:r>
              <a:rPr lang="en-US" altLang="fr-FR" sz="3600" dirty="0"/>
              <a:t> Study/Work Items led by CT4</a:t>
            </a:r>
          </a:p>
        </p:txBody>
      </p:sp>
      <p:graphicFrame>
        <p:nvGraphicFramePr>
          <p:cNvPr id="2" name="Tableau 3">
            <a:extLst>
              <a:ext uri="{FF2B5EF4-FFF2-40B4-BE49-F238E27FC236}">
                <a16:creationId xmlns:a16="http://schemas.microsoft.com/office/drawing/2014/main" id="{948BAE33-7F6D-9254-E585-C088846627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2718000"/>
              </p:ext>
            </p:extLst>
          </p:nvPr>
        </p:nvGraphicFramePr>
        <p:xfrm>
          <a:off x="240404" y="1866560"/>
          <a:ext cx="11577226" cy="2283206"/>
        </p:xfrm>
        <a:graphic>
          <a:graphicData uri="http://schemas.openxmlformats.org/drawingml/2006/table">
            <a:tbl>
              <a:tblPr firstRow="1" firstCol="1" bandRow="1"/>
              <a:tblGrid>
                <a:gridCol w="14345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31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515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680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"/>
                        </a:rPr>
                        <a:t>CP-252191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t"/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 on CT aspects on Advanced Media Delivery</a:t>
                      </a:r>
                      <a:endParaRPr lang="en-GB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Qualcomm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Delta: To remove impacts on CT3 and corresponding CT3 tasks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7551398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t"/>
                      <a:endParaRPr lang="en-GB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652278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t"/>
                      <a:endParaRPr lang="en-GB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9981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7027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fr-FR" sz="3600" dirty="0"/>
              <a:t>New Agreed Study/Work Items endorsed by CT4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8B48A61C-01D9-C10C-27B8-840866366B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5419542"/>
              </p:ext>
            </p:extLst>
          </p:nvPr>
        </p:nvGraphicFramePr>
        <p:xfrm>
          <a:off x="439184" y="1906316"/>
          <a:ext cx="11022714" cy="1487198"/>
        </p:xfrm>
        <a:graphic>
          <a:graphicData uri="http://schemas.openxmlformats.org/drawingml/2006/table">
            <a:tbl>
              <a:tblPr firstRow="1" firstCol="1" bandRow="1"/>
              <a:tblGrid>
                <a:gridCol w="1365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304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71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492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3057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1304755"/>
                  </a:ext>
                </a:extLst>
              </a:tr>
            </a:tbl>
          </a:graphicData>
        </a:graphic>
      </p:graphicFrame>
      <p:sp>
        <p:nvSpPr>
          <p:cNvPr id="2" name="TextBox 4">
            <a:extLst>
              <a:ext uri="{FF2B5EF4-FFF2-40B4-BE49-F238E27FC236}">
                <a16:creationId xmlns:a16="http://schemas.microsoft.com/office/drawing/2014/main" id="{AA935E70-5FF9-831B-45EB-0C886158196D}"/>
              </a:ext>
            </a:extLst>
          </p:cNvPr>
          <p:cNvSpPr txBox="1"/>
          <p:nvPr/>
        </p:nvSpPr>
        <p:spPr>
          <a:xfrm rot="20522904">
            <a:off x="3814797" y="2650952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None this time</a:t>
            </a:r>
          </a:p>
        </p:txBody>
      </p:sp>
    </p:spTree>
    <p:extLst>
      <p:ext uri="{BB962C8B-B14F-4D97-AF65-F5344CB8AC3E}">
        <p14:creationId xmlns:p14="http://schemas.microsoft.com/office/powerpoint/2010/main" val="399971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zh-CN" sz="3600" dirty="0"/>
              <a:t>Revised</a:t>
            </a:r>
            <a:r>
              <a:rPr lang="en-US" altLang="fr-FR" sz="3600" dirty="0"/>
              <a:t> Study/Work Items endorsed by CT4 </a:t>
            </a:r>
          </a:p>
        </p:txBody>
      </p:sp>
      <p:graphicFrame>
        <p:nvGraphicFramePr>
          <p:cNvPr id="2" name="Tableau 3">
            <a:extLst>
              <a:ext uri="{FF2B5EF4-FFF2-40B4-BE49-F238E27FC236}">
                <a16:creationId xmlns:a16="http://schemas.microsoft.com/office/drawing/2014/main" id="{FFF85B8B-AD18-E451-8D19-C559A1012B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3083383"/>
              </p:ext>
            </p:extLst>
          </p:nvPr>
        </p:nvGraphicFramePr>
        <p:xfrm>
          <a:off x="439184" y="1906316"/>
          <a:ext cx="11022714" cy="3748463"/>
        </p:xfrm>
        <a:graphic>
          <a:graphicData uri="http://schemas.openxmlformats.org/drawingml/2006/table">
            <a:tbl>
              <a:tblPr firstRow="1" firstCol="1" bandRow="1"/>
              <a:tblGrid>
                <a:gridCol w="1365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304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71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492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993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C4-253067</a:t>
                      </a:r>
                      <a:endParaRPr kumimoji="0" lang="zh-CN" altLang="en-US" sz="1600" b="0" i="0" u="none" strike="noStrike" kern="1200" cap="none" spc="0" normalizeH="0" baseline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 on CT aspects of Extended Reality and Media service (XRM) Phase 2</a:t>
                      </a:r>
                      <a:endParaRPr lang="zh-CN" altLang="en-US" sz="18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8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0" i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Nokia</a:t>
                      </a:r>
                      <a:endParaRPr lang="zh-CN" altLang="en-US" sz="1800" b="0" i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800" b="0" i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800" b="0" i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33094"/>
                  </a:ext>
                </a:extLst>
              </a:tr>
              <a:tr h="36993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C4-253354</a:t>
                      </a:r>
                      <a:endParaRPr kumimoji="0" lang="zh-CN" altLang="en-US" sz="1600" b="0" i="0" u="none" strike="noStrike" kern="1200" cap="none" spc="0" normalizeH="0" baseline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 on CT aspects of Architecture support of Ambient power-enabled Internet of Things</a:t>
                      </a:r>
                      <a:endParaRPr lang="zh-CN" altLang="en-US" sz="18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8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0" i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lang="zh-CN" altLang="en-US" sz="1800" b="0" i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800" b="0" i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800" b="0" i="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6673052"/>
                  </a:ext>
                </a:extLst>
              </a:tr>
              <a:tr h="36993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C4-253359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 on CT aspects of MINT support in EPS for 5G-only national roaming UE </a:t>
                      </a:r>
                      <a:endParaRPr lang="zh-CN" altLang="en-US" sz="18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8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China Telecommunications Corp.</a:t>
                      </a:r>
                      <a:endParaRPr lang="zh-CN" altLang="en-US" sz="18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8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57132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9806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CT4 Led (1/2)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5855712"/>
              </p:ext>
            </p:extLst>
          </p:nvPr>
        </p:nvGraphicFramePr>
        <p:xfrm>
          <a:off x="129207" y="1785067"/>
          <a:ext cx="11820346" cy="3833702"/>
        </p:xfrm>
        <a:graphic>
          <a:graphicData uri="http://schemas.openxmlformats.org/drawingml/2006/table">
            <a:tbl>
              <a:tblPr firstRow="1" firstCol="1" bandRow="1"/>
              <a:tblGrid>
                <a:gridCol w="606289">
                  <a:extLst>
                    <a:ext uri="{9D8B030D-6E8A-4147-A177-3AD203B41FA5}">
                      <a16:colId xmlns:a16="http://schemas.microsoft.com/office/drawing/2014/main" val="37050211"/>
                    </a:ext>
                  </a:extLst>
                </a:gridCol>
                <a:gridCol w="48105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39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6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4407">
                  <a:extLst>
                    <a:ext uri="{9D8B030D-6E8A-4147-A177-3AD203B41FA5}">
                      <a16:colId xmlns:a16="http://schemas.microsoft.com/office/drawing/2014/main" val="3431085799"/>
                    </a:ext>
                  </a:extLst>
                </a:gridCol>
                <a:gridCol w="7396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8250">
                  <a:extLst>
                    <a:ext uri="{9D8B030D-6E8A-4147-A177-3AD203B41FA5}">
                      <a16:colId xmlns:a16="http://schemas.microsoft.com/office/drawing/2014/main" val="3775740313"/>
                    </a:ext>
                  </a:extLst>
                </a:gridCol>
              </a:tblGrid>
              <a:tr h="2924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New%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1000001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Reducing Information Exposure over SBI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FS_RedInfExp_SBI</a:t>
                      </a:r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2023-12-12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CP-231350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405474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1010003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IMS Disaster Prevention and Restoration Enhancement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FS_IMS_RES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CP-232281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90570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1040053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on Minimize the Number of Policy Associations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TEI19_MINPA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CP-241295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792734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1040051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CT4 aspects of Service Based Interface Protocol Improvements Release 19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SBIProtoc19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CP-241021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302326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1040003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Subscriber Data Migration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SUBDMIG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2024-6-17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CP-241023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8631854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1040005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Protocol for AI Data Collection from UPF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FS_PAIDC_UPF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2024-6-17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CP-241025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583808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1050001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UPF enhancement for Exposure And SBA Phase 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UPEAS_Ph2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CP-242021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0756078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1050002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Architecture support of roaming value-added services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TEI19_RVAS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2025-6-6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CP-242022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3886731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1050003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On-demand broadcast of GNSS assistance enhancement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TEI19_OBGAD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CP-242023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882738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1050004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Indirect Network Sharing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TEI19_NetShare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CP-242024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061359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1050005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NF discovery and selection by target PLMN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TEI19_NFsel_by_tPLMN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1742571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1050006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      CT4 aspects of enhancement of support for Edge Computing in 5G Core network - Phase 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eEDGE_5GC_Ph3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CP-242026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2535357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01380B-6202-C64A-85C0-5D725E521265}"/>
              </a:ext>
            </a:extLst>
          </p:cNvPr>
          <p:cNvSpPr txBox="1">
            <a:spLocks/>
          </p:cNvSpPr>
          <p:nvPr/>
        </p:nvSpPr>
        <p:spPr bwMode="auto">
          <a:xfrm>
            <a:off x="156356" y="5569080"/>
            <a:ext cx="3559967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Exception sheet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</a:rPr>
              <a:t>     -  Updated text since last plenary</a:t>
            </a:r>
          </a:p>
        </p:txBody>
      </p:sp>
    </p:spTree>
    <p:extLst>
      <p:ext uri="{BB962C8B-B14F-4D97-AF65-F5344CB8AC3E}">
        <p14:creationId xmlns:p14="http://schemas.microsoft.com/office/powerpoint/2010/main" val="2224474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132488</TotalTime>
  <Words>2172</Words>
  <Application>Microsoft Office PowerPoint</Application>
  <PresentationFormat>宽屏</PresentationFormat>
  <Paragraphs>594</Paragraphs>
  <Slides>26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 </vt:lpstr>
      <vt:lpstr>等线</vt:lpstr>
      <vt:lpstr>Arial</vt:lpstr>
      <vt:lpstr>Calibri</vt:lpstr>
      <vt:lpstr>Calibri Light</vt:lpstr>
      <vt:lpstr>Times New Roman</vt:lpstr>
      <vt:lpstr>Office Theme</vt:lpstr>
      <vt:lpstr>CT WG4 Status Report  to TSG CT#109</vt:lpstr>
      <vt:lpstr>TSG CT4 Officials</vt:lpstr>
      <vt:lpstr>Meeting Calendar</vt:lpstr>
      <vt:lpstr>TSG WG CT4 Statistics</vt:lpstr>
      <vt:lpstr>New Agreed Study/Work Items led by CT4</vt:lpstr>
      <vt:lpstr>Revised Study/Work Items led by CT4</vt:lpstr>
      <vt:lpstr>New Agreed Study/Work Items endorsed by CT4</vt:lpstr>
      <vt:lpstr>Revised Study/Work Items endorsed by CT4 </vt:lpstr>
      <vt:lpstr>Work Plan CT4 Led (1/2)</vt:lpstr>
      <vt:lpstr>Work Plan CT4 Led (2/2)</vt:lpstr>
      <vt:lpstr>Work Plan CT4 Supported (1/2)</vt:lpstr>
      <vt:lpstr>Work Plan CT4 Supported (2/2)</vt:lpstr>
      <vt:lpstr>Work Plan Highlighting </vt:lpstr>
      <vt:lpstr>TS/TR sent to CT plenary</vt:lpstr>
      <vt:lpstr>Exception sheets to CT plenary</vt:lpstr>
      <vt:lpstr>Release 16 Status</vt:lpstr>
      <vt:lpstr>Release 17 Status</vt:lpstr>
      <vt:lpstr>Release 18 Status</vt:lpstr>
      <vt:lpstr>Release 19 Status</vt:lpstr>
      <vt:lpstr>Backward Incompatible Changes</vt:lpstr>
      <vt:lpstr>For Information to CT</vt:lpstr>
      <vt:lpstr>For Action to CT</vt:lpstr>
      <vt:lpstr>Acknowledgement</vt:lpstr>
      <vt:lpstr>Annex</vt:lpstr>
      <vt:lpstr>CRs for Conditional Approval 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</cp:lastModifiedBy>
  <cp:revision>2541</cp:revision>
  <cp:lastPrinted>2021-03-17T12:26:32Z</cp:lastPrinted>
  <dcterms:created xsi:type="dcterms:W3CDTF">2010-02-05T13:52:04Z</dcterms:created>
  <dcterms:modified xsi:type="dcterms:W3CDTF">2025-09-05T01:45:15Z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(3)MIp/u5V4cj/vEHrRuyIlQFU2y46mzIUrt68gj/EXkdHgrizv0qxQja0AmufhoBXhUZmZpPo6
jFzoxKVeJCTjhzDTFG5TdOLBa+rKjkKIJBPOJiPXrORuDySY6Z2TGaok5rLlK7aemum884GU
O6E3ZVqhg85aT0sqMaq8XMky2VvteNnybFDj+U3uBW9aTcXuUiZAGktlRGqS9OXlqFWwRgjm
uA9+ez0H+MIoIol1d6</vt:lpwstr>
  </property>
  <property fmtid="{D5CDD505-2E9C-101B-9397-08002B2CF9AE}" pid="3" name="_2015_ms_pID_7253431">
    <vt:lpwstr>CYB3VuTlKwIUEWR+/a10o0nMun+4VbSU52RtkkYuMWm/TB6mEISEQ8
aOCpbuCdI6i3mUwMSPqg61l708QlxC+ERqMG/AP5NE0ZexvZeM3MZRD0BOYQAXSPRsFL3+1Z
+zcKP1dZNCia/+LMsq+uRTtPcdcx62vftP6M1ckRXS9V90xQYFmt7QF8cbfU3N2w6c34JiC+
17QAMRB41weoT6ogUW2wJhakktpGlLklw1NY</vt:lpwstr>
  </property>
  <property fmtid="{D5CDD505-2E9C-101B-9397-08002B2CF9AE}" pid="4" name="_2015_ms_pID_7253432">
    <vt:lpwstr>wQ==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1678464151</vt:lpwstr>
  </property>
</Properties>
</file>