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6"/>
  </p:notesMasterIdLst>
  <p:handoutMasterIdLst>
    <p:handoutMasterId r:id="rId27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87" r:id="rId11"/>
    <p:sldId id="390" r:id="rId12"/>
    <p:sldId id="392" r:id="rId13"/>
    <p:sldId id="380" r:id="rId14"/>
    <p:sldId id="370" r:id="rId15"/>
    <p:sldId id="393" r:id="rId16"/>
    <p:sldId id="391" r:id="rId17"/>
    <p:sldId id="381" r:id="rId18"/>
    <p:sldId id="371" r:id="rId19"/>
    <p:sldId id="372" r:id="rId20"/>
    <p:sldId id="373" r:id="rId21"/>
    <p:sldId id="374" r:id="rId22"/>
    <p:sldId id="375" r:id="rId23"/>
    <p:sldId id="365" r:id="rId24"/>
    <p:sldId id="379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FF00"/>
    <a:srgbClr val="2A6EA8"/>
    <a:srgbClr val="00FF99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EFDDAB-66A5-4F94-B3E3-7CF7EA3A81BE}" v="37" dt="2025-09-08T09:12:28.2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6652" autoAdjust="0"/>
  </p:normalViewPr>
  <p:slideViewPr>
    <p:cSldViewPr snapToGrid="0">
      <p:cViewPr>
        <p:scale>
          <a:sx n="66" d="100"/>
          <a:sy n="66" d="100"/>
        </p:scale>
        <p:origin x="776" y="-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#109</a:t>
            </a:r>
          </a:p>
          <a:p>
            <a:pPr eaLnBrk="1" hangingPunct="1">
              <a:defRPr/>
            </a:pPr>
            <a:r>
              <a:rPr lang="en-US" altLang="en-US" sz="1200" b="1" baseline="0" dirty="0">
                <a:latin typeface="Arial "/>
              </a:rPr>
              <a:t>Beijing, China ,</a:t>
            </a:r>
            <a:r>
              <a:rPr lang="en-US" altLang="en-US" sz="1200" b="1" dirty="0">
                <a:latin typeface="Arial "/>
              </a:rPr>
              <a:t> 15</a:t>
            </a:r>
            <a:r>
              <a:rPr lang="en-US" altLang="en-US" sz="1200" b="1" baseline="0" dirty="0">
                <a:latin typeface="Arial "/>
              </a:rPr>
              <a:t> - 16 September </a:t>
            </a:r>
            <a:r>
              <a:rPr lang="en-US" altLang="en-US" sz="1200" b="1" dirty="0">
                <a:latin typeface="Arial "/>
              </a:rPr>
              <a:t>2025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</a:t>
            </a:r>
            <a:r>
              <a:rPr lang="sv-SE" altLang="en-US" sz="1200" b="1" baseline="0" dirty="0">
                <a:latin typeface="Arial "/>
              </a:rPr>
              <a:t>52015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CT#109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089790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b="0" u="none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MINT support in EPS for 5G-only national roaming UE</a:t>
                      </a:r>
                      <a:endParaRPr lang="de-DE" sz="18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8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Li Mingxue, China Telecom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b="0" u="none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CP-252177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 Work Item Exception for </a:t>
                      </a:r>
                      <a:r>
                        <a:rPr lang="en-US" sz="1800" dirty="0" err="1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LoSePLMN</a:t>
                      </a:r>
                      <a:r>
                        <a:rPr lang="en-US" sz="1800" dirty="0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-CT with CT6 aspects</a:t>
                      </a:r>
                      <a:endParaRPr lang="de-DE" sz="18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8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Vodafone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Yang Lu; Vodafone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904973"/>
              </p:ext>
            </p:extLst>
          </p:nvPr>
        </p:nvGraphicFramePr>
        <p:xfrm>
          <a:off x="809898" y="1999343"/>
          <a:ext cx="10411095" cy="1074113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Made a lot of progress and majority of work items finalized</a:t>
            </a:r>
          </a:p>
          <a:p>
            <a:r>
              <a:rPr lang="en-US" dirty="0"/>
              <a:t>Exception for MINT_Ph2</a:t>
            </a:r>
          </a:p>
          <a:p>
            <a:r>
              <a:rPr lang="en-US" dirty="0"/>
              <a:t>Outstanding decision on </a:t>
            </a:r>
            <a:r>
              <a:rPr lang="en-US" dirty="0" err="1"/>
              <a:t>LoSePLMN</a:t>
            </a:r>
            <a:r>
              <a:rPr lang="en-US" dirty="0"/>
              <a:t>-CT</a:t>
            </a:r>
          </a:p>
          <a:p>
            <a:endParaRPr lang="en-US" dirty="0"/>
          </a:p>
          <a:p>
            <a:r>
              <a:rPr lang="en-US" dirty="0"/>
              <a:t>Test work item on Harmonization of test case definitions for cross-RAT usability not started yet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25392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r>
              <a:rPr lang="en-US" dirty="0"/>
              <a:t>No CRs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endParaRPr lang="en-GB" dirty="0"/>
          </a:p>
          <a:p>
            <a:r>
              <a:rPr lang="en-GB" dirty="0"/>
              <a:t>In CR-pack CP-252029 the CRs C6-250500 and C6-250508 related to WID </a:t>
            </a:r>
            <a:r>
              <a:rPr lang="en-GB" dirty="0" err="1"/>
              <a:t>LoSePLMN</a:t>
            </a:r>
            <a:r>
              <a:rPr lang="en-GB" dirty="0"/>
              <a:t>-CT depend on approval of CT1 CRs </a:t>
            </a:r>
            <a:r>
              <a:rPr lang="fr-FR" dirty="0"/>
              <a:t>TS22.011 CR#0373, </a:t>
            </a:r>
            <a:r>
              <a:rPr lang="en-GB" dirty="0"/>
              <a:t>TS23.122 CR#1344</a:t>
            </a:r>
            <a:r>
              <a:rPr lang="de-DE" dirty="0"/>
              <a:t>, </a:t>
            </a:r>
            <a:r>
              <a:rPr lang="en-GB" dirty="0"/>
              <a:t>TS24.368 CR#0087</a:t>
            </a:r>
          </a:p>
          <a:p>
            <a:r>
              <a:rPr lang="en-GB" dirty="0"/>
              <a:t>As the CT1 CRs have been postponed, also the CR-pack in CP-252029 should be postponed</a:t>
            </a:r>
          </a:p>
          <a:p>
            <a:r>
              <a:rPr lang="en-GB" dirty="0"/>
              <a:t>There is a related exception sheet as a company contribution in CP-252177</a:t>
            </a:r>
            <a:endParaRPr lang="en-US" dirty="0"/>
          </a:p>
          <a:p>
            <a:pPr marL="457200" lvl="1" indent="0" fontAlgn="auto" hangingPunct="1">
              <a:spcAft>
                <a:spcPts val="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CT6#122 (05/25)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CT6#117 (11/23)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BFBB973-D27F-006E-08CF-DD31A7D66B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941" y="2034816"/>
            <a:ext cx="1233351" cy="155563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47716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CT6#123</a:t>
            </a:r>
          </a:p>
          <a:p>
            <a:pPr lvl="3"/>
            <a:r>
              <a:rPr lang="en-US" altLang="fr-FR" dirty="0"/>
              <a:t>(26  – 29 August 2025, Gothenburg, SE)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CT6#124</a:t>
            </a:r>
          </a:p>
          <a:p>
            <a:pPr lvl="3"/>
            <a:r>
              <a:rPr lang="en-US" altLang="fr-FR" dirty="0"/>
              <a:t>(18  – 21 November 2025, Dallas, US)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117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28</a:t>
            </a:r>
          </a:p>
          <a:p>
            <a:pPr lvl="1"/>
            <a:r>
              <a:rPr lang="en-US" dirty="0"/>
              <a:t>Cat A(1)/B (9)/C (0)/F (16)/D (2) </a:t>
            </a:r>
          </a:p>
          <a:p>
            <a:pPr lvl="1"/>
            <a:r>
              <a:rPr lang="en-US" dirty="0"/>
              <a:t>Rel-15(0) / Rel-16(0) / Re-17(0) / Rel-18 (23) / Rel-19(5)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0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CT6#123: 103 registered (95 F2F, 8 online), </a:t>
            </a:r>
          </a:p>
          <a:p>
            <a:pPr lvl="2"/>
            <a:r>
              <a:rPr lang="en-US" altLang="fr-FR" dirty="0"/>
              <a:t>81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endParaRPr lang="en-US" altLang="fr-FR" dirty="0"/>
          </a:p>
          <a:p>
            <a:pPr lvl="1"/>
            <a:r>
              <a:rPr lang="en-US" altLang="fr-FR" dirty="0"/>
              <a:t>Terms of Reference have been updated</a:t>
            </a:r>
          </a:p>
          <a:p>
            <a:pPr lvl="2"/>
            <a:r>
              <a:rPr lang="en-US" altLang="fr-FR" dirty="0"/>
              <a:t>Some editorial corrections</a:t>
            </a:r>
          </a:p>
          <a:p>
            <a:pPr lvl="2"/>
            <a:r>
              <a:rPr lang="en-US" altLang="fr-FR" dirty="0"/>
              <a:t>Addition of tasks</a:t>
            </a:r>
          </a:p>
          <a:p>
            <a:pPr lvl="2"/>
            <a:r>
              <a:rPr lang="en-US" altLang="fr-FR" dirty="0"/>
              <a:t>Addition of 6G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588700"/>
              </p:ext>
            </p:extLst>
          </p:nvPr>
        </p:nvGraphicFramePr>
        <p:xfrm>
          <a:off x="209550" y="2282825"/>
          <a:ext cx="11742738" cy="250352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C6-250445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Revised WID on CT aspects of MINT support in EPS for 5G-only national roaming UE </a:t>
                      </a:r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China Telecommunications </a:t>
                      </a:r>
                      <a:r>
                        <a:rPr lang="de-DE" sz="1600" dirty="0" err="1"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Corp</a:t>
                      </a:r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For CT6, the expected work includes to: </a:t>
                      </a:r>
                    </a:p>
                    <a:p>
                      <a:r>
                        <a:rPr lang="en-US" sz="1600" dirty="0"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	add parameters required for disaster roaming services to be pre-configured in USIM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173202"/>
              </p:ext>
            </p:extLst>
          </p:nvPr>
        </p:nvGraphicFramePr>
        <p:xfrm>
          <a:off x="173255" y="1917065"/>
          <a:ext cx="11779033" cy="3215489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en-US" sz="16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base"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080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193972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880799"/>
              </p:ext>
            </p:extLst>
          </p:nvPr>
        </p:nvGraphicFramePr>
        <p:xfrm>
          <a:off x="838200" y="1816481"/>
          <a:ext cx="10691270" cy="3222801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FS_GBA_U_API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new UICC 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FS_NS_Slice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-USIM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970057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CP-222237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7009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980063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 based services in 5GS Phase 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9655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990062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 of Further Architecture Enhancement for UAV and UAM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04/24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990079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pre-configuration for 5MBS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035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MBS support for V2X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CP-231290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73410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Enhancement of Network Slicing UICC application for network slice-specific authentication and authorization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eNS_UICC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CP-231351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3629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1721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990023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CP-233211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93855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1000021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MPS_WLAN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06/24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CP-240299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635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Rel-19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732453"/>
              </p:ext>
            </p:extLst>
          </p:nvPr>
        </p:nvGraphicFramePr>
        <p:xfrm>
          <a:off x="838200" y="1816481"/>
          <a:ext cx="10691270" cy="2414658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3958874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539801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UEConTest_R18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40%</a:t>
                      </a:r>
                      <a:endParaRPr lang="de-DE" sz="10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CP-241022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105016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conformance test for NB-IoT/eMTC Non-Terrestrial Networks in EPS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IoT_SAT_UEConTest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CP-242075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79753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105070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CP-242250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method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TEST_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CP-242028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105040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Proximity-based Services in 5GS Phase 3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90%</a:t>
                      </a:r>
                      <a:endParaRPr lang="de-DE" sz="1000" strike="noStrike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CP-242108</a:t>
                      </a:r>
                      <a:endParaRPr lang="de-DE" sz="1000" strike="noStrike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1080003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Harmonization of test case definitions for cross-RAT usability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TestHarmon_CrossRAT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CP-251036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56201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1080022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MINT support in EPS for 5G-only national roaming UE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MINT_Ph2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CP-251282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38176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895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92616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1377</Words>
  <Application>Microsoft Office PowerPoint</Application>
  <PresentationFormat>Breitbild</PresentationFormat>
  <Paragraphs>427</Paragraphs>
  <Slides>21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9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CT WG6 Status Report  to TSG CT#109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Work Plan Rel-19</vt:lpstr>
      <vt:lpstr>Exception sheets</vt:lpstr>
      <vt:lpstr>TS/TR sent to CT plenary</vt:lpstr>
      <vt:lpstr>Release 19 Status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673</cp:revision>
  <dcterms:created xsi:type="dcterms:W3CDTF">2010-02-05T13:52:04Z</dcterms:created>
  <dcterms:modified xsi:type="dcterms:W3CDTF">2025-09-08T09:14:23Z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