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363" r:id="rId6"/>
    <p:sldId id="366" r:id="rId7"/>
    <p:sldId id="377" r:id="rId8"/>
    <p:sldId id="368" r:id="rId9"/>
    <p:sldId id="389" r:id="rId10"/>
    <p:sldId id="387" r:id="rId11"/>
    <p:sldId id="390" r:id="rId12"/>
    <p:sldId id="392" r:id="rId13"/>
    <p:sldId id="380" r:id="rId14"/>
    <p:sldId id="370" r:id="rId15"/>
    <p:sldId id="393" r:id="rId16"/>
    <p:sldId id="391" r:id="rId17"/>
    <p:sldId id="381" r:id="rId18"/>
    <p:sldId id="371" r:id="rId19"/>
    <p:sldId id="372" r:id="rId20"/>
    <p:sldId id="373" r:id="rId21"/>
    <p:sldId id="374" r:id="rId22"/>
    <p:sldId id="375" r:id="rId23"/>
    <p:sldId id="365" r:id="rId24"/>
    <p:sldId id="37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65EB18-2986-4F53-B263-34BB4DD65155}" v="26" dt="2025-06-02T12:33:48.9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2173" autoAdjust="0"/>
    <p:restoredTop sz="96652" autoAdjust="0"/>
  </p:normalViewPr>
  <p:slideViewPr>
    <p:cSldViewPr snapToGrid="0">
      <p:cViewPr varScale="1">
        <p:scale>
          <a:sx n="111" d="100"/>
          <a:sy n="111" d="100"/>
        </p:scale>
        <p:origin x="756" y="114"/>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USE Heiko" userId="6df0c6f2-9039-445f-84a1-de8320938006" providerId="ADAL" clId="{F136AE7C-FF86-4CC3-B4AB-53950DBE0897}"/>
    <pc:docChg chg="custSel modSld">
      <pc:chgData name="KRUSE Heiko" userId="6df0c6f2-9039-445f-84a1-de8320938006" providerId="ADAL" clId="{F136AE7C-FF86-4CC3-B4AB-53950DBE0897}" dt="2025-04-10T11:30:18.308" v="4" actId="1076"/>
      <pc:docMkLst>
        <pc:docMk/>
      </pc:docMkLst>
      <pc:sldChg chg="addSp delSp modSp mod">
        <pc:chgData name="KRUSE Heiko" userId="6df0c6f2-9039-445f-84a1-de8320938006" providerId="ADAL" clId="{F136AE7C-FF86-4CC3-B4AB-53950DBE0897}" dt="2025-04-10T11:30:18.308" v="4" actId="1076"/>
        <pc:sldMkLst>
          <pc:docMk/>
          <pc:sldMk cId="0" sldId="363"/>
        </pc:sldMkLst>
        <pc:picChg chg="add mod">
          <ac:chgData name="KRUSE Heiko" userId="6df0c6f2-9039-445f-84a1-de8320938006" providerId="ADAL" clId="{F136AE7C-FF86-4CC3-B4AB-53950DBE0897}" dt="2025-04-10T11:30:18.308" v="4" actId="1076"/>
          <ac:picMkLst>
            <pc:docMk/>
            <pc:sldMk cId="0" sldId="363"/>
            <ac:picMk id="5" creationId="{FBFBB973-D27F-006E-08CF-DD31A7D66B27}"/>
          </ac:picMkLst>
        </pc:picChg>
      </pc:sldChg>
    </pc:docChg>
  </pc:docChgLst>
  <pc:docChgLst>
    <pc:chgData name="KRUSE Heiko" userId="6df0c6f2-9039-445f-84a1-de8320938006" providerId="ADAL" clId="{7265EB18-2986-4F53-B263-34BB4DD65155}"/>
    <pc:docChg chg="undo custSel modSld modMainMaster">
      <pc:chgData name="KRUSE Heiko" userId="6df0c6f2-9039-445f-84a1-de8320938006" providerId="ADAL" clId="{7265EB18-2986-4F53-B263-34BB4DD65155}" dt="2025-06-02T12:36:48.468" v="446" actId="20577"/>
      <pc:docMkLst>
        <pc:docMk/>
      </pc:docMkLst>
      <pc:sldChg chg="addSp modSp mod">
        <pc:chgData name="KRUSE Heiko" userId="6df0c6f2-9039-445f-84a1-de8320938006" providerId="ADAL" clId="{7265EB18-2986-4F53-B263-34BB4DD65155}" dt="2025-06-02T11:55:25.990" v="53" actId="20577"/>
        <pc:sldMkLst>
          <pc:docMk/>
          <pc:sldMk cId="0" sldId="341"/>
        </pc:sldMkLst>
        <pc:spChg chg="add">
          <ac:chgData name="KRUSE Heiko" userId="6df0c6f2-9039-445f-84a1-de8320938006" providerId="ADAL" clId="{7265EB18-2986-4F53-B263-34BB4DD65155}" dt="2025-06-02T11:55:23.447" v="51" actId="11529"/>
          <ac:spMkLst>
            <pc:docMk/>
            <pc:sldMk cId="0" sldId="341"/>
            <ac:spMk id="2" creationId="{00194189-6343-865C-75BA-D06A3B53C0E6}"/>
          </ac:spMkLst>
        </pc:spChg>
        <pc:spChg chg="mod">
          <ac:chgData name="KRUSE Heiko" userId="6df0c6f2-9039-445f-84a1-de8320938006" providerId="ADAL" clId="{7265EB18-2986-4F53-B263-34BB4DD65155}" dt="2025-06-02T11:55:25.990" v="53" actId="20577"/>
          <ac:spMkLst>
            <pc:docMk/>
            <pc:sldMk cId="0" sldId="341"/>
            <ac:spMk id="3074" creationId="{00000000-0000-0000-0000-000000000000}"/>
          </ac:spMkLst>
        </pc:spChg>
      </pc:sldChg>
      <pc:sldChg chg="modSp mod">
        <pc:chgData name="KRUSE Heiko" userId="6df0c6f2-9039-445f-84a1-de8320938006" providerId="ADAL" clId="{7265EB18-2986-4F53-B263-34BB4DD65155}" dt="2025-06-02T11:56:07.889" v="86" actId="6549"/>
        <pc:sldMkLst>
          <pc:docMk/>
          <pc:sldMk cId="0" sldId="363"/>
        </pc:sldMkLst>
        <pc:spChg chg="mod">
          <ac:chgData name="KRUSE Heiko" userId="6df0c6f2-9039-445f-84a1-de8320938006" providerId="ADAL" clId="{7265EB18-2986-4F53-B263-34BB4DD65155}" dt="2025-06-02T11:56:07.889" v="86" actId="6549"/>
          <ac:spMkLst>
            <pc:docMk/>
            <pc:sldMk cId="0" sldId="363"/>
            <ac:spMk id="4099" creationId="{00000000-0000-0000-0000-000000000000}"/>
          </ac:spMkLst>
        </pc:spChg>
      </pc:sldChg>
      <pc:sldChg chg="modSp mod">
        <pc:chgData name="KRUSE Heiko" userId="6df0c6f2-9039-445f-84a1-de8320938006" providerId="ADAL" clId="{7265EB18-2986-4F53-B263-34BB4DD65155}" dt="2025-06-02T11:57:58.464" v="168" actId="20577"/>
        <pc:sldMkLst>
          <pc:docMk/>
          <pc:sldMk cId="0" sldId="366"/>
        </pc:sldMkLst>
        <pc:spChg chg="mod">
          <ac:chgData name="KRUSE Heiko" userId="6df0c6f2-9039-445f-84a1-de8320938006" providerId="ADAL" clId="{7265EB18-2986-4F53-B263-34BB4DD65155}" dt="2025-06-02T11:56:58.927" v="127" actId="20577"/>
          <ac:spMkLst>
            <pc:docMk/>
            <pc:sldMk cId="0" sldId="366"/>
            <ac:spMk id="5123" creationId="{00000000-0000-0000-0000-000000000000}"/>
          </ac:spMkLst>
        </pc:spChg>
        <pc:spChg chg="mod">
          <ac:chgData name="KRUSE Heiko" userId="6df0c6f2-9039-445f-84a1-de8320938006" providerId="ADAL" clId="{7265EB18-2986-4F53-B263-34BB4DD65155}" dt="2025-06-02T11:57:58.464" v="168" actId="20577"/>
          <ac:spMkLst>
            <pc:docMk/>
            <pc:sldMk cId="0" sldId="366"/>
            <ac:spMk id="5124" creationId="{00000000-0000-0000-0000-000000000000}"/>
          </ac:spMkLst>
        </pc:spChg>
      </pc:sldChg>
      <pc:sldChg chg="modSp mod">
        <pc:chgData name="KRUSE Heiko" userId="6df0c6f2-9039-445f-84a1-de8320938006" providerId="ADAL" clId="{7265EB18-2986-4F53-B263-34BB4DD65155}" dt="2025-06-02T12:20:52.120" v="285" actId="20577"/>
        <pc:sldMkLst>
          <pc:docMk/>
          <pc:sldMk cId="0" sldId="368"/>
        </pc:sldMkLst>
        <pc:graphicFrameChg chg="mod modGraphic">
          <ac:chgData name="KRUSE Heiko" userId="6df0c6f2-9039-445f-84a1-de8320938006" providerId="ADAL" clId="{7265EB18-2986-4F53-B263-34BB4DD65155}" dt="2025-06-02T12:20:52.120" v="285" actId="20577"/>
          <ac:graphicFrameMkLst>
            <pc:docMk/>
            <pc:sldMk cId="0" sldId="368"/>
            <ac:graphicFrameMk id="4" creationId="{00000000-0000-0000-0000-000000000000}"/>
          </ac:graphicFrameMkLst>
        </pc:graphicFrameChg>
      </pc:sldChg>
      <pc:sldChg chg="modSp mod">
        <pc:chgData name="KRUSE Heiko" userId="6df0c6f2-9039-445f-84a1-de8320938006" providerId="ADAL" clId="{7265EB18-2986-4F53-B263-34BB4DD65155}" dt="2025-06-02T12:35:06.263" v="359" actId="20577"/>
        <pc:sldMkLst>
          <pc:docMk/>
          <pc:sldMk cId="2253769397" sldId="371"/>
        </pc:sldMkLst>
        <pc:spChg chg="mod">
          <ac:chgData name="KRUSE Heiko" userId="6df0c6f2-9039-445f-84a1-de8320938006" providerId="ADAL" clId="{7265EB18-2986-4F53-B263-34BB4DD65155}" dt="2025-06-02T12:35:06.263" v="359" actId="20577"/>
          <ac:spMkLst>
            <pc:docMk/>
            <pc:sldMk cId="2253769397" sldId="371"/>
            <ac:spMk id="3" creationId="{00000000-0000-0000-0000-000000000000}"/>
          </ac:spMkLst>
        </pc:spChg>
      </pc:sldChg>
      <pc:sldChg chg="modSp mod">
        <pc:chgData name="KRUSE Heiko" userId="6df0c6f2-9039-445f-84a1-de8320938006" providerId="ADAL" clId="{7265EB18-2986-4F53-B263-34BB4DD65155}" dt="2025-06-02T12:36:05.416" v="444" actId="20577"/>
        <pc:sldMkLst>
          <pc:docMk/>
          <pc:sldMk cId="2890974178" sldId="374"/>
        </pc:sldMkLst>
        <pc:spChg chg="mod">
          <ac:chgData name="KRUSE Heiko" userId="6df0c6f2-9039-445f-84a1-de8320938006" providerId="ADAL" clId="{7265EB18-2986-4F53-B263-34BB4DD65155}" dt="2025-06-02T12:36:05.416" v="444" actId="20577"/>
          <ac:spMkLst>
            <pc:docMk/>
            <pc:sldMk cId="2890974178" sldId="374"/>
            <ac:spMk id="4" creationId="{00000000-0000-0000-0000-000000000000}"/>
          </ac:spMkLst>
        </pc:spChg>
      </pc:sldChg>
      <pc:sldChg chg="modSp mod">
        <pc:chgData name="KRUSE Heiko" userId="6df0c6f2-9039-445f-84a1-de8320938006" providerId="ADAL" clId="{7265EB18-2986-4F53-B263-34BB4DD65155}" dt="2025-06-02T12:18:06.085" v="245" actId="20577"/>
        <pc:sldMkLst>
          <pc:docMk/>
          <pc:sldMk cId="896710783" sldId="377"/>
        </pc:sldMkLst>
        <pc:spChg chg="mod">
          <ac:chgData name="KRUSE Heiko" userId="6df0c6f2-9039-445f-84a1-de8320938006" providerId="ADAL" clId="{7265EB18-2986-4F53-B263-34BB4DD65155}" dt="2025-06-02T12:18:06.085" v="245" actId="20577"/>
          <ac:spMkLst>
            <pc:docMk/>
            <pc:sldMk cId="896710783" sldId="377"/>
            <ac:spMk id="3" creationId="{00000000-0000-0000-0000-000000000000}"/>
          </ac:spMkLst>
        </pc:spChg>
      </pc:sldChg>
      <pc:sldChg chg="modSp mod">
        <pc:chgData name="KRUSE Heiko" userId="6df0c6f2-9039-445f-84a1-de8320938006" providerId="ADAL" clId="{7265EB18-2986-4F53-B263-34BB4DD65155}" dt="2025-06-02T12:32:24.870" v="349"/>
        <pc:sldMkLst>
          <pc:docMk/>
          <pc:sldMk cId="3122998613" sldId="389"/>
        </pc:sldMkLst>
        <pc:graphicFrameChg chg="mod modGraphic">
          <ac:chgData name="KRUSE Heiko" userId="6df0c6f2-9039-445f-84a1-de8320938006" providerId="ADAL" clId="{7265EB18-2986-4F53-B263-34BB4DD65155}" dt="2025-06-02T12:32:24.870" v="349"/>
          <ac:graphicFrameMkLst>
            <pc:docMk/>
            <pc:sldMk cId="3122998613" sldId="389"/>
            <ac:graphicFrameMk id="4" creationId="{00000000-0000-0000-0000-000000000000}"/>
          </ac:graphicFrameMkLst>
        </pc:graphicFrameChg>
      </pc:sldChg>
      <pc:sldChg chg="modSp mod">
        <pc:chgData name="KRUSE Heiko" userId="6df0c6f2-9039-445f-84a1-de8320938006" providerId="ADAL" clId="{7265EB18-2986-4F53-B263-34BB4DD65155}" dt="2025-06-02T12:34:28.422" v="355" actId="20577"/>
        <pc:sldMkLst>
          <pc:docMk/>
          <pc:sldMk cId="2348926165" sldId="392"/>
        </pc:sldMkLst>
        <pc:graphicFrameChg chg="mod modGraphic">
          <ac:chgData name="KRUSE Heiko" userId="6df0c6f2-9039-445f-84a1-de8320938006" providerId="ADAL" clId="{7265EB18-2986-4F53-B263-34BB4DD65155}" dt="2025-06-02T12:34:28.422" v="355" actId="20577"/>
          <ac:graphicFrameMkLst>
            <pc:docMk/>
            <pc:sldMk cId="2348926165" sldId="392"/>
            <ac:graphicFrameMk id="3" creationId="{A0F269C8-A71B-55F4-20A3-2B1E86301EC2}"/>
          </ac:graphicFrameMkLst>
        </pc:graphicFrameChg>
      </pc:sldChg>
      <pc:sldMasterChg chg="modSp mod">
        <pc:chgData name="KRUSE Heiko" userId="6df0c6f2-9039-445f-84a1-de8320938006" providerId="ADAL" clId="{7265EB18-2986-4F53-B263-34BB4DD65155}" dt="2025-06-02T12:36:48.468" v="446" actId="20577"/>
        <pc:sldMasterMkLst>
          <pc:docMk/>
          <pc:sldMasterMk cId="0" sldId="2147485146"/>
        </pc:sldMasterMkLst>
        <pc:spChg chg="mod">
          <ac:chgData name="KRUSE Heiko" userId="6df0c6f2-9039-445f-84a1-de8320938006" providerId="ADAL" clId="{7265EB18-2986-4F53-B263-34BB4DD65155}" dt="2025-06-02T11:55:15.597" v="50"/>
          <ac:spMkLst>
            <pc:docMk/>
            <pc:sldMasterMk cId="0" sldId="2147485146"/>
            <ac:spMk id="11" creationId="{00000000-0000-0000-0000-000000000000}"/>
          </ac:spMkLst>
        </pc:spChg>
        <pc:spChg chg="mod">
          <ac:chgData name="KRUSE Heiko" userId="6df0c6f2-9039-445f-84a1-de8320938006" providerId="ADAL" clId="{7265EB18-2986-4F53-B263-34BB4DD65155}" dt="2025-06-02T12:36:48.468" v="446" actId="20577"/>
          <ac:spMkLst>
            <pc:docMk/>
            <pc:sldMasterMk cId="0" sldId="2147485146"/>
            <ac:spMk id="13" creationId="{00000000-0000-0000-0000-000000000000}"/>
          </ac:spMkLst>
        </pc:spChg>
      </pc:sldMasterChg>
    </pc:docChg>
  </pc:docChgLst>
  <pc:docChgLst>
    <pc:chgData name="KRUSE Heiko" userId="6df0c6f2-9039-445f-84a1-de8320938006" providerId="ADAL" clId="{46879E49-0392-41A5-8137-1D4BE5569F4E}"/>
    <pc:docChg chg="modSld">
      <pc:chgData name="KRUSE Heiko" userId="6df0c6f2-9039-445f-84a1-de8320938006" providerId="ADAL" clId="{46879E49-0392-41A5-8137-1D4BE5569F4E}" dt="2025-03-04T15:58:16.837" v="142" actId="20577"/>
      <pc:docMkLst>
        <pc:docMk/>
      </pc:docMkLst>
      <pc:sldChg chg="modSp mod">
        <pc:chgData name="KRUSE Heiko" userId="6df0c6f2-9039-445f-84a1-de8320938006" providerId="ADAL" clId="{46879E49-0392-41A5-8137-1D4BE5569F4E}" dt="2025-02-25T09:43:34.714" v="1" actId="20577"/>
        <pc:sldMkLst>
          <pc:docMk/>
          <pc:sldMk cId="0" sldId="341"/>
        </pc:sldMkLst>
      </pc:sldChg>
      <pc:sldChg chg="modSp mod">
        <pc:chgData name="KRUSE Heiko" userId="6df0c6f2-9039-445f-84a1-de8320938006" providerId="ADAL" clId="{46879E49-0392-41A5-8137-1D4BE5569F4E}" dt="2025-03-04T08:30:51.563" v="125" actId="20577"/>
        <pc:sldMkLst>
          <pc:docMk/>
          <pc:sldMk cId="2890974178" sldId="374"/>
        </pc:sldMkLst>
        <pc:spChg chg="mod">
          <ac:chgData name="KRUSE Heiko" userId="6df0c6f2-9039-445f-84a1-de8320938006" providerId="ADAL" clId="{46879E49-0392-41A5-8137-1D4BE5569F4E}" dt="2025-03-04T08:30:51.563" v="125" actId="20577"/>
          <ac:spMkLst>
            <pc:docMk/>
            <pc:sldMk cId="2890974178" sldId="374"/>
            <ac:spMk id="4" creationId="{00000000-0000-0000-0000-000000000000}"/>
          </ac:spMkLst>
        </pc:spChg>
      </pc:sldChg>
      <pc:sldChg chg="modSp mod">
        <pc:chgData name="KRUSE Heiko" userId="6df0c6f2-9039-445f-84a1-de8320938006" providerId="ADAL" clId="{46879E49-0392-41A5-8137-1D4BE5569F4E}" dt="2025-03-04T15:58:16.837" v="142" actId="20577"/>
        <pc:sldMkLst>
          <pc:docMk/>
          <pc:sldMk cId="896710783" sldId="377"/>
        </pc:sldMkLst>
        <pc:spChg chg="mod">
          <ac:chgData name="KRUSE Heiko" userId="6df0c6f2-9039-445f-84a1-de8320938006" providerId="ADAL" clId="{46879E49-0392-41A5-8137-1D4BE5569F4E}" dt="2025-03-04T15:58:16.837" v="142" actId="20577"/>
          <ac:spMkLst>
            <pc:docMk/>
            <pc:sldMk cId="896710783" sldId="377"/>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Meeting #10</a:t>
            </a:r>
          </a:p>
          <a:p>
            <a:pPr eaLnBrk="1" hangingPunct="1">
              <a:defRPr/>
            </a:pPr>
            <a:r>
              <a:rPr lang="en-US" altLang="en-US" sz="1200" b="1" baseline="0" dirty="0">
                <a:latin typeface="Arial "/>
              </a:rPr>
              <a:t>Prague, Czech Republic ,</a:t>
            </a:r>
            <a:r>
              <a:rPr lang="en-US" altLang="en-US" sz="1200" b="1" dirty="0">
                <a:latin typeface="Arial "/>
              </a:rPr>
              <a:t> 09</a:t>
            </a:r>
            <a:r>
              <a:rPr lang="en-US" altLang="en-US" sz="1200" b="1" baseline="0" dirty="0">
                <a:latin typeface="Arial "/>
              </a:rPr>
              <a:t> - 10 March </a:t>
            </a:r>
            <a:r>
              <a:rPr lang="en-US" altLang="en-US" sz="1200" b="1" dirty="0">
                <a:latin typeface="Arial "/>
              </a:rPr>
              <a:t>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a:t>
            </a:r>
            <a:r>
              <a:rPr lang="sv-SE" altLang="en-US" sz="1200" b="1" baseline="0" dirty="0">
                <a:latin typeface="Arial "/>
              </a:rPr>
              <a:t>51015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mailto:heiko.kruse@idemia.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WG6 Status Report </a:t>
            </a:r>
            <a:br>
              <a:rPr lang="en-US" altLang="en-US" dirty="0"/>
            </a:br>
            <a:r>
              <a:rPr lang="en-US" altLang="en-US" dirty="0"/>
              <a:t>to TSG CT#108</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 IDEMIA</a:t>
            </a:r>
          </a:p>
          <a:p>
            <a:pPr marL="0" indent="0" eaLnBrk="1" hangingPunct="1">
              <a:buFontTx/>
              <a:buNone/>
            </a:pPr>
            <a:endParaRPr lang="en-GB" altLang="en-US" dirty="0"/>
          </a:p>
        </p:txBody>
      </p:sp>
      <p:sp>
        <p:nvSpPr>
          <p:cNvPr id="2" name="Pfeil: nach rechts 1">
            <a:extLst>
              <a:ext uri="{FF2B5EF4-FFF2-40B4-BE49-F238E27FC236}">
                <a16:creationId xmlns:a16="http://schemas.microsoft.com/office/drawing/2014/main" id="{00194189-6343-865C-75BA-D06A3B53C0E6}"/>
              </a:ext>
            </a:extLst>
          </p:cNvPr>
          <p:cNvSpPr/>
          <p:nvPr/>
        </p:nvSpPr>
        <p:spPr>
          <a:xfrm>
            <a:off x="6323162" y="4063042"/>
            <a:ext cx="978408"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Exception</a:t>
            </a:r>
            <a:r>
              <a:rPr lang="de-DE" dirty="0"/>
              <a:t> </a:t>
            </a:r>
            <a:r>
              <a:rPr lang="de-DE" dirty="0" err="1"/>
              <a:t>sheets</a:t>
            </a:r>
            <a:endParaRPr lang="de-DE" dirty="0"/>
          </a:p>
        </p:txBody>
      </p:sp>
      <p:graphicFrame>
        <p:nvGraphicFramePr>
          <p:cNvPr id="9" name="Tableau 3"/>
          <p:cNvGraphicFramePr>
            <a:graphicFrameLocks noGrp="1"/>
          </p:cNvGraphicFramePr>
          <p:nvPr>
            <p:extLst>
              <p:ext uri="{D42A27DB-BD31-4B8C-83A1-F6EECF244321}">
                <p14:modId xmlns:p14="http://schemas.microsoft.com/office/powerpoint/2010/main" val="350714642"/>
              </p:ext>
            </p:extLst>
          </p:nvPr>
        </p:nvGraphicFramePr>
        <p:xfrm>
          <a:off x="224631" y="2288981"/>
          <a:ext cx="11742738" cy="2653047"/>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Rapporteur</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algn="l" defTabSz="914400" rtl="0" eaLnBrk="1" latinLnBrk="0" hangingPunct="0">
                        <a:spcAft>
                          <a:spcPts val="0"/>
                        </a:spcAft>
                        <a:buFont typeface="Arial" panose="020B0604020202020204" pitchFamily="34" charset="0"/>
                        <a:buChar char="•"/>
                      </a:pPr>
                      <a:endParaRPr lang="en-GB"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9933872"/>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23877550"/>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de-DE" sz="1600" dirty="0">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285750" lvl="0" indent="-285750" hangingPunct="0">
                        <a:buFont typeface="Arial" panose="020B0604020202020204" pitchFamily="34" charset="0"/>
                        <a:buChar char="•"/>
                      </a:pPr>
                      <a:endParaRPr lang="de-DE" sz="1200" kern="1200" dirty="0">
                        <a:solidFill>
                          <a:schemeClr val="tx1"/>
                        </a:solidFill>
                        <a:effectLst/>
                        <a:latin typeface="+mn-lt"/>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8630761"/>
                  </a:ext>
                </a:extLst>
              </a:tr>
            </a:tbl>
          </a:graphicData>
        </a:graphic>
      </p:graphicFrame>
    </p:spTree>
    <p:extLst>
      <p:ext uri="{BB962C8B-B14F-4D97-AF65-F5344CB8AC3E}">
        <p14:creationId xmlns:p14="http://schemas.microsoft.com/office/powerpoint/2010/main" val="80271627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987904973"/>
              </p:ext>
            </p:extLst>
          </p:nvPr>
        </p:nvGraphicFramePr>
        <p:xfrm>
          <a:off x="809898" y="1999343"/>
          <a:ext cx="10411095" cy="1074113"/>
        </p:xfrm>
        <a:graphic>
          <a:graphicData uri="http://schemas.openxmlformats.org/drawingml/2006/table">
            <a:tbl>
              <a:tblPr firstRow="1" firstCol="1" bandRow="1"/>
              <a:tblGrid>
                <a:gridCol w="1217685">
                  <a:extLst>
                    <a:ext uri="{9D8B030D-6E8A-4147-A177-3AD203B41FA5}">
                      <a16:colId xmlns:a16="http://schemas.microsoft.com/office/drawing/2014/main" val="20000"/>
                    </a:ext>
                  </a:extLst>
                </a:gridCol>
                <a:gridCol w="4699788">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58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sz="1800" kern="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235216">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800" kern="100" dirty="0">
                        <a:solidFill>
                          <a:srgbClr val="000000"/>
                        </a:solidFill>
                        <a:effectLst/>
                        <a:latin typeface="Arial Narrow" panose="020B0606020202030204" pitchFamily="34" charset="0"/>
                        <a:ea typeface="Times New Roman"/>
                        <a:cs typeface="Arial" panose="020B0604020202020204" pitchFamily="34" charset="0"/>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19 Status</a:t>
            </a:r>
          </a:p>
        </p:txBody>
      </p:sp>
      <p:sp>
        <p:nvSpPr>
          <p:cNvPr id="3" name="Espace réservé du contenu 2"/>
          <p:cNvSpPr>
            <a:spLocks noGrp="1"/>
          </p:cNvSpPr>
          <p:nvPr>
            <p:ph idx="1"/>
          </p:nvPr>
        </p:nvSpPr>
        <p:spPr/>
        <p:txBody>
          <a:bodyPr/>
          <a:lstStyle/>
          <a:p>
            <a:r>
              <a:rPr lang="en-US" dirty="0"/>
              <a:t>Work continues and some progress made on work items (see work item status sheet)</a:t>
            </a:r>
          </a:p>
          <a:p>
            <a:endParaRPr lang="en-US" dirty="0"/>
          </a:p>
          <a:p>
            <a:endParaRPr lang="en-US" dirty="0"/>
          </a:p>
        </p:txBody>
      </p:sp>
    </p:spTree>
    <p:extLst>
      <p:ext uri="{BB962C8B-B14F-4D97-AF65-F5344CB8AC3E}">
        <p14:creationId xmlns:p14="http://schemas.microsoft.com/office/powerpoint/2010/main" val="296225392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Status</a:t>
            </a:r>
          </a:p>
        </p:txBody>
      </p:sp>
      <p:sp>
        <p:nvSpPr>
          <p:cNvPr id="3" name="Espace réservé du contenu 2"/>
          <p:cNvSpPr>
            <a:spLocks noGrp="1"/>
          </p:cNvSpPr>
          <p:nvPr>
            <p:ph idx="1"/>
          </p:nvPr>
        </p:nvSpPr>
        <p:spPr/>
        <p:txBody>
          <a:bodyPr/>
          <a:lstStyle/>
          <a:p>
            <a:r>
              <a:rPr lang="en-US" dirty="0"/>
              <a:t>All work items 100% </a:t>
            </a:r>
          </a:p>
          <a:p>
            <a:endParaRPr lang="en-US" dirty="0"/>
          </a:p>
          <a:p>
            <a:endParaRPr lang="en-US" dirty="0"/>
          </a:p>
        </p:txBody>
      </p:sp>
    </p:spTree>
    <p:extLst>
      <p:ext uri="{BB962C8B-B14F-4D97-AF65-F5344CB8AC3E}">
        <p14:creationId xmlns:p14="http://schemas.microsoft.com/office/powerpoint/2010/main" val="17534163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17 Status</a:t>
            </a:r>
          </a:p>
        </p:txBody>
      </p:sp>
      <p:sp>
        <p:nvSpPr>
          <p:cNvPr id="3" name="Espace réservé du contenu 2"/>
          <p:cNvSpPr>
            <a:spLocks noGrp="1"/>
          </p:cNvSpPr>
          <p:nvPr>
            <p:ph idx="1"/>
          </p:nvPr>
        </p:nvSpPr>
        <p:spPr/>
        <p:txBody>
          <a:bodyPr/>
          <a:lstStyle/>
          <a:p>
            <a:r>
              <a:rPr lang="en-US" dirty="0"/>
              <a:t>all work items completed.</a:t>
            </a:r>
          </a:p>
          <a:p>
            <a:pPr marL="0" indent="0">
              <a:buNone/>
            </a:pPr>
            <a:endParaRPr lang="en-GB" dirty="0"/>
          </a:p>
          <a:p>
            <a:endParaRPr lang="en-GB" dirty="0"/>
          </a:p>
          <a:p>
            <a:endParaRPr lang="en-US" dirty="0"/>
          </a:p>
          <a:p>
            <a:endParaRPr lang="en-US" dirty="0"/>
          </a:p>
        </p:txBody>
      </p:sp>
    </p:spTree>
    <p:extLst>
      <p:ext uri="{BB962C8B-B14F-4D97-AF65-F5344CB8AC3E}">
        <p14:creationId xmlns:p14="http://schemas.microsoft.com/office/powerpoint/2010/main" val="152824274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a:t>1 CR plus mirrors</a:t>
            </a: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a:t>No CRs</a:t>
            </a:r>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hangingPunct="1">
              <a:spcAft>
                <a:spcPts val="0"/>
              </a:spcAft>
            </a:pPr>
            <a:endParaRPr lang="en-GB" dirty="0"/>
          </a:p>
          <a:p>
            <a:pPr fontAlgn="auto" hangingPunct="1">
              <a:spcAft>
                <a:spcPts val="0"/>
              </a:spcAft>
            </a:pPr>
            <a:r>
              <a:rPr lang="en-GB" dirty="0"/>
              <a:t>nothing</a:t>
            </a:r>
            <a:endParaRPr lang="en-US" dirty="0"/>
          </a:p>
          <a:p>
            <a:pPr marL="457200" lvl="1" indent="0" fontAlgn="auto" hangingPunct="1">
              <a:spcAft>
                <a:spcPts val="0"/>
              </a:spcAft>
              <a:buNone/>
            </a:pPr>
            <a:endParaRPr lang="en-GB"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none</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a:t>
            </a:r>
          </a:p>
          <a:p>
            <a:pPr>
              <a:lnSpc>
                <a:spcPct val="100000"/>
              </a:lnSpc>
              <a:spcBef>
                <a:spcPct val="0"/>
              </a:spcBef>
              <a:buFontTx/>
              <a:buNone/>
            </a:pPr>
            <a:r>
              <a:rPr lang="fr-FR" altLang="en-US" sz="1800" dirty="0"/>
              <a:t>ETSI</a:t>
            </a:r>
          </a:p>
          <a:p>
            <a:pPr>
              <a:lnSpc>
                <a:spcPct val="100000"/>
              </a:lnSpc>
              <a:spcBef>
                <a:spcPct val="0"/>
              </a:spcBef>
              <a:buNone/>
            </a:pPr>
            <a:r>
              <a:rPr lang="fr-FR" altLang="en-US" sz="1800" dirty="0"/>
              <a:t>Re-</a:t>
            </a:r>
            <a:r>
              <a:rPr lang="fr-FR" altLang="en-US" sz="1800" dirty="0" err="1"/>
              <a:t>elected</a:t>
            </a:r>
            <a:r>
              <a:rPr lang="fr-FR" altLang="en-US" sz="1800" dirty="0"/>
              <a:t> at CT6#122 (05/25)</a:t>
            </a:r>
          </a:p>
          <a:p>
            <a:pPr>
              <a:lnSpc>
                <a:spcPct val="100000"/>
              </a:lnSpc>
              <a:spcBef>
                <a:spcPct val="0"/>
              </a:spcBef>
              <a:buFontTx/>
              <a:buNone/>
            </a:pPr>
            <a:r>
              <a:rPr lang="en-US" altLang="en-US" sz="1800" dirty="0">
                <a:hlinkClick r:id="rId4"/>
              </a:rPr>
              <a:t>heiko.kruse@idemia.com</a:t>
            </a:r>
            <a:endParaRPr lang="en-U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a:t>
            </a:r>
            <a:r>
              <a:rPr lang="fr-FR" altLang="en-US" sz="1800" dirty="0" err="1"/>
              <a:t>Thanh</a:t>
            </a:r>
            <a:r>
              <a:rPr lang="fr-FR" altLang="en-US" sz="1800" dirty="0"/>
              <a:t> Phan</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Re-</a:t>
            </a:r>
            <a:r>
              <a:rPr lang="fr-FR" altLang="en-US" sz="1800" dirty="0" err="1"/>
              <a:t>elected</a:t>
            </a:r>
            <a:r>
              <a:rPr lang="fr-FR" altLang="en-US" sz="1800" dirty="0"/>
              <a:t> at CT6#117 (11/23)</a:t>
            </a:r>
            <a:br>
              <a:rPr lang="fr-FR" altLang="en-US" sz="1800" dirty="0"/>
            </a:br>
            <a:r>
              <a:rPr lang="en-US" altLang="en-US" sz="1800" dirty="0"/>
              <a:t>ly-thanh.phan@thalesgroup.com</a:t>
            </a:r>
            <a:endParaRPr lang="fr-FR" altLang="en-US" sz="1800" dirty="0"/>
          </a:p>
          <a:p>
            <a:pPr>
              <a:buFontTx/>
              <a:buNone/>
            </a:pP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stretch>
            <a:fillRect/>
          </a:stretch>
        </p:blipFill>
        <p:spPr>
          <a:xfrm>
            <a:off x="5796823" y="1973263"/>
            <a:ext cx="1540098" cy="1540098"/>
          </a:xfrm>
          <a:prstGeom prst="rect">
            <a:avLst/>
          </a:prstGeom>
        </p:spPr>
      </p:pic>
      <p:pic>
        <p:nvPicPr>
          <p:cNvPr id="5" name="Grafik 4">
            <a:extLst>
              <a:ext uri="{FF2B5EF4-FFF2-40B4-BE49-F238E27FC236}">
                <a16:creationId xmlns:a16="http://schemas.microsoft.com/office/drawing/2014/main" id="{FBFBB973-D27F-006E-08CF-DD31A7D66B27}"/>
              </a:ext>
            </a:extLst>
          </p:cNvPr>
          <p:cNvPicPr>
            <a:picLocks noChangeAspect="1"/>
          </p:cNvPicPr>
          <p:nvPr/>
        </p:nvPicPr>
        <p:blipFill>
          <a:blip r:embed="rId7"/>
          <a:stretch>
            <a:fillRect/>
          </a:stretch>
        </p:blipFill>
        <p:spPr>
          <a:xfrm>
            <a:off x="642941" y="2034816"/>
            <a:ext cx="1233351" cy="1555634"/>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a:t>
            </a:r>
            <a:r>
              <a:rPr lang="en-US" altLang="ja-JP" sz="1800" dirty="0" err="1">
                <a:ea typeface="MS PGothic" panose="020B0600070205080204" pitchFamily="34" charset="-128"/>
              </a:rPr>
              <a:t>Thanh</a:t>
            </a:r>
            <a:r>
              <a:rPr lang="en-US" altLang="ja-JP" sz="1800" dirty="0">
                <a:ea typeface="MS PGothic" panose="020B0600070205080204" pitchFamily="34" charset="-128"/>
              </a:rPr>
              <a:t> Phan for his support </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47716" cy="4351338"/>
          </a:xfrm>
        </p:spPr>
        <p:txBody>
          <a:bodyPr/>
          <a:lstStyle/>
          <a:p>
            <a:r>
              <a:rPr lang="en-US" altLang="fr-FR" dirty="0"/>
              <a:t>Since the last CT plenary</a:t>
            </a:r>
          </a:p>
          <a:p>
            <a:pPr lvl="1"/>
            <a:r>
              <a:rPr lang="en-US" altLang="fr-FR" dirty="0"/>
              <a:t>Ordinary:</a:t>
            </a:r>
          </a:p>
          <a:p>
            <a:pPr lvl="2"/>
            <a:r>
              <a:rPr lang="en-US" altLang="fr-FR" dirty="0"/>
              <a:t>CT6#122</a:t>
            </a:r>
          </a:p>
          <a:p>
            <a:pPr lvl="3"/>
            <a:r>
              <a:rPr lang="en-US" altLang="fr-FR" dirty="0"/>
              <a:t>20 – 23 May 2025, Bratislava, SK </a:t>
            </a:r>
          </a:p>
        </p:txBody>
      </p:sp>
      <p:sp>
        <p:nvSpPr>
          <p:cNvPr id="5124" name="Espace réservé du contenu 3"/>
          <p:cNvSpPr txBox="1">
            <a:spLocks/>
          </p:cNvSpPr>
          <p:nvPr/>
        </p:nvSpPr>
        <p:spPr bwMode="auto">
          <a:xfrm>
            <a:off x="6593702" y="1825626"/>
            <a:ext cx="4947716"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CT6#123</a:t>
            </a:r>
          </a:p>
          <a:p>
            <a:pPr lvl="3"/>
            <a:r>
              <a:rPr lang="en-US" altLang="fr-FR" dirty="0"/>
              <a:t>(26  – 29 August 2025, Gothenburg, DK)</a:t>
            </a:r>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447675" y="1833309"/>
            <a:ext cx="5915025" cy="4351338"/>
          </a:xfrm>
        </p:spPr>
        <p:txBody>
          <a:bodyPr>
            <a:normAutofit fontScale="92500" lnSpcReduction="20000"/>
          </a:bodyPr>
          <a:lstStyle/>
          <a:p>
            <a:r>
              <a:rPr lang="en-US" dirty="0"/>
              <a:t>Number of handled documents</a:t>
            </a:r>
          </a:p>
          <a:p>
            <a:pPr lvl="1"/>
            <a:r>
              <a:rPr lang="en-US" dirty="0"/>
              <a:t>152</a:t>
            </a:r>
          </a:p>
          <a:p>
            <a:pPr marL="457200" lvl="1" indent="0">
              <a:buNone/>
            </a:pPr>
            <a:r>
              <a:rPr lang="en-US" dirty="0"/>
              <a:t>Agreed CRs </a:t>
            </a:r>
          </a:p>
          <a:p>
            <a:pPr lvl="1"/>
            <a:r>
              <a:rPr lang="en-US" dirty="0"/>
              <a:t>48</a:t>
            </a:r>
          </a:p>
          <a:p>
            <a:pPr lvl="1"/>
            <a:r>
              <a:rPr lang="en-US" dirty="0"/>
              <a:t>Cat A(11)/B (6)/C (0)/F (25)/D (6) </a:t>
            </a:r>
          </a:p>
          <a:p>
            <a:pPr lvl="1"/>
            <a:r>
              <a:rPr lang="en-US" dirty="0"/>
              <a:t>Rel-15(0) / Rel-16(1) / Re-17(7) / Rel-18 (29) / Rel-19(11)</a:t>
            </a:r>
          </a:p>
          <a:p>
            <a:pPr lvl="1"/>
            <a:r>
              <a:rPr lang="en-US" dirty="0"/>
              <a:t>Postponed: </a:t>
            </a:r>
          </a:p>
          <a:p>
            <a:pPr lvl="2"/>
            <a:r>
              <a:rPr lang="en-GB" dirty="0"/>
              <a:t>16 CRs </a:t>
            </a:r>
            <a:endParaRPr lang="en-US" dirty="0"/>
          </a:p>
          <a:p>
            <a:r>
              <a:rPr lang="en-US" dirty="0"/>
              <a:t>Agreed </a:t>
            </a:r>
            <a:r>
              <a:rPr lang="en-US" dirty="0" err="1"/>
              <a:t>pCRs</a:t>
            </a:r>
            <a:endParaRPr lang="en-US" dirty="0"/>
          </a:p>
          <a:p>
            <a:pPr lvl="1"/>
            <a:r>
              <a:rPr lang="en-US" dirty="0"/>
              <a:t>one</a:t>
            </a:r>
          </a:p>
          <a:p>
            <a:r>
              <a:rPr lang="en-US" dirty="0"/>
              <a:t>Attendances</a:t>
            </a:r>
          </a:p>
          <a:p>
            <a:pPr lvl="2"/>
            <a:r>
              <a:rPr lang="en-US" altLang="fr-FR" dirty="0"/>
              <a:t>CT6#121: 55 registered (44 F2F, 11 online), </a:t>
            </a:r>
          </a:p>
          <a:p>
            <a:pPr lvl="2"/>
            <a:r>
              <a:rPr lang="en-US" altLang="fr-FR" dirty="0"/>
              <a:t>38 attended</a:t>
            </a:r>
          </a:p>
        </p:txBody>
      </p:sp>
      <p:sp>
        <p:nvSpPr>
          <p:cNvPr id="4" name="Espace réservé du contenu 2"/>
          <p:cNvSpPr txBox="1">
            <a:spLocks/>
          </p:cNvSpPr>
          <p:nvPr/>
        </p:nvSpPr>
        <p:spPr bwMode="auto">
          <a:xfrm>
            <a:off x="6698673" y="1830129"/>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Revised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4246187124"/>
              </p:ext>
            </p:extLst>
          </p:nvPr>
        </p:nvGraphicFramePr>
        <p:xfrm>
          <a:off x="209550" y="2282825"/>
          <a:ext cx="11742738" cy="2168243"/>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r>
                        <a:rPr lang="de-DE" sz="1400" dirty="0">
                          <a:effectLst/>
                          <a:latin typeface="Arial" panose="020B0604020202020204" pitchFamily="34" charset="0"/>
                          <a:ea typeface="Times New Roman" panose="02020603050405020304" pitchFamily="18" charset="0"/>
                          <a:cs typeface="Arial" panose="020B0604020202020204" pitchFamily="34" charset="0"/>
                        </a:rPr>
                        <a:t>C6-250311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800" kern="1200" dirty="0">
                          <a:solidFill>
                            <a:schemeClr val="tx1"/>
                          </a:solidFill>
                          <a:effectLst/>
                          <a:latin typeface="+mn-lt"/>
                          <a:ea typeface="+mn-ea"/>
                          <a:cs typeface="+mn-cs"/>
                        </a:rPr>
                        <a:t>Revised WID on CT aspects of </a:t>
                      </a:r>
                      <a:r>
                        <a:rPr lang="en-GB" sz="1800" kern="1200" dirty="0" err="1">
                          <a:solidFill>
                            <a:schemeClr val="tx1"/>
                          </a:solidFill>
                          <a:effectLst/>
                          <a:latin typeface="+mn-lt"/>
                          <a:ea typeface="+mn-ea"/>
                          <a:cs typeface="+mn-cs"/>
                        </a:rPr>
                        <a:t>ProSe</a:t>
                      </a:r>
                      <a:r>
                        <a:rPr lang="en-GB" sz="1800" kern="1200" dirty="0">
                          <a:solidFill>
                            <a:schemeClr val="tx1"/>
                          </a:solidFill>
                          <a:effectLst/>
                          <a:latin typeface="+mn-lt"/>
                          <a:ea typeface="+mn-ea"/>
                          <a:cs typeface="+mn-cs"/>
                        </a:rPr>
                        <a:t> support in NPN</a:t>
                      </a:r>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400" dirty="0">
                          <a:effectLst/>
                          <a:latin typeface="Arial" panose="020B0604020202020204" pitchFamily="34" charset="0"/>
                          <a:ea typeface="Times New Roman" panose="02020603050405020304" pitchFamily="18" charset="0"/>
                          <a:cs typeface="Arial" panose="020B0604020202020204" pitchFamily="34" charset="0"/>
                        </a:rPr>
                        <a:t>China Telecommunications </a:t>
                      </a:r>
                      <a:r>
                        <a:rPr lang="de-DE" sz="1400" dirty="0" err="1">
                          <a:effectLst/>
                          <a:latin typeface="Arial" panose="020B0604020202020204" pitchFamily="34" charset="0"/>
                          <a:ea typeface="Times New Roman" panose="02020603050405020304" pitchFamily="18" charset="0"/>
                          <a:cs typeface="Arial" panose="020B0604020202020204" pitchFamily="34" charset="0"/>
                        </a:rPr>
                        <a:t>Corp</a:t>
                      </a:r>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400" dirty="0">
                          <a:effectLst/>
                          <a:latin typeface="Arial" panose="020B0604020202020204" pitchFamily="34" charset="0"/>
                          <a:ea typeface="Times New Roman" panose="02020603050405020304" pitchFamily="18" charset="0"/>
                          <a:cs typeface="Arial" panose="020B0604020202020204" pitchFamily="34" charset="0"/>
                        </a:rPr>
                        <a:t>Deletion </a:t>
                      </a:r>
                      <a:r>
                        <a:rPr lang="de-DE" sz="1400" dirty="0" err="1">
                          <a:effectLst/>
                          <a:latin typeface="Arial" panose="020B0604020202020204" pitchFamily="34" charset="0"/>
                          <a:ea typeface="Times New Roman" panose="02020603050405020304" pitchFamily="18" charset="0"/>
                          <a:cs typeface="Arial" panose="020B0604020202020204" pitchFamily="34" charset="0"/>
                        </a:rPr>
                        <a:t>of</a:t>
                      </a:r>
                      <a:r>
                        <a:rPr lang="de-DE" sz="1400" dirty="0">
                          <a:effectLst/>
                          <a:latin typeface="Arial" panose="020B0604020202020204" pitchFamily="34" charset="0"/>
                          <a:ea typeface="Times New Roman" panose="02020603050405020304" pitchFamily="18" charset="0"/>
                          <a:cs typeface="Arial" panose="020B0604020202020204" pitchFamily="34" charset="0"/>
                        </a:rPr>
                        <a:t> CT6 </a:t>
                      </a:r>
                      <a:r>
                        <a:rPr lang="de-DE" sz="1400" dirty="0" err="1">
                          <a:effectLst/>
                          <a:latin typeface="Arial" panose="020B0604020202020204" pitchFamily="34" charset="0"/>
                          <a:ea typeface="Times New Roman" panose="02020603050405020304" pitchFamily="18" charset="0"/>
                          <a:cs typeface="Arial" panose="020B0604020202020204" pitchFamily="34" charset="0"/>
                        </a:rPr>
                        <a:t>objectives</a:t>
                      </a:r>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de-DE" dirty="0">
                        <a:solidFill>
                          <a:schemeClr val="tx1"/>
                        </a:solidFill>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8930731"/>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pPr marL="571500" indent="-571500">
              <a:buFont typeface="Arial" panose="020B0604020202020204" pitchFamily="34" charset="0"/>
              <a:buChar char="•"/>
            </a:pPr>
            <a:r>
              <a:rPr lang="en-US" altLang="fr-FR" sz="3600" dirty="0"/>
              <a:t>New agreed/endorsed  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775718874"/>
              </p:ext>
            </p:extLst>
          </p:nvPr>
        </p:nvGraphicFramePr>
        <p:xfrm>
          <a:off x="173255" y="1917065"/>
          <a:ext cx="11779033" cy="4468045"/>
        </p:xfrm>
        <a:graphic>
          <a:graphicData uri="http://schemas.openxmlformats.org/drawingml/2006/table">
            <a:tbl>
              <a:tblPr firstRow="1" firstCol="1" bandRow="1"/>
              <a:tblGrid>
                <a:gridCol w="1489317">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200" b="1" dirty="0">
                          <a:solidFill>
                            <a:srgbClr val="FFFFFF"/>
                          </a:solidFill>
                          <a:effectLst/>
                          <a:latin typeface="+mn-lt"/>
                          <a:ea typeface="Times New Roman"/>
                        </a:rPr>
                        <a:t>Objectives</a:t>
                      </a:r>
                      <a:endParaRPr lang="fr-FR" sz="1200" dirty="0">
                        <a:solidFill>
                          <a:srgbClr val="000000"/>
                        </a:solidFill>
                        <a:effectLst/>
                        <a:latin typeface="+mn-lt"/>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spcAft>
                          <a:spcPts val="0"/>
                        </a:spcAft>
                      </a:pPr>
                      <a:r>
                        <a:rPr lang="de-DE" sz="1600" b="0" u="none" dirty="0">
                          <a:solidFill>
                            <a:schemeClr val="tx1"/>
                          </a:solidFill>
                          <a:effectLst/>
                          <a:latin typeface="+mn-lt"/>
                          <a:ea typeface="Times New Roman" panose="02020603050405020304" pitchFamily="18" charset="0"/>
                          <a:cs typeface="Times New Roman" panose="02020603050405020304" pitchFamily="18" charset="0"/>
                        </a:rPr>
                        <a:t>C6-250348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600" b="0" u="none" dirty="0">
                          <a:solidFill>
                            <a:schemeClr val="tx1"/>
                          </a:solidFill>
                          <a:effectLst/>
                          <a:latin typeface="+mn-lt"/>
                          <a:ea typeface="Times New Roman" panose="02020603050405020304" pitchFamily="18" charset="0"/>
                          <a:cs typeface="Times New Roman" panose="02020603050405020304" pitchFamily="18" charset="0"/>
                        </a:rPr>
                        <a:t>New WID on CT aspects of MINT support in EPS for 5G-only national roaming UE </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a:solidFill>
                            <a:srgbClr val="000000"/>
                          </a:solidFill>
                          <a:effectLst/>
                          <a:latin typeface="+mn-lt"/>
                          <a:ea typeface="Times New Roman"/>
                        </a:rPr>
                        <a:t>China </a:t>
                      </a:r>
                      <a:r>
                        <a:rPr lang="fr-FR" sz="1600" b="0" dirty="0" err="1">
                          <a:solidFill>
                            <a:srgbClr val="000000"/>
                          </a:solidFill>
                          <a:effectLst/>
                          <a:latin typeface="+mn-lt"/>
                          <a:ea typeface="Times New Roman"/>
                        </a:rPr>
                        <a:t>Telecommunications</a:t>
                      </a:r>
                      <a:r>
                        <a:rPr lang="fr-FR" sz="1600" b="0" dirty="0">
                          <a:solidFill>
                            <a:srgbClr val="000000"/>
                          </a:solidFill>
                          <a:effectLst/>
                          <a:latin typeface="+mn-lt"/>
                          <a:ea typeface="Times New Roman"/>
                        </a:rPr>
                        <a:t> Corp.</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US" sz="1600" b="0" kern="1200" dirty="0">
                          <a:solidFill>
                            <a:srgbClr val="000000"/>
                          </a:solidFill>
                          <a:effectLst/>
                          <a:latin typeface="+mn-lt"/>
                          <a:ea typeface="+mn-ea"/>
                          <a:cs typeface="+mn-cs"/>
                        </a:rPr>
                        <a:t>add parameters required for disaster roaming services to be pre-configured in USIM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a:spcAft>
                          <a:spcPts val="0"/>
                        </a:spcAft>
                      </a:pPr>
                      <a:r>
                        <a:rPr lang="en-GB" sz="1800" kern="1200" dirty="0">
                          <a:solidFill>
                            <a:schemeClr val="tx1"/>
                          </a:solidFill>
                          <a:effectLst/>
                          <a:latin typeface="+mn-lt"/>
                          <a:ea typeface="+mn-ea"/>
                          <a:cs typeface="+mn-cs"/>
                        </a:rPr>
                        <a:t>C6-250326</a:t>
                      </a: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r>
                        <a:rPr lang="en-GB" sz="1600" b="0" u="none" kern="1200" dirty="0">
                          <a:solidFill>
                            <a:schemeClr val="tx1"/>
                          </a:solidFill>
                          <a:effectLst/>
                          <a:latin typeface="+mn-lt"/>
                          <a:ea typeface="+mn-ea"/>
                          <a:cs typeface="Times New Roman" panose="02020603050405020304" pitchFamily="18" charset="0"/>
                        </a:rPr>
                        <a:t>Harmonization of test case definitions for cross-RAT usability</a:t>
                      </a:r>
                      <a:endParaRPr lang="de-DE" sz="1600" b="0" u="none" kern="1200"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b="0" dirty="0" err="1">
                          <a:solidFill>
                            <a:srgbClr val="000000"/>
                          </a:solidFill>
                          <a:effectLst/>
                          <a:latin typeface="+mn-lt"/>
                          <a:ea typeface="Times New Roman"/>
                        </a:rPr>
                        <a:t>Comprion</a:t>
                      </a:r>
                      <a:r>
                        <a:rPr lang="fr-FR" sz="1600" b="0" dirty="0">
                          <a:solidFill>
                            <a:srgbClr val="000000"/>
                          </a:solidFill>
                          <a:effectLst/>
                          <a:latin typeface="+mn-lt"/>
                          <a:ea typeface="Times New Roman"/>
                        </a:rPr>
                        <a:t> </a:t>
                      </a:r>
                      <a:r>
                        <a:rPr lang="fr-FR" sz="1600" b="0" dirty="0" err="1">
                          <a:solidFill>
                            <a:srgbClr val="000000"/>
                          </a:solidFill>
                          <a:effectLst/>
                          <a:latin typeface="+mn-lt"/>
                          <a:ea typeface="Times New Roman"/>
                        </a:rPr>
                        <a:t>GmbH</a:t>
                      </a: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lvl="0" fontAlgn="base" hangingPunct="0"/>
                      <a:r>
                        <a:rPr lang="en-US" sz="1200" kern="1200" dirty="0">
                          <a:solidFill>
                            <a:schemeClr val="tx1"/>
                          </a:solidFill>
                          <a:effectLst/>
                          <a:latin typeface="+mn-lt"/>
                          <a:ea typeface="+mn-ea"/>
                          <a:cs typeface="+mn-cs"/>
                        </a:rPr>
                        <a:t>The technical objective of this work item is to provide ME conformance test specifications like what is available in existing specifications but with better readability and easier to maintain and update. The WI will reduce the maintenance efforts and the number of duplicate test definition texts where only different parameters or references would be needed. The WI is not created to directly extend the existing conformance test specifications but shall make further extensions easier and provide a better overview on function tests</a:t>
                      </a:r>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1843178"/>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0" indent="0" algn="l" defTabSz="914400" rtl="0" eaLnBrk="1" latinLnBrk="0" hangingPunct="0">
                        <a:buFont typeface="Arial" panose="020B0604020202020204" pitchFamily="34" charset="0"/>
                        <a:buNone/>
                      </a:pPr>
                      <a:endParaRPr lang="en-US" sz="105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10577517"/>
                  </a:ext>
                </a:extLst>
              </a:tr>
              <a:tr h="562442">
                <a:tc>
                  <a:txBody>
                    <a:bodyPr/>
                    <a:lstStyle/>
                    <a:p>
                      <a:pPr>
                        <a:spcAft>
                          <a:spcPts val="0"/>
                        </a:spcAft>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7992530"/>
                  </a:ext>
                </a:extLst>
              </a:tr>
              <a:tr h="5624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600" b="0" u="none" dirty="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600" b="0" u="none" kern="120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600" b="0" dirty="0">
                        <a:solidFill>
                          <a:srgbClr val="000000"/>
                        </a:solidFill>
                        <a:effectLst/>
                        <a:latin typeface="+mn-lt"/>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200" kern="1200" dirty="0">
                        <a:solidFill>
                          <a:schemeClr val="tx1"/>
                        </a:solidFill>
                        <a:effectLst/>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4080975"/>
                  </a:ext>
                </a:extLst>
              </a:tr>
            </a:tbl>
          </a:graphicData>
        </a:graphic>
      </p:graphicFrame>
    </p:spTree>
    <p:extLst>
      <p:ext uri="{BB962C8B-B14F-4D97-AF65-F5344CB8AC3E}">
        <p14:creationId xmlns:p14="http://schemas.microsoft.com/office/powerpoint/2010/main" val="31229986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Rel-16, Rel-17 </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260193972"/>
              </p:ext>
            </p:extLst>
          </p:nvPr>
        </p:nvGraphicFramePr>
        <p:xfrm>
          <a:off x="662530" y="1855068"/>
          <a:ext cx="10691270" cy="3331436"/>
        </p:xfrm>
        <a:graphic>
          <a:graphicData uri="http://schemas.openxmlformats.org/drawingml/2006/table">
            <a:tbl>
              <a:tblPr firstRow="1" firstCol="1" bandRow="1"/>
              <a:tblGrid>
                <a:gridCol w="697952">
                  <a:extLst>
                    <a:ext uri="{9D8B030D-6E8A-4147-A177-3AD203B41FA5}">
                      <a16:colId xmlns:a16="http://schemas.microsoft.com/office/drawing/2014/main" val="20000"/>
                    </a:ext>
                  </a:extLst>
                </a:gridCol>
                <a:gridCol w="4140668">
                  <a:extLst>
                    <a:ext uri="{9D8B030D-6E8A-4147-A177-3AD203B41FA5}">
                      <a16:colId xmlns:a16="http://schemas.microsoft.com/office/drawing/2014/main" val="20001"/>
                    </a:ext>
                  </a:extLst>
                </a:gridCol>
                <a:gridCol w="1358007">
                  <a:extLst>
                    <a:ext uri="{9D8B030D-6E8A-4147-A177-3AD203B41FA5}">
                      <a16:colId xmlns:a16="http://schemas.microsoft.com/office/drawing/2014/main" val="20002"/>
                    </a:ext>
                  </a:extLst>
                </a:gridCol>
                <a:gridCol w="639888">
                  <a:extLst>
                    <a:ext uri="{9D8B030D-6E8A-4147-A177-3AD203B41FA5}">
                      <a16:colId xmlns:a16="http://schemas.microsoft.com/office/drawing/2014/main" val="20003"/>
                    </a:ext>
                  </a:extLst>
                </a:gridCol>
                <a:gridCol w="587711">
                  <a:extLst>
                    <a:ext uri="{9D8B030D-6E8A-4147-A177-3AD203B41FA5}">
                      <a16:colId xmlns:a16="http://schemas.microsoft.com/office/drawing/2014/main" val="20004"/>
                    </a:ext>
                  </a:extLst>
                </a:gridCol>
                <a:gridCol w="847673">
                  <a:extLst>
                    <a:ext uri="{9D8B030D-6E8A-4147-A177-3AD203B41FA5}">
                      <a16:colId xmlns:a16="http://schemas.microsoft.com/office/drawing/2014/main" val="20005"/>
                    </a:ext>
                  </a:extLst>
                </a:gridCol>
                <a:gridCol w="747956">
                  <a:extLst>
                    <a:ext uri="{9D8B030D-6E8A-4147-A177-3AD203B41FA5}">
                      <a16:colId xmlns:a16="http://schemas.microsoft.com/office/drawing/2014/main" val="20006"/>
                    </a:ext>
                  </a:extLst>
                </a:gridCol>
                <a:gridCol w="796639">
                  <a:extLst>
                    <a:ext uri="{9D8B030D-6E8A-4147-A177-3AD203B41FA5}">
                      <a16:colId xmlns:a16="http://schemas.microsoft.com/office/drawing/2014/main" val="20007"/>
                    </a:ext>
                  </a:extLst>
                </a:gridCol>
                <a:gridCol w="874776">
                  <a:extLst>
                    <a:ext uri="{9D8B030D-6E8A-4147-A177-3AD203B41FA5}">
                      <a16:colId xmlns:a16="http://schemas.microsoft.com/office/drawing/2014/main" val="2000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44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910008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 on CT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aspects</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on UICC-terminal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interface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testing</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for</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UEs </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with</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non-</a:t>
                      </a:r>
                      <a:r>
                        <a:rPr lang="de-DE"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removable</a:t>
                      </a:r>
                      <a:r>
                        <a:rPr lang="de-DE"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 UICCs</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r>
                        <a:rPr lang="en-GB" sz="900" kern="12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nrUICC_UEConTest</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effectLst/>
                          <a:latin typeface="Arial" panose="020B0604020202020204" pitchFamily="34" charset="0"/>
                          <a:ea typeface="Calibri" panose="020F0502020204030204" pitchFamily="34" charset="0"/>
                          <a:cs typeface="Arial" panose="020B0604020202020204" pitchFamily="34" charset="0"/>
                        </a:rPr>
                        <a:t>Rel-16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r>
                        <a:rPr lang="fr-FR" sz="900" i="1" dirty="0">
                          <a:solidFill>
                            <a:schemeClr val="tx1"/>
                          </a:solidFill>
                          <a:effectLst/>
                          <a:latin typeface="Arial" panose="020B0604020202020204" pitchFamily="34" charset="0"/>
                          <a:ea typeface="Times New Roman"/>
                          <a:cs typeface="Arial" panose="020B0604020202020204" pitchFamily="34" charset="0"/>
                        </a:rPr>
                        <a:t>CP-210086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126797461"/>
                  </a:ext>
                </a:extLst>
              </a:tr>
              <a:tr h="371889">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920061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Enhancement for the 5G Control Plane Steering of Roaming for UE in CONNECTED mode</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i="1" dirty="0">
                          <a:solidFill>
                            <a:schemeClr val="tx1"/>
                          </a:solidFill>
                          <a:effectLst/>
                          <a:latin typeface="Arial" panose="020B0604020202020204" pitchFamily="34" charset="0"/>
                          <a:ea typeface="Times New Roman"/>
                          <a:cs typeface="Arial" panose="020B0604020202020204" pitchFamily="34" charset="0"/>
                        </a:rPr>
                        <a:t>CP-210148</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97629308"/>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920081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Enhancement for Proximity based Services in 5GS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dirty="0">
                          <a:solidFill>
                            <a:schemeClr val="tx1"/>
                          </a:solidFill>
                          <a:effectLst/>
                          <a:latin typeface="Arial" panose="020B0604020202020204" pitchFamily="34" charset="0"/>
                          <a:ea typeface="Times New Roman"/>
                          <a:cs typeface="Arial" panose="020B0604020202020204" pitchFamily="34" charset="0"/>
                        </a:rPr>
                        <a:t>CP-212105</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24449067"/>
                  </a:ext>
                </a:extLst>
              </a:tr>
              <a:tr h="226254">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930044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CT6 aspects of 5GC architecture for satellite networks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CP-210149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998072"/>
                  </a:ext>
                </a:extLst>
              </a:tr>
              <a:tr h="0">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920048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CT aspects of architecture enhancements for 3GPP support of advanced V2X services - Phase 2</a:t>
                      </a:r>
                      <a:endPar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fr-FR"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eV2XARC_Ph2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CP-211116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546718485"/>
                  </a:ext>
                </a:extLst>
              </a:tr>
              <a:tr h="22625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CT4 aspects on CT aspects of Support for Minimization of service Interruption </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CP-212166</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82242697"/>
                  </a:ext>
                </a:extLst>
              </a:tr>
              <a:tr h="363434">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930046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hangingPunct="0">
                        <a:spcAft>
                          <a:spcPts val="1200"/>
                        </a:spcAft>
                      </a:pPr>
                      <a:r>
                        <a:rPr lang="en-GB" sz="900" kern="1200" dirty="0">
                          <a:solidFill>
                            <a:schemeClr val="tx1"/>
                          </a:solidFill>
                          <a:effectLst/>
                          <a:latin typeface="Arial" panose="020B0604020202020204" pitchFamily="34" charset="0"/>
                          <a:ea typeface="+mn-ea"/>
                          <a:cs typeface="Arial" panose="020B0604020202020204" pitchFamily="34" charset="0"/>
                        </a:rPr>
                        <a:t>IMS voice service support and network usability guarantee for UE’s E-UTRA capability disabled scenario in 5GS</a:t>
                      </a:r>
                      <a:endParaRPr lang="fr-FR"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0">
                        <a:lnSpc>
                          <a:spcPct val="100000"/>
                        </a:lnSpc>
                        <a:spcBef>
                          <a:spcPts val="0"/>
                        </a:spcBef>
                        <a:spcAft>
                          <a:spcPts val="600"/>
                        </a:spcAft>
                        <a:buClrTx/>
                        <a:buSzTx/>
                        <a:buFontTx/>
                        <a:buNone/>
                        <a:tabLst/>
                        <a:defRPr/>
                      </a:pPr>
                      <a:r>
                        <a:rPr lang="de-DE" sz="900" kern="1200" dirty="0">
                          <a:solidFill>
                            <a:schemeClr val="tx1"/>
                          </a:solidFill>
                          <a:effectLst/>
                          <a:latin typeface="Arial" panose="020B0604020202020204" pitchFamily="34" charset="0"/>
                          <a:ea typeface="+mn-ea"/>
                          <a:cs typeface="Arial" panose="020B0604020202020204" pitchFamily="34" charset="0"/>
                        </a:rPr>
                        <a:t>ING_5GS</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CP-212231</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3713616"/>
                  </a:ext>
                </a:extLst>
              </a:tr>
              <a:tr h="374388">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spcAft>
                          <a:spcPts val="0"/>
                        </a:spcAft>
                      </a:pPr>
                      <a:r>
                        <a:rPr lang="en-GB" sz="900" kern="1200" dirty="0">
                          <a:solidFill>
                            <a:schemeClr val="tx1"/>
                          </a:solidFill>
                          <a:effectLst/>
                          <a:latin typeface="Arial" panose="020B0604020202020204" pitchFamily="34" charset="0"/>
                          <a:ea typeface="+mn-ea"/>
                          <a:cs typeface="Arial" panose="020B0604020202020204" pitchFamily="34" charset="0"/>
                        </a:rPr>
                        <a:t>CT aspects of NB-</a:t>
                      </a:r>
                      <a:r>
                        <a:rPr lang="en-GB" sz="900" kern="1200" dirty="0" err="1">
                          <a:solidFill>
                            <a:schemeClr val="tx1"/>
                          </a:solidFill>
                          <a:effectLst/>
                          <a:latin typeface="Arial" panose="020B0604020202020204" pitchFamily="34" charset="0"/>
                          <a:ea typeface="+mn-ea"/>
                          <a:cs typeface="Arial" panose="020B0604020202020204" pitchFamily="34" charset="0"/>
                        </a:rPr>
                        <a:t>IoT</a:t>
                      </a:r>
                      <a:r>
                        <a:rPr lang="en-GB" sz="900" kern="1200" dirty="0">
                          <a:solidFill>
                            <a:schemeClr val="tx1"/>
                          </a:solidFill>
                          <a:effectLst/>
                          <a:latin typeface="Arial" panose="020B0604020202020204" pitchFamily="34" charset="0"/>
                          <a:ea typeface="+mn-ea"/>
                          <a:cs typeface="Arial" panose="020B0604020202020204" pitchFamily="34" charset="0"/>
                        </a:rPr>
                        <a:t>/</a:t>
                      </a:r>
                      <a:r>
                        <a:rPr lang="en-GB" sz="900" kern="1200" dirty="0" err="1">
                          <a:solidFill>
                            <a:schemeClr val="tx1"/>
                          </a:solidFill>
                          <a:effectLst/>
                          <a:latin typeface="Arial" panose="020B0604020202020204" pitchFamily="34" charset="0"/>
                          <a:ea typeface="+mn-ea"/>
                          <a:cs typeface="Arial" panose="020B0604020202020204" pitchFamily="34" charset="0"/>
                        </a:rPr>
                        <a:t>eMTC</a:t>
                      </a:r>
                      <a:r>
                        <a:rPr lang="en-GB" sz="900" kern="1200" dirty="0">
                          <a:solidFill>
                            <a:schemeClr val="tx1"/>
                          </a:solidFill>
                          <a:effectLst/>
                          <a:latin typeface="Arial" panose="020B0604020202020204" pitchFamily="34" charset="0"/>
                          <a:ea typeface="+mn-ea"/>
                          <a:cs typeface="Arial" panose="020B0604020202020204" pitchFamily="34" charset="0"/>
                        </a:rPr>
                        <a:t> Non-Terrestrial Networks in EPS</a:t>
                      </a:r>
                      <a:endParaRPr lang="de-DE" sz="900" kern="1200" dirty="0">
                        <a:solidFill>
                          <a:schemeClr val="tx1"/>
                        </a:solidFill>
                        <a:effectLst/>
                        <a:latin typeface="Arial" panose="020B0604020202020204" pitchFamily="34" charset="0"/>
                        <a:ea typeface="+mn-ea"/>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600"/>
                        </a:spcAft>
                      </a:pPr>
                      <a:r>
                        <a:rPr lang="en-GB" sz="900" kern="1200" dirty="0" err="1">
                          <a:solidFill>
                            <a:schemeClr val="tx1"/>
                          </a:solidFill>
                          <a:effectLst/>
                          <a:latin typeface="Arial" panose="020B0604020202020204" pitchFamily="34" charset="0"/>
                          <a:ea typeface="+mn-ea"/>
                          <a:cs typeface="Arial" panose="020B0604020202020204" pitchFamily="34" charset="0"/>
                        </a:rPr>
                        <a:t>IoT_SAT_ARCH_EPS</a:t>
                      </a:r>
                      <a:endParaRPr lang="en-GB" sz="900" kern="1200" dirty="0">
                        <a:solidFill>
                          <a:schemeClr val="tx1"/>
                        </a:solidFill>
                        <a:effectLst/>
                        <a:latin typeface="Arial" panose="020B0604020202020204" pitchFamily="34" charset="0"/>
                        <a:ea typeface="+mn-ea"/>
                        <a:cs typeface="Arial" panose="020B0604020202020204" pitchFamily="34" charset="0"/>
                      </a:endParaRPr>
                    </a:p>
                  </a:txBody>
                  <a:tcPr marL="67945" marR="67945"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CP-213079</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44651999"/>
                  </a:ext>
                </a:extLst>
              </a:tr>
              <a:tr h="371889">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CT6 aspects of Architecture Enhancement for NR Reduced Capability Devices</a:t>
                      </a: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endPar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900" b="0" i="1" kern="1200" dirty="0">
                          <a:solidFill>
                            <a:schemeClr val="tx1"/>
                          </a:solidFill>
                          <a:effectLst/>
                          <a:latin typeface="Arial" panose="020B0604020202020204" pitchFamily="34" charset="0"/>
                          <a:ea typeface="Times New Roman"/>
                          <a:cs typeface="Arial" panose="020B0604020202020204" pitchFamily="34" charset="0"/>
                        </a:rPr>
                        <a:t>CP-213210</a:t>
                      </a:r>
                    </a:p>
                  </a:txBody>
                  <a:tcPr marL="44447" marR="44447" marT="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1528">
                <a:tc>
                  <a:txBody>
                    <a:bodyPr/>
                    <a:lstStyle/>
                    <a:p>
                      <a:pPr algn="ctr" fontAlgn="t"/>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950042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Non-Seamless WLAN offload authentication in 5GS</a:t>
                      </a:r>
                      <a:endPar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NSWO_5G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lnSpc>
                          <a:spcPct val="107000"/>
                        </a:lnSpc>
                        <a:spcAft>
                          <a:spcPts val="800"/>
                        </a:spcAft>
                      </a:pPr>
                      <a:r>
                        <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ctr" defTabSz="914400" rtl="0" eaLnBrk="1" fontAlgn="b" latinLnBrk="0" hangingPunct="1"/>
                      <a:r>
                        <a:rPr lang="en-GB"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900" b="0" i="1" kern="1200" dirty="0">
                          <a:solidFill>
                            <a:schemeClr val="tx1"/>
                          </a:solidFill>
                          <a:effectLst/>
                          <a:latin typeface="Arial" panose="020B0604020202020204" pitchFamily="34" charset="0"/>
                          <a:ea typeface="Times New Roman"/>
                          <a:cs typeface="Arial" panose="020B0604020202020204" pitchFamily="34" charset="0"/>
                        </a:rPr>
                        <a:t>CP-220095</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649059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4150880799"/>
              </p:ext>
            </p:extLst>
          </p:nvPr>
        </p:nvGraphicFramePr>
        <p:xfrm>
          <a:off x="838200" y="1816481"/>
          <a:ext cx="10691270" cy="3222801"/>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4140668">
                  <a:extLst>
                    <a:ext uri="{9D8B030D-6E8A-4147-A177-3AD203B41FA5}">
                      <a16:colId xmlns:a16="http://schemas.microsoft.com/office/drawing/2014/main" val="1703260332"/>
                    </a:ext>
                  </a:extLst>
                </a:gridCol>
                <a:gridCol w="1358007">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ctr">
                        <a:spcAft>
                          <a:spcPts val="1200"/>
                        </a:spcAft>
                      </a:pPr>
                      <a:r>
                        <a:rPr lang="en-US" sz="1000" dirty="0">
                          <a:effectLst/>
                          <a:latin typeface="Arial" panose="020B0604020202020204" pitchFamily="34" charset="0"/>
                          <a:ea typeface="Times New Roman" panose="02020603050405020304" pitchFamily="18" charset="0"/>
                          <a:cs typeface="Times New Roman" panose="02020603050405020304" pitchFamily="18" charset="0"/>
                        </a:rPr>
                        <a:t>960004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New SID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FS_GBA_U_API</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effectLst/>
                          <a:latin typeface="Arial" panose="020B0604020202020204" pitchFamily="34" charset="0"/>
                          <a:ea typeface="Times New Roman" panose="02020603050405020304" pitchFamily="18" charset="0"/>
                          <a:cs typeface="Times New Roman" panose="02020603050405020304" pitchFamily="18" charset="0"/>
                        </a:rPr>
                        <a:t>CP-2201185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ctr">
                        <a:spcAft>
                          <a:spcPts val="1200"/>
                        </a:spcAft>
                      </a:pPr>
                      <a:r>
                        <a:rPr lang="en-US"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960005</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Study on new UICC application for NSSAA</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FS_NS_Slice</a:t>
                      </a: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-USIM</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CP-2201186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970057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Signal level Enhanced Network SElection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SENSE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CP-222237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12770091"/>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980063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aspects of proximity based services in 5GS Phase 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5G_ProSe_Ph2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12/23</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CP-223110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78809655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990062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 Aspect of Further Architecture Enhancement for UAV and UAM</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UAS_Ph2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CT-wide</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CP-230191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990004</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UEConTest_R17</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04/24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990079</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 pre-configuration for 5MBS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UEConfig5MBS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CP-230201</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06710353"/>
                  </a:ext>
                </a:extLst>
              </a:tr>
              <a:tr h="231528">
                <a:tc>
                  <a:txBody>
                    <a:bodyPr/>
                    <a:lstStyle/>
                    <a:p>
                      <a:pPr algn="ctr">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1000022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MBS support for V2X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TEI18_MBS4V2X</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C1 / 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CP-231290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559734105"/>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Enhancement of Network Slicing UICC application for network slice-specific authentication and authorization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err="1">
                          <a:effectLst/>
                          <a:latin typeface="Arial" panose="020B0604020202020204" pitchFamily="34" charset="0"/>
                          <a:ea typeface="Times New Roman" panose="02020603050405020304" pitchFamily="18" charset="0"/>
                          <a:cs typeface="Times New Roman" panose="02020603050405020304" pitchFamily="18" charset="0"/>
                        </a:rPr>
                        <a:t>eNS_UICC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CP-231351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272362978"/>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1000003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New WID on 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GBA_U_APIs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CP-231107</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40917219"/>
                  </a:ext>
                </a:extLst>
              </a:tr>
              <a:tr h="231528">
                <a:tc>
                  <a:txBody>
                    <a:bodyPr/>
                    <a:lstStyle/>
                    <a:p>
                      <a:pPr algn="ctr">
                        <a:spcAft>
                          <a:spcPts val="1200"/>
                        </a:spcAft>
                      </a:pPr>
                      <a:r>
                        <a:rPr lang="de-DE"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990023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NG_RTC</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03/24</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schemeClr val="tx1"/>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CP-233211</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470938556"/>
                  </a:ext>
                </a:extLst>
              </a:tr>
              <a:tr h="231528">
                <a:tc>
                  <a:txBody>
                    <a:bodyPr/>
                    <a:lstStyle/>
                    <a:p>
                      <a:pPr algn="just">
                        <a:spcAft>
                          <a:spcPts val="1200"/>
                        </a:spcAft>
                      </a:pPr>
                      <a:r>
                        <a:rPr lang="de-DE" sz="1000"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1000021</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MPS_WLAN</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ctr">
                        <a:spcAft>
                          <a:spcPts val="1200"/>
                        </a:spcAft>
                      </a:pPr>
                      <a:r>
                        <a:rPr lang="en-GB" sz="1000" dirty="0">
                          <a:effectLst/>
                          <a:latin typeface="Arial" panose="020B0604020202020204" pitchFamily="34" charset="0"/>
                          <a:ea typeface="Times New Roman" panose="02020603050405020304" pitchFamily="18" charset="0"/>
                          <a:cs typeface="Times New Roman" panose="02020603050405020304" pitchFamily="18" charset="0"/>
                        </a:rPr>
                        <a:t>MPS_WLAN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06/24</a:t>
                      </a:r>
                      <a:endParaRPr lang="de-DE" sz="100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20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100%</a:t>
                      </a:r>
                      <a:endParaRPr kumimoji="0" lang="de-DE" sz="10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100%</a:t>
                      </a:r>
                      <a:endParaRPr lang="de-DE" sz="10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dirty="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CP-240299</a:t>
                      </a:r>
                      <a:endParaRPr lang="de-DE" sz="1000" dirty="0">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06635253"/>
                  </a:ext>
                </a:extLst>
              </a:tr>
            </a:tbl>
          </a:graphicData>
        </a:graphic>
      </p:graphicFrame>
    </p:spTree>
    <p:extLst>
      <p:ext uri="{BB962C8B-B14F-4D97-AF65-F5344CB8AC3E}">
        <p14:creationId xmlns:p14="http://schemas.microsoft.com/office/powerpoint/2010/main" val="238773988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Rel-19</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7610" y="5491867"/>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outstanding issues, currently on time </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behind estimated time schedule</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latin typeface="Arial" panose="020B0604020202020204" pitchFamily="34" charset="0"/>
              </a:rPr>
              <a:t>      -  Updated text since last plenary</a:t>
            </a:r>
          </a:p>
        </p:txBody>
      </p:sp>
      <p:graphicFrame>
        <p:nvGraphicFramePr>
          <p:cNvPr id="3" name="Tabelle 2">
            <a:extLst>
              <a:ext uri="{FF2B5EF4-FFF2-40B4-BE49-F238E27FC236}">
                <a16:creationId xmlns:a16="http://schemas.microsoft.com/office/drawing/2014/main" id="{A0F269C8-A71B-55F4-20A3-2B1E86301EC2}"/>
              </a:ext>
            </a:extLst>
          </p:cNvPr>
          <p:cNvGraphicFramePr>
            <a:graphicFrameLocks noGrp="1"/>
          </p:cNvGraphicFramePr>
          <p:nvPr>
            <p:extLst>
              <p:ext uri="{D42A27DB-BD31-4B8C-83A1-F6EECF244321}">
                <p14:modId xmlns:p14="http://schemas.microsoft.com/office/powerpoint/2010/main" val="191428476"/>
              </p:ext>
            </p:extLst>
          </p:nvPr>
        </p:nvGraphicFramePr>
        <p:xfrm>
          <a:off x="838200" y="1816481"/>
          <a:ext cx="10691270" cy="2658498"/>
        </p:xfrm>
        <a:graphic>
          <a:graphicData uri="http://schemas.openxmlformats.org/drawingml/2006/table">
            <a:tbl>
              <a:tblPr firstRow="1" firstCol="1" bandRow="1"/>
              <a:tblGrid>
                <a:gridCol w="697952">
                  <a:extLst>
                    <a:ext uri="{9D8B030D-6E8A-4147-A177-3AD203B41FA5}">
                      <a16:colId xmlns:a16="http://schemas.microsoft.com/office/drawing/2014/main" val="2709131011"/>
                    </a:ext>
                  </a:extLst>
                </a:gridCol>
                <a:gridCol w="3958874">
                  <a:extLst>
                    <a:ext uri="{9D8B030D-6E8A-4147-A177-3AD203B41FA5}">
                      <a16:colId xmlns:a16="http://schemas.microsoft.com/office/drawing/2014/main" val="1703260332"/>
                    </a:ext>
                  </a:extLst>
                </a:gridCol>
                <a:gridCol w="1539801">
                  <a:extLst>
                    <a:ext uri="{9D8B030D-6E8A-4147-A177-3AD203B41FA5}">
                      <a16:colId xmlns:a16="http://schemas.microsoft.com/office/drawing/2014/main" val="1825188702"/>
                    </a:ext>
                  </a:extLst>
                </a:gridCol>
                <a:gridCol w="639888">
                  <a:extLst>
                    <a:ext uri="{9D8B030D-6E8A-4147-A177-3AD203B41FA5}">
                      <a16:colId xmlns:a16="http://schemas.microsoft.com/office/drawing/2014/main" val="243529429"/>
                    </a:ext>
                  </a:extLst>
                </a:gridCol>
                <a:gridCol w="587711">
                  <a:extLst>
                    <a:ext uri="{9D8B030D-6E8A-4147-A177-3AD203B41FA5}">
                      <a16:colId xmlns:a16="http://schemas.microsoft.com/office/drawing/2014/main" val="3992609077"/>
                    </a:ext>
                  </a:extLst>
                </a:gridCol>
                <a:gridCol w="847673">
                  <a:extLst>
                    <a:ext uri="{9D8B030D-6E8A-4147-A177-3AD203B41FA5}">
                      <a16:colId xmlns:a16="http://schemas.microsoft.com/office/drawing/2014/main" val="1608724548"/>
                    </a:ext>
                  </a:extLst>
                </a:gridCol>
                <a:gridCol w="747956">
                  <a:extLst>
                    <a:ext uri="{9D8B030D-6E8A-4147-A177-3AD203B41FA5}">
                      <a16:colId xmlns:a16="http://schemas.microsoft.com/office/drawing/2014/main" val="1789861045"/>
                    </a:ext>
                  </a:extLst>
                </a:gridCol>
                <a:gridCol w="796639">
                  <a:extLst>
                    <a:ext uri="{9D8B030D-6E8A-4147-A177-3AD203B41FA5}">
                      <a16:colId xmlns:a16="http://schemas.microsoft.com/office/drawing/2014/main" val="1025468436"/>
                    </a:ext>
                  </a:extLst>
                </a:gridCol>
                <a:gridCol w="874776">
                  <a:extLst>
                    <a:ext uri="{9D8B030D-6E8A-4147-A177-3AD203B41FA5}">
                      <a16:colId xmlns:a16="http://schemas.microsoft.com/office/drawing/2014/main" val="3644622418"/>
                    </a:ext>
                  </a:extLst>
                </a:gridCol>
              </a:tblGrid>
              <a:tr h="17039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a:effectLst/>
                          <a:latin typeface="Calibri" panose="020F0502020204030204" pitchFamily="34" charset="0"/>
                          <a:ea typeface="Calibri" panose="020F0502020204030204" pitchFamily="34" charset="0"/>
                          <a:cs typeface="Times New Roman" panose="02020603050405020304" pitchFamily="18" charset="0"/>
                        </a:rPr>
                        <a:t>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384146723"/>
                  </a:ext>
                </a:extLst>
              </a:tr>
              <a:tr h="231528">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1040002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Update UE conformance test specification to 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UEConTest_R18</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de-DE" sz="10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40%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7945" marR="67945"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i="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CP-241022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5969675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105016</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UE conformance test for NB-IoT/eMTC Non-Terrestrial Networks in EPS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IoT_SAT_UEConTest</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50%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60%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CP-242075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56797538"/>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105070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CT aspects of Next Generation Real time Communication services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NG_RTC_Ph2</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CP-242250</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755922947"/>
                  </a:ext>
                </a:extLst>
              </a:tr>
              <a:tr h="231528">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105008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Test method</a:t>
                      </a:r>
                      <a:r>
                        <a:rPr lang="en-US" sz="1000">
                          <a:effectLst/>
                          <a:latin typeface="Arial" panose="020B0604020202020204" pitchFamily="34" charset="0"/>
                          <a:ea typeface="Times New Roman" panose="02020603050405020304" pitchFamily="18" charset="0"/>
                          <a:cs typeface="Times New Roman" panose="02020603050405020304" pitchFamily="18" charset="0"/>
                        </a:rPr>
                        <a:t> of </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 Based APIs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TEST_</a:t>
                      </a:r>
                      <a:r>
                        <a:rPr lang="en-GB" sz="1000">
                          <a:effectLst/>
                          <a:latin typeface="Arial" panose="020B0604020202020204" pitchFamily="34" charset="0"/>
                          <a:ea typeface="Times New Roman" panose="02020603050405020304" pitchFamily="18" charset="0"/>
                          <a:cs typeface="Times New Roman" panose="02020603050405020304" pitchFamily="18" charset="0"/>
                        </a:rPr>
                        <a:t>GBA_U_API</a:t>
                      </a:r>
                      <a:r>
                        <a:rPr lang="en-US" sz="1000">
                          <a:effectLst/>
                          <a:latin typeface="Arial" panose="020B0604020202020204" pitchFamily="34" charset="0"/>
                          <a:ea typeface="Times New Roman" panose="02020603050405020304" pitchFamily="18" charset="0"/>
                          <a:cs typeface="Times New Roman" panose="02020603050405020304" pitchFamily="18" charset="0"/>
                        </a:rPr>
                        <a:t>s</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06/25</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20%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60%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a:effectLst/>
                          <a:latin typeface="Arial" panose="020B0604020202020204" pitchFamily="34" charset="0"/>
                          <a:ea typeface="Times New Roman" panose="02020603050405020304" pitchFamily="18" charset="0"/>
                          <a:cs typeface="Times New Roman" panose="02020603050405020304" pitchFamily="18" charset="0"/>
                        </a:rPr>
                        <a:t>CP-242028</a:t>
                      </a:r>
                      <a:endParaRPr lang="de-D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26275316"/>
                  </a:ext>
                </a:extLst>
              </a:tr>
              <a:tr h="231528">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105040</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CT aspects of Proximity-based Services in 5GS Phase 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a:effectLst/>
                          <a:latin typeface="Arial" panose="020B0604020202020204" pitchFamily="34" charset="0"/>
                          <a:ea typeface="Times New Roman" panose="02020603050405020304" pitchFamily="18" charset="0"/>
                          <a:cs typeface="Times New Roman" panose="02020603050405020304" pitchFamily="18" charset="0"/>
                        </a:rPr>
                        <a:t>5G_ProSe_Ph3</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noStrike" baseline="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strike="no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90%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noStrike" baseline="0" dirty="0">
                          <a:effectLst/>
                          <a:latin typeface="Arial" panose="020B0604020202020204" pitchFamily="34" charset="0"/>
                          <a:ea typeface="Times New Roman" panose="02020603050405020304" pitchFamily="18" charset="0"/>
                          <a:cs typeface="Times New Roman" panose="02020603050405020304" pitchFamily="18" charset="0"/>
                        </a:rPr>
                        <a:t>CP-242108</a:t>
                      </a:r>
                      <a:endParaRPr lang="de-DE" sz="1000"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49888539"/>
                  </a:ext>
                </a:extLst>
              </a:tr>
              <a:tr h="231528">
                <a:tc>
                  <a:txBody>
                    <a:bodyPr/>
                    <a:lstStyle/>
                    <a:p>
                      <a:pPr algn="just">
                        <a:spcAft>
                          <a:spcPts val="1200"/>
                        </a:spcAft>
                      </a:pPr>
                      <a:r>
                        <a:rPr lang="en-GB" sz="1000" strike="sngStrike">
                          <a:effectLst/>
                          <a:latin typeface="Arial" panose="020B0604020202020204" pitchFamily="34" charset="0"/>
                          <a:ea typeface="Times New Roman" panose="02020603050405020304" pitchFamily="18" charset="0"/>
                          <a:cs typeface="Times New Roman" panose="02020603050405020304" pitchFamily="18" charset="0"/>
                        </a:rPr>
                        <a:t>105083</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a:effectLst/>
                          <a:latin typeface="Arial" panose="020B0604020202020204" pitchFamily="34" charset="0"/>
                          <a:ea typeface="Times New Roman" panose="02020603050405020304" pitchFamily="18" charset="0"/>
                          <a:cs typeface="Times New Roman" panose="02020603050405020304" pitchFamily="18" charset="0"/>
                        </a:rPr>
                        <a:t>CT aspects of ProSe support in NPN</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a:effectLst/>
                          <a:latin typeface="Arial" panose="020B0604020202020204" pitchFamily="34" charset="0"/>
                          <a:ea typeface="Times New Roman" panose="02020603050405020304" pitchFamily="18" charset="0"/>
                          <a:cs typeface="Times New Roman" panose="02020603050405020304" pitchFamily="18" charset="0"/>
                        </a:rPr>
                        <a:t>TEI19_ProSe_NPN</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sngStrike">
                          <a:effectLst/>
                          <a:latin typeface="Arial" panose="020B0604020202020204" pitchFamily="34" charset="0"/>
                          <a:ea typeface="Times New Roman" panose="02020603050405020304" pitchFamily="18" charset="0"/>
                          <a:cs typeface="Times New Roman" panose="02020603050405020304" pitchFamily="18" charset="0"/>
                        </a:rPr>
                        <a:t>Rel-19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sngStrike">
                          <a:effectLst/>
                          <a:latin typeface="Arial" panose="020B0604020202020204" pitchFamily="34" charset="0"/>
                          <a:ea typeface="Times New Roman" panose="02020603050405020304" pitchFamily="18" charset="0"/>
                          <a:cs typeface="Times New Roman" panose="02020603050405020304" pitchFamily="18" charset="0"/>
                        </a:rPr>
                        <a:t>C6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de-DE" sz="1000" strike="sngStrike">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US" sz="1000" strike="sngStrike">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5%</a:t>
                      </a:r>
                      <a:endParaRPr lang="de-DE" sz="1000" strike="sngStrike"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r>
                        <a:rPr lang="en-GB" sz="1000" strike="sngStrike" dirty="0">
                          <a:effectLst/>
                          <a:latin typeface="Arial" panose="020B0604020202020204" pitchFamily="34" charset="0"/>
                          <a:ea typeface="Times New Roman" panose="02020603050405020304" pitchFamily="18" charset="0"/>
                          <a:cs typeface="Times New Roman" panose="02020603050405020304" pitchFamily="18" charset="0"/>
                        </a:rPr>
                        <a:t>CP-242106</a:t>
                      </a: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918504549"/>
                  </a:ext>
                </a:extLst>
              </a:tr>
              <a:tr h="231528">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xxx</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Harmonization of test case definitions for cross-RAT usability</a:t>
                      </a:r>
                      <a:endParaRPr lang="de-DE" sz="1000" kern="120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err="1">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TestHarmon_CrossRAT</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Rel-18</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03/26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xxx</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902562015"/>
                  </a:ext>
                </a:extLst>
              </a:tr>
              <a:tr h="231528">
                <a:tc>
                  <a:txBody>
                    <a:bodyPr/>
                    <a:lstStyle/>
                    <a:p>
                      <a:pPr marL="0" algn="just" defTabSz="914400" rtl="0" eaLnBrk="1" latinLnBrk="0" hangingPunct="1">
                        <a:spcAft>
                          <a:spcPts val="1200"/>
                        </a:spcAft>
                        <a:buNone/>
                      </a:pPr>
                      <a:r>
                        <a:rPr lang="en-GB" sz="1000" kern="1200" dirty="0" err="1">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yyy</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CT aspects of MINT support in EPS for 5G-only national roaming UE</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MINT_Ph2</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Rel-19</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C6</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09/25</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US"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0%</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just" defTabSz="914400" rtl="0" eaLnBrk="1" latinLnBrk="0" hangingPunct="1">
                        <a:spcAft>
                          <a:spcPts val="1200"/>
                        </a:spcAft>
                        <a:buNone/>
                      </a:pPr>
                      <a:r>
                        <a:rPr lang="en-GB" sz="1000" kern="1200" dirty="0" err="1">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rPr>
                        <a:t>yyy</a:t>
                      </a:r>
                      <a:endParaRPr lang="de-DE" sz="1000" kern="1200"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067381767"/>
                  </a:ext>
                </a:extLst>
              </a:tr>
              <a:tr h="231528">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dirty="0">
                        <a:solidFill>
                          <a:srgbClr val="00B0F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just">
                        <a:spcAft>
                          <a:spcPts val="1200"/>
                        </a:spcAft>
                      </a:pPr>
                      <a:endParaRPr lang="de-DE" sz="1000" strike="sngStrike"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37895244"/>
                  </a:ext>
                </a:extLst>
              </a:tr>
            </a:tbl>
          </a:graphicData>
        </a:graphic>
      </p:graphicFrame>
    </p:spTree>
    <p:extLst>
      <p:ext uri="{BB962C8B-B14F-4D97-AF65-F5344CB8AC3E}">
        <p14:creationId xmlns:p14="http://schemas.microsoft.com/office/powerpoint/2010/main" val="234892616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2.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C33B36D-6A2D-443D-93E6-64C898FCAB74}">
  <ds:schemaRefs>
    <ds:schemaRef ds:uri="http://purl.org/dc/elements/1.1/"/>
    <ds:schemaRef ds:uri="http://schemas.microsoft.com/office/2006/metadata/properties"/>
    <ds:schemaRef ds:uri="34d3e54b-d462-4f51-83b6-6cd7f4b454d5"/>
    <ds:schemaRef ds:uri="http://purl.org/dc/terms/"/>
    <ds:schemaRef ds:uri="http://schemas.openxmlformats.org/package/2006/metadata/core-properties"/>
    <ds:schemaRef ds:uri="http://schemas.microsoft.com/office/2006/documentManagement/types"/>
    <ds:schemaRef ds:uri="c9fe69cb-1d4b-461a-8155-8bb96486ee7c"/>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1370</Words>
  <Application>Microsoft Office PowerPoint</Application>
  <PresentationFormat>Breitbild</PresentationFormat>
  <Paragraphs>424</Paragraphs>
  <Slides>21</Slides>
  <Notes>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21</vt:i4>
      </vt:variant>
    </vt:vector>
  </HeadingPairs>
  <TitlesOfParts>
    <vt:vector size="29" baseType="lpstr">
      <vt:lpstr>MS PGothic</vt:lpstr>
      <vt:lpstr>Arial</vt:lpstr>
      <vt:lpstr>Arial </vt:lpstr>
      <vt:lpstr>Arial Narrow</vt:lpstr>
      <vt:lpstr>Calibri</vt:lpstr>
      <vt:lpstr>Calibri Light</vt:lpstr>
      <vt:lpstr>Times New Roman</vt:lpstr>
      <vt:lpstr>Office Theme</vt:lpstr>
      <vt:lpstr>CT WG6 Status Report  to TSG CT#108</vt:lpstr>
      <vt:lpstr>TSG CT WG6 Officials</vt:lpstr>
      <vt:lpstr>Meeting Calendar</vt:lpstr>
      <vt:lpstr>TSG WG CT6 Statistics</vt:lpstr>
      <vt:lpstr>Revised agreed/endorsed  Study/Work Items</vt:lpstr>
      <vt:lpstr>New agreed/endorsed  Study/Work Items</vt:lpstr>
      <vt:lpstr>Work Plan Rel-16, Rel-17 </vt:lpstr>
      <vt:lpstr>Work Plan Rel-18</vt:lpstr>
      <vt:lpstr>Work Plan Rel-19</vt:lpstr>
      <vt:lpstr>Exception sheets</vt:lpstr>
      <vt:lpstr>TS/TR sent to CT plenary</vt:lpstr>
      <vt:lpstr>Release 19 Status</vt:lpstr>
      <vt:lpstr>Release 18 Status</vt:lpstr>
      <vt:lpstr>Release 17 Status</vt:lpstr>
      <vt:lpstr>Release 16 Status</vt:lpstr>
      <vt:lpstr>Release 15 Status</vt:lpstr>
      <vt:lpstr>Backward Incompatible Changes</vt:lpstr>
      <vt:lpstr>For Information to CT</vt:lpstr>
      <vt:lpstr>For Action to CT</vt:lpstr>
      <vt:lpstr>Acknowledgement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672</cp:revision>
  <dcterms:created xsi:type="dcterms:W3CDTF">2010-02-05T13:52:04Z</dcterms:created>
  <dcterms:modified xsi:type="dcterms:W3CDTF">2025-06-02T12:36:58Z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