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47"/>
  </p:notesMasterIdLst>
  <p:handoutMasterIdLst>
    <p:handoutMasterId r:id="rId48"/>
  </p:handoutMasterIdLst>
  <p:sldIdLst>
    <p:sldId id="341" r:id="rId2"/>
    <p:sldId id="296" r:id="rId3"/>
    <p:sldId id="447" r:id="rId4"/>
    <p:sldId id="1131" r:id="rId5"/>
    <p:sldId id="1132" r:id="rId6"/>
    <p:sldId id="275" r:id="rId7"/>
    <p:sldId id="2147480996" r:id="rId8"/>
    <p:sldId id="2147480995" r:id="rId9"/>
    <p:sldId id="2147480994" r:id="rId10"/>
    <p:sldId id="459" r:id="rId11"/>
    <p:sldId id="1145" r:id="rId12"/>
    <p:sldId id="438" r:id="rId13"/>
    <p:sldId id="1134" r:id="rId14"/>
    <p:sldId id="455" r:id="rId15"/>
    <p:sldId id="411" r:id="rId16"/>
    <p:sldId id="1153" r:id="rId17"/>
    <p:sldId id="450" r:id="rId18"/>
    <p:sldId id="398" r:id="rId19"/>
    <p:sldId id="1154" r:id="rId20"/>
    <p:sldId id="437" r:id="rId21"/>
    <p:sldId id="1187" r:id="rId22"/>
    <p:sldId id="405" r:id="rId23"/>
    <p:sldId id="1179" r:id="rId24"/>
    <p:sldId id="407" r:id="rId25"/>
    <p:sldId id="443" r:id="rId26"/>
    <p:sldId id="1148" r:id="rId27"/>
    <p:sldId id="1170" r:id="rId28"/>
    <p:sldId id="1186" r:id="rId29"/>
    <p:sldId id="1184" r:id="rId30"/>
    <p:sldId id="1185" r:id="rId31"/>
    <p:sldId id="1168" r:id="rId32"/>
    <p:sldId id="441" r:id="rId33"/>
    <p:sldId id="1173" r:id="rId34"/>
    <p:sldId id="451" r:id="rId35"/>
    <p:sldId id="1155" r:id="rId36"/>
    <p:sldId id="2147480998" r:id="rId37"/>
    <p:sldId id="2147480997" r:id="rId38"/>
    <p:sldId id="1182" r:id="rId39"/>
    <p:sldId id="1183" r:id="rId40"/>
    <p:sldId id="1180" r:id="rId41"/>
    <p:sldId id="379" r:id="rId42"/>
    <p:sldId id="1174" r:id="rId43"/>
    <p:sldId id="1175" r:id="rId44"/>
    <p:sldId id="1176" r:id="rId45"/>
    <p:sldId id="1177" r:id="rId46"/>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284DB09-65A9-029B-6884-9CB1528C47AA}" name="Charles Eckel" initials="ce" userId="Charles Eckel"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 lastIdx="1" clrIdx="0"/>
  <p:cmAuthor id="2" name="Rapporteur" initials="PS" lastIdx="1" clrIdx="1">
    <p:extLst>
      <p:ext uri="{19B8F6BF-5375-455C-9EA6-DF929625EA0E}">
        <p15:presenceInfo xmlns:p15="http://schemas.microsoft.com/office/powerpoint/2012/main" userId="Rapporteu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608" autoAdjust="0"/>
    <p:restoredTop sz="96327" autoAdjust="0"/>
  </p:normalViewPr>
  <p:slideViewPr>
    <p:cSldViewPr snapToGrid="0">
      <p:cViewPr varScale="1">
        <p:scale>
          <a:sx n="75" d="100"/>
          <a:sy n="75" d="100"/>
        </p:scale>
        <p:origin x="208" y="2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FA086F04-EEF2-4B08-867D-4940AB280151}"/>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dirty="0">
                <a:latin typeface="Times New Roman" pitchFamily="18" charset="0"/>
                <a:cs typeface="+mn-cs"/>
              </a:defRPr>
            </a:lvl1pPr>
          </a:lstStyle>
          <a:p>
            <a:pPr>
              <a:defRPr/>
            </a:pPr>
            <a:endParaRPr lang="en-GB" dirty="0"/>
          </a:p>
        </p:txBody>
      </p:sp>
      <p:sp>
        <p:nvSpPr>
          <p:cNvPr id="9219" name="Rectangle 3">
            <a:extLst>
              <a:ext uri="{FF2B5EF4-FFF2-40B4-BE49-F238E27FC236}">
                <a16:creationId xmlns:a16="http://schemas.microsoft.com/office/drawing/2014/main" id="{4358AC47-0EBE-4E2C-8A43-8A03D424B3DA}"/>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dirty="0">
                <a:latin typeface="Times New Roman" pitchFamily="18" charset="0"/>
                <a:cs typeface="+mn-cs"/>
              </a:defRPr>
            </a:lvl1pPr>
          </a:lstStyle>
          <a:p>
            <a:pPr>
              <a:defRPr/>
            </a:pPr>
            <a:endParaRPr lang="en-GB" dirty="0"/>
          </a:p>
        </p:txBody>
      </p:sp>
      <p:sp>
        <p:nvSpPr>
          <p:cNvPr id="9220" name="Rectangle 4">
            <a:extLst>
              <a:ext uri="{FF2B5EF4-FFF2-40B4-BE49-F238E27FC236}">
                <a16:creationId xmlns:a16="http://schemas.microsoft.com/office/drawing/2014/main" id="{02675D74-0E81-4162-AD6D-4BE6F1E18F69}"/>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dirty="0">
                <a:latin typeface="Times New Roman" pitchFamily="18" charset="0"/>
                <a:cs typeface="+mn-cs"/>
              </a:defRPr>
            </a:lvl1pPr>
          </a:lstStyle>
          <a:p>
            <a:pPr>
              <a:defRPr/>
            </a:pPr>
            <a:endParaRPr lang="en-GB" dirty="0"/>
          </a:p>
        </p:txBody>
      </p:sp>
      <p:sp>
        <p:nvSpPr>
          <p:cNvPr id="9221" name="Rectangle 5">
            <a:extLst>
              <a:ext uri="{FF2B5EF4-FFF2-40B4-BE49-F238E27FC236}">
                <a16:creationId xmlns:a16="http://schemas.microsoft.com/office/drawing/2014/main" id="{07691CC7-69FC-4D3A-AB4E-2B453D9CD38E}"/>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itchFamily="18" charset="0"/>
              </a:defRPr>
            </a:lvl1pPr>
          </a:lstStyle>
          <a:p>
            <a:pPr>
              <a:defRPr/>
            </a:pPr>
            <a:fld id="{CD2667A8-BE12-4639-825D-4BB1FB902853}" type="slidenum">
              <a:rPr lang="en-GB" altLang="en-US"/>
              <a:pPr>
                <a:defRPr/>
              </a:pPr>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7CD3CC44-3EE9-4387-8C96-D32634A46CB3}"/>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dirty="0">
                <a:latin typeface="Times New Roman" pitchFamily="18" charset="0"/>
                <a:cs typeface="+mn-cs"/>
              </a:defRPr>
            </a:lvl1pPr>
          </a:lstStyle>
          <a:p>
            <a:pPr>
              <a:defRPr/>
            </a:pPr>
            <a:endParaRPr lang="en-GB" dirty="0"/>
          </a:p>
        </p:txBody>
      </p:sp>
      <p:sp>
        <p:nvSpPr>
          <p:cNvPr id="4099" name="Rectangle 3">
            <a:extLst>
              <a:ext uri="{FF2B5EF4-FFF2-40B4-BE49-F238E27FC236}">
                <a16:creationId xmlns:a16="http://schemas.microsoft.com/office/drawing/2014/main" id="{D8095EF5-6828-4827-9929-5659E132D801}"/>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dirty="0">
                <a:latin typeface="Times New Roman" pitchFamily="18" charset="0"/>
                <a:cs typeface="+mn-cs"/>
              </a:defRPr>
            </a:lvl1pPr>
          </a:lstStyle>
          <a:p>
            <a:pPr>
              <a:defRPr/>
            </a:pPr>
            <a:endParaRPr lang="en-GB" dirty="0"/>
          </a:p>
        </p:txBody>
      </p:sp>
      <p:sp>
        <p:nvSpPr>
          <p:cNvPr id="3076" name="Rectangle 4">
            <a:extLst>
              <a:ext uri="{FF2B5EF4-FFF2-40B4-BE49-F238E27FC236}">
                <a16:creationId xmlns:a16="http://schemas.microsoft.com/office/drawing/2014/main" id="{A1DDD3A4-78D6-4E74-A61E-0E34BD1F4132}"/>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12BC9159-93A7-4F93-8BD2-E4555CB34953}"/>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A1939848-3510-468C-824C-D2AB2B7CE7F4}"/>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dirty="0">
                <a:latin typeface="Times New Roman" pitchFamily="18" charset="0"/>
                <a:cs typeface="+mn-cs"/>
              </a:defRPr>
            </a:lvl1pPr>
          </a:lstStyle>
          <a:p>
            <a:pPr>
              <a:defRPr/>
            </a:pPr>
            <a:endParaRPr lang="en-GB" dirty="0"/>
          </a:p>
        </p:txBody>
      </p:sp>
      <p:sp>
        <p:nvSpPr>
          <p:cNvPr id="4103" name="Rectangle 7">
            <a:extLst>
              <a:ext uri="{FF2B5EF4-FFF2-40B4-BE49-F238E27FC236}">
                <a16:creationId xmlns:a16="http://schemas.microsoft.com/office/drawing/2014/main" id="{D4DF82CD-0B71-4360-91C5-2C0EC821E83D}"/>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itchFamily="18" charset="0"/>
              </a:defRPr>
            </a:lvl1pPr>
          </a:lstStyle>
          <a:p>
            <a:pPr>
              <a:defRPr/>
            </a:pPr>
            <a:fld id="{FCA7602F-5A0E-48CB-B2B6-62218E83BEAA}" type="slidenum">
              <a:rPr lang="en-GB" altLang="en-US"/>
              <a:pPr>
                <a:defRPr/>
              </a:pPr>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D5440688-9C35-4353-934E-C9AE90237507}" type="slidenum">
              <a:rPr lang="en-GB" altLang="en-US" smtClean="0"/>
              <a:pPr>
                <a:defRPr/>
              </a:pPr>
              <a:t>7</a:t>
            </a:fld>
            <a:endParaRPr lang="en-GB" altLang="en-US" dirty="0"/>
          </a:p>
        </p:txBody>
      </p:sp>
    </p:spTree>
    <p:extLst>
      <p:ext uri="{BB962C8B-B14F-4D97-AF65-F5344CB8AC3E}">
        <p14:creationId xmlns:p14="http://schemas.microsoft.com/office/powerpoint/2010/main" val="35529212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7750496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8916860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 name="Text Box 14">
            <a:extLst>
              <a:ext uri="{FF2B5EF4-FFF2-40B4-BE49-F238E27FC236}">
                <a16:creationId xmlns:a16="http://schemas.microsoft.com/office/drawing/2014/main" id="{E1E1B52F-8A4A-4CAB-8DA7-F1FC3FF53CFB}"/>
              </a:ext>
            </a:extLst>
          </p:cNvPr>
          <p:cNvSpPr txBox="1">
            <a:spLocks noChangeArrowheads="1"/>
          </p:cNvSpPr>
          <p:nvPr userDrawn="1"/>
        </p:nvSpPr>
        <p:spPr bwMode="auto">
          <a:xfrm>
            <a:off x="239462" y="104178"/>
            <a:ext cx="36925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SA/CT#108</a:t>
            </a:r>
          </a:p>
          <a:p>
            <a:pPr eaLnBrk="1" hangingPunct="1">
              <a:defRPr/>
            </a:pPr>
            <a:r>
              <a:rPr lang="en-GB" altLang="en-US" sz="1200" b="1" dirty="0">
                <a:latin typeface="Arial "/>
              </a:rPr>
              <a:t>Prague</a:t>
            </a:r>
            <a:r>
              <a:rPr lang="sv-SE" altLang="en-US" sz="1200" b="1" dirty="0">
                <a:latin typeface="Arial "/>
              </a:rPr>
              <a:t>, </a:t>
            </a:r>
            <a:r>
              <a:rPr lang="en-US" altLang="en-US" sz="1200" b="1" dirty="0">
                <a:latin typeface="Arial "/>
              </a:rPr>
              <a:t>Czech Republic</a:t>
            </a:r>
            <a:r>
              <a:rPr lang="sv-SE" altLang="en-US" sz="1200" b="1" dirty="0">
                <a:latin typeface="Arial "/>
              </a:rPr>
              <a:t>; </a:t>
            </a:r>
            <a:r>
              <a:rPr lang="en-US" altLang="en-US" sz="1200" b="1" dirty="0">
                <a:latin typeface="Arial "/>
              </a:rPr>
              <a:t>09</a:t>
            </a:r>
            <a:r>
              <a:rPr lang="sv-SE" altLang="en-US" sz="1200" b="1" dirty="0">
                <a:latin typeface="Arial "/>
              </a:rPr>
              <a:t>– </a:t>
            </a:r>
            <a:r>
              <a:rPr lang="en-US" altLang="en-US" sz="1200" b="1" dirty="0">
                <a:latin typeface="Arial "/>
              </a:rPr>
              <a:t>13</a:t>
            </a:r>
            <a:r>
              <a:rPr lang="sv-SE" altLang="en-US" sz="1200" b="1" dirty="0">
                <a:latin typeface="Arial "/>
              </a:rPr>
              <a:t> </a:t>
            </a:r>
            <a:r>
              <a:rPr lang="en-US" altLang="en-US" sz="1200" b="1" dirty="0">
                <a:latin typeface="Arial "/>
              </a:rPr>
              <a:t>June</a:t>
            </a:r>
            <a:r>
              <a:rPr lang="sv-SE" altLang="en-US" sz="1200" b="1" dirty="0">
                <a:latin typeface="Arial "/>
              </a:rPr>
              <a:t> 202</a:t>
            </a:r>
            <a:r>
              <a:rPr lang="en-US" altLang="en-US" sz="1200" b="1" dirty="0">
                <a:latin typeface="Arial "/>
              </a:rPr>
              <a:t>5</a:t>
            </a:r>
            <a:endParaRPr lang="sv-SE" altLang="en-US" sz="1200" b="1" dirty="0">
              <a:latin typeface="Arial "/>
            </a:endParaRPr>
          </a:p>
        </p:txBody>
      </p:sp>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Tree>
    <p:extLst>
      <p:ext uri="{BB962C8B-B14F-4D97-AF65-F5344CB8AC3E}">
        <p14:creationId xmlns:p14="http://schemas.microsoft.com/office/powerpoint/2010/main" val="190292998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725AB13C-A096-4D15-A7B1-75C9F7CC76DA}"/>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a:extLst>
              <a:ext uri="{FF2B5EF4-FFF2-40B4-BE49-F238E27FC236}">
                <a16:creationId xmlns:a16="http://schemas.microsoft.com/office/drawing/2014/main" id="{1C55EFC0-1A01-4724-81CE-BCA0543A8BD3}"/>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B9A281B1-3D63-4A41-9F27-E46140CE9A3E}"/>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FA250E3-5209-48A7-80AD-42E1E5EF11EA}"/>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a:extLst>
              <a:ext uri="{FF2B5EF4-FFF2-40B4-BE49-F238E27FC236}">
                <a16:creationId xmlns:a16="http://schemas.microsoft.com/office/drawing/2014/main" id="{C2C59258-8A34-46E4-910F-73AC423C9B92}"/>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C5740C2-B90C-4FE6-9FF6-34E173C59949}"/>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89D2E833-CAAF-4BF1-BB30-3C8400CEDAC5}"/>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75D87B3C-0557-4163-8178-F56CB501D18A}" type="slidenum">
              <a:rPr lang="en-GB" altLang="en-US" sz="1400" smtClean="0">
                <a:latin typeface="Calibri" pitchFamily="34" charset="0"/>
              </a:rPr>
              <a:pPr>
                <a:defRPr/>
              </a:pPr>
              <a:t>‹#›</a:t>
            </a:fld>
            <a:endParaRPr lang="en-GB" altLang="en-US" sz="1400" dirty="0">
              <a:latin typeface="Calibri" pitchFamily="34" charset="0"/>
            </a:endParaRPr>
          </a:p>
        </p:txBody>
      </p:sp>
      <p:sp>
        <p:nvSpPr>
          <p:cNvPr id="1033" name="TextBox 1">
            <a:extLst>
              <a:ext uri="{FF2B5EF4-FFF2-40B4-BE49-F238E27FC236}">
                <a16:creationId xmlns:a16="http://schemas.microsoft.com/office/drawing/2014/main" id="{13459413-6E6F-4FE7-9B61-458A4202D060}"/>
              </a:ext>
            </a:extLst>
          </p:cNvPr>
          <p:cNvSpPr txBox="1">
            <a:spLocks noChangeArrowheads="1"/>
          </p:cNvSpPr>
          <p:nvPr userDrawn="1"/>
        </p:nvSpPr>
        <p:spPr bwMode="auto">
          <a:xfrm>
            <a:off x="8673483" y="0"/>
            <a:ext cx="280255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de-DE" altLang="en-US" dirty="0"/>
              <a:t> SP-25xxxx, CP-251008</a:t>
            </a:r>
            <a:endParaRPr lang="en-GB" altLang="en-US" dirty="0"/>
          </a:p>
        </p:txBody>
      </p:sp>
    </p:spTree>
  </p:cSld>
  <p:clrMap bg1="lt1" tx1="dk1" bg2="lt2" tx2="dk2" accent1="accent1" accent2="accent2" accent3="accent3" accent4="accent4" accent5="accent5" accent6="accent6" hlink="hlink" folHlink="folHlink"/>
  <p:sldLayoutIdLst>
    <p:sldLayoutId id="2147485169" r:id="rId1"/>
    <p:sldLayoutId id="2147485170" r:id="rId2"/>
    <p:sldLayoutId id="2147485171"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hyperlink" Target="https://datatracker.ietf.org/doc/draft-ma-netmod-immutable-flag/" TargetMode="External"/><Relationship Id="rId2" Type="http://schemas.openxmlformats.org/officeDocument/2006/relationships/hyperlink" Target="https://datatracker.ietf.org/liaison/1818/" TargetMode="External"/><Relationship Id="rId1" Type="http://schemas.openxmlformats.org/officeDocument/2006/relationships/slideLayout" Target="../slideLayouts/slideLayout2.xml"/><Relationship Id="rId6" Type="http://schemas.openxmlformats.org/officeDocument/2006/relationships/hyperlink" Target="https://datatracker.ietf.org/doc/draft-ietf-netmod-system-config" TargetMode="External"/><Relationship Id="rId5" Type="http://schemas.openxmlformats.org/officeDocument/2006/relationships/hyperlink" Target="https://datatracker.ietf.org/doc/draft-ietf-netmod-immutable-flag/" TargetMode="External"/><Relationship Id="rId4" Type="http://schemas.openxmlformats.org/officeDocument/2006/relationships/hyperlink" Target="https://datatracker.ietf.org/doc/draft-ma-netmod-immutable-flag/08"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https://datatracker.ietf.org/liaison/1858/" TargetMode="External"/><Relationship Id="rId2" Type="http://schemas.openxmlformats.org/officeDocument/2006/relationships/hyperlink" Target="https://datatracker.ietf.org/liaison/1854/" TargetMode="External"/><Relationship Id="rId1" Type="http://schemas.openxmlformats.org/officeDocument/2006/relationships/slideLayout" Target="../slideLayouts/slideLayout2.xml"/><Relationship Id="rId4" Type="http://schemas.openxmlformats.org/officeDocument/2006/relationships/hyperlink" Target="https://datatracker.ietf.org/liaison/1851/"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hyperlink" Target="https://www.3gpp.org/delegates-corner/delegates-corner-home/iana-v2"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hyperlink" Target="https://datatracker.ietf.org/doc/draft-ietf-stir-passport-rcd/"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datatracker.ietf.org/doc/draft-ietf-tsvwg-udp-options/" TargetMode="External"/><Relationship Id="rId2" Type="http://schemas.openxmlformats.org/officeDocument/2006/relationships/hyperlink" Target="https://datatracker.ietf.org/doc/draft-ietf-opsawg-teas-attachment-circuit/"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hyperlink" Target="https://datatracker.ietf.org/doc/draft-ietf-sipcore-callinfo-rcd/#:~:text=To%20allow%20calling%20parties%20to%20initiate%2C%20and%20called,%5BRFC3261%5D%20and%20also%20a%20new%20token%20%28%22jcard%22%29%20f"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hyperlink" Target="https://datatracker.ietf.org/doc/draft-ietf-sipcore-rfc7976bis/"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hyperlink" Target="https://datatracker.ietf.org/doc/draft-ietf-mimi-content/" TargetMode="External"/><Relationship Id="rId2" Type="http://schemas.openxmlformats.org/officeDocument/2006/relationships/hyperlink" Target="https://datatracker.ietf.org/doc/draft-ietf-quic-multipath/"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hyperlink" Target="https://datatracker.ietf.org/doc/draft-ietf-masque-quic-proxy/" TargetMode="External"/><Relationship Id="rId2" Type="http://schemas.openxmlformats.org/officeDocument/2006/relationships/hyperlink" Target="https://datatracker.ietf.org/doc/draft-ietf-moq-transport/"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hyperlink" Target="https://datatracker.ietf.org/doc/draft-ietf-masque-connect-ethernet/"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8" Type="http://schemas.openxmlformats.org/officeDocument/2006/relationships/hyperlink" Target="https://www.rfc-editor.org/rfc/rfc9777.html" TargetMode="External"/><Relationship Id="rId3" Type="http://schemas.openxmlformats.org/officeDocument/2006/relationships/hyperlink" Target="https://www.rfc-editor.org/rfc/rfc8415.html" TargetMode="External"/><Relationship Id="rId7" Type="http://schemas.openxmlformats.org/officeDocument/2006/relationships/hyperlink" Target="https://www.rfc-editor.org/rfc/rfc9112" TargetMode="External"/><Relationship Id="rId2" Type="http://schemas.openxmlformats.org/officeDocument/2006/relationships/hyperlink" Target="https://www.rfc-editor.org/rfc/rfc8200.html" TargetMode="External"/><Relationship Id="rId1" Type="http://schemas.openxmlformats.org/officeDocument/2006/relationships/slideLayout" Target="../slideLayouts/slideLayout2.xml"/><Relationship Id="rId6" Type="http://schemas.openxmlformats.org/officeDocument/2006/relationships/hyperlink" Target="https://www.rfc-editor.org/rfc/rfc9110" TargetMode="External"/><Relationship Id="rId5" Type="http://schemas.openxmlformats.org/officeDocument/2006/relationships/hyperlink" Target="https://www.rfc-editor.org/rfc/rfc7542" TargetMode="External"/><Relationship Id="rId10" Type="http://schemas.openxmlformats.org/officeDocument/2006/relationships/hyperlink" Target="https://www.rfc-editor.org/rfc/rfc9700.html" TargetMode="External"/><Relationship Id="rId4" Type="http://schemas.openxmlformats.org/officeDocument/2006/relationships/hyperlink" Target="https://www.rfc-editor.org/rfc/rfc9562" TargetMode="External"/><Relationship Id="rId9" Type="http://schemas.openxmlformats.org/officeDocument/2006/relationships/hyperlink" Target="https://www.rfc-editor.org/rfc/rfc9776.html" TargetMode="Externa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hyperlink" Target="https://datatracker.ietf.org/doc/rfc6988/"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datatracker.ietf.org/doc/rfc7326/" TargetMode="External"/></Relationships>
</file>

<file path=ppt/slides/_rels/slide3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2.jpe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hyperlink" Target="https://datatracker.ietf.org/doc/html/draft-kelly-json-hal-11" TargetMode="External"/><Relationship Id="rId2" Type="http://schemas.openxmlformats.org/officeDocument/2006/relationships/hyperlink" Target="https://datatracker.ietf.org/doc/draft-newton-json-content-rules/" TargetMode="Externa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hyperlink" Target="https://datatracker.ietf.org/doc/draft-wright-json-schema/" TargetMode="External"/><Relationship Id="rId2" Type="http://schemas.openxmlformats.org/officeDocument/2006/relationships/hyperlink" Target="https://datatracker.ietf.org/doc/draft-bhutton-json-schema/" TargetMode="External"/><Relationship Id="rId1" Type="http://schemas.openxmlformats.org/officeDocument/2006/relationships/slideLayout" Target="../slideLayouts/slideLayout2.xml"/><Relationship Id="rId5" Type="http://schemas.openxmlformats.org/officeDocument/2006/relationships/hyperlink" Target="https://json-schema.org/specification" TargetMode="External"/><Relationship Id="rId4" Type="http://schemas.openxmlformats.org/officeDocument/2006/relationships/hyperlink" Target="https://json-schema.org/slack" TargetMode="External"/></Relationships>
</file>

<file path=ppt/slides/_rels/slide45.xml.rels><?xml version="1.0" encoding="UTF-8" standalone="yes"?>
<Relationships xmlns="http://schemas.openxmlformats.org/package/2006/relationships"><Relationship Id="rId3" Type="http://schemas.openxmlformats.org/officeDocument/2006/relationships/hyperlink" Target="https://datatracker.ietf.org/doc/draft-wright-json-schema-validation/01/" TargetMode="External"/><Relationship Id="rId2" Type="http://schemas.openxmlformats.org/officeDocument/2006/relationships/hyperlink" Target="https://datatracker.ietf.org/doc/html/draft-bhutton-json-schema-validation" TargetMode="External"/><Relationship Id="rId1" Type="http://schemas.openxmlformats.org/officeDocument/2006/relationships/slideLayout" Target="../slideLayouts/slideLayout2.xml"/><Relationship Id="rId5" Type="http://schemas.openxmlformats.org/officeDocument/2006/relationships/hyperlink" Target="https://datatracker.ietf.org/doc/draft-wright-json-schema-hyperschema/01/" TargetMode="External"/><Relationship Id="rId4" Type="http://schemas.openxmlformats.org/officeDocument/2006/relationships/hyperlink" Target="https://datatracker.ietf.org/doc/draft-handrews-json-schema-hyperschema/02/" TargetMode="External"/></Relationships>
</file>

<file path=ppt/slides/_rels/slide5.xml.rels><?xml version="1.0" encoding="UTF-8" standalone="yes"?>
<Relationships xmlns="http://schemas.openxmlformats.org/package/2006/relationships"><Relationship Id="rId2" Type="http://schemas.openxmlformats.org/officeDocument/2006/relationships/hyperlink" Target="https://datatracker.ietf.org/group/ietf3gpp/about/"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hyperlink" Target="https://datatracker.ietf.org/liaison/1996/"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https://datatracker.ietf.org/liaison/1995/"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s://datatracker.ietf.org/liaison/1988/"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EF502E1-30AF-426D-9804-E618C9C74992}"/>
              </a:ext>
            </a:extLst>
          </p:cNvPr>
          <p:cNvSpPr txBox="1">
            <a:spLocks/>
          </p:cNvSpPr>
          <p:nvPr/>
        </p:nvSpPr>
        <p:spPr bwMode="auto">
          <a:xfrm>
            <a:off x="1100138" y="1122363"/>
            <a:ext cx="9991725" cy="238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spcBef>
                <a:spcPct val="0"/>
              </a:spcBef>
              <a:buFontTx/>
              <a:buNone/>
            </a:pPr>
            <a:r>
              <a:rPr lang="en-US" altLang="en-US" sz="6000" dirty="0">
                <a:latin typeface="Calibri Light" panose="020F0302020204030204" pitchFamily="34" charset="0"/>
              </a:rPr>
              <a:t>IETF Status Report </a:t>
            </a:r>
            <a:br>
              <a:rPr lang="en-US" altLang="en-US" sz="6000" dirty="0">
                <a:latin typeface="Calibri Light" panose="020F0302020204030204" pitchFamily="34" charset="0"/>
              </a:rPr>
            </a:br>
            <a:r>
              <a:rPr lang="en-US" altLang="en-US" sz="6000" dirty="0">
                <a:latin typeface="Calibri Light" panose="020F0302020204030204" pitchFamily="34" charset="0"/>
              </a:rPr>
              <a:t>to TSG CT/SA#108</a:t>
            </a:r>
            <a:endParaRPr lang="fr-FR" altLang="fr-FR" sz="6000" dirty="0">
              <a:latin typeface="Calibri Light" panose="020F0302020204030204" pitchFamily="34" charset="0"/>
            </a:endParaRPr>
          </a:p>
        </p:txBody>
      </p:sp>
      <p:sp>
        <p:nvSpPr>
          <p:cNvPr id="5123" name="Subtitle 2">
            <a:extLst>
              <a:ext uri="{FF2B5EF4-FFF2-40B4-BE49-F238E27FC236}">
                <a16:creationId xmlns:a16="http://schemas.microsoft.com/office/drawing/2014/main" id="{AF614947-9BC8-44E2-87A6-615989BA9628}"/>
              </a:ext>
            </a:extLst>
          </p:cNvPr>
          <p:cNvSpPr txBox="1">
            <a:spLocks noChangeArrowheads="1"/>
          </p:cNvSpPr>
          <p:nvPr/>
        </p:nvSpPr>
        <p:spPr bwMode="auto">
          <a:xfrm>
            <a:off x="1524000" y="3602038"/>
            <a:ext cx="9144000" cy="165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buFontTx/>
              <a:buNone/>
            </a:pPr>
            <a:r>
              <a:rPr lang="en-DE" altLang="fr-FR" dirty="0"/>
              <a:t>P</a:t>
            </a:r>
            <a:r>
              <a:rPr lang="en-GB" altLang="fr-FR" dirty="0"/>
              <a:t>e</a:t>
            </a:r>
            <a:r>
              <a:rPr lang="en-DE" altLang="fr-FR" dirty="0"/>
              <a:t>t</a:t>
            </a:r>
            <a:r>
              <a:rPr lang="en-GB" altLang="fr-FR" dirty="0"/>
              <a:t>e</a:t>
            </a:r>
            <a:r>
              <a:rPr lang="en-DE" altLang="fr-FR" dirty="0"/>
              <a:t>r </a:t>
            </a:r>
            <a:r>
              <a:rPr lang="en-GB" altLang="fr-FR" dirty="0"/>
              <a:t>S</a:t>
            </a:r>
            <a:r>
              <a:rPr lang="en-DE" altLang="fr-FR" dirty="0"/>
              <a:t>c</a:t>
            </a:r>
            <a:r>
              <a:rPr lang="en-GB" altLang="fr-FR" dirty="0"/>
              <a:t>h</a:t>
            </a:r>
            <a:r>
              <a:rPr lang="en-DE" altLang="fr-FR" dirty="0"/>
              <a:t>m</a:t>
            </a:r>
            <a:r>
              <a:rPr lang="en-GB" altLang="fr-FR" dirty="0" err="1"/>
              <a:t>i</a:t>
            </a:r>
            <a:r>
              <a:rPr lang="en-DE" altLang="fr-FR" dirty="0"/>
              <a:t>t</a:t>
            </a:r>
            <a:r>
              <a:rPr lang="en-GB" altLang="fr-FR" dirty="0"/>
              <a:t>t</a:t>
            </a:r>
            <a:r>
              <a:rPr lang="fr-FR" altLang="fr-FR" dirty="0"/>
              <a:t> (3GPP Liaison Manager to IETF)</a:t>
            </a:r>
          </a:p>
          <a:p>
            <a:pPr algn="ctr">
              <a:buFontTx/>
              <a:buNone/>
            </a:pPr>
            <a:r>
              <a:rPr lang="fr-FR" altLang="fr-FR" dirty="0"/>
              <a:t>Charles Eckel (IETF Liaison Manager to 3GPP)</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3D99874-8186-E4EC-929E-F35AC0946F9D}"/>
              </a:ext>
            </a:extLst>
          </p:cNvPr>
          <p:cNvSpPr>
            <a:spLocks noGrp="1"/>
          </p:cNvSpPr>
          <p:nvPr>
            <p:ph type="title"/>
          </p:nvPr>
        </p:nvSpPr>
        <p:spPr>
          <a:xfrm>
            <a:off x="838200" y="365125"/>
            <a:ext cx="10515600" cy="1325563"/>
          </a:xfrm>
        </p:spPr>
        <p:txBody>
          <a:bodyPr/>
          <a:lstStyle/>
          <a:p>
            <a:r>
              <a:rPr lang="en-US" dirty="0"/>
              <a:t>SA5 -&gt; NETMOD</a:t>
            </a:r>
            <a:endParaRPr lang="fr-FR" dirty="0"/>
          </a:p>
        </p:txBody>
      </p:sp>
      <p:sp>
        <p:nvSpPr>
          <p:cNvPr id="3" name="Espace réservé du contenu 2">
            <a:extLst>
              <a:ext uri="{FF2B5EF4-FFF2-40B4-BE49-F238E27FC236}">
                <a16:creationId xmlns:a16="http://schemas.microsoft.com/office/drawing/2014/main" id="{7C7E4170-5904-1D19-7432-0C86A1A9D79A}"/>
              </a:ext>
            </a:extLst>
          </p:cNvPr>
          <p:cNvSpPr>
            <a:spLocks noGrp="1"/>
          </p:cNvSpPr>
          <p:nvPr>
            <p:ph idx="1"/>
          </p:nvPr>
        </p:nvSpPr>
        <p:spPr>
          <a:xfrm>
            <a:off x="838200" y="1825624"/>
            <a:ext cx="10515600" cy="4545195"/>
          </a:xfrm>
        </p:spPr>
        <p:txBody>
          <a:bodyPr/>
          <a:lstStyle/>
          <a:p>
            <a:r>
              <a:rPr lang="en-US" sz="2400" dirty="0">
                <a:hlinkClick r:id="rId2"/>
              </a:rPr>
              <a:t>LS on need for modeling isInvariant and SystemCreated in YANG</a:t>
            </a:r>
            <a:r>
              <a:rPr lang="en-US" sz="2400" dirty="0"/>
              <a:t> (2023/03/09)</a:t>
            </a:r>
          </a:p>
          <a:p>
            <a:r>
              <a:rPr lang="en-US" sz="2400" dirty="0"/>
              <a:t>3GPP Requirements</a:t>
            </a:r>
          </a:p>
          <a:p>
            <a:pPr lvl="1"/>
            <a:r>
              <a:rPr lang="en-US" sz="2000" dirty="0"/>
              <a:t>Solution to represent isInvariant and SystemCreated properties in YANG statements</a:t>
            </a:r>
          </a:p>
          <a:p>
            <a:pPr lvl="1"/>
            <a:r>
              <a:rPr lang="en-US" sz="2000" dirty="0"/>
              <a:t>View </a:t>
            </a:r>
            <a:r>
              <a:rPr lang="en-US" sz="2000" dirty="0">
                <a:hlinkClick r:id="rId3"/>
              </a:rPr>
              <a:t>draft-ma-netmod-immutable-flag</a:t>
            </a:r>
            <a:r>
              <a:rPr lang="en-US" sz="2000" dirty="0"/>
              <a:t> as a potential solution</a:t>
            </a:r>
          </a:p>
          <a:p>
            <a:r>
              <a:rPr lang="en-US" sz="2400" dirty="0"/>
              <a:t>Discussed in NETMOD at IETF 117 – IETF 122</a:t>
            </a:r>
          </a:p>
          <a:p>
            <a:pPr lvl="1"/>
            <a:r>
              <a:rPr lang="en-US" sz="2000" dirty="0"/>
              <a:t>WG adoption poll for </a:t>
            </a:r>
            <a:r>
              <a:rPr lang="en-US" sz="2000" dirty="0">
                <a:hlinkClick r:id="rId4"/>
              </a:rPr>
              <a:t>draft-ma-netmod-immutable-flag-08</a:t>
            </a:r>
            <a:r>
              <a:rPr lang="en-US" sz="2000" dirty="0"/>
              <a:t> completed with mixed opinions</a:t>
            </a:r>
          </a:p>
          <a:p>
            <a:pPr lvl="1"/>
            <a:r>
              <a:rPr lang="en-US" sz="1800" dirty="0">
                <a:effectLst/>
                <a:latin typeface="Calibri" panose="020F0502020204030204" pitchFamily="34" charset="0"/>
                <a:ea typeface="Calibri" panose="020F0502020204030204" pitchFamily="34" charset="0"/>
                <a:cs typeface="Times New Roman" panose="02020603050405020304" pitchFamily="18" charset="0"/>
              </a:rPr>
              <a:t>Hence the "immutable-flag" draft [3] defines a metadata attribute called "immutable" that can be used by a system to declare which configuration nodes it deems immutable</a:t>
            </a:r>
            <a:endParaRPr lang="en-US" sz="2000" dirty="0">
              <a:hlinkClick r:id="rId5"/>
            </a:endParaRPr>
          </a:p>
          <a:p>
            <a:pPr lvl="1"/>
            <a:r>
              <a:rPr lang="en-US" sz="2000" dirty="0">
                <a:hlinkClick r:id="rId5"/>
              </a:rPr>
              <a:t>draft-</a:t>
            </a:r>
            <a:r>
              <a:rPr lang="en-US" sz="2000" dirty="0" err="1">
                <a:hlinkClick r:id="rId5"/>
              </a:rPr>
              <a:t>ietf</a:t>
            </a:r>
            <a:r>
              <a:rPr lang="en-US" sz="2000" dirty="0">
                <a:hlinkClick r:id="rId5"/>
              </a:rPr>
              <a:t>-</a:t>
            </a:r>
            <a:r>
              <a:rPr lang="en-US" sz="2000" dirty="0" err="1">
                <a:hlinkClick r:id="rId5"/>
              </a:rPr>
              <a:t>netmod</a:t>
            </a:r>
            <a:r>
              <a:rPr lang="en-US" sz="2000" dirty="0">
                <a:hlinkClick r:id="rId5"/>
              </a:rPr>
              <a:t>-immutable-flag</a:t>
            </a:r>
            <a:r>
              <a:rPr lang="en-US" sz="2000" dirty="0"/>
              <a:t>, -0</a:t>
            </a:r>
            <a:r>
              <a:rPr lang="en-SE" sz="2000" dirty="0">
                <a:solidFill>
                  <a:srgbClr val="FF0000"/>
                </a:solidFill>
              </a:rPr>
              <a:t>4</a:t>
            </a:r>
            <a:r>
              <a:rPr lang="en-SE" sz="2000" dirty="0"/>
              <a:t> </a:t>
            </a:r>
            <a:r>
              <a:rPr lang="en-US" sz="2000" dirty="0"/>
              <a:t>posted 2025-0</a:t>
            </a:r>
            <a:r>
              <a:rPr lang="en-SE" sz="2000" dirty="0">
                <a:solidFill>
                  <a:srgbClr val="FF0000"/>
                </a:solidFill>
              </a:rPr>
              <a:t>5</a:t>
            </a:r>
            <a:r>
              <a:rPr lang="en-US" sz="2000" dirty="0"/>
              <a:t>, addressing WGLC comments</a:t>
            </a:r>
          </a:p>
          <a:p>
            <a:pPr lvl="1"/>
            <a:r>
              <a:rPr lang="en-US" sz="1800" dirty="0">
                <a:effectLst/>
                <a:latin typeface="Calibri" panose="020F0502020204030204" pitchFamily="34" charset="0"/>
                <a:ea typeface="Calibri" panose="020F0502020204030204" pitchFamily="34" charset="0"/>
                <a:cs typeface="Times New Roman" panose="02020603050405020304" pitchFamily="18" charset="0"/>
              </a:rPr>
              <a:t>The system datastore defined in [2] provides a similar, but slightly different solution to the problem described by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SystemCreated</a:t>
            </a:r>
            <a:r>
              <a:rPr lang="en-US" sz="1800" dirty="0">
                <a:effectLst/>
                <a:latin typeface="Calibri" panose="020F0502020204030204" pitchFamily="34" charset="0"/>
                <a:ea typeface="Calibri" panose="020F0502020204030204" pitchFamily="34" charset="0"/>
                <a:cs typeface="Times New Roman" panose="02020603050405020304" pitchFamily="18" charset="0"/>
              </a:rPr>
              <a:t> Classes in SA5 LS.</a:t>
            </a:r>
            <a:endParaRPr lang="en-SE" sz="2000" dirty="0"/>
          </a:p>
          <a:p>
            <a:pPr lvl="1"/>
            <a:r>
              <a:rPr lang="en-US" sz="2000" b="0" i="0" dirty="0">
                <a:solidFill>
                  <a:srgbClr val="212529"/>
                </a:solidFill>
                <a:effectLst/>
                <a:latin typeface="Inter"/>
                <a:hlinkClick r:id="rId6"/>
              </a:rPr>
              <a:t>System-defined Configuration</a:t>
            </a:r>
            <a:r>
              <a:rPr lang="en-SE" sz="2000" b="0" i="0" dirty="0">
                <a:solidFill>
                  <a:srgbClr val="212529"/>
                </a:solidFill>
                <a:effectLst/>
                <a:latin typeface="Inter"/>
              </a:rPr>
              <a:t>, </a:t>
            </a:r>
            <a:r>
              <a:rPr lang="en-US" sz="2000" dirty="0"/>
              <a:t>-</a:t>
            </a:r>
            <a:r>
              <a:rPr lang="en-SE" sz="2000" dirty="0">
                <a:solidFill>
                  <a:srgbClr val="FF0000"/>
                </a:solidFill>
              </a:rPr>
              <a:t>12</a:t>
            </a:r>
            <a:r>
              <a:rPr lang="en-SE" sz="2000" dirty="0"/>
              <a:t> </a:t>
            </a:r>
            <a:r>
              <a:rPr lang="en-US" sz="2000" dirty="0"/>
              <a:t>posted 2025-0</a:t>
            </a:r>
            <a:r>
              <a:rPr lang="en-SE" sz="2000" dirty="0">
                <a:solidFill>
                  <a:srgbClr val="FF0000"/>
                </a:solidFill>
              </a:rPr>
              <a:t>2</a:t>
            </a:r>
            <a:endParaRPr lang="en-US" sz="2000" b="0" i="0" dirty="0">
              <a:solidFill>
                <a:srgbClr val="212529"/>
              </a:solidFill>
              <a:effectLst/>
              <a:latin typeface="Inter"/>
            </a:endParaRPr>
          </a:p>
          <a:p>
            <a:pPr lvl="1"/>
            <a:r>
              <a:rPr lang="en-US" sz="2000" dirty="0"/>
              <a:t>N</a:t>
            </a:r>
            <a:r>
              <a:rPr lang="en-SE" sz="2000" dirty="0"/>
              <a:t>ETMOD has send reply  LS  and ask for feedback on the provided solutions in the new draft  version</a:t>
            </a:r>
            <a:r>
              <a:rPr lang="en-US" sz="2000" dirty="0"/>
              <a:t>s</a:t>
            </a:r>
            <a:r>
              <a:rPr lang="en-SE" sz="2000" dirty="0"/>
              <a:t>. Reply LS to be scheduled at next SA5 meeting.</a:t>
            </a:r>
            <a:endParaRPr lang="en-US" sz="2000" dirty="0"/>
          </a:p>
          <a:p>
            <a:pPr lvl="1"/>
            <a:endParaRPr lang="fr-FR" dirty="0"/>
          </a:p>
        </p:txBody>
      </p:sp>
    </p:spTree>
    <p:extLst>
      <p:ext uri="{BB962C8B-B14F-4D97-AF65-F5344CB8AC3E}">
        <p14:creationId xmlns:p14="http://schemas.microsoft.com/office/powerpoint/2010/main" val="5426791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noAutofit/>
          </a:bodyPr>
          <a:lstStyle/>
          <a:p>
            <a:r>
              <a:rPr lang="en-US" dirty="0"/>
              <a:t>SA3 and RAN3 -&gt; TSVWG</a:t>
            </a:r>
          </a:p>
        </p:txBody>
      </p:sp>
      <p:sp>
        <p:nvSpPr>
          <p:cNvPr id="3" name="Espace réservé du contenu 2"/>
          <p:cNvSpPr>
            <a:spLocks noGrp="1"/>
          </p:cNvSpPr>
          <p:nvPr>
            <p:ph idx="1"/>
          </p:nvPr>
        </p:nvSpPr>
        <p:spPr>
          <a:xfrm>
            <a:off x="838200" y="1825625"/>
            <a:ext cx="10854690" cy="4351338"/>
          </a:xfrm>
        </p:spPr>
        <p:txBody>
          <a:bodyPr>
            <a:noAutofit/>
          </a:bodyPr>
          <a:lstStyle/>
          <a:p>
            <a:pPr>
              <a:buFont typeface="Arial" panose="020B0604020202020204" pitchFamily="34" charset="0"/>
              <a:buChar char="•"/>
            </a:pPr>
            <a:r>
              <a:rPr lang="en-US" sz="2400" dirty="0">
                <a:hlinkClick r:id="rId2"/>
              </a:rPr>
              <a:t>Reply LS on DTLS for SCTP</a:t>
            </a:r>
            <a:r>
              <a:rPr lang="en-US" sz="2400" dirty="0"/>
              <a:t> (2023/08/21) from SA3 </a:t>
            </a:r>
          </a:p>
          <a:p>
            <a:pPr>
              <a:buFont typeface="Arial" panose="020B0604020202020204" pitchFamily="34" charset="0"/>
              <a:buChar char="•"/>
            </a:pPr>
            <a:r>
              <a:rPr lang="en-US" sz="2400" dirty="0">
                <a:hlinkClick r:id="rId3"/>
              </a:rPr>
              <a:t>Reply LS on DTLS for SCTP next steps and request for input</a:t>
            </a:r>
            <a:r>
              <a:rPr lang="en-US" sz="2400" dirty="0"/>
              <a:t> (2023/08/30) from RAN 3</a:t>
            </a:r>
          </a:p>
          <a:p>
            <a:pPr lvl="1"/>
            <a:r>
              <a:rPr lang="en-US" sz="2000" dirty="0"/>
              <a:t>Both in response to </a:t>
            </a:r>
            <a:r>
              <a:rPr lang="en-US" sz="2000" dirty="0">
                <a:hlinkClick r:id="rId4"/>
              </a:rPr>
              <a:t>DTLS for SCTP next steps and request for input </a:t>
            </a:r>
            <a:r>
              <a:rPr lang="en-US" sz="2000" dirty="0"/>
              <a:t> (2023/08/04)</a:t>
            </a:r>
          </a:p>
          <a:p>
            <a:pPr lvl="1"/>
            <a:r>
              <a:rPr lang="en-US" sz="2000" dirty="0"/>
              <a:t>SA3 and RAN3 confirmed TSVWG’s interpretation of requirements</a:t>
            </a:r>
          </a:p>
          <a:p>
            <a:pPr>
              <a:buFont typeface="Arial" panose="020B0604020202020204" pitchFamily="34" charset="0"/>
              <a:buChar char="•"/>
            </a:pPr>
            <a:r>
              <a:rPr lang="en-GB" sz="2400" dirty="0"/>
              <a:t>TSVWG design team completed with agreement on design goals and security requirements; however, not able to reach consensus on a solution</a:t>
            </a:r>
          </a:p>
          <a:p>
            <a:pPr>
              <a:buFont typeface="Arial" panose="020B0604020202020204" pitchFamily="34" charset="0"/>
              <a:buChar char="•"/>
            </a:pPr>
            <a:r>
              <a:rPr lang="en-GB" sz="2400" dirty="0"/>
              <a:t>Next steps following IETF 122</a:t>
            </a:r>
          </a:p>
          <a:p>
            <a:pPr lvl="1"/>
            <a:r>
              <a:rPr lang="en-GB" sz="2000" dirty="0"/>
              <a:t>Restarting design team, deadline of IETF 123 Madrid (July 2025) to reach consensus on solution</a:t>
            </a:r>
          </a:p>
          <a:p>
            <a:pPr lvl="1"/>
            <a:r>
              <a:rPr lang="en-GB" sz="2000" dirty="0"/>
              <a:t>LS will be sent to communicate result</a:t>
            </a:r>
          </a:p>
        </p:txBody>
      </p:sp>
    </p:spTree>
    <p:extLst>
      <p:ext uri="{BB962C8B-B14F-4D97-AF65-F5344CB8AC3E}">
        <p14:creationId xmlns:p14="http://schemas.microsoft.com/office/powerpoint/2010/main" val="24823227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re 1">
            <a:extLst>
              <a:ext uri="{FF2B5EF4-FFF2-40B4-BE49-F238E27FC236}">
                <a16:creationId xmlns:a16="http://schemas.microsoft.com/office/drawing/2014/main" id="{00B05E22-F120-4C43-8122-70B95F633671}"/>
              </a:ext>
            </a:extLst>
          </p:cNvPr>
          <p:cNvSpPr>
            <a:spLocks noGrp="1"/>
          </p:cNvSpPr>
          <p:nvPr>
            <p:ph type="title"/>
          </p:nvPr>
        </p:nvSpPr>
        <p:spPr/>
        <p:txBody>
          <a:bodyPr/>
          <a:lstStyle/>
          <a:p>
            <a:r>
              <a:rPr lang="en-US" altLang="en-US"/>
              <a:t>Tracking requests to IANA</a:t>
            </a:r>
          </a:p>
        </p:txBody>
      </p:sp>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re 1">
            <a:extLst>
              <a:ext uri="{FF2B5EF4-FFF2-40B4-BE49-F238E27FC236}">
                <a16:creationId xmlns:a16="http://schemas.microsoft.com/office/drawing/2014/main" id="{1580B02B-47AC-45B6-A356-D5DE67179A0F}"/>
              </a:ext>
            </a:extLst>
          </p:cNvPr>
          <p:cNvSpPr>
            <a:spLocks noGrp="1"/>
          </p:cNvSpPr>
          <p:nvPr>
            <p:ph type="title"/>
          </p:nvPr>
        </p:nvSpPr>
        <p:spPr/>
        <p:txBody>
          <a:bodyPr/>
          <a:lstStyle/>
          <a:p>
            <a:r>
              <a:rPr lang="en-US" altLang="en-US"/>
              <a:t>IANA assignment request handling</a:t>
            </a:r>
          </a:p>
        </p:txBody>
      </p:sp>
      <p:sp>
        <p:nvSpPr>
          <p:cNvPr id="16387" name="Espace réservé du contenu 2">
            <a:extLst>
              <a:ext uri="{FF2B5EF4-FFF2-40B4-BE49-F238E27FC236}">
                <a16:creationId xmlns:a16="http://schemas.microsoft.com/office/drawing/2014/main" id="{BB5CAED9-8044-4F28-8D9D-221D8DB913C5}"/>
              </a:ext>
            </a:extLst>
          </p:cNvPr>
          <p:cNvSpPr>
            <a:spLocks noGrp="1"/>
          </p:cNvSpPr>
          <p:nvPr>
            <p:ph idx="1"/>
          </p:nvPr>
        </p:nvSpPr>
        <p:spPr/>
        <p:txBody>
          <a:bodyPr/>
          <a:lstStyle/>
          <a:p>
            <a:r>
              <a:rPr lang="en-GB" altLang="en-US"/>
              <a:t>Ov</a:t>
            </a:r>
            <a:r>
              <a:rPr lang="en-DE" altLang="en-US"/>
              <a:t>e</a:t>
            </a:r>
            <a:r>
              <a:rPr lang="en-GB" altLang="en-US"/>
              <a:t>r</a:t>
            </a:r>
            <a:r>
              <a:rPr lang="en-DE" altLang="en-US"/>
              <a:t>v</a:t>
            </a:r>
            <a:r>
              <a:rPr lang="en-GB" altLang="en-US"/>
              <a:t>i</a:t>
            </a:r>
            <a:r>
              <a:rPr lang="en-DE" altLang="en-US"/>
              <a:t>e</a:t>
            </a:r>
            <a:r>
              <a:rPr lang="en-GB" altLang="en-US"/>
              <a:t>w</a:t>
            </a:r>
            <a:r>
              <a:rPr lang="en-US" altLang="en-US"/>
              <a:t>:</a:t>
            </a:r>
          </a:p>
          <a:p>
            <a:pPr lvl="1"/>
            <a:r>
              <a:rPr lang="en-US" altLang="en-US"/>
              <a:t>A lot of IANA assignment requests have been done</a:t>
            </a:r>
          </a:p>
          <a:p>
            <a:pPr lvl="1"/>
            <a:r>
              <a:rPr lang="en-US" altLang="en-US"/>
              <a:t>Any IANA assignment request must be indicated to the IETF liaison</a:t>
            </a:r>
            <a:r>
              <a:rPr lang="en-DE" altLang="en-US"/>
              <a:t> </a:t>
            </a:r>
            <a:r>
              <a:rPr lang="en-GB" altLang="en-US"/>
              <a:t>a</a:t>
            </a:r>
            <a:r>
              <a:rPr lang="en-DE" altLang="en-US"/>
              <a:t>n</a:t>
            </a:r>
            <a:r>
              <a:rPr lang="en-GB" altLang="en-US"/>
              <a:t>d</a:t>
            </a:r>
            <a:r>
              <a:rPr lang="en-DE" altLang="en-US"/>
              <a:t> </a:t>
            </a:r>
            <a:r>
              <a:rPr lang="en-GB" altLang="en-US"/>
              <a:t>S</a:t>
            </a:r>
            <a:r>
              <a:rPr lang="en-DE" altLang="en-US"/>
              <a:t>p</a:t>
            </a:r>
            <a:r>
              <a:rPr lang="en-GB" altLang="en-US"/>
              <a:t>e</a:t>
            </a:r>
            <a:r>
              <a:rPr lang="en-DE" altLang="en-US"/>
              <a:t>c</a:t>
            </a:r>
            <a:r>
              <a:rPr lang="en-GB" altLang="en-US"/>
              <a:t>i</a:t>
            </a:r>
            <a:r>
              <a:rPr lang="en-DE" altLang="en-US"/>
              <a:t>f</a:t>
            </a:r>
            <a:r>
              <a:rPr lang="en-GB" altLang="en-US"/>
              <a:t>i</a:t>
            </a:r>
            <a:r>
              <a:rPr lang="en-DE" altLang="en-US"/>
              <a:t>c</a:t>
            </a:r>
            <a:r>
              <a:rPr lang="en-GB" altLang="en-US"/>
              <a:t>a</a:t>
            </a:r>
            <a:r>
              <a:rPr lang="en-DE" altLang="en-US"/>
              <a:t>t</a:t>
            </a:r>
            <a:r>
              <a:rPr lang="en-GB" altLang="en-US"/>
              <a:t>i</a:t>
            </a:r>
            <a:r>
              <a:rPr lang="en-DE" altLang="en-US"/>
              <a:t>o</a:t>
            </a:r>
            <a:r>
              <a:rPr lang="en-GB" altLang="en-US"/>
              <a:t>n</a:t>
            </a:r>
            <a:r>
              <a:rPr lang="en-DE" altLang="en-US"/>
              <a:t> </a:t>
            </a:r>
            <a:r>
              <a:rPr lang="en-GB" altLang="en-US"/>
              <a:t>M</a:t>
            </a:r>
            <a:r>
              <a:rPr lang="en-DE" altLang="en-US"/>
              <a:t>a</a:t>
            </a:r>
            <a:r>
              <a:rPr lang="en-GB" altLang="en-US"/>
              <a:t>n</a:t>
            </a:r>
            <a:r>
              <a:rPr lang="en-DE" altLang="en-US"/>
              <a:t>a</a:t>
            </a:r>
            <a:r>
              <a:rPr lang="en-GB" altLang="en-US"/>
              <a:t>g</a:t>
            </a:r>
            <a:r>
              <a:rPr lang="en-DE" altLang="en-US"/>
              <a:t>e</a:t>
            </a:r>
            <a:r>
              <a:rPr lang="en-GB" altLang="en-US"/>
              <a:t>r</a:t>
            </a:r>
            <a:endParaRPr lang="en-US" altLang="en-US"/>
          </a:p>
          <a:p>
            <a:pPr lvl="1"/>
            <a:r>
              <a:rPr lang="en-US" altLang="en-US"/>
              <a:t>Template for IANA assignment request as an Appendix included in the 3GPP spec</a:t>
            </a:r>
            <a:r>
              <a:rPr lang="en-DE" altLang="en-US"/>
              <a:t>i</a:t>
            </a:r>
            <a:r>
              <a:rPr lang="en-GB" altLang="en-US"/>
              <a:t>f</a:t>
            </a:r>
            <a:r>
              <a:rPr lang="en-DE" altLang="en-US"/>
              <a:t>i</a:t>
            </a:r>
            <a:r>
              <a:rPr lang="en-GB" altLang="en-US"/>
              <a:t>c</a:t>
            </a:r>
            <a:r>
              <a:rPr lang="en-DE" altLang="en-US"/>
              <a:t>a</a:t>
            </a:r>
            <a:r>
              <a:rPr lang="en-GB" altLang="en-US"/>
              <a:t>t</a:t>
            </a:r>
            <a:r>
              <a:rPr lang="en-DE" altLang="en-US"/>
              <a:t>i</a:t>
            </a:r>
            <a:r>
              <a:rPr lang="en-GB" altLang="en-US"/>
              <a:t>o</a:t>
            </a:r>
            <a:r>
              <a:rPr lang="en-DE" altLang="en-US"/>
              <a:t>n</a:t>
            </a:r>
            <a:r>
              <a:rPr lang="en-GB" altLang="en-US"/>
              <a:t>s</a:t>
            </a:r>
            <a:r>
              <a:rPr lang="en-DE" altLang="en-US"/>
              <a:t> </a:t>
            </a:r>
            <a:r>
              <a:rPr lang="en-US" altLang="en-US"/>
              <a:t>requiring the assignment</a:t>
            </a:r>
            <a:endParaRPr lang="en-DE" altLang="en-US"/>
          </a:p>
          <a:p>
            <a:pPr lvl="1"/>
            <a:r>
              <a:rPr lang="en-DE" altLang="en-US"/>
              <a:t>Diameter application identifier request needs to be ad</a:t>
            </a:r>
            <a:r>
              <a:rPr lang="en-GB" altLang="en-US"/>
              <a:t>d</a:t>
            </a:r>
            <a:r>
              <a:rPr lang="en-DE" altLang="en-US"/>
              <a:t>e</a:t>
            </a:r>
            <a:r>
              <a:rPr lang="en-GB" altLang="en-US"/>
              <a:t>d</a:t>
            </a:r>
            <a:r>
              <a:rPr lang="en-DE" altLang="en-US"/>
              <a:t>/covered.</a:t>
            </a:r>
            <a:endParaRPr lang="en-US" altLang="en-US"/>
          </a:p>
          <a:p>
            <a:pPr lvl="1"/>
            <a:r>
              <a:rPr lang="en-US" altLang="en-US"/>
              <a:t>The requests</a:t>
            </a:r>
            <a:r>
              <a:rPr lang="en-DE" altLang="en-US"/>
              <a:t> </a:t>
            </a:r>
            <a:r>
              <a:rPr lang="en-GB" altLang="en-US"/>
              <a:t>a</a:t>
            </a:r>
            <a:r>
              <a:rPr lang="en-DE" altLang="en-US"/>
              <a:t>r</a:t>
            </a:r>
            <a:r>
              <a:rPr lang="en-GB" altLang="en-US"/>
              <a:t>e</a:t>
            </a:r>
            <a:r>
              <a:rPr lang="en-DE" altLang="en-US"/>
              <a:t> </a:t>
            </a:r>
            <a:r>
              <a:rPr lang="en-GB" altLang="en-US"/>
              <a:t>t</a:t>
            </a:r>
            <a:r>
              <a:rPr lang="en-DE" altLang="en-US"/>
              <a:t>r</a:t>
            </a:r>
            <a:r>
              <a:rPr lang="en-GB" altLang="en-US"/>
              <a:t>a</a:t>
            </a:r>
            <a:r>
              <a:rPr lang="en-DE" altLang="en-US"/>
              <a:t>c</a:t>
            </a:r>
            <a:r>
              <a:rPr lang="en-GB" altLang="en-US"/>
              <a:t>k</a:t>
            </a:r>
            <a:r>
              <a:rPr lang="en-DE" altLang="en-US"/>
              <a:t>e</a:t>
            </a:r>
            <a:r>
              <a:rPr lang="en-GB" altLang="en-US"/>
              <a:t>d</a:t>
            </a:r>
            <a:r>
              <a:rPr lang="en-DE" altLang="en-US"/>
              <a:t> </a:t>
            </a:r>
            <a:r>
              <a:rPr lang="en-GB" altLang="en-US"/>
              <a:t>b</a:t>
            </a:r>
            <a:r>
              <a:rPr lang="en-DE" altLang="en-US"/>
              <a:t>y </a:t>
            </a:r>
            <a:r>
              <a:rPr lang="en-GB" altLang="en-US"/>
              <a:t>M</a:t>
            </a:r>
            <a:r>
              <a:rPr lang="en-DE" altLang="en-US"/>
              <a:t>C</a:t>
            </a:r>
            <a:r>
              <a:rPr lang="en-GB" altLang="en-US"/>
              <a:t>C</a:t>
            </a:r>
            <a:r>
              <a:rPr lang="en-DE" altLang="en-US"/>
              <a:t> </a:t>
            </a:r>
            <a:r>
              <a:rPr lang="en-GB" altLang="en-US"/>
              <a:t>o</a:t>
            </a:r>
            <a:r>
              <a:rPr lang="en-DE" altLang="en-US"/>
              <a:t>n </a:t>
            </a:r>
            <a:r>
              <a:rPr lang="en-GB" altLang="en-US"/>
              <a:t>t</a:t>
            </a:r>
            <a:r>
              <a:rPr lang="en-DE" altLang="en-US"/>
              <a:t>h</a:t>
            </a:r>
            <a:r>
              <a:rPr lang="en-GB" altLang="en-US"/>
              <a:t>e</a:t>
            </a:r>
            <a:r>
              <a:rPr lang="en-DE" altLang="en-US"/>
              <a:t> 3</a:t>
            </a:r>
            <a:r>
              <a:rPr lang="en-GB" altLang="en-US"/>
              <a:t>G</a:t>
            </a:r>
            <a:r>
              <a:rPr lang="en-DE" altLang="en-US"/>
              <a:t>P</a:t>
            </a:r>
            <a:r>
              <a:rPr lang="en-GB" altLang="en-US"/>
              <a:t>P</a:t>
            </a:r>
            <a:r>
              <a:rPr lang="en-US" altLang="en-US"/>
              <a:t> web page</a:t>
            </a:r>
            <a:r>
              <a:rPr lang="en-DE" altLang="en-US"/>
              <a:t> </a:t>
            </a:r>
            <a:r>
              <a:rPr lang="en-GB" altLang="en-US"/>
              <a:t>u</a:t>
            </a:r>
            <a:r>
              <a:rPr lang="en-DE" altLang="en-US"/>
              <a:t>n</a:t>
            </a:r>
            <a:r>
              <a:rPr lang="en-GB" altLang="en-US"/>
              <a:t>d</a:t>
            </a:r>
            <a:r>
              <a:rPr lang="en-DE" altLang="en-US"/>
              <a:t>e</a:t>
            </a:r>
            <a:r>
              <a:rPr lang="en-GB" altLang="en-US"/>
              <a:t>r</a:t>
            </a:r>
            <a:r>
              <a:rPr lang="en-DE" altLang="en-US"/>
              <a:t> </a:t>
            </a:r>
            <a:r>
              <a:rPr lang="en-GB" altLang="en-US"/>
              <a:t>D</a:t>
            </a:r>
            <a:r>
              <a:rPr lang="en-DE" altLang="en-US"/>
              <a:t>e</a:t>
            </a:r>
            <a:r>
              <a:rPr lang="en-GB" altLang="en-US"/>
              <a:t>l</a:t>
            </a:r>
            <a:r>
              <a:rPr lang="en-DE" altLang="en-US"/>
              <a:t>e</a:t>
            </a:r>
            <a:r>
              <a:rPr lang="en-GB" altLang="en-US"/>
              <a:t>g</a:t>
            </a:r>
            <a:r>
              <a:rPr lang="en-DE" altLang="en-US"/>
              <a:t>a</a:t>
            </a:r>
            <a:r>
              <a:rPr lang="en-GB" altLang="en-US"/>
              <a:t>t</a:t>
            </a:r>
            <a:r>
              <a:rPr lang="en-DE" altLang="en-US"/>
              <a:t>e</a:t>
            </a:r>
            <a:r>
              <a:rPr lang="en-GB" altLang="en-US"/>
              <a:t>s</a:t>
            </a:r>
            <a:r>
              <a:rPr lang="en-DE" altLang="en-US"/>
              <a:t> </a:t>
            </a:r>
            <a:r>
              <a:rPr lang="en-GB" altLang="en-US"/>
              <a:t>C</a:t>
            </a:r>
            <a:r>
              <a:rPr lang="en-DE" altLang="en-US"/>
              <a:t>o</a:t>
            </a:r>
            <a:r>
              <a:rPr lang="en-GB" altLang="en-US"/>
              <a:t>r</a:t>
            </a:r>
            <a:r>
              <a:rPr lang="en-DE" altLang="en-US"/>
              <a:t>n</a:t>
            </a:r>
            <a:r>
              <a:rPr lang="en-GB" altLang="en-US"/>
              <a:t>e</a:t>
            </a:r>
            <a:r>
              <a:rPr lang="en-DE" altLang="en-US"/>
              <a:t>r</a:t>
            </a:r>
            <a:r>
              <a:rPr lang="en-US" altLang="en-US"/>
              <a:t>:</a:t>
            </a:r>
            <a:br>
              <a:rPr lang="en-US" altLang="en-US"/>
            </a:br>
            <a:r>
              <a:rPr lang="en-US" altLang="en-US"/>
              <a:t> </a:t>
            </a:r>
            <a:r>
              <a:rPr lang="en-GB">
                <a:hlinkClick r:id="rId2"/>
              </a:rPr>
              <a:t>IANA registration requests tracking (3gpp.org)</a:t>
            </a:r>
            <a:endParaRPr lang="en-US" altLang="en-US"/>
          </a:p>
        </p:txBody>
      </p:sp>
    </p:spTree>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re 1">
            <a:extLst>
              <a:ext uri="{FF2B5EF4-FFF2-40B4-BE49-F238E27FC236}">
                <a16:creationId xmlns:a16="http://schemas.microsoft.com/office/drawing/2014/main" id="{90EC28AC-40B8-420F-992F-BFBAF4B0E2BD}"/>
              </a:ext>
            </a:extLst>
          </p:cNvPr>
          <p:cNvSpPr>
            <a:spLocks noGrp="1"/>
          </p:cNvSpPr>
          <p:nvPr>
            <p:ph type="title"/>
          </p:nvPr>
        </p:nvSpPr>
        <p:spPr>
          <a:xfrm>
            <a:off x="838200" y="1709738"/>
            <a:ext cx="10515600" cy="4432300"/>
          </a:xfrm>
        </p:spPr>
        <p:txBody>
          <a:bodyPr/>
          <a:lstStyle/>
          <a:p>
            <a:r>
              <a:rPr lang="en-US" altLang="en-US"/>
              <a:t>IETF Dependencies</a:t>
            </a:r>
            <a:br>
              <a:rPr lang="en-DE" altLang="en-US"/>
            </a:br>
            <a:br>
              <a:rPr lang="en-DE" altLang="en-US"/>
            </a:br>
            <a:br>
              <a:rPr lang="en-DE" altLang="en-US"/>
            </a:br>
            <a:endParaRPr lang="en-US" altLang="en-US" sz="2400">
              <a:solidFill>
                <a:srgbClr val="FF0000"/>
              </a:solidFill>
            </a:endParaRPr>
          </a:p>
        </p:txBody>
      </p:sp>
    </p:spTree>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re 1">
            <a:extLst>
              <a:ext uri="{FF2B5EF4-FFF2-40B4-BE49-F238E27FC236}">
                <a16:creationId xmlns:a16="http://schemas.microsoft.com/office/drawing/2014/main" id="{D17C2684-B7F9-4990-98DB-6AE9A1080D6C}"/>
              </a:ext>
            </a:extLst>
          </p:cNvPr>
          <p:cNvSpPr>
            <a:spLocks noGrp="1"/>
          </p:cNvSpPr>
          <p:nvPr>
            <p:ph type="title"/>
          </p:nvPr>
        </p:nvSpPr>
        <p:spPr/>
        <p:txBody>
          <a:bodyPr/>
          <a:lstStyle/>
          <a:p>
            <a:r>
              <a:rPr lang="en-US" altLang="en-US"/>
              <a:t>New Published RFCs</a:t>
            </a:r>
          </a:p>
        </p:txBody>
      </p:sp>
    </p:spTree>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FC09C7B-5D03-4AAE-BBE0-F11D2DC653D8}"/>
              </a:ext>
            </a:extLst>
          </p:cNvPr>
          <p:cNvSpPr>
            <a:spLocks noGrp="1"/>
          </p:cNvSpPr>
          <p:nvPr>
            <p:ph type="title"/>
          </p:nvPr>
        </p:nvSpPr>
        <p:spPr/>
        <p:txBody>
          <a:bodyPr/>
          <a:lstStyle/>
          <a:p>
            <a:pPr>
              <a:defRPr/>
            </a:pPr>
            <a:r>
              <a:rPr lang="en-US" dirty="0">
                <a:highlight>
                  <a:srgbClr val="FFFFFF"/>
                </a:highlight>
              </a:rPr>
              <a:t>Published RFCs</a:t>
            </a:r>
          </a:p>
        </p:txBody>
      </p:sp>
      <p:sp>
        <p:nvSpPr>
          <p:cNvPr id="3" name="Espace réservé du contenu 2">
            <a:extLst>
              <a:ext uri="{FF2B5EF4-FFF2-40B4-BE49-F238E27FC236}">
                <a16:creationId xmlns:a16="http://schemas.microsoft.com/office/drawing/2014/main" id="{F07416FA-22F9-4EB5-A2BD-521EA6A3AF52}"/>
              </a:ext>
            </a:extLst>
          </p:cNvPr>
          <p:cNvSpPr>
            <a:spLocks noGrp="1"/>
          </p:cNvSpPr>
          <p:nvPr>
            <p:ph idx="1"/>
          </p:nvPr>
        </p:nvSpPr>
        <p:spPr/>
        <p:txBody>
          <a:bodyPr/>
          <a:lstStyle/>
          <a:p>
            <a:pPr>
              <a:defRPr/>
            </a:pPr>
            <a:r>
              <a:rPr lang="en-US" dirty="0">
                <a:highlight>
                  <a:srgbClr val="FFFFFF"/>
                </a:highlight>
              </a:rPr>
              <a:t>Deterministic Networking (</a:t>
            </a:r>
            <a:r>
              <a:rPr lang="en-US" dirty="0" err="1">
                <a:highlight>
                  <a:srgbClr val="FFFFFF"/>
                </a:highlight>
              </a:rPr>
              <a:t>DetNet</a:t>
            </a:r>
            <a:r>
              <a:rPr lang="en-US" dirty="0">
                <a:highlight>
                  <a:srgbClr val="FFFFFF"/>
                </a:highlight>
              </a:rPr>
              <a:t>) YANG Model </a:t>
            </a:r>
            <a:r>
              <a:rPr lang="en-US" dirty="0">
                <a:solidFill>
                  <a:srgbClr val="0070C0"/>
                </a:solidFill>
                <a:highlight>
                  <a:srgbClr val="FFFFFF"/>
                </a:highlight>
              </a:rPr>
              <a:t>RFC 9633</a:t>
            </a:r>
          </a:p>
          <a:p>
            <a:pPr lvl="1">
              <a:defRPr/>
            </a:pPr>
            <a:r>
              <a:rPr lang="en-US" dirty="0">
                <a:highlight>
                  <a:srgbClr val="FFFFFF"/>
                </a:highlight>
              </a:rPr>
              <a:t>Published 11/24 </a:t>
            </a:r>
            <a:endParaRPr lang="en-DE" dirty="0">
              <a:highlight>
                <a:srgbClr val="FFFFFF"/>
              </a:highlight>
            </a:endParaRPr>
          </a:p>
          <a:p>
            <a:pPr lvl="1">
              <a:defRPr/>
            </a:pPr>
            <a:r>
              <a:rPr lang="en-US" dirty="0"/>
              <a:t>Next step:</a:t>
            </a:r>
          </a:p>
          <a:p>
            <a:pPr lvl="2">
              <a:defRPr/>
            </a:pPr>
            <a:r>
              <a:rPr lang="en-US" dirty="0"/>
              <a:t>CRs to 23.501 and 23.503</a:t>
            </a:r>
            <a:endParaRPr lang="en-GB" dirty="0"/>
          </a:p>
          <a:p>
            <a:pPr>
              <a:defRPr/>
            </a:pPr>
            <a:r>
              <a:rPr lang="en-US" altLang="en-US" dirty="0">
                <a:solidFill>
                  <a:srgbClr val="212529"/>
                </a:solidFill>
                <a:latin typeface="var(--bs-font-monospace)"/>
              </a:rPr>
              <a:t>Instant Message Disposition Notification (IMDN)</a:t>
            </a:r>
            <a:r>
              <a:rPr lang="en-US" altLang="en-US" sz="800" dirty="0"/>
              <a:t> </a:t>
            </a:r>
            <a:r>
              <a:rPr lang="en-US" dirty="0">
                <a:solidFill>
                  <a:srgbClr val="0070C0"/>
                </a:solidFill>
                <a:highlight>
                  <a:srgbClr val="FFFFFF"/>
                </a:highlight>
              </a:rPr>
              <a:t>RFC 5438</a:t>
            </a:r>
          </a:p>
          <a:p>
            <a:pPr lvl="1">
              <a:defRPr/>
            </a:pPr>
            <a:r>
              <a:rPr lang="en-US" dirty="0">
                <a:highlight>
                  <a:srgbClr val="FFFFFF"/>
                </a:highlight>
              </a:rPr>
              <a:t>Published 02/09 </a:t>
            </a:r>
            <a:endParaRPr lang="en-DE" dirty="0">
              <a:highlight>
                <a:srgbClr val="FFFFFF"/>
              </a:highlight>
            </a:endParaRPr>
          </a:p>
          <a:p>
            <a:pPr lvl="1">
              <a:defRPr/>
            </a:pPr>
            <a:r>
              <a:rPr lang="en-US" dirty="0"/>
              <a:t>Next step:</a:t>
            </a:r>
          </a:p>
          <a:p>
            <a:pPr lvl="2">
              <a:defRPr/>
            </a:pPr>
            <a:r>
              <a:rPr lang="en-US" dirty="0"/>
              <a:t>CR to 23.204 draft-</a:t>
            </a:r>
            <a:r>
              <a:rPr lang="en-US" dirty="0" err="1"/>
              <a:t>ietf</a:t>
            </a:r>
            <a:r>
              <a:rPr lang="en-US" dirty="0"/>
              <a:t>-simple-</a:t>
            </a:r>
            <a:r>
              <a:rPr lang="en-US" dirty="0" err="1"/>
              <a:t>imdn</a:t>
            </a:r>
            <a:r>
              <a:rPr lang="en-US" dirty="0"/>
              <a:t> is referenced in the TS, clause 2 is OK</a:t>
            </a:r>
            <a:endParaRPr lang="en-GB" dirty="0"/>
          </a:p>
          <a:p>
            <a:pPr>
              <a:defRPr/>
            </a:pPr>
            <a:endParaRPr lang="en-US" dirty="0">
              <a:solidFill>
                <a:srgbClr val="FF0000"/>
              </a:solidFill>
              <a:highlight>
                <a:srgbClr val="FFFFFF"/>
              </a:highlight>
            </a:endParaRPr>
          </a:p>
          <a:p>
            <a:pPr marL="914400" lvl="2" indent="0">
              <a:buFont typeface="Arial" panose="020B0604020202020204" pitchFamily="34" charset="0"/>
              <a:buNone/>
              <a:defRPr/>
            </a:pPr>
            <a:endParaRPr lang="en-US" dirty="0">
              <a:highlight>
                <a:srgbClr val="FFFFFF"/>
              </a:highlight>
            </a:endParaRPr>
          </a:p>
          <a:p>
            <a:pPr lvl="2">
              <a:defRPr/>
            </a:pPr>
            <a:endParaRPr lang="en-DE" dirty="0"/>
          </a:p>
        </p:txBody>
      </p:sp>
      <p:sp>
        <p:nvSpPr>
          <p:cNvPr id="19460" name="Rectangle 4">
            <a:extLst>
              <a:ext uri="{FF2B5EF4-FFF2-40B4-BE49-F238E27FC236}">
                <a16:creationId xmlns:a16="http://schemas.microsoft.com/office/drawing/2014/main" id="{98758CBC-D219-4ED0-9890-362ED7BADE16}"/>
              </a:ext>
            </a:extLst>
          </p:cNvPr>
          <p:cNvSpPr>
            <a:spLocks noChangeArrowheads="1"/>
          </p:cNvSpPr>
          <p:nvPr/>
        </p:nvSpPr>
        <p:spPr bwMode="auto">
          <a:xfrm>
            <a:off x="0" y="-55563"/>
            <a:ext cx="184150" cy="568326"/>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tIns="0" anchor="ct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1600">
              <a:solidFill>
                <a:srgbClr val="212529"/>
              </a:solidFill>
              <a:latin typeface="Inter"/>
            </a:endParaRPr>
          </a:p>
          <a:p>
            <a:endParaRPr lang="en-US" altLang="en-US"/>
          </a:p>
        </p:txBody>
      </p:sp>
      <p:sp>
        <p:nvSpPr>
          <p:cNvPr id="4" name="Rectangle 1">
            <a:extLst>
              <a:ext uri="{FF2B5EF4-FFF2-40B4-BE49-F238E27FC236}">
                <a16:creationId xmlns:a16="http://schemas.microsoft.com/office/drawing/2014/main" id="{D1491263-C8AE-46FA-9EA9-E37E1CCEED3B}"/>
              </a:ext>
            </a:extLst>
          </p:cNvPr>
          <p:cNvSpPr>
            <a:spLocks noChangeArrowheads="1"/>
          </p:cNvSpPr>
          <p:nvPr/>
        </p:nvSpPr>
        <p:spPr bwMode="auto">
          <a:xfrm>
            <a:off x="0" y="90100"/>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re 1">
            <a:extLst>
              <a:ext uri="{FF2B5EF4-FFF2-40B4-BE49-F238E27FC236}">
                <a16:creationId xmlns:a16="http://schemas.microsoft.com/office/drawing/2014/main" id="{199E3A39-C50F-4084-B5A2-63B3A48D692B}"/>
              </a:ext>
            </a:extLst>
          </p:cNvPr>
          <p:cNvSpPr>
            <a:spLocks noGrp="1"/>
          </p:cNvSpPr>
          <p:nvPr>
            <p:ph type="title"/>
          </p:nvPr>
        </p:nvSpPr>
        <p:spPr/>
        <p:txBody>
          <a:bodyPr/>
          <a:lstStyle/>
          <a:p>
            <a:r>
              <a:rPr lang="en-US" altLang="en-US"/>
              <a:t>IETF reference updates</a:t>
            </a:r>
            <a:endParaRPr lang="fr-FR" altLang="en-US"/>
          </a:p>
        </p:txBody>
      </p:sp>
      <p:sp>
        <p:nvSpPr>
          <p:cNvPr id="3" name="Espace réservé du contenu 2">
            <a:extLst>
              <a:ext uri="{FF2B5EF4-FFF2-40B4-BE49-F238E27FC236}">
                <a16:creationId xmlns:a16="http://schemas.microsoft.com/office/drawing/2014/main" id="{8DBD83E5-1B35-4D87-BDA2-849C5DF5E613}"/>
              </a:ext>
            </a:extLst>
          </p:cNvPr>
          <p:cNvSpPr>
            <a:spLocks noGrp="1"/>
          </p:cNvSpPr>
          <p:nvPr>
            <p:ph idx="1"/>
          </p:nvPr>
        </p:nvSpPr>
        <p:spPr/>
        <p:txBody>
          <a:bodyPr/>
          <a:lstStyle/>
          <a:p>
            <a:pPr>
              <a:defRPr/>
            </a:pPr>
            <a:r>
              <a:rPr lang="en-US" dirty="0">
                <a:highlight>
                  <a:srgbClr val="FFFFFF"/>
                </a:highlight>
              </a:rPr>
              <a:t>None</a:t>
            </a:r>
            <a:endParaRPr lang="en-DE" dirty="0">
              <a:highlight>
                <a:srgbClr val="FFFFFF"/>
              </a:highlight>
            </a:endParaRPr>
          </a:p>
          <a:p>
            <a:pPr>
              <a:defRPr/>
            </a:pPr>
            <a:endParaRPr lang="en-US" i="1" dirty="0">
              <a:highlight>
                <a:srgbClr val="FFFFFF"/>
              </a:highlight>
            </a:endParaRPr>
          </a:p>
          <a:p>
            <a:pPr lvl="1">
              <a:defRPr/>
            </a:pPr>
            <a:endParaRPr lang="fr-FR" dirty="0"/>
          </a:p>
          <a:p>
            <a:pPr lvl="1">
              <a:defRPr/>
            </a:pPr>
            <a:endParaRPr lang="fr-FR" dirty="0"/>
          </a:p>
        </p:txBody>
      </p:sp>
    </p:spTree>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re 1">
            <a:extLst>
              <a:ext uri="{FF2B5EF4-FFF2-40B4-BE49-F238E27FC236}">
                <a16:creationId xmlns:a16="http://schemas.microsoft.com/office/drawing/2014/main" id="{65BC86DB-2D75-4D44-9FFA-6F81A550FA3C}"/>
              </a:ext>
            </a:extLst>
          </p:cNvPr>
          <p:cNvSpPr>
            <a:spLocks noGrp="1"/>
          </p:cNvSpPr>
          <p:nvPr>
            <p:ph type="title"/>
          </p:nvPr>
        </p:nvSpPr>
        <p:spPr/>
        <p:txBody>
          <a:bodyPr/>
          <a:lstStyle/>
          <a:p>
            <a:r>
              <a:rPr lang="en-US" altLang="en-US"/>
              <a:t>Drafts in RFC Editor queue</a:t>
            </a:r>
          </a:p>
        </p:txBody>
      </p:sp>
    </p:spTree>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re 1">
            <a:extLst>
              <a:ext uri="{FF2B5EF4-FFF2-40B4-BE49-F238E27FC236}">
                <a16:creationId xmlns:a16="http://schemas.microsoft.com/office/drawing/2014/main" id="{A93C0F9A-3B68-4216-B6CB-6DEF908E7BC6}"/>
              </a:ext>
            </a:extLst>
          </p:cNvPr>
          <p:cNvSpPr>
            <a:spLocks noGrp="1"/>
          </p:cNvSpPr>
          <p:nvPr>
            <p:ph type="title"/>
          </p:nvPr>
        </p:nvSpPr>
        <p:spPr/>
        <p:txBody>
          <a:bodyPr/>
          <a:lstStyle/>
          <a:p>
            <a:r>
              <a:rPr lang="en-US" altLang="en-US" dirty="0"/>
              <a:t>Drafts in RFC Editor queue</a:t>
            </a:r>
          </a:p>
        </p:txBody>
      </p:sp>
      <p:sp>
        <p:nvSpPr>
          <p:cNvPr id="3" name="Espace réservé du contenu 2">
            <a:extLst>
              <a:ext uri="{FF2B5EF4-FFF2-40B4-BE49-F238E27FC236}">
                <a16:creationId xmlns:a16="http://schemas.microsoft.com/office/drawing/2014/main" id="{28F5B106-73E8-40CC-8101-D3CD52221EB8}"/>
              </a:ext>
            </a:extLst>
          </p:cNvPr>
          <p:cNvSpPr>
            <a:spLocks noGrp="1"/>
          </p:cNvSpPr>
          <p:nvPr>
            <p:ph idx="1"/>
          </p:nvPr>
        </p:nvSpPr>
        <p:spPr/>
        <p:txBody>
          <a:bodyPr/>
          <a:lstStyle/>
          <a:p>
            <a:pPr>
              <a:defRPr/>
            </a:pPr>
            <a:r>
              <a:rPr lang="en-US" dirty="0">
                <a:highlight>
                  <a:srgbClr val="FFFFFF"/>
                </a:highlight>
                <a:hlinkClick r:id="rId2"/>
              </a:rPr>
              <a:t>draft-ietf-stir-passport-rcd-26</a:t>
            </a:r>
            <a:endParaRPr lang="en-US" dirty="0">
              <a:highlight>
                <a:srgbClr val="FFFFFF"/>
              </a:highlight>
            </a:endParaRPr>
          </a:p>
          <a:p>
            <a:pPr lvl="1">
              <a:defRPr/>
            </a:pPr>
            <a:r>
              <a:rPr lang="en-US" dirty="0">
                <a:highlight>
                  <a:srgbClr val="FFFFFF"/>
                </a:highlight>
              </a:rPr>
              <a:t>Title: PASSporT Extension for Rich Call Data</a:t>
            </a:r>
          </a:p>
          <a:p>
            <a:pPr lvl="1">
              <a:defRPr/>
            </a:pPr>
            <a:r>
              <a:rPr lang="en-US" dirty="0">
                <a:highlight>
                  <a:srgbClr val="FFFFFF"/>
                </a:highlight>
              </a:rPr>
              <a:t>Last update: 06/2023</a:t>
            </a:r>
          </a:p>
          <a:p>
            <a:pPr lvl="1">
              <a:defRPr/>
            </a:pPr>
            <a:r>
              <a:rPr lang="en-US" dirty="0">
                <a:highlight>
                  <a:srgbClr val="FFFFFF"/>
                </a:highlight>
              </a:rPr>
              <a:t>Waiting for publication of a normative reference, draft-</a:t>
            </a:r>
            <a:r>
              <a:rPr lang="en-US" dirty="0" err="1">
                <a:highlight>
                  <a:srgbClr val="FFFFFF"/>
                </a:highlight>
              </a:rPr>
              <a:t>ietf</a:t>
            </a:r>
            <a:r>
              <a:rPr lang="en-US" dirty="0">
                <a:highlight>
                  <a:srgbClr val="FFFFFF"/>
                </a:highlight>
              </a:rPr>
              <a:t>-</a:t>
            </a:r>
            <a:r>
              <a:rPr lang="en-US" dirty="0" err="1">
                <a:highlight>
                  <a:srgbClr val="FFFFFF"/>
                </a:highlight>
              </a:rPr>
              <a:t>sipcore-callinfo-rcd</a:t>
            </a:r>
            <a:r>
              <a:rPr lang="en-US" dirty="0">
                <a:highlight>
                  <a:srgbClr val="FFFFFF"/>
                </a:highlight>
              </a:rPr>
              <a:t>.</a:t>
            </a:r>
          </a:p>
          <a:p>
            <a:pPr lvl="1">
              <a:defRPr/>
            </a:pPr>
            <a:r>
              <a:rPr lang="en-US" dirty="0">
                <a:highlight>
                  <a:srgbClr val="FFFFFF"/>
                </a:highlight>
              </a:rPr>
              <a:t>draft-ietf-sipcore-callinfo-rcd-13 posted 2025-02-03, is in IESG review</a:t>
            </a:r>
          </a:p>
          <a:p>
            <a:pPr lvl="1">
              <a:defRPr/>
            </a:pPr>
            <a:r>
              <a:rPr lang="en-US" dirty="0">
                <a:highlight>
                  <a:srgbClr val="FFFFFF"/>
                </a:highlight>
              </a:rPr>
              <a:t>Next steps: Publish as Proposed Standard RFC, SA2 CR to 23.228, SA3 CRs to 33.127 and 33.128</a:t>
            </a:r>
          </a:p>
          <a:p>
            <a:pPr>
              <a:defRPr/>
            </a:pPr>
            <a:endParaRPr lang="en-GB" dirty="0"/>
          </a:p>
          <a:p>
            <a:pPr lvl="1">
              <a:defRPr/>
            </a:pPr>
            <a:endParaRPr lang="en-DE" dirty="0">
              <a:highlight>
                <a:srgbClr val="FFFF00"/>
              </a:highlight>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re 1">
            <a:extLst>
              <a:ext uri="{FF2B5EF4-FFF2-40B4-BE49-F238E27FC236}">
                <a16:creationId xmlns:a16="http://schemas.microsoft.com/office/drawing/2014/main" id="{12530718-30BD-4488-85AD-6E2C5D1A3D6D}"/>
              </a:ext>
            </a:extLst>
          </p:cNvPr>
          <p:cNvSpPr>
            <a:spLocks noGrp="1"/>
          </p:cNvSpPr>
          <p:nvPr>
            <p:ph type="title"/>
          </p:nvPr>
        </p:nvSpPr>
        <p:spPr/>
        <p:txBody>
          <a:bodyPr/>
          <a:lstStyle/>
          <a:p>
            <a:r>
              <a:rPr lang="en-US" altLang="en-US"/>
              <a:t>Agenda </a:t>
            </a:r>
          </a:p>
        </p:txBody>
      </p:sp>
      <p:sp>
        <p:nvSpPr>
          <p:cNvPr id="6147" name="Espace réservé du contenu 2">
            <a:extLst>
              <a:ext uri="{FF2B5EF4-FFF2-40B4-BE49-F238E27FC236}">
                <a16:creationId xmlns:a16="http://schemas.microsoft.com/office/drawing/2014/main" id="{1E8156F1-7C4D-4DE8-8DE5-DC5DBB152BCB}"/>
              </a:ext>
            </a:extLst>
          </p:cNvPr>
          <p:cNvSpPr>
            <a:spLocks noGrp="1"/>
          </p:cNvSpPr>
          <p:nvPr>
            <p:ph idx="1"/>
          </p:nvPr>
        </p:nvSpPr>
        <p:spPr/>
        <p:txBody>
          <a:bodyPr/>
          <a:lstStyle/>
          <a:p>
            <a:r>
              <a:rPr lang="en-US" altLang="en-US" dirty="0"/>
              <a:t>3GPP-IETF Coordination</a:t>
            </a:r>
            <a:endParaRPr lang="fr-FR" altLang="en-US" dirty="0"/>
          </a:p>
          <a:p>
            <a:r>
              <a:rPr lang="en-US" altLang="en-US" dirty="0"/>
              <a:t>Ongoing Liaison Statements exchanged between IETF and 3GPP</a:t>
            </a:r>
            <a:endParaRPr lang="fr-FR" altLang="en-US" dirty="0"/>
          </a:p>
          <a:p>
            <a:r>
              <a:rPr lang="en-US" altLang="en-US" dirty="0"/>
              <a:t>Ongoing IANA action</a:t>
            </a:r>
            <a:endParaRPr lang="fr-FR" altLang="en-US" dirty="0"/>
          </a:p>
          <a:p>
            <a:r>
              <a:rPr lang="en-US" altLang="en-US" dirty="0"/>
              <a:t>Status of the 3GPP-IETF dependencies</a:t>
            </a:r>
            <a:endParaRPr lang="fr-FR" altLang="en-US" dirty="0"/>
          </a:p>
          <a:p>
            <a:r>
              <a:rPr lang="fr-FR" altLang="en-US" dirty="0" err="1"/>
              <a:t>AoB</a:t>
            </a:r>
            <a:endParaRPr lang="en-US" altLang="en-US" dirty="0"/>
          </a:p>
        </p:txBody>
      </p:sp>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re 1">
            <a:extLst>
              <a:ext uri="{FF2B5EF4-FFF2-40B4-BE49-F238E27FC236}">
                <a16:creationId xmlns:a16="http://schemas.microsoft.com/office/drawing/2014/main" id="{6A721D0C-C875-4AD1-9AC4-9BA6C3D8723B}"/>
              </a:ext>
            </a:extLst>
          </p:cNvPr>
          <p:cNvSpPr>
            <a:spLocks noGrp="1"/>
          </p:cNvSpPr>
          <p:nvPr>
            <p:ph type="title"/>
          </p:nvPr>
        </p:nvSpPr>
        <p:spPr/>
        <p:txBody>
          <a:bodyPr/>
          <a:lstStyle/>
          <a:p>
            <a:r>
              <a:rPr lang="en-US" altLang="en-US" dirty="0"/>
              <a:t>Drafts in RFC Editor queue</a:t>
            </a:r>
            <a:endParaRPr lang="fr-FR" altLang="en-US" dirty="0"/>
          </a:p>
        </p:txBody>
      </p:sp>
      <p:sp>
        <p:nvSpPr>
          <p:cNvPr id="3" name="Espace réservé du contenu 2">
            <a:extLst>
              <a:ext uri="{FF2B5EF4-FFF2-40B4-BE49-F238E27FC236}">
                <a16:creationId xmlns:a16="http://schemas.microsoft.com/office/drawing/2014/main" id="{BAE06F52-34FF-4D21-A7AA-4765268C4C81}"/>
              </a:ext>
            </a:extLst>
          </p:cNvPr>
          <p:cNvSpPr>
            <a:spLocks noGrp="1"/>
          </p:cNvSpPr>
          <p:nvPr>
            <p:ph idx="1"/>
          </p:nvPr>
        </p:nvSpPr>
        <p:spPr/>
        <p:txBody>
          <a:bodyPr/>
          <a:lstStyle/>
          <a:p>
            <a:pPr>
              <a:defRPr/>
            </a:pPr>
            <a:r>
              <a:rPr lang="en-US" altLang="en-US" dirty="0">
                <a:solidFill>
                  <a:srgbClr val="212529"/>
                </a:solidFill>
                <a:highlight>
                  <a:srgbClr val="FFFFFF"/>
                </a:highlight>
                <a:latin typeface="Inter"/>
                <a:hlinkClick r:id="rId2"/>
              </a:rPr>
              <a:t>draft-ietf-opsawg-teas-attachment-circuit</a:t>
            </a:r>
            <a:r>
              <a:rPr lang="en-US" dirty="0">
                <a:highlight>
                  <a:srgbClr val="FFFFFF"/>
                </a:highlight>
              </a:rPr>
              <a:t>		</a:t>
            </a:r>
          </a:p>
          <a:p>
            <a:pPr lvl="1">
              <a:defRPr/>
            </a:pPr>
            <a:r>
              <a:rPr lang="en-US" dirty="0">
                <a:highlight>
                  <a:srgbClr val="FFFFFF"/>
                </a:highlight>
              </a:rPr>
              <a:t>Title: </a:t>
            </a:r>
            <a:r>
              <a:rPr lang="en-US" altLang="zh-CN" dirty="0">
                <a:highlight>
                  <a:srgbClr val="FFFFFF"/>
                </a:highlight>
              </a:rPr>
              <a:t>YANG Data Models for 'Attachment Circuits'-as-a-Service (</a:t>
            </a:r>
            <a:r>
              <a:rPr lang="en-US" altLang="zh-CN" dirty="0" err="1">
                <a:highlight>
                  <a:srgbClr val="FFFFFF"/>
                </a:highlight>
              </a:rPr>
              <a:t>ACaaS</a:t>
            </a:r>
            <a:r>
              <a:rPr lang="en-US" altLang="zh-CN" dirty="0">
                <a:highlight>
                  <a:srgbClr val="FFFFFF"/>
                </a:highlight>
              </a:rPr>
              <a:t>)</a:t>
            </a:r>
            <a:endParaRPr lang="en-US" dirty="0">
              <a:highlight>
                <a:srgbClr val="FFFFFF"/>
              </a:highlight>
            </a:endParaRPr>
          </a:p>
          <a:p>
            <a:pPr lvl="1">
              <a:defRPr/>
            </a:pPr>
            <a:r>
              <a:rPr lang="en-US" dirty="0">
                <a:highlight>
                  <a:srgbClr val="FFFFFF"/>
                </a:highlight>
              </a:rPr>
              <a:t>Status: draft-</a:t>
            </a:r>
            <a:r>
              <a:rPr lang="en-US" dirty="0" err="1">
                <a:highlight>
                  <a:srgbClr val="FFFFFF"/>
                </a:highlight>
              </a:rPr>
              <a:t>boro</a:t>
            </a:r>
            <a:r>
              <a:rPr lang="en-US" dirty="0">
                <a:highlight>
                  <a:srgbClr val="FFFFFF"/>
                </a:highlight>
              </a:rPr>
              <a:t>-</a:t>
            </a:r>
            <a:r>
              <a:rPr lang="en-US" dirty="0" err="1">
                <a:highlight>
                  <a:srgbClr val="FFFFFF"/>
                </a:highlight>
              </a:rPr>
              <a:t>opsawg</a:t>
            </a:r>
            <a:r>
              <a:rPr lang="en-US" dirty="0">
                <a:highlight>
                  <a:srgbClr val="FFFFFF"/>
                </a:highlight>
              </a:rPr>
              <a:t>-teas-attachment-circuit adopted by WG as </a:t>
            </a:r>
            <a:r>
              <a:rPr lang="en-GB" dirty="0">
                <a:highlight>
                  <a:srgbClr val="FFFFFF"/>
                </a:highlight>
              </a:rPr>
              <a:t>draft-</a:t>
            </a:r>
            <a:r>
              <a:rPr lang="en-GB" dirty="0" err="1">
                <a:highlight>
                  <a:srgbClr val="FFFFFF"/>
                </a:highlight>
              </a:rPr>
              <a:t>ietf</a:t>
            </a:r>
            <a:r>
              <a:rPr lang="en-GB" dirty="0">
                <a:highlight>
                  <a:srgbClr val="FFFFFF"/>
                </a:highlight>
              </a:rPr>
              <a:t>-</a:t>
            </a:r>
            <a:r>
              <a:rPr lang="en-GB" dirty="0" err="1">
                <a:highlight>
                  <a:srgbClr val="FFFFFF"/>
                </a:highlight>
              </a:rPr>
              <a:t>opsawg</a:t>
            </a:r>
            <a:r>
              <a:rPr lang="en-GB" dirty="0">
                <a:highlight>
                  <a:srgbClr val="FFFFFF"/>
                </a:highlight>
              </a:rPr>
              <a:t>-teas-attachment-circuit, draft-</a:t>
            </a:r>
            <a:r>
              <a:rPr lang="en-GB" dirty="0" err="1">
                <a:highlight>
                  <a:srgbClr val="FFFFFF"/>
                </a:highlight>
              </a:rPr>
              <a:t>ietf</a:t>
            </a:r>
            <a:r>
              <a:rPr lang="en-GB" dirty="0">
                <a:highlight>
                  <a:srgbClr val="FFFFFF"/>
                </a:highlight>
              </a:rPr>
              <a:t>-</a:t>
            </a:r>
            <a:r>
              <a:rPr lang="en-GB" dirty="0" err="1">
                <a:highlight>
                  <a:srgbClr val="FFFFFF"/>
                </a:highlight>
              </a:rPr>
              <a:t>opsawg</a:t>
            </a:r>
            <a:r>
              <a:rPr lang="en-GB" dirty="0">
                <a:highlight>
                  <a:srgbClr val="FFFFFF"/>
                </a:highlight>
              </a:rPr>
              <a:t>-teas-attachment-circuit</a:t>
            </a:r>
            <a:r>
              <a:rPr lang="en-DE" dirty="0">
                <a:highlight>
                  <a:srgbClr val="FFFFFF"/>
                </a:highlight>
              </a:rPr>
              <a:t>-</a:t>
            </a:r>
            <a:r>
              <a:rPr lang="en-US" dirty="0">
                <a:solidFill>
                  <a:srgbClr val="FF0000"/>
                </a:solidFill>
                <a:highlight>
                  <a:srgbClr val="FFFFFF"/>
                </a:highlight>
              </a:rPr>
              <a:t>20</a:t>
            </a:r>
            <a:r>
              <a:rPr lang="en-DE" dirty="0">
                <a:highlight>
                  <a:srgbClr val="FFFFFF"/>
                </a:highlight>
              </a:rPr>
              <a:t> </a:t>
            </a:r>
            <a:r>
              <a:rPr lang="en-GB" dirty="0">
                <a:highlight>
                  <a:srgbClr val="FFFFFF"/>
                </a:highlight>
              </a:rPr>
              <a:t>p</a:t>
            </a:r>
            <a:r>
              <a:rPr lang="en-DE" dirty="0">
                <a:highlight>
                  <a:srgbClr val="FFFFFF"/>
                </a:highlight>
              </a:rPr>
              <a:t>o</a:t>
            </a:r>
            <a:r>
              <a:rPr lang="en-GB" dirty="0">
                <a:highlight>
                  <a:srgbClr val="FFFFFF"/>
                </a:highlight>
              </a:rPr>
              <a:t>s</a:t>
            </a:r>
            <a:r>
              <a:rPr lang="en-DE" dirty="0">
                <a:highlight>
                  <a:srgbClr val="FFFFFF"/>
                </a:highlight>
              </a:rPr>
              <a:t>t</a:t>
            </a:r>
            <a:r>
              <a:rPr lang="en-GB" dirty="0">
                <a:highlight>
                  <a:srgbClr val="FFFFFF"/>
                </a:highlight>
              </a:rPr>
              <a:t>e</a:t>
            </a:r>
            <a:r>
              <a:rPr lang="en-DE" dirty="0">
                <a:highlight>
                  <a:srgbClr val="FFFFFF"/>
                </a:highlight>
              </a:rPr>
              <a:t>d </a:t>
            </a:r>
            <a:r>
              <a:rPr lang="en-US" dirty="0">
                <a:solidFill>
                  <a:srgbClr val="FF0000"/>
                </a:solidFill>
                <a:highlight>
                  <a:srgbClr val="FFFFFF"/>
                </a:highlight>
              </a:rPr>
              <a:t>01</a:t>
            </a:r>
            <a:r>
              <a:rPr lang="en-DE" dirty="0">
                <a:solidFill>
                  <a:srgbClr val="FF0000"/>
                </a:solidFill>
                <a:highlight>
                  <a:srgbClr val="FFFFFF"/>
                </a:highlight>
              </a:rPr>
              <a:t>/2</a:t>
            </a:r>
            <a:r>
              <a:rPr lang="en-US" dirty="0">
                <a:solidFill>
                  <a:srgbClr val="FF0000"/>
                </a:solidFill>
                <a:highlight>
                  <a:srgbClr val="FFFFFF"/>
                </a:highlight>
              </a:rPr>
              <a:t>5.</a:t>
            </a:r>
          </a:p>
          <a:p>
            <a:pPr lvl="1">
              <a:defRPr/>
            </a:pPr>
            <a:r>
              <a:rPr lang="en-US" dirty="0">
                <a:highlight>
                  <a:srgbClr val="FFFFFF"/>
                </a:highlight>
              </a:rPr>
              <a:t>Next steps: RFC publication, SA5 CR to 28.541</a:t>
            </a:r>
            <a:endParaRPr lang="en-DE" dirty="0">
              <a:highlight>
                <a:srgbClr val="FFFFFF"/>
              </a:highlight>
            </a:endParaRPr>
          </a:p>
          <a:p>
            <a:pPr>
              <a:defRPr/>
            </a:pPr>
            <a:r>
              <a:rPr lang="en-US" altLang="en-US" dirty="0">
                <a:solidFill>
                  <a:srgbClr val="212529"/>
                </a:solidFill>
                <a:latin typeface="Inter"/>
                <a:hlinkClick r:id="rId3"/>
              </a:rPr>
              <a:t>draft-</a:t>
            </a:r>
            <a:r>
              <a:rPr lang="en-US" altLang="en-US" dirty="0" err="1">
                <a:solidFill>
                  <a:srgbClr val="212529"/>
                </a:solidFill>
                <a:latin typeface="Inter"/>
                <a:hlinkClick r:id="rId3"/>
              </a:rPr>
              <a:t>ietf</a:t>
            </a:r>
            <a:r>
              <a:rPr lang="en-US" altLang="en-US" dirty="0">
                <a:solidFill>
                  <a:srgbClr val="212529"/>
                </a:solidFill>
                <a:latin typeface="Inter"/>
                <a:hlinkClick r:id="rId3"/>
              </a:rPr>
              <a:t>-</a:t>
            </a:r>
            <a:r>
              <a:rPr lang="en-US" altLang="en-US" dirty="0" err="1">
                <a:solidFill>
                  <a:srgbClr val="212529"/>
                </a:solidFill>
                <a:latin typeface="Inter"/>
                <a:hlinkClick r:id="rId3"/>
              </a:rPr>
              <a:t>tsvwg</a:t>
            </a:r>
            <a:r>
              <a:rPr lang="en-US" altLang="en-US" dirty="0">
                <a:solidFill>
                  <a:srgbClr val="212529"/>
                </a:solidFill>
                <a:latin typeface="Inter"/>
                <a:hlinkClick r:id="rId3"/>
              </a:rPr>
              <a:t>-</a:t>
            </a:r>
            <a:r>
              <a:rPr lang="en-US" altLang="en-US" dirty="0" err="1">
                <a:solidFill>
                  <a:srgbClr val="212529"/>
                </a:solidFill>
                <a:latin typeface="Inter"/>
                <a:hlinkClick r:id="rId3"/>
              </a:rPr>
              <a:t>udp</a:t>
            </a:r>
            <a:r>
              <a:rPr lang="en-US" altLang="en-US" dirty="0">
                <a:solidFill>
                  <a:srgbClr val="212529"/>
                </a:solidFill>
                <a:latin typeface="Inter"/>
                <a:hlinkClick r:id="rId3"/>
              </a:rPr>
              <a:t>-options</a:t>
            </a:r>
            <a:r>
              <a:rPr lang="en-US" dirty="0">
                <a:highlight>
                  <a:srgbClr val="FFFFFF"/>
                </a:highlight>
              </a:rPr>
              <a:t>		</a:t>
            </a:r>
          </a:p>
          <a:p>
            <a:pPr lvl="1">
              <a:defRPr/>
            </a:pPr>
            <a:r>
              <a:rPr lang="en-US" dirty="0" err="1">
                <a:highlight>
                  <a:srgbClr val="FFFFFF"/>
                </a:highlight>
              </a:rPr>
              <a:t>Title:</a:t>
            </a:r>
            <a:r>
              <a:rPr lang="en-US" dirty="0" err="1">
                <a:solidFill>
                  <a:srgbClr val="212529"/>
                </a:solidFill>
                <a:latin typeface="Inter"/>
              </a:rPr>
              <a:t>Transport</a:t>
            </a:r>
            <a:r>
              <a:rPr lang="en-US" dirty="0">
                <a:solidFill>
                  <a:srgbClr val="212529"/>
                </a:solidFill>
                <a:latin typeface="Inter"/>
              </a:rPr>
              <a:t> Options for UDP</a:t>
            </a:r>
            <a:endParaRPr lang="en-US" dirty="0">
              <a:highlight>
                <a:srgbClr val="FFFFFF"/>
              </a:highlight>
            </a:endParaRPr>
          </a:p>
          <a:p>
            <a:pPr lvl="1">
              <a:defRPr/>
            </a:pPr>
            <a:r>
              <a:rPr lang="en-US" dirty="0">
                <a:highlight>
                  <a:srgbClr val="FFFFFF"/>
                </a:highlight>
              </a:rPr>
              <a:t>Status: </a:t>
            </a:r>
            <a:r>
              <a:rPr lang="en-US" altLang="en-US" dirty="0">
                <a:solidFill>
                  <a:srgbClr val="212529"/>
                </a:solidFill>
                <a:latin typeface="var(--bs-font-monospace)"/>
              </a:rPr>
              <a:t>draft-ietf-tsvwg-udp-options-38</a:t>
            </a:r>
            <a:r>
              <a:rPr lang="en-US" altLang="en-US" sz="600" dirty="0"/>
              <a:t> </a:t>
            </a:r>
            <a:r>
              <a:rPr lang="en-DE" dirty="0">
                <a:highlight>
                  <a:srgbClr val="FFFFFF"/>
                </a:highlight>
              </a:rPr>
              <a:t> </a:t>
            </a:r>
            <a:r>
              <a:rPr lang="en-GB" dirty="0">
                <a:highlight>
                  <a:srgbClr val="FFFFFF"/>
                </a:highlight>
              </a:rPr>
              <a:t>p</a:t>
            </a:r>
            <a:r>
              <a:rPr lang="en-DE" dirty="0">
                <a:highlight>
                  <a:srgbClr val="FFFFFF"/>
                </a:highlight>
              </a:rPr>
              <a:t>o</a:t>
            </a:r>
            <a:r>
              <a:rPr lang="en-GB" dirty="0">
                <a:highlight>
                  <a:srgbClr val="FFFFFF"/>
                </a:highlight>
              </a:rPr>
              <a:t>s</a:t>
            </a:r>
            <a:r>
              <a:rPr lang="en-DE" dirty="0">
                <a:highlight>
                  <a:srgbClr val="FFFFFF"/>
                </a:highlight>
              </a:rPr>
              <a:t>t</a:t>
            </a:r>
            <a:r>
              <a:rPr lang="en-GB" dirty="0">
                <a:highlight>
                  <a:srgbClr val="FFFFFF"/>
                </a:highlight>
              </a:rPr>
              <a:t>e</a:t>
            </a:r>
            <a:r>
              <a:rPr lang="en-DE" dirty="0">
                <a:highlight>
                  <a:srgbClr val="FFFFFF"/>
                </a:highlight>
              </a:rPr>
              <a:t>d </a:t>
            </a:r>
            <a:r>
              <a:rPr lang="en-US" dirty="0">
                <a:highlight>
                  <a:srgbClr val="FFFFFF"/>
                </a:highlight>
              </a:rPr>
              <a:t>11</a:t>
            </a:r>
            <a:r>
              <a:rPr lang="en-DE" dirty="0">
                <a:highlight>
                  <a:srgbClr val="FFFFFF"/>
                </a:highlight>
              </a:rPr>
              <a:t>/24</a:t>
            </a:r>
            <a:r>
              <a:rPr lang="en-US" dirty="0">
                <a:highlight>
                  <a:srgbClr val="FFFFFF"/>
                </a:highlight>
              </a:rPr>
              <a:t>.</a:t>
            </a:r>
          </a:p>
          <a:p>
            <a:pPr lvl="1">
              <a:defRPr/>
            </a:pPr>
            <a:r>
              <a:rPr lang="en-US" dirty="0">
                <a:highlight>
                  <a:srgbClr val="FFFFFF"/>
                </a:highlight>
              </a:rPr>
              <a:t>Next steps: RFC publication, SA2 CR to 23.501, CT3 CR to </a:t>
            </a:r>
            <a:r>
              <a:rPr lang="en-GB" dirty="0">
                <a:highlight>
                  <a:srgbClr val="FFFFFF"/>
                </a:highlight>
              </a:rPr>
              <a:t>29.561,  CT4 CR to 29.244 </a:t>
            </a:r>
            <a:endParaRPr lang="en-DE" dirty="0">
              <a:highlight>
                <a:srgbClr val="FFFFFF"/>
              </a:highlight>
            </a:endParaRPr>
          </a:p>
          <a:p>
            <a:pPr marL="0" indent="0">
              <a:buNone/>
              <a:defRPr/>
            </a:pPr>
            <a:r>
              <a:rPr lang="en-US" dirty="0"/>
              <a:t>		</a:t>
            </a:r>
          </a:p>
          <a:p>
            <a:pPr lvl="1">
              <a:defRPr/>
            </a:pPr>
            <a:endParaRPr lang="en-US" dirty="0"/>
          </a:p>
        </p:txBody>
      </p:sp>
      <p:sp>
        <p:nvSpPr>
          <p:cNvPr id="7" name="Rectangle 5">
            <a:extLst>
              <a:ext uri="{FF2B5EF4-FFF2-40B4-BE49-F238E27FC236}">
                <a16:creationId xmlns:a16="http://schemas.microsoft.com/office/drawing/2014/main" id="{43C8C0EB-CBBC-4F06-BF98-E8B0B0B31694}"/>
              </a:ext>
            </a:extLst>
          </p:cNvPr>
          <p:cNvSpPr>
            <a:spLocks noChangeArrowheads="1"/>
          </p:cNvSpPr>
          <p:nvPr/>
        </p:nvSpPr>
        <p:spPr bwMode="auto">
          <a:xfrm>
            <a:off x="0" y="670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9" name="Rectangle 7">
            <a:extLst>
              <a:ext uri="{FF2B5EF4-FFF2-40B4-BE49-F238E27FC236}">
                <a16:creationId xmlns:a16="http://schemas.microsoft.com/office/drawing/2014/main" id="{C799795A-ABAC-48E8-A7CB-B017A3726B0F}"/>
              </a:ext>
            </a:extLst>
          </p:cNvPr>
          <p:cNvSpPr>
            <a:spLocks noChangeArrowheads="1"/>
          </p:cNvSpPr>
          <p:nvPr/>
        </p:nvSpPr>
        <p:spPr bwMode="auto">
          <a:xfrm>
            <a:off x="152400" y="242500"/>
            <a:ext cx="184731"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re 1">
            <a:extLst>
              <a:ext uri="{FF2B5EF4-FFF2-40B4-BE49-F238E27FC236}">
                <a16:creationId xmlns:a16="http://schemas.microsoft.com/office/drawing/2014/main" id="{6A721D0C-C875-4AD1-9AC4-9BA6C3D8723B}"/>
              </a:ext>
            </a:extLst>
          </p:cNvPr>
          <p:cNvSpPr>
            <a:spLocks noGrp="1"/>
          </p:cNvSpPr>
          <p:nvPr>
            <p:ph type="title"/>
          </p:nvPr>
        </p:nvSpPr>
        <p:spPr/>
        <p:txBody>
          <a:bodyPr/>
          <a:lstStyle/>
          <a:p>
            <a:r>
              <a:rPr lang="en-US" altLang="en-US" dirty="0"/>
              <a:t>Drafts in RFC Editor queue</a:t>
            </a:r>
            <a:endParaRPr lang="fr-FR" altLang="en-US" dirty="0"/>
          </a:p>
        </p:txBody>
      </p:sp>
      <p:sp>
        <p:nvSpPr>
          <p:cNvPr id="3" name="Espace réservé du contenu 2">
            <a:extLst>
              <a:ext uri="{FF2B5EF4-FFF2-40B4-BE49-F238E27FC236}">
                <a16:creationId xmlns:a16="http://schemas.microsoft.com/office/drawing/2014/main" id="{BAE06F52-34FF-4D21-A7AA-4765268C4C81}"/>
              </a:ext>
            </a:extLst>
          </p:cNvPr>
          <p:cNvSpPr>
            <a:spLocks noGrp="1"/>
          </p:cNvSpPr>
          <p:nvPr>
            <p:ph idx="1"/>
          </p:nvPr>
        </p:nvSpPr>
        <p:spPr/>
        <p:txBody>
          <a:bodyPr/>
          <a:lstStyle/>
          <a:p>
            <a:pPr>
              <a:defRPr/>
            </a:pPr>
            <a:r>
              <a:rPr lang="en-US" altLang="en-US" dirty="0">
                <a:solidFill>
                  <a:srgbClr val="212529"/>
                </a:solidFill>
                <a:latin typeface="Inter"/>
                <a:hlinkClick r:id="rId2"/>
              </a:rPr>
              <a:t>draft-</a:t>
            </a:r>
            <a:r>
              <a:rPr lang="en-US" altLang="en-US" dirty="0" err="1">
                <a:solidFill>
                  <a:srgbClr val="212529"/>
                </a:solidFill>
                <a:latin typeface="Inter"/>
                <a:hlinkClick r:id="rId2"/>
              </a:rPr>
              <a:t>ietf</a:t>
            </a:r>
            <a:r>
              <a:rPr lang="en-US" altLang="en-US" dirty="0">
                <a:solidFill>
                  <a:srgbClr val="212529"/>
                </a:solidFill>
                <a:latin typeface="Inter"/>
                <a:hlinkClick r:id="rId2"/>
              </a:rPr>
              <a:t>-</a:t>
            </a:r>
            <a:r>
              <a:rPr lang="en-US" altLang="en-US" dirty="0" err="1">
                <a:solidFill>
                  <a:srgbClr val="212529"/>
                </a:solidFill>
                <a:latin typeface="Inter"/>
                <a:hlinkClick r:id="rId2"/>
              </a:rPr>
              <a:t>sipcore-callinfo-rcd</a:t>
            </a:r>
            <a:endParaRPr lang="en-US" altLang="en-US" sz="1050" dirty="0">
              <a:solidFill>
                <a:srgbClr val="212529"/>
              </a:solidFill>
              <a:latin typeface="Inter"/>
            </a:endParaRPr>
          </a:p>
          <a:p>
            <a:pPr lvl="1">
              <a:defRPr/>
            </a:pPr>
            <a:r>
              <a:rPr lang="en-US" dirty="0">
                <a:highlight>
                  <a:srgbClr val="FFFFFF"/>
                </a:highlight>
              </a:rPr>
              <a:t>Title: </a:t>
            </a:r>
            <a:r>
              <a:rPr lang="en-US" altLang="en-US" dirty="0">
                <a:solidFill>
                  <a:srgbClr val="212529"/>
                </a:solidFill>
                <a:latin typeface="var(--bs-font-monospace)"/>
              </a:rPr>
              <a:t>SIP Call-Info Parameters for Rich Call Data</a:t>
            </a:r>
            <a:r>
              <a:rPr lang="en-US" altLang="en-US" sz="600" dirty="0"/>
              <a:t> </a:t>
            </a:r>
            <a:endParaRPr lang="en-US" altLang="en-US" dirty="0">
              <a:latin typeface="Arial" panose="020B0604020202020204" pitchFamily="34" charset="0"/>
            </a:endParaRPr>
          </a:p>
          <a:p>
            <a:pPr lvl="1">
              <a:defRPr/>
            </a:pPr>
            <a:r>
              <a:rPr lang="en-US" dirty="0">
                <a:highlight>
                  <a:srgbClr val="FFFFFF"/>
                </a:highlight>
              </a:rPr>
              <a:t>Status: </a:t>
            </a:r>
            <a:r>
              <a:rPr lang="en-US" b="0" i="0" dirty="0">
                <a:solidFill>
                  <a:srgbClr val="000000"/>
                </a:solidFill>
                <a:effectLst/>
                <a:latin typeface="Inter"/>
              </a:rPr>
              <a:t>In Last Call (ends 2025-02-17)</a:t>
            </a:r>
            <a:r>
              <a:rPr lang="en-US" altLang="en-US" dirty="0">
                <a:solidFill>
                  <a:srgbClr val="212529"/>
                </a:solidFill>
                <a:latin typeface="Inter"/>
              </a:rPr>
              <a:t> draft-ietf-sipcore-callinfo-rcd-13</a:t>
            </a:r>
            <a:r>
              <a:rPr lang="en-US" altLang="en-US" sz="1000" dirty="0">
                <a:solidFill>
                  <a:srgbClr val="212529"/>
                </a:solidFill>
                <a:latin typeface="Inter"/>
              </a:rPr>
              <a:t> </a:t>
            </a:r>
            <a:r>
              <a:rPr lang="en-GB" dirty="0">
                <a:highlight>
                  <a:srgbClr val="FFFFFF"/>
                </a:highlight>
              </a:rPr>
              <a:t>p</a:t>
            </a:r>
            <a:r>
              <a:rPr lang="en-DE" dirty="0">
                <a:highlight>
                  <a:srgbClr val="FFFFFF"/>
                </a:highlight>
              </a:rPr>
              <a:t>o</a:t>
            </a:r>
            <a:r>
              <a:rPr lang="en-GB" dirty="0">
                <a:highlight>
                  <a:srgbClr val="FFFFFF"/>
                </a:highlight>
              </a:rPr>
              <a:t>s</a:t>
            </a:r>
            <a:r>
              <a:rPr lang="en-DE" dirty="0">
                <a:highlight>
                  <a:srgbClr val="FFFFFF"/>
                </a:highlight>
              </a:rPr>
              <a:t>t</a:t>
            </a:r>
            <a:r>
              <a:rPr lang="en-GB" dirty="0">
                <a:highlight>
                  <a:srgbClr val="FFFFFF"/>
                </a:highlight>
              </a:rPr>
              <a:t>e</a:t>
            </a:r>
            <a:r>
              <a:rPr lang="en-DE" dirty="0">
                <a:highlight>
                  <a:srgbClr val="FFFFFF"/>
                </a:highlight>
              </a:rPr>
              <a:t>d </a:t>
            </a:r>
            <a:r>
              <a:rPr lang="en-US" dirty="0">
                <a:highlight>
                  <a:srgbClr val="FFFFFF"/>
                </a:highlight>
              </a:rPr>
              <a:t>01</a:t>
            </a:r>
            <a:r>
              <a:rPr lang="en-DE" dirty="0">
                <a:highlight>
                  <a:srgbClr val="FFFFFF"/>
                </a:highlight>
              </a:rPr>
              <a:t>/2</a:t>
            </a:r>
            <a:r>
              <a:rPr lang="en-US" dirty="0">
                <a:highlight>
                  <a:srgbClr val="FFFFFF"/>
                </a:highlight>
              </a:rPr>
              <a:t>5.</a:t>
            </a:r>
          </a:p>
          <a:p>
            <a:pPr lvl="1">
              <a:defRPr/>
            </a:pPr>
            <a:r>
              <a:rPr lang="en-US" dirty="0">
                <a:highlight>
                  <a:srgbClr val="FFFFFF"/>
                </a:highlight>
              </a:rPr>
              <a:t>Next steps: RFC publication, SA2 CR to 23. 228</a:t>
            </a:r>
            <a:endParaRPr lang="en-DE" dirty="0">
              <a:highlight>
                <a:srgbClr val="FFFFFF"/>
              </a:highlight>
            </a:endParaRPr>
          </a:p>
          <a:p>
            <a:pPr marL="0" indent="0">
              <a:buNone/>
              <a:defRPr/>
            </a:pPr>
            <a:r>
              <a:rPr lang="en-US" dirty="0"/>
              <a:t>		</a:t>
            </a:r>
          </a:p>
          <a:p>
            <a:pPr lvl="1">
              <a:defRPr/>
            </a:pPr>
            <a:endParaRPr lang="en-US" dirty="0"/>
          </a:p>
        </p:txBody>
      </p:sp>
      <p:sp>
        <p:nvSpPr>
          <p:cNvPr id="7" name="Rectangle 5">
            <a:extLst>
              <a:ext uri="{FF2B5EF4-FFF2-40B4-BE49-F238E27FC236}">
                <a16:creationId xmlns:a16="http://schemas.microsoft.com/office/drawing/2014/main" id="{43C8C0EB-CBBC-4F06-BF98-E8B0B0B31694}"/>
              </a:ext>
            </a:extLst>
          </p:cNvPr>
          <p:cNvSpPr>
            <a:spLocks noChangeArrowheads="1"/>
          </p:cNvSpPr>
          <p:nvPr/>
        </p:nvSpPr>
        <p:spPr bwMode="auto">
          <a:xfrm>
            <a:off x="0" y="670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9" name="Rectangle 7">
            <a:extLst>
              <a:ext uri="{FF2B5EF4-FFF2-40B4-BE49-F238E27FC236}">
                <a16:creationId xmlns:a16="http://schemas.microsoft.com/office/drawing/2014/main" id="{C799795A-ABAC-48E8-A7CB-B017A3726B0F}"/>
              </a:ext>
            </a:extLst>
          </p:cNvPr>
          <p:cNvSpPr>
            <a:spLocks noChangeArrowheads="1"/>
          </p:cNvSpPr>
          <p:nvPr/>
        </p:nvSpPr>
        <p:spPr bwMode="auto">
          <a:xfrm>
            <a:off x="152400" y="242500"/>
            <a:ext cx="184731"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5" name="Rectangle 3">
            <a:extLst>
              <a:ext uri="{FF2B5EF4-FFF2-40B4-BE49-F238E27FC236}">
                <a16:creationId xmlns:a16="http://schemas.microsoft.com/office/drawing/2014/main" id="{C0508197-09ED-4B0A-92F7-AC7858BC3FF7}"/>
              </a:ext>
            </a:extLst>
          </p:cNvPr>
          <p:cNvSpPr>
            <a:spLocks noChangeArrowheads="1"/>
          </p:cNvSpPr>
          <p:nvPr/>
        </p:nvSpPr>
        <p:spPr bwMode="auto">
          <a:xfrm>
            <a:off x="152400" y="2194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6" name="Rectangle 4">
            <a:extLst>
              <a:ext uri="{FF2B5EF4-FFF2-40B4-BE49-F238E27FC236}">
                <a16:creationId xmlns:a16="http://schemas.microsoft.com/office/drawing/2014/main" id="{432E1726-D72B-4A00-AE43-4F00813C2182}"/>
              </a:ext>
            </a:extLst>
          </p:cNvPr>
          <p:cNvSpPr>
            <a:spLocks noChangeArrowheads="1"/>
          </p:cNvSpPr>
          <p:nvPr/>
        </p:nvSpPr>
        <p:spPr bwMode="auto">
          <a:xfrm>
            <a:off x="152400" y="242500"/>
            <a:ext cx="184731"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0" name="Rectangle 5">
            <a:extLst>
              <a:ext uri="{FF2B5EF4-FFF2-40B4-BE49-F238E27FC236}">
                <a16:creationId xmlns:a16="http://schemas.microsoft.com/office/drawing/2014/main" id="{A0EACC57-C75B-4F6E-BB03-24A4B8385F3C}"/>
              </a:ext>
            </a:extLst>
          </p:cNvPr>
          <p:cNvSpPr>
            <a:spLocks noChangeArrowheads="1"/>
          </p:cNvSpPr>
          <p:nvPr/>
        </p:nvSpPr>
        <p:spPr bwMode="auto">
          <a:xfrm>
            <a:off x="152400" y="2194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509170574"/>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re 1">
            <a:extLst>
              <a:ext uri="{FF2B5EF4-FFF2-40B4-BE49-F238E27FC236}">
                <a16:creationId xmlns:a16="http://schemas.microsoft.com/office/drawing/2014/main" id="{913C416C-DF65-4EFC-BE2C-11C382C2D5BB}"/>
              </a:ext>
            </a:extLst>
          </p:cNvPr>
          <p:cNvSpPr>
            <a:spLocks noGrp="1"/>
          </p:cNvSpPr>
          <p:nvPr>
            <p:ph type="title"/>
          </p:nvPr>
        </p:nvSpPr>
        <p:spPr/>
        <p:txBody>
          <a:bodyPr/>
          <a:lstStyle/>
          <a:p>
            <a:r>
              <a:rPr lang="en-US" altLang="en-US"/>
              <a:t>Drafts under IESG review</a:t>
            </a:r>
            <a:endParaRPr lang="fr-FR" altLang="en-US"/>
          </a:p>
        </p:txBody>
      </p:sp>
    </p:spTree>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re 1">
            <a:extLst>
              <a:ext uri="{FF2B5EF4-FFF2-40B4-BE49-F238E27FC236}">
                <a16:creationId xmlns:a16="http://schemas.microsoft.com/office/drawing/2014/main" id="{6A721D0C-C875-4AD1-9AC4-9BA6C3D8723B}"/>
              </a:ext>
            </a:extLst>
          </p:cNvPr>
          <p:cNvSpPr>
            <a:spLocks noGrp="1"/>
          </p:cNvSpPr>
          <p:nvPr>
            <p:ph type="title"/>
          </p:nvPr>
        </p:nvSpPr>
        <p:spPr/>
        <p:txBody>
          <a:bodyPr/>
          <a:lstStyle/>
          <a:p>
            <a:r>
              <a:rPr lang="en-US" altLang="en-US"/>
              <a:t>Drafts under IESG review</a:t>
            </a:r>
            <a:endParaRPr lang="fr-FR" altLang="en-US"/>
          </a:p>
        </p:txBody>
      </p:sp>
      <p:sp>
        <p:nvSpPr>
          <p:cNvPr id="3" name="Espace réservé du contenu 2">
            <a:extLst>
              <a:ext uri="{FF2B5EF4-FFF2-40B4-BE49-F238E27FC236}">
                <a16:creationId xmlns:a16="http://schemas.microsoft.com/office/drawing/2014/main" id="{BAE06F52-34FF-4D21-A7AA-4765268C4C81}"/>
              </a:ext>
            </a:extLst>
          </p:cNvPr>
          <p:cNvSpPr>
            <a:spLocks noGrp="1"/>
          </p:cNvSpPr>
          <p:nvPr>
            <p:ph idx="1"/>
          </p:nvPr>
        </p:nvSpPr>
        <p:spPr/>
        <p:txBody>
          <a:bodyPr/>
          <a:lstStyle/>
          <a:p>
            <a:pPr>
              <a:defRPr/>
            </a:pPr>
            <a:r>
              <a:rPr lang="en-US" dirty="0">
                <a:highlight>
                  <a:srgbClr val="FFFFFF"/>
                </a:highlight>
                <a:hlinkClick r:id="rId2"/>
              </a:rPr>
              <a:t>draft-sipcore-rfc7976bis</a:t>
            </a:r>
            <a:r>
              <a:rPr lang="en-US" dirty="0">
                <a:highlight>
                  <a:srgbClr val="FFFFFF"/>
                </a:highlight>
              </a:rPr>
              <a:t>	</a:t>
            </a:r>
          </a:p>
          <a:p>
            <a:pPr lvl="1">
              <a:defRPr/>
            </a:pPr>
            <a:r>
              <a:rPr lang="en-US" sz="2000" dirty="0">
                <a:highlight>
                  <a:srgbClr val="FFFFFF"/>
                </a:highlight>
              </a:rPr>
              <a:t>Title: Update to P-Visited-Network-ID in SIP Requests and Responses</a:t>
            </a:r>
          </a:p>
          <a:p>
            <a:pPr lvl="1">
              <a:defRPr/>
            </a:pPr>
            <a:r>
              <a:rPr lang="en-US" sz="2000" dirty="0">
                <a:highlight>
                  <a:srgbClr val="FFFFFF"/>
                </a:highlight>
              </a:rPr>
              <a:t>Was draft-</a:t>
            </a:r>
            <a:r>
              <a:rPr lang="en-US" sz="2000" dirty="0" err="1">
                <a:highlight>
                  <a:srgbClr val="FFFFFF"/>
                </a:highlight>
              </a:rPr>
              <a:t>jesske</a:t>
            </a:r>
            <a:r>
              <a:rPr lang="en-US" sz="2000" dirty="0">
                <a:highlight>
                  <a:srgbClr val="FFFFFF"/>
                </a:highlight>
              </a:rPr>
              <a:t>-update-p-visited-network</a:t>
            </a:r>
          </a:p>
          <a:p>
            <a:pPr lvl="1">
              <a:defRPr/>
            </a:pPr>
            <a:r>
              <a:rPr lang="en-US" sz="2000" dirty="0">
                <a:highlight>
                  <a:srgbClr val="FFFFFF"/>
                </a:highlight>
              </a:rPr>
              <a:t>Agreement to handle within SIPCORE at IETF 116 coordination meeting, Additional WGLC held</a:t>
            </a:r>
          </a:p>
          <a:p>
            <a:pPr lvl="1">
              <a:defRPr/>
            </a:pPr>
            <a:r>
              <a:rPr lang="en-US" sz="2000" dirty="0">
                <a:highlight>
                  <a:srgbClr val="FFFFFF"/>
                </a:highlight>
              </a:rPr>
              <a:t>draft-sipcore-rfc7976bis-03 </a:t>
            </a:r>
            <a:r>
              <a:rPr lang="en-GB" sz="2000" dirty="0">
                <a:highlight>
                  <a:srgbClr val="FFFFFF"/>
                </a:highlight>
              </a:rPr>
              <a:t>p</a:t>
            </a:r>
            <a:r>
              <a:rPr lang="en-DE" sz="2000" dirty="0">
                <a:highlight>
                  <a:srgbClr val="FFFFFF"/>
                </a:highlight>
              </a:rPr>
              <a:t>o</a:t>
            </a:r>
            <a:r>
              <a:rPr lang="en-GB" sz="2000" dirty="0">
                <a:highlight>
                  <a:srgbClr val="FFFFFF"/>
                </a:highlight>
              </a:rPr>
              <a:t>s</a:t>
            </a:r>
            <a:r>
              <a:rPr lang="en-DE" sz="2000" dirty="0">
                <a:highlight>
                  <a:srgbClr val="FFFFFF"/>
                </a:highlight>
              </a:rPr>
              <a:t>t</a:t>
            </a:r>
            <a:r>
              <a:rPr lang="en-GB" sz="2000" dirty="0">
                <a:highlight>
                  <a:srgbClr val="FFFFFF"/>
                </a:highlight>
              </a:rPr>
              <a:t>e</a:t>
            </a:r>
            <a:r>
              <a:rPr lang="en-DE" sz="2000" dirty="0">
                <a:highlight>
                  <a:srgbClr val="FFFFFF"/>
                </a:highlight>
              </a:rPr>
              <a:t>d </a:t>
            </a:r>
            <a:r>
              <a:rPr lang="en-US" sz="2000" dirty="0">
                <a:highlight>
                  <a:srgbClr val="FFFFFF"/>
                </a:highlight>
              </a:rPr>
              <a:t>07/</a:t>
            </a:r>
            <a:r>
              <a:rPr lang="en-DE" sz="2000" dirty="0">
                <a:highlight>
                  <a:srgbClr val="FFFFFF"/>
                </a:highlight>
              </a:rPr>
              <a:t>2024 </a:t>
            </a:r>
            <a:r>
              <a:rPr lang="en-US" sz="2000" dirty="0">
                <a:highlight>
                  <a:srgbClr val="FFFFFF"/>
                </a:highlight>
              </a:rPr>
              <a:t>addressing comments</a:t>
            </a:r>
          </a:p>
          <a:p>
            <a:pPr lvl="1">
              <a:defRPr/>
            </a:pPr>
            <a:r>
              <a:rPr lang="en-US" sz="2000" dirty="0">
                <a:highlight>
                  <a:srgbClr val="FFFFFF"/>
                </a:highlight>
              </a:rPr>
              <a:t>Renamed to draft-ietf-sipcore-rfc7976bis-00, posted 08/2024</a:t>
            </a:r>
          </a:p>
          <a:p>
            <a:pPr lvl="1">
              <a:defRPr/>
            </a:pPr>
            <a:r>
              <a:rPr lang="en-US" sz="2000" dirty="0">
                <a:highlight>
                  <a:srgbClr val="FFFFFF"/>
                </a:highlight>
              </a:rPr>
              <a:t>Revised to draft-ietf-sipcore-rfc7976bis-</a:t>
            </a:r>
            <a:r>
              <a:rPr lang="en-US" sz="2000" dirty="0">
                <a:solidFill>
                  <a:srgbClr val="FF0000"/>
                </a:solidFill>
                <a:highlight>
                  <a:srgbClr val="FFFFFF"/>
                </a:highlight>
              </a:rPr>
              <a:t>02</a:t>
            </a:r>
            <a:r>
              <a:rPr lang="en-US" sz="2000" dirty="0">
                <a:highlight>
                  <a:srgbClr val="FFFFFF"/>
                </a:highlight>
              </a:rPr>
              <a:t>, posted </a:t>
            </a:r>
            <a:r>
              <a:rPr lang="en-US" sz="2000" dirty="0">
                <a:solidFill>
                  <a:srgbClr val="FF0000"/>
                </a:solidFill>
                <a:highlight>
                  <a:srgbClr val="FFFFFF"/>
                </a:highlight>
              </a:rPr>
              <a:t>04</a:t>
            </a:r>
            <a:r>
              <a:rPr lang="en-US" sz="2000" dirty="0">
                <a:highlight>
                  <a:srgbClr val="FFFFFF"/>
                </a:highlight>
              </a:rPr>
              <a:t>/2025</a:t>
            </a:r>
          </a:p>
          <a:p>
            <a:pPr lvl="1">
              <a:defRPr/>
            </a:pPr>
            <a:r>
              <a:rPr lang="en-US" sz="2000" dirty="0">
                <a:highlight>
                  <a:srgbClr val="FFFFFF"/>
                </a:highlight>
              </a:rPr>
              <a:t>Next steps:</a:t>
            </a:r>
            <a:r>
              <a:rPr lang="en-DE" sz="2000" dirty="0">
                <a:highlight>
                  <a:srgbClr val="FFFFFF"/>
                </a:highlight>
              </a:rPr>
              <a:t> </a:t>
            </a:r>
            <a:r>
              <a:rPr lang="en-US" sz="2000" dirty="0">
                <a:highlight>
                  <a:srgbClr val="FFFFFF"/>
                </a:highlight>
              </a:rPr>
              <a:t>WG review, IESG review, RFC publication, CT1 CR to 24.229</a:t>
            </a:r>
          </a:p>
          <a:p>
            <a:pPr>
              <a:defRPr/>
            </a:pPr>
            <a:endParaRPr lang="en-DE" dirty="0">
              <a:highlight>
                <a:srgbClr val="FFFFFF"/>
              </a:highlight>
            </a:endParaRPr>
          </a:p>
          <a:p>
            <a:pPr marL="0" indent="0">
              <a:buNone/>
              <a:defRPr/>
            </a:pPr>
            <a:r>
              <a:rPr lang="en-US" dirty="0"/>
              <a:t>		</a:t>
            </a:r>
          </a:p>
          <a:p>
            <a:pPr lvl="1">
              <a:defRPr/>
            </a:pPr>
            <a:endParaRPr lang="en-US" dirty="0"/>
          </a:p>
        </p:txBody>
      </p:sp>
      <p:sp>
        <p:nvSpPr>
          <p:cNvPr id="7" name="Rectangle 5">
            <a:extLst>
              <a:ext uri="{FF2B5EF4-FFF2-40B4-BE49-F238E27FC236}">
                <a16:creationId xmlns:a16="http://schemas.microsoft.com/office/drawing/2014/main" id="{43C8C0EB-CBBC-4F06-BF98-E8B0B0B31694}"/>
              </a:ext>
            </a:extLst>
          </p:cNvPr>
          <p:cNvSpPr>
            <a:spLocks noChangeArrowheads="1"/>
          </p:cNvSpPr>
          <p:nvPr/>
        </p:nvSpPr>
        <p:spPr bwMode="auto">
          <a:xfrm>
            <a:off x="0" y="670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9" name="Rectangle 7">
            <a:extLst>
              <a:ext uri="{FF2B5EF4-FFF2-40B4-BE49-F238E27FC236}">
                <a16:creationId xmlns:a16="http://schemas.microsoft.com/office/drawing/2014/main" id="{C799795A-ABAC-48E8-A7CB-B017A3726B0F}"/>
              </a:ext>
            </a:extLst>
          </p:cNvPr>
          <p:cNvSpPr>
            <a:spLocks noChangeArrowheads="1"/>
          </p:cNvSpPr>
          <p:nvPr/>
        </p:nvSpPr>
        <p:spPr bwMode="auto">
          <a:xfrm>
            <a:off x="152400" y="242500"/>
            <a:ext cx="184731"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5" name="Rectangle 3">
            <a:extLst>
              <a:ext uri="{FF2B5EF4-FFF2-40B4-BE49-F238E27FC236}">
                <a16:creationId xmlns:a16="http://schemas.microsoft.com/office/drawing/2014/main" id="{C0508197-09ED-4B0A-92F7-AC7858BC3FF7}"/>
              </a:ext>
            </a:extLst>
          </p:cNvPr>
          <p:cNvSpPr>
            <a:spLocks noChangeArrowheads="1"/>
          </p:cNvSpPr>
          <p:nvPr/>
        </p:nvSpPr>
        <p:spPr bwMode="auto">
          <a:xfrm>
            <a:off x="152400" y="2194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6" name="Rectangle 4">
            <a:extLst>
              <a:ext uri="{FF2B5EF4-FFF2-40B4-BE49-F238E27FC236}">
                <a16:creationId xmlns:a16="http://schemas.microsoft.com/office/drawing/2014/main" id="{432E1726-D72B-4A00-AE43-4F00813C2182}"/>
              </a:ext>
            </a:extLst>
          </p:cNvPr>
          <p:cNvSpPr>
            <a:spLocks noChangeArrowheads="1"/>
          </p:cNvSpPr>
          <p:nvPr/>
        </p:nvSpPr>
        <p:spPr bwMode="auto">
          <a:xfrm>
            <a:off x="152400" y="242500"/>
            <a:ext cx="184731"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0" name="Rectangle 5">
            <a:extLst>
              <a:ext uri="{FF2B5EF4-FFF2-40B4-BE49-F238E27FC236}">
                <a16:creationId xmlns:a16="http://schemas.microsoft.com/office/drawing/2014/main" id="{A0EACC57-C75B-4F6E-BB03-24A4B8385F3C}"/>
              </a:ext>
            </a:extLst>
          </p:cNvPr>
          <p:cNvSpPr>
            <a:spLocks noChangeArrowheads="1"/>
          </p:cNvSpPr>
          <p:nvPr/>
        </p:nvSpPr>
        <p:spPr bwMode="auto">
          <a:xfrm>
            <a:off x="152400" y="2194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004676460"/>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re 1">
            <a:extLst>
              <a:ext uri="{FF2B5EF4-FFF2-40B4-BE49-F238E27FC236}">
                <a16:creationId xmlns:a16="http://schemas.microsoft.com/office/drawing/2014/main" id="{81013374-F249-48BC-923C-B78348FB0E8A}"/>
              </a:ext>
            </a:extLst>
          </p:cNvPr>
          <p:cNvSpPr>
            <a:spLocks noGrp="1"/>
          </p:cNvSpPr>
          <p:nvPr>
            <p:ph type="title"/>
          </p:nvPr>
        </p:nvSpPr>
        <p:spPr/>
        <p:txBody>
          <a:bodyPr/>
          <a:lstStyle/>
          <a:p>
            <a:r>
              <a:rPr lang="fr-FR" altLang="en-US"/>
              <a:t>Active WG documents</a:t>
            </a:r>
          </a:p>
        </p:txBody>
      </p:sp>
    </p:spTree>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re 1">
            <a:extLst>
              <a:ext uri="{FF2B5EF4-FFF2-40B4-BE49-F238E27FC236}">
                <a16:creationId xmlns:a16="http://schemas.microsoft.com/office/drawing/2014/main" id="{F4B1B880-0698-4A8A-8D43-758EE5DF134B}"/>
              </a:ext>
            </a:extLst>
          </p:cNvPr>
          <p:cNvSpPr>
            <a:spLocks noGrp="1"/>
          </p:cNvSpPr>
          <p:nvPr>
            <p:ph type="title"/>
          </p:nvPr>
        </p:nvSpPr>
        <p:spPr/>
        <p:txBody>
          <a:bodyPr/>
          <a:lstStyle/>
          <a:p>
            <a:r>
              <a:rPr lang="fr-FR" altLang="en-US"/>
              <a:t>Active WG document</a:t>
            </a: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p:txBody>
          <a:bodyPr/>
          <a:lstStyle/>
          <a:p>
            <a:pPr>
              <a:defRPr/>
            </a:pPr>
            <a:r>
              <a:rPr lang="en-US" dirty="0">
                <a:highlight>
                  <a:srgbClr val="FFFFFF"/>
                </a:highlight>
                <a:hlinkClick r:id="rId2"/>
              </a:rPr>
              <a:t>draft-ietf-quic-multipath</a:t>
            </a:r>
            <a:endParaRPr lang="en-US" dirty="0">
              <a:highlight>
                <a:srgbClr val="FFFFFF"/>
              </a:highlight>
            </a:endParaRPr>
          </a:p>
          <a:p>
            <a:pPr lvl="1">
              <a:defRPr/>
            </a:pPr>
            <a:r>
              <a:rPr lang="en-US" dirty="0">
                <a:highlight>
                  <a:srgbClr val="FFFFFF"/>
                </a:highlight>
              </a:rPr>
              <a:t>Title: Multipath Extension for QUIC</a:t>
            </a:r>
          </a:p>
          <a:p>
            <a:pPr lvl="1">
              <a:defRPr/>
            </a:pPr>
            <a:r>
              <a:rPr lang="en-US" dirty="0">
                <a:highlight>
                  <a:srgbClr val="FFFFFF"/>
                </a:highlight>
              </a:rPr>
              <a:t>Status: WG document, draft-ietf-quic-multipath-</a:t>
            </a:r>
            <a:r>
              <a:rPr lang="en-US" dirty="0">
                <a:solidFill>
                  <a:srgbClr val="FF0000"/>
                </a:solidFill>
                <a:highlight>
                  <a:srgbClr val="FFFFFF"/>
                </a:highlight>
              </a:rPr>
              <a:t>14 </a:t>
            </a:r>
            <a:r>
              <a:rPr lang="en-US" dirty="0">
                <a:highlight>
                  <a:srgbClr val="FFFFFF"/>
                </a:highlight>
              </a:rPr>
              <a:t>posted </a:t>
            </a:r>
            <a:r>
              <a:rPr lang="en-US" dirty="0">
                <a:solidFill>
                  <a:srgbClr val="FF0000"/>
                </a:solidFill>
                <a:highlight>
                  <a:srgbClr val="FFFFFF"/>
                </a:highlight>
              </a:rPr>
              <a:t>04/2025</a:t>
            </a:r>
            <a:r>
              <a:rPr lang="en-DE" dirty="0">
                <a:solidFill>
                  <a:srgbClr val="FF0000"/>
                </a:solidFill>
                <a:highlight>
                  <a:srgbClr val="FFFFFF"/>
                </a:highlight>
              </a:rPr>
              <a:t> </a:t>
            </a:r>
            <a:br>
              <a:rPr lang="en-DE" dirty="0">
                <a:solidFill>
                  <a:srgbClr val="FF0000"/>
                </a:solidFill>
                <a:highlight>
                  <a:srgbClr val="FFFFFF"/>
                </a:highlight>
              </a:rPr>
            </a:br>
            <a:r>
              <a:rPr lang="en-US" dirty="0">
                <a:highlight>
                  <a:srgbClr val="FFFFFF"/>
                </a:highlight>
              </a:rPr>
              <a:t>Next step: </a:t>
            </a:r>
            <a:r>
              <a:rPr lang="en-DE" dirty="0">
                <a:highlight>
                  <a:srgbClr val="FFFFFF"/>
                </a:highlight>
              </a:rPr>
              <a:t>W</a:t>
            </a:r>
            <a:r>
              <a:rPr lang="en-GB" dirty="0">
                <a:highlight>
                  <a:srgbClr val="FFFFFF"/>
                </a:highlight>
              </a:rPr>
              <a:t>G</a:t>
            </a:r>
            <a:r>
              <a:rPr lang="en-DE" dirty="0">
                <a:highlight>
                  <a:srgbClr val="FFFFFF"/>
                </a:highlight>
              </a:rPr>
              <a:t> </a:t>
            </a:r>
            <a:r>
              <a:rPr lang="en-GB" dirty="0">
                <a:highlight>
                  <a:srgbClr val="FFFFFF"/>
                </a:highlight>
              </a:rPr>
              <a:t>r</a:t>
            </a:r>
            <a:r>
              <a:rPr lang="en-DE" dirty="0">
                <a:highlight>
                  <a:srgbClr val="FFFFFF"/>
                </a:highlight>
              </a:rPr>
              <a:t>e</a:t>
            </a:r>
            <a:r>
              <a:rPr lang="en-GB" dirty="0">
                <a:highlight>
                  <a:srgbClr val="FFFFFF"/>
                </a:highlight>
              </a:rPr>
              <a:t>v</a:t>
            </a:r>
            <a:r>
              <a:rPr lang="en-DE" dirty="0">
                <a:highlight>
                  <a:srgbClr val="FFFFFF"/>
                </a:highlight>
              </a:rPr>
              <a:t>i</a:t>
            </a:r>
            <a:r>
              <a:rPr lang="en-GB" dirty="0">
                <a:highlight>
                  <a:srgbClr val="FFFFFF"/>
                </a:highlight>
              </a:rPr>
              <a:t>e</a:t>
            </a:r>
            <a:r>
              <a:rPr lang="en-DE" dirty="0">
                <a:highlight>
                  <a:srgbClr val="FFFFFF"/>
                </a:highlight>
              </a:rPr>
              <a:t>w</a:t>
            </a:r>
            <a:r>
              <a:rPr lang="en-US" dirty="0">
                <a:highlight>
                  <a:srgbClr val="FFFFFF"/>
                </a:highlight>
              </a:rPr>
              <a:t>, IESG review, RFC publication, SA2 CR to 23.501, CT1 CR to 24.193, SA3 CR to 33.501</a:t>
            </a:r>
            <a:endParaRPr lang="en-DE" dirty="0">
              <a:highlight>
                <a:srgbClr val="FFFFFF"/>
              </a:highlight>
            </a:endParaRPr>
          </a:p>
          <a:p>
            <a:pPr lvl="1">
              <a:defRPr/>
            </a:pPr>
            <a:endParaRPr lang="en-US" dirty="0">
              <a:highlight>
                <a:srgbClr val="FFFFFF"/>
              </a:highlight>
            </a:endParaRPr>
          </a:p>
          <a:p>
            <a:pPr>
              <a:defRPr/>
            </a:pPr>
            <a:r>
              <a:rPr lang="en-US" altLang="en-US" dirty="0">
                <a:solidFill>
                  <a:srgbClr val="212529"/>
                </a:solidFill>
                <a:latin typeface="Inter"/>
                <a:hlinkClick r:id="rId3"/>
              </a:rPr>
              <a:t>draft-ietf-mimi-content-05</a:t>
            </a:r>
            <a:endParaRPr lang="en-US" dirty="0">
              <a:highlight>
                <a:srgbClr val="FFFFFF"/>
              </a:highlight>
            </a:endParaRPr>
          </a:p>
          <a:p>
            <a:pPr lvl="1">
              <a:defRPr/>
            </a:pPr>
            <a:r>
              <a:rPr lang="en-US" dirty="0">
                <a:highlight>
                  <a:srgbClr val="FFFFFF"/>
                </a:highlight>
              </a:rPr>
              <a:t>Title: </a:t>
            </a:r>
            <a:r>
              <a:rPr lang="it-IT" dirty="0">
                <a:highlight>
                  <a:srgbClr val="FFFFFF"/>
                </a:highlight>
              </a:rPr>
              <a:t>More Instant Messaging Interoperability (MIMI) message content</a:t>
            </a:r>
            <a:endParaRPr lang="en-US" dirty="0">
              <a:highlight>
                <a:srgbClr val="FFFFFF"/>
              </a:highlight>
            </a:endParaRPr>
          </a:p>
          <a:p>
            <a:pPr lvl="1">
              <a:defRPr/>
            </a:pPr>
            <a:r>
              <a:rPr lang="en-US" dirty="0">
                <a:highlight>
                  <a:srgbClr val="FFFFFF"/>
                </a:highlight>
              </a:rPr>
              <a:t>Status: WG document, </a:t>
            </a:r>
            <a:r>
              <a:rPr lang="en-US" altLang="en-US" dirty="0">
                <a:highlight>
                  <a:srgbClr val="FFFFFF"/>
                </a:highlight>
                <a:latin typeface="Inter"/>
              </a:rPr>
              <a:t>draft-ietf-mimi-content-0</a:t>
            </a:r>
            <a:r>
              <a:rPr lang="en-US" altLang="en-US" dirty="0">
                <a:solidFill>
                  <a:srgbClr val="FF0000"/>
                </a:solidFill>
                <a:highlight>
                  <a:srgbClr val="FFFFFF"/>
                </a:highlight>
                <a:latin typeface="Inter"/>
              </a:rPr>
              <a:t>6</a:t>
            </a:r>
            <a:r>
              <a:rPr lang="en-US" dirty="0">
                <a:highlight>
                  <a:srgbClr val="FFFFFF"/>
                </a:highlight>
              </a:rPr>
              <a:t> posted </a:t>
            </a:r>
            <a:r>
              <a:rPr lang="en-US" dirty="0">
                <a:solidFill>
                  <a:srgbClr val="FF0000"/>
                </a:solidFill>
                <a:highlight>
                  <a:srgbClr val="FFFFFF"/>
                </a:highlight>
              </a:rPr>
              <a:t>02/2025</a:t>
            </a:r>
            <a:r>
              <a:rPr lang="en-US" dirty="0">
                <a:highlight>
                  <a:srgbClr val="FFFFFF"/>
                </a:highlight>
              </a:rPr>
              <a:t>,</a:t>
            </a:r>
            <a:r>
              <a:rPr lang="en-US" dirty="0">
                <a:solidFill>
                  <a:srgbClr val="FF0000"/>
                </a:solidFill>
                <a:highlight>
                  <a:srgbClr val="FFFFFF"/>
                </a:highlight>
              </a:rPr>
              <a:t> </a:t>
            </a:r>
          </a:p>
          <a:p>
            <a:pPr lvl="1">
              <a:defRPr/>
            </a:pPr>
            <a:r>
              <a:rPr lang="en-US" dirty="0">
                <a:highlight>
                  <a:srgbClr val="FFFFFF"/>
                </a:highlight>
              </a:rPr>
              <a:t>Next step: </a:t>
            </a:r>
            <a:r>
              <a:rPr lang="en-DE" dirty="0">
                <a:highlight>
                  <a:srgbClr val="FFFFFF"/>
                </a:highlight>
              </a:rPr>
              <a:t>W</a:t>
            </a:r>
            <a:r>
              <a:rPr lang="en-GB" dirty="0">
                <a:highlight>
                  <a:srgbClr val="FFFFFF"/>
                </a:highlight>
              </a:rPr>
              <a:t>G</a:t>
            </a:r>
            <a:r>
              <a:rPr lang="en-DE" dirty="0">
                <a:highlight>
                  <a:srgbClr val="FFFFFF"/>
                </a:highlight>
              </a:rPr>
              <a:t> </a:t>
            </a:r>
            <a:r>
              <a:rPr lang="en-GB" dirty="0">
                <a:highlight>
                  <a:srgbClr val="FFFFFF"/>
                </a:highlight>
              </a:rPr>
              <a:t>r</a:t>
            </a:r>
            <a:r>
              <a:rPr lang="en-DE" dirty="0">
                <a:highlight>
                  <a:srgbClr val="FFFFFF"/>
                </a:highlight>
              </a:rPr>
              <a:t>e</a:t>
            </a:r>
            <a:r>
              <a:rPr lang="en-GB" dirty="0">
                <a:highlight>
                  <a:srgbClr val="FFFFFF"/>
                </a:highlight>
              </a:rPr>
              <a:t>v</a:t>
            </a:r>
            <a:r>
              <a:rPr lang="en-DE" dirty="0" err="1">
                <a:highlight>
                  <a:srgbClr val="FFFFFF"/>
                </a:highlight>
              </a:rPr>
              <a:t>i</a:t>
            </a:r>
            <a:r>
              <a:rPr lang="en-GB" dirty="0">
                <a:highlight>
                  <a:srgbClr val="FFFFFF"/>
                </a:highlight>
              </a:rPr>
              <a:t>e</a:t>
            </a:r>
            <a:r>
              <a:rPr lang="en-DE" dirty="0">
                <a:highlight>
                  <a:srgbClr val="FFFFFF"/>
                </a:highlight>
              </a:rPr>
              <a:t>w</a:t>
            </a:r>
            <a:r>
              <a:rPr lang="en-US" dirty="0">
                <a:highlight>
                  <a:srgbClr val="FFFFFF"/>
                </a:highlight>
              </a:rPr>
              <a:t>, IESG review, RFC publication, SA4 CR to </a:t>
            </a:r>
            <a:r>
              <a:rPr lang="en-DE" dirty="0">
                <a:highlight>
                  <a:srgbClr val="FFFFFF"/>
                </a:highlight>
              </a:rPr>
              <a:t>26.143</a:t>
            </a:r>
          </a:p>
          <a:p>
            <a:pPr>
              <a:defRPr/>
            </a:pPr>
            <a:endParaRPr lang="fr-FR" dirty="0"/>
          </a:p>
          <a:p>
            <a:pPr>
              <a:defRPr/>
            </a:pPr>
            <a:endParaRPr lang="fr-FR" dirty="0"/>
          </a:p>
        </p:txBody>
      </p:sp>
      <p:sp>
        <p:nvSpPr>
          <p:cNvPr id="2" name="Rectangle 1">
            <a:extLst>
              <a:ext uri="{FF2B5EF4-FFF2-40B4-BE49-F238E27FC236}">
                <a16:creationId xmlns:a16="http://schemas.microsoft.com/office/drawing/2014/main" id="{D4800E60-7C63-412D-BA8E-466ACEF2BF73}"/>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Tree>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re 1">
            <a:extLst>
              <a:ext uri="{FF2B5EF4-FFF2-40B4-BE49-F238E27FC236}">
                <a16:creationId xmlns:a16="http://schemas.microsoft.com/office/drawing/2014/main" id="{3CD059C3-F713-44AC-82AE-3BC585513B0F}"/>
              </a:ext>
            </a:extLst>
          </p:cNvPr>
          <p:cNvSpPr>
            <a:spLocks noGrp="1"/>
          </p:cNvSpPr>
          <p:nvPr>
            <p:ph type="title"/>
          </p:nvPr>
        </p:nvSpPr>
        <p:spPr/>
        <p:txBody>
          <a:bodyPr/>
          <a:lstStyle/>
          <a:p>
            <a:r>
              <a:rPr lang="fr-FR" altLang="en-US"/>
              <a:t>Active WG document</a:t>
            </a: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p:txBody>
          <a:bodyPr/>
          <a:lstStyle/>
          <a:p>
            <a:pPr>
              <a:defRPr/>
            </a:pPr>
            <a:r>
              <a:rPr lang="en-US" altLang="en-US" dirty="0">
                <a:highlight>
                  <a:srgbClr val="FFFFFF"/>
                </a:highlight>
                <a:hlinkClick r:id="rId2"/>
              </a:rPr>
              <a:t>draft-</a:t>
            </a:r>
            <a:r>
              <a:rPr lang="en-US" altLang="en-US" dirty="0" err="1">
                <a:highlight>
                  <a:srgbClr val="FFFFFF"/>
                </a:highlight>
                <a:hlinkClick r:id="rId2"/>
              </a:rPr>
              <a:t>ietf</a:t>
            </a:r>
            <a:r>
              <a:rPr lang="en-US" altLang="en-US" dirty="0">
                <a:highlight>
                  <a:srgbClr val="FFFFFF"/>
                </a:highlight>
                <a:hlinkClick r:id="rId2"/>
              </a:rPr>
              <a:t>-</a:t>
            </a:r>
            <a:r>
              <a:rPr lang="en-US" altLang="en-US" dirty="0" err="1">
                <a:highlight>
                  <a:srgbClr val="FFFFFF"/>
                </a:highlight>
                <a:hlinkClick r:id="rId2"/>
              </a:rPr>
              <a:t>moq</a:t>
            </a:r>
            <a:r>
              <a:rPr lang="en-US" altLang="en-US" dirty="0">
                <a:highlight>
                  <a:srgbClr val="FFFFFF"/>
                </a:highlight>
                <a:hlinkClick r:id="rId2"/>
              </a:rPr>
              <a:t>-transport</a:t>
            </a:r>
            <a:endParaRPr lang="en-US" altLang="en-US" dirty="0">
              <a:highlight>
                <a:srgbClr val="FFFFFF"/>
              </a:highlight>
            </a:endParaRPr>
          </a:p>
          <a:p>
            <a:pPr lvl="1">
              <a:defRPr/>
            </a:pPr>
            <a:r>
              <a:rPr lang="en-US" sz="2000" dirty="0">
                <a:highlight>
                  <a:srgbClr val="FFFFFF"/>
                </a:highlight>
              </a:rPr>
              <a:t>Title: </a:t>
            </a:r>
            <a:r>
              <a:rPr lang="en-US" sz="2000" b="0" i="0" dirty="0">
                <a:solidFill>
                  <a:srgbClr val="212529"/>
                </a:solidFill>
                <a:effectLst/>
                <a:latin typeface="Inter"/>
              </a:rPr>
              <a:t>Media over QUIC Transport</a:t>
            </a:r>
          </a:p>
          <a:p>
            <a:pPr lvl="1">
              <a:defRPr/>
            </a:pPr>
            <a:r>
              <a:rPr lang="en-US" sz="2000" dirty="0">
                <a:highlight>
                  <a:srgbClr val="FFFFFF"/>
                </a:highlight>
              </a:rPr>
              <a:t>Status: WG document, </a:t>
            </a:r>
            <a:r>
              <a:rPr lang="en-US" altLang="en-US" sz="2000" dirty="0">
                <a:solidFill>
                  <a:srgbClr val="212529"/>
                </a:solidFill>
                <a:latin typeface="Inter"/>
              </a:rPr>
              <a:t>draft-ietf-moq-transport-</a:t>
            </a:r>
            <a:r>
              <a:rPr lang="en-US" altLang="en-US" sz="2000" dirty="0">
                <a:solidFill>
                  <a:srgbClr val="FF0000"/>
                </a:solidFill>
                <a:latin typeface="Inter"/>
              </a:rPr>
              <a:t>11</a:t>
            </a:r>
            <a:r>
              <a:rPr lang="en-US" altLang="en-US" sz="2000" dirty="0">
                <a:solidFill>
                  <a:srgbClr val="212529"/>
                </a:solidFill>
                <a:latin typeface="Inter"/>
              </a:rPr>
              <a:t> posted </a:t>
            </a:r>
            <a:r>
              <a:rPr lang="en-US" altLang="en-US" sz="2000" dirty="0">
                <a:solidFill>
                  <a:srgbClr val="FF0000"/>
                </a:solidFill>
                <a:latin typeface="Inter"/>
              </a:rPr>
              <a:t>04/2025</a:t>
            </a:r>
            <a:endParaRPr lang="en-US" sz="2000" dirty="0">
              <a:solidFill>
                <a:srgbClr val="FF0000"/>
              </a:solidFill>
            </a:endParaRPr>
          </a:p>
          <a:p>
            <a:pPr lvl="1">
              <a:defRPr/>
            </a:pPr>
            <a:r>
              <a:rPr lang="en-US" sz="2000" dirty="0">
                <a:highlight>
                  <a:srgbClr val="FFFFFF"/>
                </a:highlight>
              </a:rPr>
              <a:t>Next steps:</a:t>
            </a:r>
            <a:r>
              <a:rPr lang="en-DE" sz="2000" dirty="0">
                <a:highlight>
                  <a:srgbClr val="FFFFFF"/>
                </a:highlight>
              </a:rPr>
              <a:t> </a:t>
            </a:r>
            <a:r>
              <a:rPr lang="en-US" sz="2000" dirty="0">
                <a:highlight>
                  <a:srgbClr val="FFFFFF"/>
                </a:highlight>
              </a:rPr>
              <a:t>WG review, IESG review, RFC publication, SA2 CR to 23.501, CT4 CRs to 29.571, 29.244</a:t>
            </a:r>
          </a:p>
          <a:p>
            <a:r>
              <a:rPr lang="en-US" altLang="en-US" dirty="0">
                <a:solidFill>
                  <a:srgbClr val="212529"/>
                </a:solidFill>
                <a:latin typeface="Inter"/>
                <a:hlinkClick r:id="rId3"/>
              </a:rPr>
              <a:t>draft-</a:t>
            </a:r>
            <a:r>
              <a:rPr lang="en-US" altLang="en-US" dirty="0" err="1">
                <a:solidFill>
                  <a:srgbClr val="212529"/>
                </a:solidFill>
                <a:latin typeface="Inter"/>
                <a:hlinkClick r:id="rId3"/>
              </a:rPr>
              <a:t>ietf</a:t>
            </a:r>
            <a:r>
              <a:rPr lang="en-US" altLang="en-US" dirty="0">
                <a:solidFill>
                  <a:srgbClr val="212529"/>
                </a:solidFill>
                <a:latin typeface="Inter"/>
                <a:hlinkClick r:id="rId3"/>
              </a:rPr>
              <a:t>-masque-</a:t>
            </a:r>
            <a:r>
              <a:rPr lang="en-US" altLang="en-US" dirty="0" err="1">
                <a:solidFill>
                  <a:srgbClr val="212529"/>
                </a:solidFill>
                <a:latin typeface="Inter"/>
                <a:hlinkClick r:id="rId3"/>
              </a:rPr>
              <a:t>quic</a:t>
            </a:r>
            <a:r>
              <a:rPr lang="en-US" altLang="en-US" dirty="0">
                <a:solidFill>
                  <a:srgbClr val="212529"/>
                </a:solidFill>
                <a:latin typeface="Inter"/>
                <a:hlinkClick r:id="rId3"/>
              </a:rPr>
              <a:t>-proxy</a:t>
            </a:r>
            <a:endParaRPr lang="en-US" dirty="0">
              <a:highlight>
                <a:srgbClr val="FFFFFF"/>
              </a:highlight>
            </a:endParaRPr>
          </a:p>
          <a:p>
            <a:pPr lvl="1"/>
            <a:r>
              <a:rPr lang="en-US" dirty="0">
                <a:highlight>
                  <a:srgbClr val="FFFFFF"/>
                </a:highlight>
              </a:rPr>
              <a:t>Title: </a:t>
            </a:r>
            <a:r>
              <a:rPr lang="en-US" b="0" i="0" dirty="0">
                <a:solidFill>
                  <a:srgbClr val="212529"/>
                </a:solidFill>
                <a:effectLst/>
                <a:latin typeface="Inter"/>
              </a:rPr>
              <a:t>QUIC-Aware Proxying Using HTTP</a:t>
            </a:r>
          </a:p>
          <a:p>
            <a:pPr lvl="1"/>
            <a:r>
              <a:rPr lang="en-US" dirty="0">
                <a:highlight>
                  <a:srgbClr val="FFFFFF"/>
                </a:highlight>
              </a:rPr>
              <a:t>Status: </a:t>
            </a:r>
            <a:r>
              <a:rPr lang="en-US" altLang="en-US" dirty="0">
                <a:solidFill>
                  <a:srgbClr val="212529"/>
                </a:solidFill>
                <a:latin typeface="Inter"/>
              </a:rPr>
              <a:t>draft-ietf-masque-quic-proxy-</a:t>
            </a:r>
            <a:r>
              <a:rPr lang="en-US" altLang="en-US" dirty="0">
                <a:solidFill>
                  <a:srgbClr val="FF0000"/>
                </a:solidFill>
                <a:latin typeface="Inter"/>
              </a:rPr>
              <a:t>05</a:t>
            </a:r>
            <a:r>
              <a:rPr lang="en-US" dirty="0">
                <a:solidFill>
                  <a:srgbClr val="000000"/>
                </a:solidFill>
                <a:highlight>
                  <a:srgbClr val="FFFFFF"/>
                </a:highlight>
              </a:rPr>
              <a:t> posted </a:t>
            </a:r>
            <a:r>
              <a:rPr lang="en-US" dirty="0">
                <a:solidFill>
                  <a:srgbClr val="FF0000"/>
                </a:solidFill>
                <a:highlight>
                  <a:srgbClr val="FFFFFF"/>
                </a:highlight>
              </a:rPr>
              <a:t>03/2025</a:t>
            </a:r>
          </a:p>
          <a:p>
            <a:pPr lvl="1"/>
            <a:r>
              <a:rPr lang="en-US" dirty="0">
                <a:highlight>
                  <a:srgbClr val="FFFFFF"/>
                </a:highlight>
              </a:rPr>
              <a:t>Next steps: WGLC, IESG review, RFC publication, SA2 CR to 23.501, CT4 CR to 29.244</a:t>
            </a:r>
          </a:p>
          <a:p>
            <a:pPr>
              <a:defRPr/>
            </a:pPr>
            <a:endParaRPr lang="fr-FR" dirty="0"/>
          </a:p>
          <a:p>
            <a:pPr>
              <a:defRPr/>
            </a:pPr>
            <a:endParaRPr lang="fr-FR" dirty="0"/>
          </a:p>
        </p:txBody>
      </p:sp>
      <p:sp>
        <p:nvSpPr>
          <p:cNvPr id="6" name="Rectangle 4">
            <a:extLst>
              <a:ext uri="{FF2B5EF4-FFF2-40B4-BE49-F238E27FC236}">
                <a16:creationId xmlns:a16="http://schemas.microsoft.com/office/drawing/2014/main" id="{00C731E4-58C1-4589-8C06-D2C157CC2B5D}"/>
              </a:ext>
            </a:extLst>
          </p:cNvPr>
          <p:cNvSpPr>
            <a:spLocks noChangeArrowheads="1"/>
          </p:cNvSpPr>
          <p:nvPr/>
        </p:nvSpPr>
        <p:spPr bwMode="auto">
          <a:xfrm>
            <a:off x="0" y="670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7" name="Rectangle 5">
            <a:extLst>
              <a:ext uri="{FF2B5EF4-FFF2-40B4-BE49-F238E27FC236}">
                <a16:creationId xmlns:a16="http://schemas.microsoft.com/office/drawing/2014/main" id="{5F973BB2-89CC-4CE8-8665-37598D24E28A}"/>
              </a:ext>
            </a:extLst>
          </p:cNvPr>
          <p:cNvSpPr>
            <a:spLocks noChangeArrowheads="1"/>
          </p:cNvSpPr>
          <p:nvPr/>
        </p:nvSpPr>
        <p:spPr bwMode="auto">
          <a:xfrm>
            <a:off x="0" y="670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E003CB1-C825-43FC-AB97-E8C8097E0059}"/>
              </a:ext>
            </a:extLst>
          </p:cNvPr>
          <p:cNvSpPr>
            <a:spLocks noGrp="1"/>
          </p:cNvSpPr>
          <p:nvPr>
            <p:ph type="title"/>
          </p:nvPr>
        </p:nvSpPr>
        <p:spPr/>
        <p:txBody>
          <a:bodyPr/>
          <a:lstStyle/>
          <a:p>
            <a:r>
              <a:rPr lang="fr-FR"/>
              <a:t>Active WG documents</a:t>
            </a: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p:txBody>
          <a:bodyPr/>
          <a:lstStyle/>
          <a:p>
            <a:r>
              <a:rPr lang="en-US" dirty="0">
                <a:highlight>
                  <a:srgbClr val="FFFFFF"/>
                </a:highlight>
                <a:hlinkClick r:id="rId2"/>
              </a:rPr>
              <a:t>draft-ietf-masque-connect-ethernet</a:t>
            </a:r>
            <a:r>
              <a:rPr lang="en-US" dirty="0">
                <a:highlight>
                  <a:srgbClr val="FFFFFF"/>
                </a:highlight>
              </a:rPr>
              <a:t>	</a:t>
            </a:r>
          </a:p>
          <a:p>
            <a:pPr lvl="1"/>
            <a:r>
              <a:rPr lang="en-US" dirty="0">
                <a:highlight>
                  <a:srgbClr val="FFFFFF"/>
                </a:highlight>
              </a:rPr>
              <a:t>Title: Proxying Ethernet in HTTP</a:t>
            </a:r>
          </a:p>
          <a:p>
            <a:pPr lvl="1"/>
            <a:r>
              <a:rPr lang="en-US" dirty="0">
                <a:highlight>
                  <a:srgbClr val="FFFFFF"/>
                </a:highlight>
              </a:rPr>
              <a:t>Like IP proxying in HTTP, but for Layer 2 instead of Layer 3</a:t>
            </a:r>
          </a:p>
          <a:p>
            <a:pPr lvl="1"/>
            <a:r>
              <a:rPr lang="en-US" dirty="0">
                <a:highlight>
                  <a:srgbClr val="FFFFFF"/>
                </a:highlight>
              </a:rPr>
              <a:t>Status: </a:t>
            </a:r>
            <a:r>
              <a:rPr lang="en-US" dirty="0">
                <a:solidFill>
                  <a:srgbClr val="000000"/>
                </a:solidFill>
                <a:highlight>
                  <a:srgbClr val="FFFFFF"/>
                </a:highlight>
              </a:rPr>
              <a:t>draft-ietf-masque-connect-ethernet-</a:t>
            </a:r>
            <a:r>
              <a:rPr lang="en-US" dirty="0">
                <a:solidFill>
                  <a:srgbClr val="FF0000"/>
                </a:solidFill>
                <a:highlight>
                  <a:srgbClr val="FFFFFF"/>
                </a:highlight>
              </a:rPr>
              <a:t>06</a:t>
            </a:r>
            <a:r>
              <a:rPr lang="en-US" dirty="0">
                <a:solidFill>
                  <a:srgbClr val="000000"/>
                </a:solidFill>
                <a:highlight>
                  <a:srgbClr val="FFFFFF"/>
                </a:highlight>
              </a:rPr>
              <a:t> posted </a:t>
            </a:r>
            <a:r>
              <a:rPr lang="en-US" dirty="0">
                <a:solidFill>
                  <a:srgbClr val="FF0000"/>
                </a:solidFill>
                <a:highlight>
                  <a:srgbClr val="FFFFFF"/>
                </a:highlight>
              </a:rPr>
              <a:t>01/2025</a:t>
            </a:r>
          </a:p>
          <a:p>
            <a:pPr lvl="2"/>
            <a:r>
              <a:rPr lang="en-US" dirty="0">
                <a:solidFill>
                  <a:srgbClr val="000000"/>
                </a:solidFill>
                <a:highlight>
                  <a:srgbClr val="FFFFFF"/>
                </a:highlight>
              </a:rPr>
              <a:t>Expected to start WGLC soon</a:t>
            </a:r>
          </a:p>
          <a:p>
            <a:pPr lvl="1"/>
            <a:r>
              <a:rPr lang="en-US" dirty="0">
                <a:highlight>
                  <a:srgbClr val="FFFFFF"/>
                </a:highlight>
              </a:rPr>
              <a:t>Next steps: WGLC, IESG review, RFC publication, SA2 CR to 23.501, CT1 CR to 24.193</a:t>
            </a:r>
          </a:p>
          <a:p>
            <a:pPr marL="0" indent="0">
              <a:buNone/>
            </a:pPr>
            <a:endParaRPr lang="fr-FR" dirty="0"/>
          </a:p>
          <a:p>
            <a:endParaRPr lang="fr-FR" dirty="0"/>
          </a:p>
        </p:txBody>
      </p:sp>
      <p:sp>
        <p:nvSpPr>
          <p:cNvPr id="4" name="Rectangle 1">
            <a:extLst>
              <a:ext uri="{FF2B5EF4-FFF2-40B4-BE49-F238E27FC236}">
                <a16:creationId xmlns:a16="http://schemas.microsoft.com/office/drawing/2014/main" id="{1781DE10-2AFA-48A3-8291-5FEF1F7FB817}"/>
              </a:ext>
            </a:extLst>
          </p:cNvPr>
          <p:cNvSpPr>
            <a:spLocks noChangeArrowheads="1"/>
          </p:cNvSpPr>
          <p:nvPr/>
        </p:nvSpPr>
        <p:spPr bwMode="auto">
          <a:xfrm>
            <a:off x="0" y="670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5" name="Rectangle 2">
            <a:extLst>
              <a:ext uri="{FF2B5EF4-FFF2-40B4-BE49-F238E27FC236}">
                <a16:creationId xmlns:a16="http://schemas.microsoft.com/office/drawing/2014/main" id="{ED244D3A-61FD-43A5-9DE5-3C0AEA3FD77E}"/>
              </a:ext>
            </a:extLst>
          </p:cNvPr>
          <p:cNvSpPr>
            <a:spLocks noChangeArrowheads="1"/>
          </p:cNvSpPr>
          <p:nvPr/>
        </p:nvSpPr>
        <p:spPr bwMode="auto">
          <a:xfrm>
            <a:off x="0" y="670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688097546"/>
      </p:ext>
    </p:extLst>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99F5C73-75BC-48CE-9F4D-D9B5E7F6A3CF}"/>
              </a:ext>
            </a:extLst>
          </p:cNvPr>
          <p:cNvSpPr>
            <a:spLocks noGrp="1"/>
          </p:cNvSpPr>
          <p:nvPr>
            <p:ph type="title"/>
          </p:nvPr>
        </p:nvSpPr>
        <p:spPr>
          <a:xfrm>
            <a:off x="838200" y="1709738"/>
            <a:ext cx="10515600" cy="2852737"/>
          </a:xfrm>
        </p:spPr>
        <p:txBody>
          <a:bodyPr/>
          <a:lstStyle/>
          <a:p>
            <a:pPr>
              <a:defRPr/>
            </a:pPr>
            <a:r>
              <a:rPr lang="fr-FR" altLang="en-US" dirty="0" err="1"/>
              <a:t>Expired</a:t>
            </a:r>
            <a:r>
              <a:rPr lang="fr-FR" altLang="en-US" dirty="0"/>
              <a:t> drafts</a:t>
            </a:r>
            <a:endParaRPr lang="en-US" dirty="0">
              <a:highlight>
                <a:srgbClr val="FFFFFF"/>
              </a:highlight>
            </a:endParaRPr>
          </a:p>
        </p:txBody>
      </p:sp>
    </p:spTree>
    <p:extLst>
      <p:ext uri="{BB962C8B-B14F-4D97-AF65-F5344CB8AC3E}">
        <p14:creationId xmlns:p14="http://schemas.microsoft.com/office/powerpoint/2010/main" val="2031769022"/>
      </p:ext>
    </p:extLst>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re 1">
            <a:extLst>
              <a:ext uri="{FF2B5EF4-FFF2-40B4-BE49-F238E27FC236}">
                <a16:creationId xmlns:a16="http://schemas.microsoft.com/office/drawing/2014/main" id="{3CD059C3-F713-44AC-82AE-3BC585513B0F}"/>
              </a:ext>
            </a:extLst>
          </p:cNvPr>
          <p:cNvSpPr>
            <a:spLocks noGrp="1"/>
          </p:cNvSpPr>
          <p:nvPr>
            <p:ph type="title"/>
          </p:nvPr>
        </p:nvSpPr>
        <p:spPr/>
        <p:txBody>
          <a:bodyPr/>
          <a:lstStyle/>
          <a:p>
            <a:r>
              <a:rPr lang="fr-FR" altLang="en-US" dirty="0" err="1"/>
              <a:t>Expired</a:t>
            </a:r>
            <a:r>
              <a:rPr lang="fr-FR" altLang="en-US" dirty="0"/>
              <a:t> drafts</a:t>
            </a: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p:txBody>
          <a:bodyPr/>
          <a:lstStyle/>
          <a:p>
            <a:pPr>
              <a:defRPr/>
            </a:pPr>
            <a:r>
              <a:rPr lang="en-US" dirty="0">
                <a:highlight>
                  <a:srgbClr val="FFFFFF"/>
                </a:highlight>
              </a:rPr>
              <a:t> </a:t>
            </a:r>
            <a:r>
              <a:rPr lang="en-US" altLang="en-US" dirty="0">
                <a:solidFill>
                  <a:srgbClr val="212529"/>
                </a:solidFill>
                <a:latin typeface="Inter"/>
              </a:rPr>
              <a:t>none, see also Backup</a:t>
            </a:r>
            <a:endParaRPr lang="en-DE" sz="2000" dirty="0">
              <a:highlight>
                <a:srgbClr val="FFFFFF"/>
              </a:highlight>
            </a:endParaRPr>
          </a:p>
          <a:p>
            <a:pPr>
              <a:defRPr/>
            </a:pPr>
            <a:endParaRPr lang="en-US" dirty="0">
              <a:highlight>
                <a:srgbClr val="FFFF00"/>
              </a:highlight>
            </a:endParaRPr>
          </a:p>
          <a:p>
            <a:pPr>
              <a:defRPr/>
            </a:pPr>
            <a:endParaRPr lang="fr-FR" dirty="0"/>
          </a:p>
          <a:p>
            <a:pPr>
              <a:defRPr/>
            </a:pPr>
            <a:endParaRPr lang="fr-FR" dirty="0"/>
          </a:p>
        </p:txBody>
      </p:sp>
      <p:sp>
        <p:nvSpPr>
          <p:cNvPr id="2" name="Rectangle 1">
            <a:extLst>
              <a:ext uri="{FF2B5EF4-FFF2-40B4-BE49-F238E27FC236}">
                <a16:creationId xmlns:a16="http://schemas.microsoft.com/office/drawing/2014/main" id="{E8FE9545-D93B-4CE1-8367-E37C42A6F394}"/>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 name="Rectangle 2">
            <a:extLst>
              <a:ext uri="{FF2B5EF4-FFF2-40B4-BE49-F238E27FC236}">
                <a16:creationId xmlns:a16="http://schemas.microsoft.com/office/drawing/2014/main" id="{6206DE9D-DBE2-4AB2-B802-003A4177CFA3}"/>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4090773768"/>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a:extLst>
              <a:ext uri="{FF2B5EF4-FFF2-40B4-BE49-F238E27FC236}">
                <a16:creationId xmlns:a16="http://schemas.microsoft.com/office/drawing/2014/main" id="{B0D962CC-9FF4-4D57-AF59-F21C23C9204F}"/>
              </a:ext>
            </a:extLst>
          </p:cNvPr>
          <p:cNvSpPr>
            <a:spLocks noGrp="1"/>
          </p:cNvSpPr>
          <p:nvPr>
            <p:ph type="title"/>
          </p:nvPr>
        </p:nvSpPr>
        <p:spPr/>
        <p:txBody>
          <a:bodyPr/>
          <a:lstStyle/>
          <a:p>
            <a:r>
              <a:rPr lang="en-US" altLang="en-US"/>
              <a:t>3GPP-IETF Coordination</a:t>
            </a:r>
          </a:p>
        </p:txBody>
      </p:sp>
    </p:spTree>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99F5C73-75BC-48CE-9F4D-D9B5E7F6A3CF}"/>
              </a:ext>
            </a:extLst>
          </p:cNvPr>
          <p:cNvSpPr>
            <a:spLocks noGrp="1"/>
          </p:cNvSpPr>
          <p:nvPr>
            <p:ph type="title"/>
          </p:nvPr>
        </p:nvSpPr>
        <p:spPr>
          <a:xfrm>
            <a:off x="723900" y="1771284"/>
            <a:ext cx="10515600" cy="2852737"/>
          </a:xfrm>
        </p:spPr>
        <p:txBody>
          <a:bodyPr/>
          <a:lstStyle/>
          <a:p>
            <a:pPr>
              <a:defRPr/>
            </a:pPr>
            <a:r>
              <a:rPr lang="fr-FR" altLang="en-US" dirty="0" err="1"/>
              <a:t>Obsoleted</a:t>
            </a:r>
            <a:r>
              <a:rPr lang="fr-FR" altLang="en-US" dirty="0"/>
              <a:t> </a:t>
            </a:r>
            <a:r>
              <a:rPr lang="fr-FR" altLang="en-US" dirty="0" err="1"/>
              <a:t>RFCs</a:t>
            </a:r>
            <a:endParaRPr lang="en-US" sz="2000" dirty="0">
              <a:highlight>
                <a:srgbClr val="FFFFFF"/>
              </a:highlight>
            </a:endParaRPr>
          </a:p>
        </p:txBody>
      </p:sp>
    </p:spTree>
    <p:extLst>
      <p:ext uri="{BB962C8B-B14F-4D97-AF65-F5344CB8AC3E}">
        <p14:creationId xmlns:p14="http://schemas.microsoft.com/office/powerpoint/2010/main" val="2160761105"/>
      </p:ext>
    </p:extLst>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re 1">
            <a:extLst>
              <a:ext uri="{FF2B5EF4-FFF2-40B4-BE49-F238E27FC236}">
                <a16:creationId xmlns:a16="http://schemas.microsoft.com/office/drawing/2014/main" id="{3CD059C3-F713-44AC-82AE-3BC585513B0F}"/>
              </a:ext>
            </a:extLst>
          </p:cNvPr>
          <p:cNvSpPr>
            <a:spLocks noGrp="1"/>
          </p:cNvSpPr>
          <p:nvPr>
            <p:ph type="title"/>
          </p:nvPr>
        </p:nvSpPr>
        <p:spPr>
          <a:xfrm>
            <a:off x="838200" y="435464"/>
            <a:ext cx="10515600" cy="1325563"/>
          </a:xfrm>
        </p:spPr>
        <p:txBody>
          <a:bodyPr/>
          <a:lstStyle/>
          <a:p>
            <a:r>
              <a:rPr lang="fr-FR" altLang="en-US" dirty="0" err="1"/>
              <a:t>Obsoleted</a:t>
            </a:r>
            <a:r>
              <a:rPr lang="fr-FR" altLang="en-US" dirty="0"/>
              <a:t> </a:t>
            </a:r>
            <a:r>
              <a:rPr lang="fr-FR" altLang="en-US" dirty="0" err="1"/>
              <a:t>RFCs</a:t>
            </a:r>
            <a:endParaRPr lang="fr-FR" altLang="en-US" dirty="0"/>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a:xfrm>
            <a:off x="1022838" y="1761027"/>
            <a:ext cx="10515600" cy="4351338"/>
          </a:xfrm>
        </p:spPr>
        <p:txBody>
          <a:bodyPr/>
          <a:lstStyle/>
          <a:p>
            <a:pPr marL="176213" indent="-176213">
              <a:spcAft>
                <a:spcPts val="900"/>
              </a:spcAft>
              <a:tabLst>
                <a:tab pos="176213" algn="l"/>
              </a:tabLst>
            </a:pPr>
            <a:r>
              <a:rPr lang="en-US" sz="1600" dirty="0">
                <a:latin typeface="Arial" panose="020B0604020202020204" pitchFamily="34" charset="0"/>
                <a:ea typeface="Calibri" panose="020F0502020204030204" pitchFamily="34" charset="0"/>
                <a:cs typeface="Arial" panose="020B0604020202020204" pitchFamily="34" charset="0"/>
              </a:rPr>
              <a:t> </a:t>
            </a:r>
            <a:r>
              <a:rPr lang="en-GB" sz="1600" dirty="0">
                <a:latin typeface="Arial" panose="020B0604020202020204" pitchFamily="34" charset="0"/>
                <a:ea typeface="Calibri" panose="020F0502020204030204" pitchFamily="34" charset="0"/>
                <a:cs typeface="Arial" panose="020B0604020202020204" pitchFamily="34" charset="0"/>
              </a:rPr>
              <a:t>IETF RFC 2460: "Internet Protocol, Version 6 (IPv6) Specification“ </a:t>
            </a:r>
            <a:r>
              <a:rPr lang="en-SE" sz="1600" dirty="0">
                <a:latin typeface="Arial" panose="020B0604020202020204" pitchFamily="34" charset="0"/>
                <a:ea typeface="Calibri" panose="020F0502020204030204" pitchFamily="34" charset="0"/>
                <a:cs typeface="Arial" panose="020B0604020202020204" pitchFamily="34" charset="0"/>
              </a:rPr>
              <a:t>obsoleted by </a:t>
            </a:r>
            <a:r>
              <a:rPr lang="en-SE" sz="1600" dirty="0">
                <a:latin typeface="Arial" panose="020B0604020202020204" pitchFamily="34" charset="0"/>
                <a:ea typeface="Calibri" panose="020F0502020204030204" pitchFamily="34" charset="0"/>
                <a:cs typeface="Arial" panose="020B0604020202020204" pitchFamily="34" charset="0"/>
                <a:hlinkClick r:id="rId2"/>
              </a:rPr>
              <a:t>RFC 8200 </a:t>
            </a:r>
            <a:r>
              <a:rPr lang="en-SE" sz="1600" dirty="0">
                <a:latin typeface="Arial" panose="020B0604020202020204" pitchFamily="34" charset="0"/>
                <a:ea typeface="Calibri" panose="020F0502020204030204" pitchFamily="34" charset="0"/>
                <a:cs typeface="Arial" panose="020B0604020202020204" pitchFamily="34" charset="0"/>
              </a:rPr>
              <a:t>updated by RFC 9763</a:t>
            </a:r>
            <a:endParaRPr lang="en-US" sz="1600" dirty="0">
              <a:latin typeface="Arial" panose="020B0604020202020204" pitchFamily="34" charset="0"/>
              <a:ea typeface="Calibri" panose="020F0502020204030204" pitchFamily="34" charset="0"/>
              <a:cs typeface="Arial" panose="020B0604020202020204" pitchFamily="34" charset="0"/>
            </a:endParaRPr>
          </a:p>
          <a:p>
            <a:pPr marL="176213" indent="-176213">
              <a:spcAft>
                <a:spcPts val="900"/>
              </a:spcAft>
              <a:tabLst>
                <a:tab pos="176213" algn="l"/>
              </a:tabLst>
            </a:pPr>
            <a:r>
              <a:rPr lang="en-US" sz="1600" dirty="0">
                <a:highlight>
                  <a:srgbClr val="FFFFFF"/>
                </a:highlight>
                <a:latin typeface="Arial" panose="020B0604020202020204" pitchFamily="34" charset="0"/>
                <a:cs typeface="Arial" panose="020B0604020202020204" pitchFamily="34" charset="0"/>
              </a:rPr>
              <a:t> </a:t>
            </a:r>
            <a:r>
              <a:rPr lang="en-SE" sz="1600" dirty="0">
                <a:effectLst/>
                <a:latin typeface="Arial" panose="020B0604020202020204" pitchFamily="34" charset="0"/>
                <a:ea typeface="Calibri" panose="020F0502020204030204" pitchFamily="34" charset="0"/>
                <a:cs typeface="Arial" panose="020B0604020202020204" pitchFamily="34" charset="0"/>
              </a:rPr>
              <a:t>RFC</a:t>
            </a:r>
            <a:r>
              <a:rPr lang="en-US" sz="1600" dirty="0">
                <a:effectLst/>
                <a:latin typeface="Arial" panose="020B0604020202020204" pitchFamily="34" charset="0"/>
                <a:ea typeface="Calibri" panose="020F0502020204030204" pitchFamily="34" charset="0"/>
                <a:cs typeface="Arial" panose="020B0604020202020204" pitchFamily="34" charset="0"/>
              </a:rPr>
              <a:t> </a:t>
            </a:r>
            <a:r>
              <a:rPr lang="en-SE" sz="1600" dirty="0">
                <a:effectLst/>
                <a:latin typeface="Arial" panose="020B0604020202020204" pitchFamily="34" charset="0"/>
                <a:ea typeface="Calibri" panose="020F0502020204030204" pitchFamily="34" charset="0"/>
                <a:cs typeface="Arial" panose="020B0604020202020204" pitchFamily="34" charset="0"/>
              </a:rPr>
              <a:t>3315 and RFC 3736 both are obsoleted by RFC</a:t>
            </a:r>
            <a:r>
              <a:rPr lang="en-US" sz="1600" dirty="0">
                <a:effectLst/>
                <a:latin typeface="Arial" panose="020B0604020202020204" pitchFamily="34" charset="0"/>
                <a:ea typeface="Calibri" panose="020F0502020204030204" pitchFamily="34" charset="0"/>
                <a:cs typeface="Arial" panose="020B0604020202020204" pitchFamily="34" charset="0"/>
              </a:rPr>
              <a:t> </a:t>
            </a:r>
            <a:r>
              <a:rPr lang="en-SE" sz="1600" dirty="0">
                <a:effectLst/>
                <a:latin typeface="Arial" panose="020B0604020202020204" pitchFamily="34" charset="0"/>
                <a:ea typeface="Calibri" panose="020F0502020204030204" pitchFamily="34" charset="0"/>
                <a:cs typeface="Arial" panose="020B0604020202020204" pitchFamily="34" charset="0"/>
                <a:hlinkClick r:id="rId3"/>
              </a:rPr>
              <a:t>8415</a:t>
            </a:r>
            <a:r>
              <a:rPr lang="en-US" sz="1600" dirty="0">
                <a:effectLst/>
                <a:latin typeface="Arial" panose="020B0604020202020204" pitchFamily="34" charset="0"/>
                <a:ea typeface="Calibri" panose="020F0502020204030204" pitchFamily="34" charset="0"/>
                <a:cs typeface="Arial" panose="020B0604020202020204" pitchFamily="34" charset="0"/>
              </a:rPr>
              <a:t> </a:t>
            </a:r>
            <a:r>
              <a:rPr lang="en-US" sz="1600" dirty="0">
                <a:latin typeface="Arial" panose="020B0604020202020204" pitchFamily="34" charset="0"/>
                <a:ea typeface="Calibri" panose="020F0502020204030204" pitchFamily="34" charset="0"/>
                <a:cs typeface="Arial" panose="020B0604020202020204" pitchFamily="34" charset="0"/>
              </a:rPr>
              <a:t>“</a:t>
            </a:r>
            <a:r>
              <a:rPr lang="en-US" altLang="en-US" sz="1600" dirty="0">
                <a:latin typeface="Arial" panose="020B0604020202020204" pitchFamily="34" charset="0"/>
                <a:ea typeface="Calibri" panose="020F0502020204030204" pitchFamily="34" charset="0"/>
                <a:cs typeface="Arial" panose="020B0604020202020204" pitchFamily="34" charset="0"/>
              </a:rPr>
              <a:t>Dynamic Host Configuration Protocol for IPv6 (DHCPv6) </a:t>
            </a:r>
            <a:r>
              <a:rPr lang="en-US" sz="1600" dirty="0">
                <a:latin typeface="Arial" panose="020B0604020202020204" pitchFamily="34" charset="0"/>
                <a:ea typeface="Calibri" panose="020F0502020204030204" pitchFamily="34" charset="0"/>
                <a:cs typeface="Arial" panose="020B0604020202020204" pitchFamily="34" charset="0"/>
              </a:rPr>
              <a:t>”</a:t>
            </a:r>
          </a:p>
          <a:p>
            <a:pPr marL="176213" indent="-176213">
              <a:spcAft>
                <a:spcPts val="900"/>
              </a:spcAft>
              <a:tabLst>
                <a:tab pos="176213" algn="l"/>
              </a:tabLst>
            </a:pPr>
            <a:r>
              <a:rPr lang="en-SE" sz="1600" dirty="0">
                <a:effectLst/>
                <a:latin typeface="Arial" panose="020B0604020202020204" pitchFamily="34" charset="0"/>
                <a:ea typeface="Calibri" panose="020F0502020204030204" pitchFamily="34" charset="0"/>
                <a:cs typeface="Arial" panose="020B0604020202020204" pitchFamily="34" charset="0"/>
              </a:rPr>
              <a:t>RFC4122 Obsoleted by: RFC </a:t>
            </a:r>
            <a:r>
              <a:rPr lang="en-SE" sz="1600" u="none" strike="noStrike" dirty="0">
                <a:solidFill>
                  <a:srgbClr val="0000FF"/>
                </a:solidFill>
                <a:effectLst/>
                <a:latin typeface="Arial" panose="020B0604020202020204" pitchFamily="34" charset="0"/>
                <a:ea typeface="Calibri" panose="020F0502020204030204" pitchFamily="34" charset="0"/>
                <a:cs typeface="Arial" panose="020B0604020202020204" pitchFamily="34" charset="0"/>
                <a:hlinkClick r:id="rId4"/>
              </a:rPr>
              <a:t>9562</a:t>
            </a:r>
            <a:endParaRPr lang="en-US" sz="1600" u="none" strike="noStrike" dirty="0">
              <a:solidFill>
                <a:srgbClr val="0000FF"/>
              </a:solidFill>
              <a:effectLst/>
              <a:latin typeface="Arial" panose="020B0604020202020204" pitchFamily="34" charset="0"/>
              <a:ea typeface="Calibri" panose="020F0502020204030204" pitchFamily="34" charset="0"/>
              <a:cs typeface="Arial" panose="020B0604020202020204" pitchFamily="34" charset="0"/>
            </a:endParaRPr>
          </a:p>
          <a:p>
            <a:pPr marL="176213" indent="-176213">
              <a:spcAft>
                <a:spcPts val="900"/>
              </a:spcAft>
              <a:tabLst>
                <a:tab pos="176213" algn="l"/>
              </a:tabLst>
            </a:pPr>
            <a:r>
              <a:rPr lang="en-GB" sz="1600" dirty="0">
                <a:latin typeface="Arial" panose="020B0604020202020204" pitchFamily="34" charset="0"/>
                <a:ea typeface="Calibri" panose="020F0502020204030204" pitchFamily="34" charset="0"/>
                <a:cs typeface="Arial" panose="020B0604020202020204" pitchFamily="34" charset="0"/>
              </a:rPr>
              <a:t>IETF RFC 4282: "The Network Access Identifier“ Obsoleted by: RFC </a:t>
            </a:r>
            <a:r>
              <a:rPr lang="en-GB" sz="1600" dirty="0">
                <a:latin typeface="Arial" panose="020B0604020202020204" pitchFamily="34" charset="0"/>
                <a:ea typeface="Calibri" panose="020F0502020204030204" pitchFamily="34" charset="0"/>
                <a:cs typeface="Arial" panose="020B0604020202020204" pitchFamily="34" charset="0"/>
                <a:hlinkClick r:id="rId5">
                  <a:extLst>
                    <a:ext uri="{A12FA001-AC4F-418D-AE19-62706E023703}">
                      <ahyp:hlinkClr xmlns:ahyp="http://schemas.microsoft.com/office/drawing/2018/hyperlinkcolor" val="tx"/>
                    </a:ext>
                  </a:extLst>
                </a:hlinkClick>
              </a:rPr>
              <a:t>7542</a:t>
            </a:r>
            <a:endParaRPr lang="en-GB" sz="1600" dirty="0">
              <a:latin typeface="Arial" panose="020B0604020202020204" pitchFamily="34" charset="0"/>
              <a:ea typeface="Calibri" panose="020F0502020204030204" pitchFamily="34" charset="0"/>
              <a:cs typeface="Arial" panose="020B0604020202020204" pitchFamily="34" charset="0"/>
            </a:endParaRPr>
          </a:p>
          <a:p>
            <a:pPr marL="176213" indent="-176213">
              <a:spcAft>
                <a:spcPts val="900"/>
              </a:spcAft>
              <a:tabLst>
                <a:tab pos="176213" algn="l"/>
              </a:tabLst>
            </a:pPr>
            <a:r>
              <a:rPr lang="en-GB" sz="1600" dirty="0">
                <a:latin typeface="Arial" panose="020B0604020202020204" pitchFamily="34" charset="0"/>
                <a:ea typeface="Calibri" panose="020F0502020204030204" pitchFamily="34" charset="0"/>
                <a:cs typeface="Arial" panose="020B0604020202020204" pitchFamily="34" charset="0"/>
              </a:rPr>
              <a:t>IETF RFC 7230: "Hypertext Transfer Protocol (HTTP/1.1): Message Syntax and Routing“ </a:t>
            </a:r>
            <a:r>
              <a:rPr lang="en-US" sz="1600" dirty="0">
                <a:latin typeface="Arial" panose="020B0604020202020204" pitchFamily="34" charset="0"/>
                <a:ea typeface="Calibri" panose="020F0502020204030204" pitchFamily="34" charset="0"/>
                <a:cs typeface="Arial" panose="020B0604020202020204" pitchFamily="34" charset="0"/>
              </a:rPr>
              <a:t>Obsoleted by: </a:t>
            </a:r>
            <a:r>
              <a:rPr lang="en-US" sz="1600" dirty="0">
                <a:latin typeface="Arial" panose="020B0604020202020204" pitchFamily="34" charset="0"/>
                <a:ea typeface="Calibri" panose="020F0502020204030204" pitchFamily="34" charset="0"/>
                <a:cs typeface="Arial" panose="020B0604020202020204" pitchFamily="34" charset="0"/>
                <a:hlinkClick r:id="rId6">
                  <a:extLst>
                    <a:ext uri="{A12FA001-AC4F-418D-AE19-62706E023703}">
                      <ahyp:hlinkClr xmlns:ahyp="http://schemas.microsoft.com/office/drawing/2018/hyperlinkcolor" val="tx"/>
                    </a:ext>
                  </a:extLst>
                </a:hlinkClick>
              </a:rPr>
              <a:t>9110</a:t>
            </a:r>
            <a:r>
              <a:rPr lang="en-US" sz="1600" dirty="0">
                <a:latin typeface="Arial" panose="020B0604020202020204" pitchFamily="34" charset="0"/>
                <a:ea typeface="Calibri" panose="020F0502020204030204" pitchFamily="34" charset="0"/>
                <a:cs typeface="Arial" panose="020B0604020202020204" pitchFamily="34" charset="0"/>
              </a:rPr>
              <a:t>, </a:t>
            </a:r>
            <a:r>
              <a:rPr lang="en-US" sz="1600" dirty="0">
                <a:latin typeface="Arial" panose="020B0604020202020204" pitchFamily="34" charset="0"/>
                <a:ea typeface="Calibri" panose="020F0502020204030204" pitchFamily="34" charset="0"/>
                <a:cs typeface="Arial" panose="020B0604020202020204" pitchFamily="34" charset="0"/>
                <a:hlinkClick r:id="rId7">
                  <a:extLst>
                    <a:ext uri="{A12FA001-AC4F-418D-AE19-62706E023703}">
                      <ahyp:hlinkClr xmlns:ahyp="http://schemas.microsoft.com/office/drawing/2018/hyperlinkcolor" val="tx"/>
                    </a:ext>
                  </a:extLst>
                </a:hlinkClick>
              </a:rPr>
              <a:t>9112</a:t>
            </a:r>
            <a:endParaRPr lang="en-GB" sz="1600" dirty="0">
              <a:latin typeface="Arial" panose="020B0604020202020204" pitchFamily="34" charset="0"/>
              <a:ea typeface="Calibri" panose="020F0502020204030204" pitchFamily="34" charset="0"/>
              <a:cs typeface="Arial" panose="020B0604020202020204" pitchFamily="34" charset="0"/>
            </a:endParaRPr>
          </a:p>
          <a:p>
            <a:pPr marL="176213" indent="-176213">
              <a:spcAft>
                <a:spcPts val="900"/>
              </a:spcAft>
              <a:tabLst>
                <a:tab pos="176213" algn="l"/>
              </a:tabLst>
            </a:pPr>
            <a:r>
              <a:rPr lang="en-US" sz="1600" dirty="0">
                <a:latin typeface="Arial" panose="020B0604020202020204" pitchFamily="34" charset="0"/>
                <a:ea typeface="Calibri" panose="020F0502020204030204" pitchFamily="34" charset="0"/>
                <a:cs typeface="Arial" panose="020B0604020202020204" pitchFamily="34" charset="0"/>
              </a:rPr>
              <a:t> </a:t>
            </a:r>
            <a:r>
              <a:rPr lang="en-US" sz="1600" dirty="0">
                <a:effectLst/>
                <a:latin typeface="Arial" panose="020B0604020202020204" pitchFamily="34" charset="0"/>
                <a:ea typeface="Calibri" panose="020F0502020204030204" pitchFamily="34" charset="0"/>
                <a:cs typeface="Arial" panose="020B0604020202020204" pitchFamily="34" charset="0"/>
              </a:rPr>
              <a:t>RFC 3810  </a:t>
            </a:r>
            <a:r>
              <a:rPr lang="en-US" sz="1600" dirty="0">
                <a:latin typeface="Arial" panose="020B0604020202020204" pitchFamily="34" charset="0"/>
                <a:ea typeface="Calibri" panose="020F0502020204030204" pitchFamily="34" charset="0"/>
                <a:cs typeface="Arial" panose="020B0604020202020204" pitchFamily="34" charset="0"/>
              </a:rPr>
              <a:t>“</a:t>
            </a:r>
            <a:r>
              <a:rPr lang="en-US" sz="1600" dirty="0">
                <a:effectLst/>
                <a:latin typeface="Arial" panose="020B0604020202020204" pitchFamily="34" charset="0"/>
                <a:ea typeface="Calibri" panose="020F0502020204030204" pitchFamily="34" charset="0"/>
                <a:cs typeface="Arial" panose="020B0604020202020204" pitchFamily="34" charset="0"/>
              </a:rPr>
              <a:t>Multicast Listener Discovery Version 2 (MLDv2) for IPv6”  obsoleted by </a:t>
            </a:r>
            <a:r>
              <a:rPr lang="en-US" sz="1600" dirty="0">
                <a:effectLst/>
                <a:latin typeface="Arial" panose="020B0604020202020204" pitchFamily="34" charset="0"/>
                <a:ea typeface="Calibri" panose="020F0502020204030204" pitchFamily="34" charset="0"/>
                <a:cs typeface="Arial" panose="020B0604020202020204" pitchFamily="34" charset="0"/>
                <a:hlinkClick r:id="rId8"/>
              </a:rPr>
              <a:t>RFC 9777</a:t>
            </a:r>
            <a:endParaRPr lang="en-US" sz="1600" dirty="0">
              <a:effectLst/>
              <a:latin typeface="Arial" panose="020B0604020202020204" pitchFamily="34" charset="0"/>
              <a:ea typeface="Calibri" panose="020F0502020204030204" pitchFamily="34" charset="0"/>
              <a:cs typeface="Arial" panose="020B0604020202020204" pitchFamily="34" charset="0"/>
            </a:endParaRPr>
          </a:p>
          <a:p>
            <a:pPr marL="176213" indent="-176213">
              <a:spcAft>
                <a:spcPts val="900"/>
              </a:spcAft>
              <a:tabLst>
                <a:tab pos="176213" algn="l"/>
              </a:tabLst>
            </a:pPr>
            <a:r>
              <a:rPr lang="en-US" sz="1600" dirty="0">
                <a:effectLst/>
                <a:latin typeface="Arial" panose="020B0604020202020204" pitchFamily="34" charset="0"/>
                <a:ea typeface="Calibri" panose="020F0502020204030204" pitchFamily="34" charset="0"/>
                <a:cs typeface="Arial" panose="020B0604020202020204" pitchFamily="34" charset="0"/>
              </a:rPr>
              <a:t>RFC 3376  “</a:t>
            </a:r>
            <a:r>
              <a:rPr lang="en-US" sz="1600" dirty="0">
                <a:solidFill>
                  <a:srgbClr val="444444"/>
                </a:solidFill>
                <a:effectLst/>
                <a:latin typeface="Arial" panose="020B0604020202020204" pitchFamily="34" charset="0"/>
                <a:ea typeface="Calibri" panose="020F0502020204030204" pitchFamily="34" charset="0"/>
                <a:cs typeface="Arial" panose="020B0604020202020204" pitchFamily="34" charset="0"/>
              </a:rPr>
              <a:t>Internet Group Management Protocol, Version 3”</a:t>
            </a:r>
            <a:r>
              <a:rPr lang="en-US" sz="1600" dirty="0">
                <a:effectLst/>
                <a:latin typeface="Arial" panose="020B0604020202020204" pitchFamily="34" charset="0"/>
                <a:ea typeface="Calibri" panose="020F0502020204030204" pitchFamily="34" charset="0"/>
                <a:cs typeface="Arial" panose="020B0604020202020204" pitchFamily="34" charset="0"/>
              </a:rPr>
              <a:t> obsoleted by </a:t>
            </a:r>
            <a:r>
              <a:rPr lang="en-US" sz="1600" dirty="0">
                <a:effectLst/>
                <a:latin typeface="Arial" panose="020B0604020202020204" pitchFamily="34" charset="0"/>
                <a:ea typeface="Calibri" panose="020F0502020204030204" pitchFamily="34" charset="0"/>
                <a:cs typeface="Arial" panose="020B0604020202020204" pitchFamily="34" charset="0"/>
                <a:hlinkClick r:id="rId9"/>
              </a:rPr>
              <a:t>RFC 9776</a:t>
            </a:r>
            <a:endParaRPr lang="en-US" sz="1600" dirty="0">
              <a:effectLst/>
              <a:latin typeface="Arial" panose="020B0604020202020204" pitchFamily="34" charset="0"/>
              <a:ea typeface="Calibri" panose="020F0502020204030204" pitchFamily="34" charset="0"/>
              <a:cs typeface="Arial" panose="020B0604020202020204" pitchFamily="34" charset="0"/>
            </a:endParaRPr>
          </a:p>
          <a:p>
            <a:pPr marL="176213" indent="-176213">
              <a:spcAft>
                <a:spcPts val="900"/>
              </a:spcAft>
              <a:tabLst>
                <a:tab pos="176213" algn="l"/>
              </a:tabLst>
            </a:pPr>
            <a:r>
              <a:rPr lang="en-US" sz="1600" dirty="0">
                <a:effectLst/>
                <a:latin typeface="Arial" panose="020B0604020202020204" pitchFamily="34" charset="0"/>
                <a:ea typeface="Calibri" panose="020F0502020204030204" pitchFamily="34" charset="0"/>
                <a:cs typeface="Arial" panose="020B0604020202020204" pitchFamily="34" charset="0"/>
              </a:rPr>
              <a:t>RFC 6750  “</a:t>
            </a:r>
            <a:r>
              <a:rPr lang="en-US" sz="1600" dirty="0">
                <a:solidFill>
                  <a:srgbClr val="444444"/>
                </a:solidFill>
                <a:effectLst/>
                <a:latin typeface="Arial" panose="020B0604020202020204" pitchFamily="34" charset="0"/>
                <a:ea typeface="Calibri" panose="020F0502020204030204" pitchFamily="34" charset="0"/>
                <a:cs typeface="Arial" panose="020B0604020202020204" pitchFamily="34" charset="0"/>
              </a:rPr>
              <a:t>The OAuth 2.0 Authorization Framework”</a:t>
            </a:r>
            <a:r>
              <a:rPr lang="en-US" sz="1600" dirty="0">
                <a:effectLst/>
                <a:latin typeface="Arial" panose="020B0604020202020204" pitchFamily="34" charset="0"/>
                <a:ea typeface="Calibri" panose="020F0502020204030204" pitchFamily="34" charset="0"/>
                <a:cs typeface="Arial" panose="020B0604020202020204" pitchFamily="34" charset="0"/>
              </a:rPr>
              <a:t>   obsoleted by RFC </a:t>
            </a:r>
            <a:r>
              <a:rPr lang="en-US" sz="1600" dirty="0">
                <a:effectLst/>
                <a:latin typeface="Arial" panose="020B0604020202020204" pitchFamily="34" charset="0"/>
                <a:ea typeface="Calibri" panose="020F0502020204030204" pitchFamily="34" charset="0"/>
                <a:cs typeface="Arial" panose="020B0604020202020204" pitchFamily="34" charset="0"/>
                <a:hlinkClick r:id="rId10"/>
              </a:rPr>
              <a:t>9700</a:t>
            </a:r>
            <a:endParaRPr lang="en-US" sz="1600" dirty="0">
              <a:effectLst/>
              <a:latin typeface="Arial" panose="020B0604020202020204" pitchFamily="34" charset="0"/>
              <a:ea typeface="Calibri" panose="020F0502020204030204" pitchFamily="34" charset="0"/>
              <a:cs typeface="Arial" panose="020B0604020202020204" pitchFamily="34" charset="0"/>
            </a:endParaRPr>
          </a:p>
          <a:p>
            <a:pPr marL="176213" indent="-176213">
              <a:spcAft>
                <a:spcPts val="900"/>
              </a:spcAft>
              <a:tabLst>
                <a:tab pos="176213" algn="l"/>
              </a:tabLst>
            </a:pPr>
            <a:endParaRPr lang="en-US" sz="1800" dirty="0">
              <a:effectLst/>
              <a:latin typeface="Times New Roman" panose="02020603050405020304" pitchFamily="18" charset="0"/>
              <a:ea typeface="Calibri" panose="020F0502020204030204" pitchFamily="34" charset="0"/>
            </a:endParaRPr>
          </a:p>
          <a:p>
            <a:pPr marL="176213" indent="-176213">
              <a:spcAft>
                <a:spcPts val="900"/>
              </a:spcAft>
              <a:tabLst>
                <a:tab pos="176213" algn="l"/>
              </a:tabLst>
            </a:pPr>
            <a:endParaRPr lang="en-US" sz="1800" dirty="0">
              <a:latin typeface="Times New Roman" panose="02020603050405020304" pitchFamily="18" charset="0"/>
              <a:ea typeface="Calibri" panose="020F0502020204030204" pitchFamily="34" charset="0"/>
            </a:endParaRPr>
          </a:p>
          <a:p>
            <a:pPr marL="176213" indent="-176213">
              <a:spcAft>
                <a:spcPts val="900"/>
              </a:spcAft>
              <a:tabLst>
                <a:tab pos="176213" algn="l"/>
              </a:tabLst>
            </a:pPr>
            <a:endParaRPr lang="en-US" sz="1800" dirty="0">
              <a:effectLst/>
              <a:latin typeface="Times New Roman" panose="02020603050405020304" pitchFamily="18" charset="0"/>
              <a:ea typeface="Calibri" panose="020F0502020204030204" pitchFamily="34" charset="0"/>
            </a:endParaRPr>
          </a:p>
          <a:p>
            <a:pPr marL="176213" indent="-176213">
              <a:spcAft>
                <a:spcPts val="900"/>
              </a:spcAft>
              <a:tabLst>
                <a:tab pos="176213" algn="l"/>
              </a:tabLst>
            </a:pPr>
            <a:endParaRPr lang="en-US" sz="1800" dirty="0">
              <a:effectLst/>
              <a:latin typeface="Times New Roman" panose="02020603050405020304" pitchFamily="18" charset="0"/>
              <a:ea typeface="Calibri" panose="020F0502020204030204" pitchFamily="34" charset="0"/>
            </a:endParaRPr>
          </a:p>
          <a:p>
            <a:pPr marL="176213" indent="-176213" hangingPunct="0">
              <a:spcAft>
                <a:spcPts val="900"/>
              </a:spcAft>
              <a:tabLst>
                <a:tab pos="176213" algn="l"/>
              </a:tabLst>
            </a:pPr>
            <a:endParaRPr lang="en-DE" sz="2000" dirty="0">
              <a:highlight>
                <a:srgbClr val="FFFFFF"/>
              </a:highlight>
            </a:endParaRPr>
          </a:p>
          <a:p>
            <a:pPr>
              <a:defRPr/>
            </a:pPr>
            <a:endParaRPr lang="en-US" dirty="0">
              <a:highlight>
                <a:srgbClr val="FFFF00"/>
              </a:highlight>
            </a:endParaRPr>
          </a:p>
          <a:p>
            <a:pPr>
              <a:defRPr/>
            </a:pPr>
            <a:endParaRPr lang="fr-FR" dirty="0"/>
          </a:p>
          <a:p>
            <a:pPr>
              <a:defRPr/>
            </a:pPr>
            <a:endParaRPr lang="fr-FR" dirty="0"/>
          </a:p>
        </p:txBody>
      </p:sp>
      <p:sp>
        <p:nvSpPr>
          <p:cNvPr id="2" name="Rectangle 1">
            <a:extLst>
              <a:ext uri="{FF2B5EF4-FFF2-40B4-BE49-F238E27FC236}">
                <a16:creationId xmlns:a16="http://schemas.microsoft.com/office/drawing/2014/main" id="{E8FE9545-D93B-4CE1-8367-E37C42A6F394}"/>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 name="Rectangle 2">
            <a:extLst>
              <a:ext uri="{FF2B5EF4-FFF2-40B4-BE49-F238E27FC236}">
                <a16:creationId xmlns:a16="http://schemas.microsoft.com/office/drawing/2014/main" id="{6206DE9D-DBE2-4AB2-B802-003A4177CFA3}"/>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189618233"/>
      </p:ext>
    </p:extLst>
  </p:cSld>
  <p:clrMapOvr>
    <a:masterClrMapping/>
  </p:clrMapOvr>
  <p:transition>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99F5C73-75BC-48CE-9F4D-D9B5E7F6A3CF}"/>
              </a:ext>
            </a:extLst>
          </p:cNvPr>
          <p:cNvSpPr>
            <a:spLocks noGrp="1"/>
          </p:cNvSpPr>
          <p:nvPr>
            <p:ph type="title"/>
          </p:nvPr>
        </p:nvSpPr>
        <p:spPr/>
        <p:txBody>
          <a:bodyPr/>
          <a:lstStyle/>
          <a:p>
            <a:pPr>
              <a:defRPr/>
            </a:pPr>
            <a:r>
              <a:rPr lang="en-US" dirty="0">
                <a:highlight>
                  <a:srgbClr val="FFFFFF"/>
                </a:highlight>
              </a:rPr>
              <a:t>Individual submissions</a:t>
            </a:r>
          </a:p>
        </p:txBody>
      </p:sp>
    </p:spTree>
  </p:cSld>
  <p:clrMapOvr>
    <a:masterClrMapping/>
  </p:clrMapOvr>
  <p:transition>
    <p:wipe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E003CB1-C825-43FC-AB97-E8C8097E0059}"/>
              </a:ext>
            </a:extLst>
          </p:cNvPr>
          <p:cNvSpPr>
            <a:spLocks noGrp="1"/>
          </p:cNvSpPr>
          <p:nvPr>
            <p:ph type="title"/>
          </p:nvPr>
        </p:nvSpPr>
        <p:spPr/>
        <p:txBody>
          <a:bodyPr/>
          <a:lstStyle/>
          <a:p>
            <a:pPr>
              <a:defRPr/>
            </a:pPr>
            <a:r>
              <a:rPr lang="en-US" dirty="0">
                <a:highlight>
                  <a:srgbClr val="FFFFFF"/>
                </a:highlight>
              </a:rPr>
              <a:t>Individual submissions</a:t>
            </a: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a:xfrm>
            <a:off x="591312" y="1862201"/>
            <a:ext cx="10515600" cy="4351338"/>
          </a:xfrm>
        </p:spPr>
        <p:txBody>
          <a:bodyPr/>
          <a:lstStyle/>
          <a:p>
            <a:pPr>
              <a:defRPr/>
            </a:pPr>
            <a:r>
              <a:rPr lang="en-US" altLang="en-US" dirty="0">
                <a:solidFill>
                  <a:srgbClr val="212529"/>
                </a:solidFill>
                <a:latin typeface="Inter"/>
              </a:rPr>
              <a:t>none</a:t>
            </a:r>
            <a:endParaRPr lang="en-DE" dirty="0">
              <a:highlight>
                <a:srgbClr val="FFFFFF"/>
              </a:highlight>
            </a:endParaRPr>
          </a:p>
          <a:p>
            <a:pPr lvl="1">
              <a:defRPr/>
            </a:pPr>
            <a:endParaRPr lang="en-DE" dirty="0">
              <a:highlight>
                <a:srgbClr val="FFFF00"/>
              </a:highlight>
            </a:endParaRPr>
          </a:p>
          <a:p>
            <a:pPr lvl="1">
              <a:defRPr/>
            </a:pPr>
            <a:endParaRPr lang="fr-FR" dirty="0"/>
          </a:p>
          <a:p>
            <a:pPr>
              <a:defRPr/>
            </a:pPr>
            <a:endParaRPr lang="fr-FR" dirty="0"/>
          </a:p>
          <a:p>
            <a:pPr>
              <a:defRPr/>
            </a:pPr>
            <a:endParaRPr lang="fr-FR" dirty="0"/>
          </a:p>
        </p:txBody>
      </p:sp>
    </p:spTree>
    <p:extLst>
      <p:ext uri="{BB962C8B-B14F-4D97-AF65-F5344CB8AC3E}">
        <p14:creationId xmlns:p14="http://schemas.microsoft.com/office/powerpoint/2010/main" val="3989163309"/>
      </p:ext>
    </p:extLst>
  </p:cSld>
  <p:clrMapOvr>
    <a:masterClrMapping/>
  </p:clrMapOvr>
  <p:transition>
    <p:wipe dir="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re 1">
            <a:extLst>
              <a:ext uri="{FF2B5EF4-FFF2-40B4-BE49-F238E27FC236}">
                <a16:creationId xmlns:a16="http://schemas.microsoft.com/office/drawing/2014/main" id="{7BD8F015-C4A5-4FB7-990F-F1934A580697}"/>
              </a:ext>
            </a:extLst>
          </p:cNvPr>
          <p:cNvSpPr>
            <a:spLocks noGrp="1"/>
          </p:cNvSpPr>
          <p:nvPr>
            <p:ph type="title"/>
          </p:nvPr>
        </p:nvSpPr>
        <p:spPr/>
        <p:txBody>
          <a:bodyPr/>
          <a:lstStyle/>
          <a:p>
            <a:r>
              <a:rPr lang="en-US" altLang="en-US"/>
              <a:t>Any Other Business</a:t>
            </a:r>
          </a:p>
        </p:txBody>
      </p:sp>
    </p:spTree>
  </p:cSld>
  <p:clrMapOvr>
    <a:masterClrMapping/>
  </p:clrMapOvr>
  <p:transition>
    <p:wipe dir="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AE2AB2E5-863C-4EB3-93CA-B93A16DF3EBA}"/>
              </a:ext>
            </a:extLst>
          </p:cNvPr>
          <p:cNvSpPr txBox="1">
            <a:spLocks/>
          </p:cNvSpPr>
          <p:nvPr/>
        </p:nvSpPr>
        <p:spPr>
          <a:xfrm>
            <a:off x="708691" y="1862661"/>
            <a:ext cx="10515600" cy="4351338"/>
          </a:xfrm>
          <a:prstGeom prst="rect">
            <a:avLst/>
          </a:prstGeom>
        </p:spPr>
        <p:txBody>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solidFill>
                  <a:srgbClr val="212529"/>
                </a:solidFill>
                <a:latin typeface="Inter"/>
              </a:rPr>
              <a:t>RESTful Provisioning Protocol (</a:t>
            </a:r>
            <a:r>
              <a:rPr lang="en-US" dirty="0" err="1">
                <a:solidFill>
                  <a:srgbClr val="212529"/>
                </a:solidFill>
                <a:latin typeface="Inter"/>
              </a:rPr>
              <a:t>rpp</a:t>
            </a:r>
            <a:r>
              <a:rPr lang="en-US" dirty="0">
                <a:solidFill>
                  <a:srgbClr val="212529"/>
                </a:solidFill>
                <a:latin typeface="Inter"/>
              </a:rPr>
              <a:t>) in ART</a:t>
            </a:r>
          </a:p>
          <a:p>
            <a:pPr marL="806450" lvl="2"/>
            <a:r>
              <a:rPr lang="en-US" b="0" i="0" dirty="0">
                <a:solidFill>
                  <a:srgbClr val="212529"/>
                </a:solidFill>
                <a:effectLst/>
                <a:latin typeface="Inter"/>
              </a:rPr>
              <a:t>The RPP working group is focused on designing a new protocol via a series of specifications known collectively as the RESTful Provisioning Protocol (RPP).</a:t>
            </a:r>
          </a:p>
          <a:p>
            <a:pPr lvl="2">
              <a:buFont typeface="Wingdings" panose="05000000000000000000" pitchFamily="2" charset="2"/>
              <a:buChar char="Ø"/>
            </a:pPr>
            <a:r>
              <a:rPr lang="en-US" b="0" i="0" dirty="0">
                <a:solidFill>
                  <a:srgbClr val="212529"/>
                </a:solidFill>
                <a:effectLst/>
                <a:latin typeface="Inter"/>
              </a:rPr>
              <a:t>core architecture, including extension mechanisms (proposed standard)</a:t>
            </a:r>
          </a:p>
          <a:p>
            <a:pPr lvl="2">
              <a:buFont typeface="Wingdings" panose="05000000000000000000" pitchFamily="2" charset="2"/>
              <a:buChar char="Ø"/>
            </a:pPr>
            <a:r>
              <a:rPr lang="en-US" b="0" i="0" dirty="0">
                <a:solidFill>
                  <a:srgbClr val="212529"/>
                </a:solidFill>
                <a:effectLst/>
                <a:latin typeface="Inter"/>
              </a:rPr>
              <a:t>specification(s) regarding the provisioning of domain names using RPP (proposed standard)</a:t>
            </a:r>
          </a:p>
          <a:p>
            <a:pPr lvl="2">
              <a:buFont typeface="Wingdings" panose="05000000000000000000" pitchFamily="2" charset="2"/>
              <a:buChar char="Ø"/>
            </a:pPr>
            <a:r>
              <a:rPr lang="en-US" b="0" i="0" dirty="0">
                <a:solidFill>
                  <a:srgbClr val="212529"/>
                </a:solidFill>
                <a:effectLst/>
                <a:latin typeface="Inter"/>
              </a:rPr>
              <a:t>mappings between RPP and EPP (proposed standard)</a:t>
            </a:r>
          </a:p>
          <a:p>
            <a:pPr marL="1778000" lvl="4" indent="-285750">
              <a:buFont typeface="Wingdings" panose="05000000000000000000" pitchFamily="2" charset="2"/>
              <a:buChar char="Ø"/>
            </a:pPr>
            <a:endParaRPr lang="en-SE" b="0" i="0" dirty="0">
              <a:solidFill>
                <a:srgbClr val="212529"/>
              </a:solidFill>
              <a:effectLst/>
              <a:latin typeface="Inter"/>
            </a:endParaRPr>
          </a:p>
          <a:p>
            <a:pPr marL="717550" lvl="1">
              <a:defRPr/>
            </a:pPr>
            <a:endParaRPr lang="en-DE" sz="2000" dirty="0">
              <a:solidFill>
                <a:srgbClr val="212529"/>
              </a:solidFill>
              <a:latin typeface="Inter"/>
            </a:endParaRPr>
          </a:p>
          <a:p>
            <a:pPr lvl="1">
              <a:defRPr/>
            </a:pPr>
            <a:endParaRPr lang="fr-FR" dirty="0"/>
          </a:p>
          <a:p>
            <a:pPr>
              <a:defRPr/>
            </a:pPr>
            <a:endParaRPr lang="fr-FR" dirty="0"/>
          </a:p>
          <a:p>
            <a:pPr>
              <a:defRPr/>
            </a:pPr>
            <a:endParaRPr lang="fr-FR" dirty="0"/>
          </a:p>
        </p:txBody>
      </p:sp>
      <p:sp>
        <p:nvSpPr>
          <p:cNvPr id="4" name="TextBox 3">
            <a:extLst>
              <a:ext uri="{FF2B5EF4-FFF2-40B4-BE49-F238E27FC236}">
                <a16:creationId xmlns:a16="http://schemas.microsoft.com/office/drawing/2014/main" id="{49B2B5AB-4D64-4178-AF1C-CAFA299936C4}"/>
              </a:ext>
            </a:extLst>
          </p:cNvPr>
          <p:cNvSpPr txBox="1"/>
          <p:nvPr/>
        </p:nvSpPr>
        <p:spPr>
          <a:xfrm>
            <a:off x="857250" y="710684"/>
            <a:ext cx="7988300" cy="701731"/>
          </a:xfrm>
          <a:prstGeom prst="rect">
            <a:avLst/>
          </a:prstGeom>
          <a:noFill/>
        </p:spPr>
        <p:txBody>
          <a:bodyPr wrap="square">
            <a:spAutoFit/>
          </a:bodyPr>
          <a:lstStyle/>
          <a:p>
            <a:pPr marL="0" indent="0">
              <a:lnSpc>
                <a:spcPct val="90000"/>
              </a:lnSpc>
              <a:buNone/>
              <a:defRPr/>
            </a:pPr>
            <a:r>
              <a:rPr lang="en-US" sz="4400" dirty="0" err="1">
                <a:highlight>
                  <a:srgbClr val="FFFFFF"/>
                </a:highlight>
                <a:latin typeface="+mj-lt"/>
                <a:ea typeface="+mj-ea"/>
                <a:cs typeface="+mj-cs"/>
              </a:rPr>
              <a:t>AoB</a:t>
            </a:r>
            <a:r>
              <a:rPr lang="en-US" sz="4400" dirty="0">
                <a:highlight>
                  <a:srgbClr val="FFFFFF"/>
                </a:highlight>
                <a:latin typeface="+mj-lt"/>
                <a:ea typeface="+mj-ea"/>
                <a:cs typeface="+mj-cs"/>
              </a:rPr>
              <a:t>: </a:t>
            </a:r>
            <a:r>
              <a:rPr lang="en-DE" sz="4400" dirty="0">
                <a:highlight>
                  <a:srgbClr val="FFFFFF"/>
                </a:highlight>
                <a:latin typeface="+mj-lt"/>
                <a:ea typeface="+mj-ea"/>
                <a:cs typeface="+mj-cs"/>
              </a:rPr>
              <a:t>New IETF Working groups</a:t>
            </a:r>
          </a:p>
        </p:txBody>
      </p:sp>
    </p:spTree>
  </p:cSld>
  <p:clrMapOvr>
    <a:masterClrMapping/>
  </p:clrMapOvr>
  <p:transition>
    <p:wipe dir="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AE2AB2E5-863C-4EB3-93CA-B93A16DF3EBA}"/>
              </a:ext>
            </a:extLst>
          </p:cNvPr>
          <p:cNvSpPr txBox="1">
            <a:spLocks/>
          </p:cNvSpPr>
          <p:nvPr/>
        </p:nvSpPr>
        <p:spPr>
          <a:xfrm>
            <a:off x="708691" y="1862661"/>
            <a:ext cx="10515600" cy="4351338"/>
          </a:xfrm>
          <a:prstGeom prst="rect">
            <a:avLst/>
          </a:prstGeom>
        </p:spPr>
        <p:txBody>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solidFill>
                  <a:srgbClr val="212529"/>
                </a:solidFill>
                <a:latin typeface="Inter"/>
              </a:rPr>
              <a:t>Update to IANA Considerations (</a:t>
            </a:r>
            <a:r>
              <a:rPr lang="en-US" dirty="0" err="1">
                <a:solidFill>
                  <a:srgbClr val="212529"/>
                </a:solidFill>
                <a:latin typeface="Inter"/>
              </a:rPr>
              <a:t>ianabis</a:t>
            </a:r>
            <a:r>
              <a:rPr lang="en-US" dirty="0">
                <a:solidFill>
                  <a:srgbClr val="212529"/>
                </a:solidFill>
                <a:latin typeface="Inter"/>
              </a:rPr>
              <a:t>) in GEN</a:t>
            </a:r>
          </a:p>
          <a:p>
            <a:pPr lvl="1"/>
            <a:r>
              <a:rPr lang="en-US" dirty="0">
                <a:solidFill>
                  <a:srgbClr val="212529"/>
                </a:solidFill>
                <a:latin typeface="Inter"/>
              </a:rPr>
              <a:t>Provides clear, comprehensive guidance for authors and Working Groups in crafting IANA Considerations sections; and Enhances the efficiency, clarity, and consistency of IANA registry management processes.</a:t>
            </a:r>
            <a:endParaRPr lang="en-SE" dirty="0">
              <a:solidFill>
                <a:srgbClr val="212529"/>
              </a:solidFill>
              <a:latin typeface="Inter"/>
            </a:endParaRPr>
          </a:p>
          <a:p>
            <a:pPr lvl="1"/>
            <a:endParaRPr lang="en-US" dirty="0">
              <a:solidFill>
                <a:srgbClr val="212529"/>
              </a:solidFill>
              <a:latin typeface="Inter"/>
            </a:endParaRPr>
          </a:p>
          <a:p>
            <a:pPr algn="l"/>
            <a:r>
              <a:rPr lang="en-US" b="0" i="0" dirty="0">
                <a:solidFill>
                  <a:srgbClr val="212529"/>
                </a:solidFill>
                <a:effectLst/>
                <a:latin typeface="Inter"/>
              </a:rPr>
              <a:t> </a:t>
            </a:r>
            <a:r>
              <a:rPr lang="en-US" dirty="0">
                <a:solidFill>
                  <a:srgbClr val="212529"/>
                </a:solidFill>
                <a:latin typeface="Inter"/>
              </a:rPr>
              <a:t>AI Preferences (</a:t>
            </a:r>
            <a:r>
              <a:rPr lang="en-US" dirty="0" err="1">
                <a:solidFill>
                  <a:srgbClr val="212529"/>
                </a:solidFill>
                <a:latin typeface="Inter"/>
              </a:rPr>
              <a:t>aipref</a:t>
            </a:r>
            <a:r>
              <a:rPr lang="en-US" dirty="0">
                <a:solidFill>
                  <a:srgbClr val="212529"/>
                </a:solidFill>
                <a:latin typeface="Inter"/>
              </a:rPr>
              <a:t>) in WIT</a:t>
            </a:r>
            <a:endParaRPr lang="en-SE" dirty="0">
              <a:solidFill>
                <a:srgbClr val="212529"/>
              </a:solidFill>
              <a:latin typeface="Inter"/>
            </a:endParaRPr>
          </a:p>
          <a:p>
            <a:pPr marL="717550" lvl="1">
              <a:defRPr/>
            </a:pPr>
            <a:r>
              <a:rPr lang="en-US" dirty="0">
                <a:solidFill>
                  <a:srgbClr val="212529"/>
                </a:solidFill>
                <a:latin typeface="Inter"/>
              </a:rPr>
              <a:t>The </a:t>
            </a:r>
            <a:r>
              <a:rPr lang="en-US" dirty="0" err="1">
                <a:solidFill>
                  <a:srgbClr val="212529"/>
                </a:solidFill>
                <a:latin typeface="Inter"/>
              </a:rPr>
              <a:t>aipref</a:t>
            </a:r>
            <a:r>
              <a:rPr lang="en-US" dirty="0">
                <a:solidFill>
                  <a:srgbClr val="212529"/>
                </a:solidFill>
                <a:latin typeface="Inter"/>
              </a:rPr>
              <a:t>.</a:t>
            </a:r>
            <a:endParaRPr lang="en-SE" dirty="0">
              <a:solidFill>
                <a:srgbClr val="212529"/>
              </a:solidFill>
              <a:latin typeface="Inter"/>
            </a:endParaRPr>
          </a:p>
          <a:p>
            <a:pPr marL="717550" lvl="1">
              <a:defRPr/>
            </a:pPr>
            <a:endParaRPr lang="en-DE" sz="2000" dirty="0">
              <a:solidFill>
                <a:srgbClr val="212529"/>
              </a:solidFill>
              <a:latin typeface="Inter"/>
            </a:endParaRPr>
          </a:p>
          <a:p>
            <a:pPr lvl="1">
              <a:defRPr/>
            </a:pPr>
            <a:endParaRPr lang="fr-FR" dirty="0"/>
          </a:p>
          <a:p>
            <a:pPr>
              <a:defRPr/>
            </a:pPr>
            <a:endParaRPr lang="fr-FR" dirty="0"/>
          </a:p>
          <a:p>
            <a:pPr>
              <a:defRPr/>
            </a:pPr>
            <a:endParaRPr lang="fr-FR" dirty="0"/>
          </a:p>
        </p:txBody>
      </p:sp>
      <p:sp>
        <p:nvSpPr>
          <p:cNvPr id="4" name="TextBox 3">
            <a:extLst>
              <a:ext uri="{FF2B5EF4-FFF2-40B4-BE49-F238E27FC236}">
                <a16:creationId xmlns:a16="http://schemas.microsoft.com/office/drawing/2014/main" id="{49B2B5AB-4D64-4178-AF1C-CAFA299936C4}"/>
              </a:ext>
            </a:extLst>
          </p:cNvPr>
          <p:cNvSpPr txBox="1"/>
          <p:nvPr/>
        </p:nvSpPr>
        <p:spPr>
          <a:xfrm>
            <a:off x="857250" y="710684"/>
            <a:ext cx="7988300" cy="701731"/>
          </a:xfrm>
          <a:prstGeom prst="rect">
            <a:avLst/>
          </a:prstGeom>
          <a:noFill/>
        </p:spPr>
        <p:txBody>
          <a:bodyPr wrap="square">
            <a:spAutoFit/>
          </a:bodyPr>
          <a:lstStyle/>
          <a:p>
            <a:pPr marL="0" indent="0">
              <a:lnSpc>
                <a:spcPct val="90000"/>
              </a:lnSpc>
              <a:buNone/>
              <a:defRPr/>
            </a:pPr>
            <a:r>
              <a:rPr lang="en-US" sz="4400" dirty="0" err="1">
                <a:highlight>
                  <a:srgbClr val="FFFFFF"/>
                </a:highlight>
                <a:latin typeface="+mj-lt"/>
                <a:ea typeface="+mj-ea"/>
                <a:cs typeface="+mj-cs"/>
              </a:rPr>
              <a:t>AoB</a:t>
            </a:r>
            <a:r>
              <a:rPr lang="en-US" sz="4400" dirty="0">
                <a:highlight>
                  <a:srgbClr val="FFFFFF"/>
                </a:highlight>
                <a:latin typeface="+mj-lt"/>
                <a:ea typeface="+mj-ea"/>
                <a:cs typeface="+mj-cs"/>
              </a:rPr>
              <a:t>: </a:t>
            </a:r>
            <a:r>
              <a:rPr lang="en-DE" sz="4400" dirty="0">
                <a:highlight>
                  <a:srgbClr val="FFFFFF"/>
                </a:highlight>
                <a:latin typeface="+mj-lt"/>
                <a:ea typeface="+mj-ea"/>
                <a:cs typeface="+mj-cs"/>
              </a:rPr>
              <a:t>New IETF Working groups</a:t>
            </a:r>
          </a:p>
        </p:txBody>
      </p:sp>
    </p:spTree>
    <p:extLst>
      <p:ext uri="{BB962C8B-B14F-4D97-AF65-F5344CB8AC3E}">
        <p14:creationId xmlns:p14="http://schemas.microsoft.com/office/powerpoint/2010/main" val="1657192967"/>
      </p:ext>
    </p:extLst>
  </p:cSld>
  <p:clrMapOvr>
    <a:masterClrMapping/>
  </p:clrMapOvr>
  <p:transition>
    <p:wipe dir="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AE2AB2E5-863C-4EB3-93CA-B93A16DF3EBA}"/>
              </a:ext>
            </a:extLst>
          </p:cNvPr>
          <p:cNvSpPr txBox="1">
            <a:spLocks/>
          </p:cNvSpPr>
          <p:nvPr/>
        </p:nvSpPr>
        <p:spPr>
          <a:xfrm>
            <a:off x="708691" y="1862661"/>
            <a:ext cx="10515600" cy="4351338"/>
          </a:xfrm>
          <a:prstGeom prst="rect">
            <a:avLst/>
          </a:prstGeom>
        </p:spPr>
        <p:txBody>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0" i="0" dirty="0">
                <a:solidFill>
                  <a:srgbClr val="212529"/>
                </a:solidFill>
                <a:effectLst/>
                <a:latin typeface="Inter"/>
              </a:rPr>
              <a:t>Getting Ready for Energy-Efficient Networking (green)</a:t>
            </a:r>
          </a:p>
          <a:p>
            <a:pPr marL="806450" lvl="2"/>
            <a:r>
              <a:rPr lang="en-US" b="0" i="0" dirty="0">
                <a:solidFill>
                  <a:srgbClr val="212529"/>
                </a:solidFill>
                <a:effectLst/>
                <a:latin typeface="Inter"/>
              </a:rPr>
              <a:t>The GREEN Working Group will examine the EMAN work to re-use where applicable but also consider updated operator input and requirements over those previously documented in </a:t>
            </a:r>
            <a:r>
              <a:rPr lang="en-US" b="0" i="0" u="sng" dirty="0">
                <a:effectLst/>
                <a:latin typeface="Inter"/>
                <a:hlinkClick r:id="rId3"/>
              </a:rPr>
              <a:t>RFC 6988</a:t>
            </a:r>
            <a:r>
              <a:rPr lang="en-US" b="0" i="0" dirty="0">
                <a:solidFill>
                  <a:srgbClr val="212529"/>
                </a:solidFill>
                <a:effectLst/>
                <a:latin typeface="Inter"/>
              </a:rPr>
              <a:t>. Similarly, it will examine the framework previously described in </a:t>
            </a:r>
            <a:r>
              <a:rPr lang="en-US" b="0" i="0" u="sng" dirty="0">
                <a:effectLst/>
                <a:latin typeface="Inter"/>
                <a:hlinkClick r:id="rId4"/>
              </a:rPr>
              <a:t>RFC 7326</a:t>
            </a:r>
            <a:r>
              <a:rPr lang="en-US" b="0" i="0" dirty="0">
                <a:solidFill>
                  <a:srgbClr val="212529"/>
                </a:solidFill>
                <a:effectLst/>
                <a:latin typeface="Inter"/>
              </a:rPr>
              <a:t>.</a:t>
            </a:r>
            <a:endParaRPr lang="en-SE" b="0" i="0" dirty="0">
              <a:solidFill>
                <a:srgbClr val="212529"/>
              </a:solidFill>
              <a:effectLst/>
              <a:latin typeface="Inter"/>
            </a:endParaRPr>
          </a:p>
          <a:p>
            <a:pPr algn="l"/>
            <a:r>
              <a:rPr lang="en-US" b="0" i="0" dirty="0">
                <a:solidFill>
                  <a:srgbClr val="212529"/>
                </a:solidFill>
                <a:effectLst/>
                <a:latin typeface="Inter"/>
              </a:rPr>
              <a:t>Digital Emblems (diem) </a:t>
            </a:r>
            <a:endParaRPr lang="en-SE" b="0" i="0" dirty="0">
              <a:solidFill>
                <a:srgbClr val="212529"/>
              </a:solidFill>
              <a:effectLst/>
              <a:latin typeface="Inter"/>
            </a:endParaRPr>
          </a:p>
          <a:p>
            <a:pPr marL="717550" lvl="2"/>
            <a:r>
              <a:rPr lang="en-US" dirty="0">
                <a:solidFill>
                  <a:srgbClr val="212529"/>
                </a:solidFill>
                <a:latin typeface="Inter"/>
              </a:rPr>
              <a:t>An emblem is a device, symbol, or figure adopted and used as an identifying mark.</a:t>
            </a:r>
            <a:endParaRPr lang="en-SE" dirty="0">
              <a:solidFill>
                <a:srgbClr val="212529"/>
              </a:solidFill>
              <a:latin typeface="Inter"/>
            </a:endParaRPr>
          </a:p>
          <a:p>
            <a:pPr marL="717550" lvl="2"/>
            <a:r>
              <a:rPr lang="en-US" dirty="0">
                <a:solidFill>
                  <a:srgbClr val="212529"/>
                </a:solidFill>
                <a:latin typeface="Inter"/>
              </a:rPr>
              <a:t>There is a need to sense emblems/symbols through digital communication channels.</a:t>
            </a:r>
            <a:endParaRPr lang="en-SE" dirty="0">
              <a:solidFill>
                <a:srgbClr val="212529"/>
              </a:solidFill>
              <a:latin typeface="Inter"/>
            </a:endParaRPr>
          </a:p>
          <a:p>
            <a:pPr marL="1174750" lvl="2"/>
            <a:r>
              <a:rPr lang="en-US" sz="1200" dirty="0">
                <a:solidFill>
                  <a:srgbClr val="212529"/>
                </a:solidFill>
                <a:latin typeface="Inter"/>
              </a:rPr>
              <a:t>1. Use cases and requirements that can be addressed by the initial scope</a:t>
            </a:r>
          </a:p>
          <a:p>
            <a:pPr marL="1174750" lvl="2"/>
            <a:r>
              <a:rPr lang="en-US" sz="1200" dirty="0">
                <a:solidFill>
                  <a:srgbClr val="212529"/>
                </a:solidFill>
                <a:latin typeface="Inter"/>
              </a:rPr>
              <a:t>(Informational) 2. An extensible architecture containing a taxonomy, information model, and overall information flows </a:t>
            </a:r>
          </a:p>
          <a:p>
            <a:pPr marL="1174750" lvl="2"/>
            <a:r>
              <a:rPr lang="en-US" sz="1200" dirty="0">
                <a:solidFill>
                  <a:srgbClr val="212529"/>
                </a:solidFill>
                <a:latin typeface="Inter"/>
              </a:rPr>
              <a:t>(Informational) 3. A protocol specification describing the validation and discovery of digital emblems using DNS (Proposed Standard or Experimental)</a:t>
            </a:r>
          </a:p>
          <a:p>
            <a:pPr marL="717550" lvl="1">
              <a:defRPr/>
            </a:pPr>
            <a:endParaRPr lang="en-DE" sz="2000" dirty="0">
              <a:solidFill>
                <a:srgbClr val="212529"/>
              </a:solidFill>
              <a:latin typeface="Inter"/>
            </a:endParaRPr>
          </a:p>
          <a:p>
            <a:pPr lvl="1">
              <a:defRPr/>
            </a:pPr>
            <a:endParaRPr lang="fr-FR" dirty="0"/>
          </a:p>
          <a:p>
            <a:pPr>
              <a:defRPr/>
            </a:pPr>
            <a:endParaRPr lang="fr-FR" dirty="0"/>
          </a:p>
          <a:p>
            <a:pPr>
              <a:defRPr/>
            </a:pPr>
            <a:endParaRPr lang="fr-FR" dirty="0"/>
          </a:p>
        </p:txBody>
      </p:sp>
      <p:sp>
        <p:nvSpPr>
          <p:cNvPr id="4" name="TextBox 3">
            <a:extLst>
              <a:ext uri="{FF2B5EF4-FFF2-40B4-BE49-F238E27FC236}">
                <a16:creationId xmlns:a16="http://schemas.microsoft.com/office/drawing/2014/main" id="{49B2B5AB-4D64-4178-AF1C-CAFA299936C4}"/>
              </a:ext>
            </a:extLst>
          </p:cNvPr>
          <p:cNvSpPr txBox="1"/>
          <p:nvPr/>
        </p:nvSpPr>
        <p:spPr>
          <a:xfrm>
            <a:off x="857250" y="710684"/>
            <a:ext cx="7988300" cy="701731"/>
          </a:xfrm>
          <a:prstGeom prst="rect">
            <a:avLst/>
          </a:prstGeom>
          <a:noFill/>
        </p:spPr>
        <p:txBody>
          <a:bodyPr wrap="square">
            <a:spAutoFit/>
          </a:bodyPr>
          <a:lstStyle/>
          <a:p>
            <a:pPr marL="0" indent="0">
              <a:lnSpc>
                <a:spcPct val="90000"/>
              </a:lnSpc>
              <a:buNone/>
              <a:defRPr/>
            </a:pPr>
            <a:r>
              <a:rPr lang="en-US" sz="4400" dirty="0" err="1">
                <a:highlight>
                  <a:srgbClr val="FFFFFF"/>
                </a:highlight>
                <a:latin typeface="+mj-lt"/>
                <a:ea typeface="+mj-ea"/>
                <a:cs typeface="+mj-cs"/>
              </a:rPr>
              <a:t>AoB</a:t>
            </a:r>
            <a:r>
              <a:rPr lang="en-US" sz="4400" dirty="0">
                <a:highlight>
                  <a:srgbClr val="FFFFFF"/>
                </a:highlight>
                <a:latin typeface="+mj-lt"/>
                <a:ea typeface="+mj-ea"/>
                <a:cs typeface="+mj-cs"/>
              </a:rPr>
              <a:t>: </a:t>
            </a:r>
            <a:r>
              <a:rPr lang="en-DE" sz="4400" dirty="0">
                <a:highlight>
                  <a:srgbClr val="FFFFFF"/>
                </a:highlight>
                <a:latin typeface="+mj-lt"/>
                <a:ea typeface="+mj-ea"/>
                <a:cs typeface="+mj-cs"/>
              </a:rPr>
              <a:t>New IETF Working groups</a:t>
            </a:r>
          </a:p>
        </p:txBody>
      </p:sp>
    </p:spTree>
    <p:extLst>
      <p:ext uri="{BB962C8B-B14F-4D97-AF65-F5344CB8AC3E}">
        <p14:creationId xmlns:p14="http://schemas.microsoft.com/office/powerpoint/2010/main" val="1898717565"/>
      </p:ext>
    </p:extLst>
  </p:cSld>
  <p:clrMapOvr>
    <a:masterClrMapping/>
  </p:clrMapOvr>
  <p:transition>
    <p:wipe dir="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AE2AB2E5-863C-4EB3-93CA-B93A16DF3EBA}"/>
              </a:ext>
            </a:extLst>
          </p:cNvPr>
          <p:cNvSpPr txBox="1">
            <a:spLocks/>
          </p:cNvSpPr>
          <p:nvPr/>
        </p:nvSpPr>
        <p:spPr>
          <a:xfrm>
            <a:off x="708691" y="1862661"/>
            <a:ext cx="10515600" cy="4351338"/>
          </a:xfrm>
          <a:prstGeom prst="rect">
            <a:avLst/>
          </a:prstGeom>
        </p:spPr>
        <p:txBody>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solidFill>
                  <a:srgbClr val="212529"/>
                </a:solidFill>
                <a:latin typeface="Inter"/>
                <a:ea typeface="Times New Roman" panose="02020603050405020304" pitchFamily="18" charset="0"/>
              </a:rPr>
              <a:t>T</a:t>
            </a:r>
            <a:r>
              <a:rPr lang="en-US" dirty="0">
                <a:latin typeface="Times New Roman" panose="02020603050405020304" pitchFamily="18" charset="0"/>
                <a:ea typeface="Times New Roman" panose="02020603050405020304" pitchFamily="18" charset="0"/>
              </a:rPr>
              <a:t>aking IP To Other Planets (tiptop) </a:t>
            </a:r>
            <a:endParaRPr lang="en-US" b="0" i="0" dirty="0">
              <a:solidFill>
                <a:srgbClr val="212529"/>
              </a:solidFill>
              <a:effectLst/>
              <a:latin typeface="Inter"/>
            </a:endParaRPr>
          </a:p>
          <a:p>
            <a:pPr lvl="2"/>
            <a:r>
              <a:rPr lang="en-US" dirty="0">
                <a:latin typeface="Times New Roman" panose="02020603050405020304" pitchFamily="18" charset="0"/>
                <a:ea typeface="Times New Roman" panose="02020603050405020304" pitchFamily="18" charset="0"/>
                <a:cs typeface="Times New Roman" panose="02020603050405020304" pitchFamily="18" charset="0"/>
              </a:rPr>
              <a:t>Deploying IP networks on the surfaces of celestial bodies, such as the Moon or Mars, that connect to orbital equipment and further on to Earth creates the opportunity for in-space IP-based internetworking and the ability to support IP applications</a:t>
            </a:r>
          </a:p>
          <a:p>
            <a:pPr lvl="2"/>
            <a:r>
              <a:rPr lang="en-US" dirty="0">
                <a:latin typeface="Times New Roman" panose="02020603050405020304" pitchFamily="18" charset="0"/>
                <a:ea typeface="Times New Roman" panose="02020603050405020304" pitchFamily="18" charset="0"/>
                <a:cs typeface="Times New Roman" panose="02020603050405020304" pitchFamily="18" charset="0"/>
              </a:rPr>
              <a:t>Lunar network deployments are the first target environment, but designs should consider communication with Mars and other deep space targets. </a:t>
            </a:r>
          </a:p>
          <a:p>
            <a:pPr lvl="2"/>
            <a:r>
              <a:rPr lang="en-US" dirty="0">
                <a:latin typeface="Times New Roman" panose="02020603050405020304" pitchFamily="18" charset="0"/>
                <a:ea typeface="Times New Roman" panose="02020603050405020304" pitchFamily="18" charset="0"/>
                <a:cs typeface="Times New Roman" panose="02020603050405020304" pitchFamily="18" charset="0"/>
              </a:rPr>
              <a:t>The working group welcomes discussions with key stakeholders, such as the working groups of the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LunaNet</a:t>
            </a:r>
            <a:r>
              <a:rPr lang="en-US" dirty="0">
                <a:latin typeface="Times New Roman" panose="02020603050405020304" pitchFamily="18" charset="0"/>
                <a:ea typeface="Times New Roman" panose="02020603050405020304" pitchFamily="18" charset="0"/>
                <a:cs typeface="Times New Roman" panose="02020603050405020304" pitchFamily="18" charset="0"/>
              </a:rPr>
              <a:t> Interoperability Specification (LNIS), the Interagency Operations Advisory Group (IOAG), the Consultative Committee for Space Data Systems (CCSDS), national/regional space agencies, and the private sector. Within the IETF, it will coordinate its work notably with TVR, QUIC, TLS, DNSOP, and DTN.</a:t>
            </a:r>
            <a:endParaRPr lang="en-US" dirty="0">
              <a:latin typeface="Times New Roman" panose="02020603050405020304" pitchFamily="18" charset="0"/>
              <a:ea typeface="Calibri" panose="020F0502020204030204" pitchFamily="34" charset="0"/>
              <a:cs typeface="Times New Roman" panose="02020603050405020304" pitchFamily="18" charset="0"/>
            </a:endParaRPr>
          </a:p>
          <a:p>
            <a:pPr lvl="2"/>
            <a:endParaRPr lang="en-US" dirty="0">
              <a:solidFill>
                <a:srgbClr val="212529"/>
              </a:solidFill>
              <a:latin typeface="Inter"/>
            </a:endParaRPr>
          </a:p>
          <a:p>
            <a:pPr marL="0" lvl="0" indent="0">
              <a:buSzPts val="1000"/>
              <a:buNone/>
              <a:tabLst>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1200" dirty="0">
              <a:effectLst/>
              <a:latin typeface="Times New Roman" panose="02020603050405020304" pitchFamily="18" charset="0"/>
              <a:ea typeface="Calibri" panose="020F0502020204030204" pitchFamily="34" charset="0"/>
              <a:cs typeface="Times New Roman" panose="02020603050405020304" pitchFamily="18" charset="0"/>
            </a:endParaRPr>
          </a:p>
          <a:p>
            <a:pPr marL="742950" lvl="1" indent="-285750">
              <a:buSzPts val="1000"/>
              <a:buFont typeface="Courier New" panose="02070309020205020404" pitchFamily="49" charset="0"/>
              <a:buChar char="o"/>
              <a:tabLst>
                <a:tab pos="9144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1200" dirty="0">
              <a:effectLst/>
              <a:latin typeface="Times New Roman" panose="02020603050405020304" pitchFamily="18" charset="0"/>
              <a:ea typeface="Calibri" panose="020F0502020204030204" pitchFamily="34" charset="0"/>
              <a:cs typeface="Times New Roman" panose="02020603050405020304" pitchFamily="18" charset="0"/>
            </a:endParaRPr>
          </a:p>
          <a:p>
            <a:pPr marL="742950" lvl="1" indent="-285750">
              <a:buSzPts val="1000"/>
              <a:buFont typeface="Courier New" panose="02070309020205020404" pitchFamily="49" charset="0"/>
              <a:buChar char="o"/>
              <a:tabLst>
                <a:tab pos="914400" algn="l"/>
              </a:tabLst>
            </a:pPr>
            <a:endParaRPr lang="en-US" sz="1200" dirty="0">
              <a:effectLst/>
              <a:latin typeface="Times New Roman" panose="02020603050405020304" pitchFamily="18" charset="0"/>
              <a:ea typeface="Calibri" panose="020F0502020204030204" pitchFamily="34" charset="0"/>
              <a:cs typeface="Times New Roman" panose="02020603050405020304" pitchFamily="18" charset="0"/>
            </a:endParaRPr>
          </a:p>
          <a:p>
            <a:pPr marL="0" indent="0">
              <a:buNone/>
              <a:defRPr/>
            </a:pPr>
            <a:endParaRPr lang="en-US" dirty="0">
              <a:highlight>
                <a:srgbClr val="FFFFFF"/>
              </a:highlight>
            </a:endParaRPr>
          </a:p>
          <a:p>
            <a:pPr lvl="1">
              <a:defRPr/>
            </a:pPr>
            <a:endParaRPr lang="en-DE" dirty="0">
              <a:highlight>
                <a:srgbClr val="FFFF00"/>
              </a:highlight>
            </a:endParaRPr>
          </a:p>
          <a:p>
            <a:pPr lvl="1">
              <a:defRPr/>
            </a:pPr>
            <a:endParaRPr lang="fr-FR" dirty="0"/>
          </a:p>
          <a:p>
            <a:pPr>
              <a:defRPr/>
            </a:pPr>
            <a:endParaRPr lang="fr-FR" dirty="0"/>
          </a:p>
          <a:p>
            <a:pPr>
              <a:defRPr/>
            </a:pPr>
            <a:endParaRPr lang="fr-FR" dirty="0"/>
          </a:p>
        </p:txBody>
      </p:sp>
      <p:sp>
        <p:nvSpPr>
          <p:cNvPr id="4" name="TextBox 3">
            <a:extLst>
              <a:ext uri="{FF2B5EF4-FFF2-40B4-BE49-F238E27FC236}">
                <a16:creationId xmlns:a16="http://schemas.microsoft.com/office/drawing/2014/main" id="{A38E6FE4-A9AA-4B51-A601-9DA73F2ACF26}"/>
              </a:ext>
            </a:extLst>
          </p:cNvPr>
          <p:cNvSpPr txBox="1"/>
          <p:nvPr/>
        </p:nvSpPr>
        <p:spPr>
          <a:xfrm>
            <a:off x="857250" y="710684"/>
            <a:ext cx="7988300" cy="701731"/>
          </a:xfrm>
          <a:prstGeom prst="rect">
            <a:avLst/>
          </a:prstGeom>
          <a:noFill/>
        </p:spPr>
        <p:txBody>
          <a:bodyPr wrap="square">
            <a:spAutoFit/>
          </a:bodyPr>
          <a:lstStyle/>
          <a:p>
            <a:pPr marL="0" indent="0">
              <a:lnSpc>
                <a:spcPct val="90000"/>
              </a:lnSpc>
              <a:buNone/>
              <a:defRPr/>
            </a:pPr>
            <a:r>
              <a:rPr lang="en-US" sz="4400" dirty="0" err="1">
                <a:highlight>
                  <a:srgbClr val="FFFFFF"/>
                </a:highlight>
                <a:latin typeface="+mj-lt"/>
                <a:ea typeface="+mj-ea"/>
                <a:cs typeface="+mj-cs"/>
              </a:rPr>
              <a:t>AoB</a:t>
            </a:r>
            <a:r>
              <a:rPr lang="en-US" sz="4400" dirty="0">
                <a:highlight>
                  <a:srgbClr val="FFFFFF"/>
                </a:highlight>
                <a:latin typeface="+mj-lt"/>
                <a:ea typeface="+mj-ea"/>
                <a:cs typeface="+mj-cs"/>
              </a:rPr>
              <a:t>: </a:t>
            </a:r>
            <a:r>
              <a:rPr lang="en-DE" sz="4400" dirty="0">
                <a:highlight>
                  <a:srgbClr val="FFFFFF"/>
                </a:highlight>
                <a:latin typeface="+mj-lt"/>
                <a:ea typeface="+mj-ea"/>
                <a:cs typeface="+mj-cs"/>
              </a:rPr>
              <a:t>New IETF Working groups</a:t>
            </a:r>
          </a:p>
        </p:txBody>
      </p:sp>
    </p:spTree>
    <p:extLst>
      <p:ext uri="{BB962C8B-B14F-4D97-AF65-F5344CB8AC3E}">
        <p14:creationId xmlns:p14="http://schemas.microsoft.com/office/powerpoint/2010/main" val="1852160145"/>
      </p:ext>
    </p:extLst>
  </p:cSld>
  <p:clrMapOvr>
    <a:masterClrMapping/>
  </p:clrMapOvr>
  <p:transition>
    <p:wipe dir="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AE2AB2E5-863C-4EB3-93CA-B93A16DF3EBA}"/>
              </a:ext>
            </a:extLst>
          </p:cNvPr>
          <p:cNvSpPr txBox="1">
            <a:spLocks/>
          </p:cNvSpPr>
          <p:nvPr/>
        </p:nvSpPr>
        <p:spPr>
          <a:xfrm>
            <a:off x="708691" y="1862661"/>
            <a:ext cx="10515600" cy="4351338"/>
          </a:xfrm>
          <a:prstGeom prst="rect">
            <a:avLst/>
          </a:prstGeom>
        </p:spPr>
        <p:txBody>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latin typeface="Times New Roman" panose="02020603050405020304" pitchFamily="18" charset="0"/>
                <a:ea typeface="Times New Roman" panose="02020603050405020304" pitchFamily="18" charset="0"/>
              </a:rPr>
              <a:t>Heuristics and Algorithms to Prioritize Protocol Deployments (happy) </a:t>
            </a:r>
            <a:endParaRPr lang="en-US" b="0" i="0" dirty="0">
              <a:solidFill>
                <a:srgbClr val="212529"/>
              </a:solidFill>
              <a:effectLst/>
              <a:latin typeface="Inter"/>
            </a:endParaRPr>
          </a:p>
          <a:p>
            <a:pPr lvl="2"/>
            <a:r>
              <a:rPr lang="en-US" dirty="0">
                <a:latin typeface="Times New Roman" panose="02020603050405020304" pitchFamily="18" charset="0"/>
                <a:ea typeface="Times New Roman" panose="02020603050405020304" pitchFamily="18" charset="0"/>
                <a:cs typeface="Times New Roman" panose="02020603050405020304" pitchFamily="18" charset="0"/>
              </a:rPr>
              <a:t>The HAPPY working group will deliver an updated version of the HAPPY eyeballs algorithm, “HAPPY Eyeball Versio 3, that incorporates changes since RF 8305defined “HAPPYEyeballs Version  2”, a client Algorithm for solving an connecting to a server with different server IP address options, aiming to improve IPv6 usage without degrading connection success rates due to misconfigured networks, clients and servers. The working group will also deliver an informational document to explain the impact of HAPPY Eyeballs on detecting and measuring broken deployments, with recommendations on how to report the errors.</a:t>
            </a:r>
            <a:endParaRPr lang="en-US" dirty="0">
              <a:latin typeface="Times New Roman" panose="02020603050405020304" pitchFamily="18" charset="0"/>
              <a:ea typeface="Calibri" panose="020F0502020204030204" pitchFamily="34" charset="0"/>
              <a:cs typeface="Times New Roman" panose="02020603050405020304" pitchFamily="18" charset="0"/>
            </a:endParaRPr>
          </a:p>
          <a:p>
            <a:pPr lvl="2"/>
            <a:endParaRPr lang="en-US" dirty="0">
              <a:solidFill>
                <a:srgbClr val="212529"/>
              </a:solidFill>
              <a:latin typeface="Inter"/>
            </a:endParaRPr>
          </a:p>
          <a:p>
            <a:pPr marL="0" lvl="0" indent="0">
              <a:buSzPts val="1000"/>
              <a:buNone/>
              <a:tabLst>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1200" dirty="0">
              <a:effectLst/>
              <a:latin typeface="Times New Roman" panose="02020603050405020304" pitchFamily="18" charset="0"/>
              <a:ea typeface="Calibri" panose="020F0502020204030204" pitchFamily="34" charset="0"/>
              <a:cs typeface="Times New Roman" panose="02020603050405020304" pitchFamily="18" charset="0"/>
            </a:endParaRPr>
          </a:p>
          <a:p>
            <a:pPr marL="742950" lvl="1" indent="-285750">
              <a:buSzPts val="1000"/>
              <a:buFont typeface="Courier New" panose="02070309020205020404" pitchFamily="49" charset="0"/>
              <a:buChar char="o"/>
              <a:tabLst>
                <a:tab pos="9144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1200" dirty="0">
              <a:effectLst/>
              <a:latin typeface="Times New Roman" panose="02020603050405020304" pitchFamily="18" charset="0"/>
              <a:ea typeface="Calibri" panose="020F0502020204030204" pitchFamily="34" charset="0"/>
              <a:cs typeface="Times New Roman" panose="02020603050405020304" pitchFamily="18" charset="0"/>
            </a:endParaRPr>
          </a:p>
          <a:p>
            <a:pPr marL="742950" lvl="1" indent="-285750">
              <a:buSzPts val="1000"/>
              <a:buFont typeface="Courier New" panose="02070309020205020404" pitchFamily="49" charset="0"/>
              <a:buChar char="o"/>
              <a:tabLst>
                <a:tab pos="914400" algn="l"/>
              </a:tabLst>
            </a:pPr>
            <a:endParaRPr lang="en-US" sz="1200" dirty="0">
              <a:effectLst/>
              <a:latin typeface="Times New Roman" panose="02020603050405020304" pitchFamily="18" charset="0"/>
              <a:ea typeface="Calibri" panose="020F0502020204030204" pitchFamily="34" charset="0"/>
              <a:cs typeface="Times New Roman" panose="02020603050405020304" pitchFamily="18" charset="0"/>
            </a:endParaRPr>
          </a:p>
          <a:p>
            <a:pPr marL="0" indent="0">
              <a:buNone/>
              <a:defRPr/>
            </a:pPr>
            <a:endParaRPr lang="en-US" dirty="0">
              <a:highlight>
                <a:srgbClr val="FFFFFF"/>
              </a:highlight>
            </a:endParaRPr>
          </a:p>
          <a:p>
            <a:pPr lvl="1">
              <a:defRPr/>
            </a:pPr>
            <a:endParaRPr lang="en-DE" dirty="0">
              <a:highlight>
                <a:srgbClr val="FFFF00"/>
              </a:highlight>
            </a:endParaRPr>
          </a:p>
          <a:p>
            <a:pPr lvl="1">
              <a:defRPr/>
            </a:pPr>
            <a:endParaRPr lang="fr-FR" dirty="0"/>
          </a:p>
          <a:p>
            <a:pPr>
              <a:defRPr/>
            </a:pPr>
            <a:endParaRPr lang="fr-FR" dirty="0"/>
          </a:p>
          <a:p>
            <a:pPr>
              <a:defRPr/>
            </a:pPr>
            <a:endParaRPr lang="fr-FR" dirty="0"/>
          </a:p>
        </p:txBody>
      </p:sp>
      <p:sp>
        <p:nvSpPr>
          <p:cNvPr id="4" name="TextBox 3">
            <a:extLst>
              <a:ext uri="{FF2B5EF4-FFF2-40B4-BE49-F238E27FC236}">
                <a16:creationId xmlns:a16="http://schemas.microsoft.com/office/drawing/2014/main" id="{E035BCC5-133D-4FC7-AB45-2B7FD107C053}"/>
              </a:ext>
            </a:extLst>
          </p:cNvPr>
          <p:cNvSpPr txBox="1"/>
          <p:nvPr/>
        </p:nvSpPr>
        <p:spPr>
          <a:xfrm>
            <a:off x="857250" y="710684"/>
            <a:ext cx="7988300" cy="701731"/>
          </a:xfrm>
          <a:prstGeom prst="rect">
            <a:avLst/>
          </a:prstGeom>
          <a:noFill/>
        </p:spPr>
        <p:txBody>
          <a:bodyPr wrap="square">
            <a:spAutoFit/>
          </a:bodyPr>
          <a:lstStyle/>
          <a:p>
            <a:pPr marL="0" indent="0">
              <a:lnSpc>
                <a:spcPct val="90000"/>
              </a:lnSpc>
              <a:buNone/>
              <a:defRPr/>
            </a:pPr>
            <a:r>
              <a:rPr lang="en-US" sz="4400" dirty="0" err="1">
                <a:highlight>
                  <a:srgbClr val="FFFFFF"/>
                </a:highlight>
                <a:latin typeface="+mj-lt"/>
                <a:ea typeface="+mj-ea"/>
                <a:cs typeface="+mj-cs"/>
              </a:rPr>
              <a:t>AoB</a:t>
            </a:r>
            <a:r>
              <a:rPr lang="en-US" sz="4400" dirty="0">
                <a:highlight>
                  <a:srgbClr val="FFFFFF"/>
                </a:highlight>
                <a:latin typeface="+mj-lt"/>
                <a:ea typeface="+mj-ea"/>
                <a:cs typeface="+mj-cs"/>
              </a:rPr>
              <a:t>: </a:t>
            </a:r>
            <a:r>
              <a:rPr lang="en-DE" sz="4400" dirty="0">
                <a:highlight>
                  <a:srgbClr val="FFFFFF"/>
                </a:highlight>
                <a:latin typeface="+mj-lt"/>
                <a:ea typeface="+mj-ea"/>
                <a:cs typeface="+mj-cs"/>
              </a:rPr>
              <a:t>New IETF Working groups</a:t>
            </a:r>
          </a:p>
        </p:txBody>
      </p:sp>
    </p:spTree>
    <p:extLst>
      <p:ext uri="{BB962C8B-B14F-4D97-AF65-F5344CB8AC3E}">
        <p14:creationId xmlns:p14="http://schemas.microsoft.com/office/powerpoint/2010/main" val="4241001729"/>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re 2">
            <a:extLst>
              <a:ext uri="{FF2B5EF4-FFF2-40B4-BE49-F238E27FC236}">
                <a16:creationId xmlns:a16="http://schemas.microsoft.com/office/drawing/2014/main" id="{9AAFA776-F4D6-43B8-9E35-AA9115F2DA0D}"/>
              </a:ext>
            </a:extLst>
          </p:cNvPr>
          <p:cNvSpPr>
            <a:spLocks noGrp="1"/>
          </p:cNvSpPr>
          <p:nvPr>
            <p:ph type="title"/>
          </p:nvPr>
        </p:nvSpPr>
        <p:spPr/>
        <p:txBody>
          <a:bodyPr/>
          <a:lstStyle/>
          <a:p>
            <a:r>
              <a:rPr lang="fr-FR" altLang="en-US"/>
              <a:t>IETF-3GPP Coordination meeting</a:t>
            </a:r>
          </a:p>
        </p:txBody>
      </p:sp>
      <p:sp>
        <p:nvSpPr>
          <p:cNvPr id="8195" name="Espace réservé du contenu 3">
            <a:extLst>
              <a:ext uri="{FF2B5EF4-FFF2-40B4-BE49-F238E27FC236}">
                <a16:creationId xmlns:a16="http://schemas.microsoft.com/office/drawing/2014/main" id="{887412CA-73AA-48B9-B552-BD02B00C7FB4}"/>
              </a:ext>
            </a:extLst>
          </p:cNvPr>
          <p:cNvSpPr>
            <a:spLocks noGrp="1"/>
          </p:cNvSpPr>
          <p:nvPr>
            <p:ph idx="1"/>
          </p:nvPr>
        </p:nvSpPr>
        <p:spPr/>
        <p:txBody>
          <a:bodyPr/>
          <a:lstStyle/>
          <a:p>
            <a:r>
              <a:rPr lang="en-US" altLang="en-US" dirty="0">
                <a:highlight>
                  <a:srgbClr val="FFFFFF"/>
                </a:highlight>
              </a:rPr>
              <a:t>@IETF#1</a:t>
            </a:r>
            <a:r>
              <a:rPr lang="en-DE" altLang="en-US" dirty="0">
                <a:highlight>
                  <a:srgbClr val="FFFFFF"/>
                </a:highlight>
              </a:rPr>
              <a:t>2</a:t>
            </a:r>
            <a:r>
              <a:rPr lang="en-US" altLang="en-US" dirty="0">
                <a:highlight>
                  <a:srgbClr val="FFFFFF"/>
                </a:highlight>
              </a:rPr>
              <a:t>2 (</a:t>
            </a:r>
            <a:r>
              <a:rPr lang="en-US" altLang="en-US" dirty="0"/>
              <a:t>Bangkok, Thailand</a:t>
            </a:r>
            <a:r>
              <a:rPr lang="en-US" altLang="en-US" dirty="0">
                <a:highlight>
                  <a:srgbClr val="FFFFFF"/>
                </a:highlight>
              </a:rPr>
              <a:t>)</a:t>
            </a:r>
          </a:p>
          <a:p>
            <a:pPr lvl="1"/>
            <a:r>
              <a:rPr lang="en-US" altLang="en-US" dirty="0">
                <a:highlight>
                  <a:srgbClr val="FFFFFF"/>
                </a:highlight>
              </a:rPr>
              <a:t>2025, March 17</a:t>
            </a:r>
          </a:p>
          <a:p>
            <a:pPr lvl="1"/>
            <a:r>
              <a:rPr lang="en-US" altLang="en-US" dirty="0">
                <a:highlight>
                  <a:srgbClr val="FFFFFF"/>
                </a:highlight>
              </a:rPr>
              <a:t>Remote access was provided</a:t>
            </a:r>
          </a:p>
          <a:p>
            <a:pPr lvl="1"/>
            <a:endParaRPr lang="en-US" altLang="en-US" dirty="0"/>
          </a:p>
          <a:p>
            <a:r>
              <a:rPr lang="en-US" altLang="en-US" dirty="0"/>
              <a:t>@IETF#1</a:t>
            </a:r>
            <a:r>
              <a:rPr lang="en-DE" altLang="en-US" dirty="0"/>
              <a:t>2</a:t>
            </a:r>
            <a:r>
              <a:rPr lang="en-US" altLang="en-US" dirty="0"/>
              <a:t>3 (Madrid, Spain)</a:t>
            </a:r>
          </a:p>
          <a:p>
            <a:pPr lvl="1"/>
            <a:r>
              <a:rPr lang="en-GB" altLang="en-US" dirty="0"/>
              <a:t>P</a:t>
            </a:r>
            <a:r>
              <a:rPr lang="en-DE" altLang="en-US" dirty="0"/>
              <a:t>l</a:t>
            </a:r>
            <a:r>
              <a:rPr lang="en-GB" altLang="en-US" dirty="0"/>
              <a:t>an</a:t>
            </a:r>
            <a:r>
              <a:rPr lang="en-DE" altLang="en-US" dirty="0" err="1">
                <a:highlight>
                  <a:srgbClr val="FFFFFF"/>
                </a:highlight>
              </a:rPr>
              <a:t>ned</a:t>
            </a:r>
            <a:r>
              <a:rPr lang="en-DE" altLang="en-US" dirty="0">
                <a:highlight>
                  <a:srgbClr val="FFFFFF"/>
                </a:highlight>
              </a:rPr>
              <a:t> </a:t>
            </a:r>
            <a:r>
              <a:rPr lang="en-US" altLang="en-US" dirty="0">
                <a:highlight>
                  <a:srgbClr val="FFFFFF"/>
                </a:highlight>
              </a:rPr>
              <a:t>for 2025, July 21</a:t>
            </a:r>
          </a:p>
          <a:p>
            <a:pPr lvl="1"/>
            <a:r>
              <a:rPr lang="en-US" altLang="en-US" dirty="0">
                <a:highlight>
                  <a:srgbClr val="FFFFFF"/>
                </a:highlight>
              </a:rPr>
              <a:t>Remote access will be provided</a:t>
            </a:r>
          </a:p>
          <a:p>
            <a:pPr lvl="1"/>
            <a:endParaRPr lang="en-US" altLang="en-US" dirty="0"/>
          </a:p>
          <a:p>
            <a:pPr lvl="1"/>
            <a:endParaRPr lang="fr-FR" altLang="en-US" dirty="0"/>
          </a:p>
        </p:txBody>
      </p:sp>
    </p:spTree>
  </p:cSld>
  <p:clrMapOvr>
    <a:masterClrMapping/>
  </p:clrMapOvr>
  <p:transition>
    <p:wipe dir="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AE2AB2E5-863C-4EB3-93CA-B93A16DF3EBA}"/>
              </a:ext>
            </a:extLst>
          </p:cNvPr>
          <p:cNvSpPr txBox="1">
            <a:spLocks/>
          </p:cNvSpPr>
          <p:nvPr/>
        </p:nvSpPr>
        <p:spPr>
          <a:xfrm>
            <a:off x="708691" y="1862661"/>
            <a:ext cx="10515600" cy="4351338"/>
          </a:xfrm>
          <a:prstGeom prst="rect">
            <a:avLst/>
          </a:prstGeom>
        </p:spPr>
        <p:txBody>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en-DE" dirty="0">
                <a:highlight>
                  <a:srgbClr val="FFFFFF"/>
                </a:highlight>
              </a:rPr>
              <a:t>R</a:t>
            </a:r>
            <a:r>
              <a:rPr lang="en-GB" dirty="0">
                <a:highlight>
                  <a:srgbClr val="FFFFFF"/>
                </a:highlight>
              </a:rPr>
              <a:t>e</a:t>
            </a:r>
            <a:r>
              <a:rPr lang="en-DE" dirty="0">
                <a:highlight>
                  <a:srgbClr val="FFFFFF"/>
                </a:highlight>
              </a:rPr>
              <a:t>m</a:t>
            </a:r>
            <a:r>
              <a:rPr lang="en-GB" dirty="0">
                <a:highlight>
                  <a:srgbClr val="FFFFFF"/>
                </a:highlight>
              </a:rPr>
              <a:t>i</a:t>
            </a:r>
            <a:r>
              <a:rPr lang="en-DE" dirty="0">
                <a:highlight>
                  <a:srgbClr val="FFFFFF"/>
                </a:highlight>
              </a:rPr>
              <a:t>n</a:t>
            </a:r>
            <a:r>
              <a:rPr lang="en-GB" dirty="0">
                <a:highlight>
                  <a:srgbClr val="FFFFFF"/>
                </a:highlight>
              </a:rPr>
              <a:t>d</a:t>
            </a:r>
            <a:r>
              <a:rPr lang="en-DE" dirty="0">
                <a:highlight>
                  <a:srgbClr val="FFFFFF"/>
                </a:highlight>
              </a:rPr>
              <a:t>e</a:t>
            </a:r>
            <a:r>
              <a:rPr lang="en-GB" dirty="0">
                <a:highlight>
                  <a:srgbClr val="FFFFFF"/>
                </a:highlight>
              </a:rPr>
              <a:t>r</a:t>
            </a:r>
            <a:endParaRPr lang="en-US" dirty="0">
              <a:highlight>
                <a:srgbClr val="FFFFFF"/>
              </a:highlight>
            </a:endParaRPr>
          </a:p>
          <a:p>
            <a:pPr marL="457200" lvl="1" indent="0">
              <a:buFont typeface="Arial" pitchFamily="34" charset="0"/>
              <a:buNone/>
              <a:defRPr/>
            </a:pPr>
            <a:r>
              <a:rPr lang="en-DE" dirty="0">
                <a:highlight>
                  <a:srgbClr val="FFFFFF"/>
                </a:highlight>
              </a:rPr>
              <a:t>To al</a:t>
            </a:r>
            <a:r>
              <a:rPr lang="en-GB" dirty="0">
                <a:highlight>
                  <a:srgbClr val="FFFFFF"/>
                </a:highlight>
              </a:rPr>
              <a:t>l</a:t>
            </a:r>
            <a:r>
              <a:rPr lang="en-DE" dirty="0">
                <a:highlight>
                  <a:srgbClr val="FFFFFF"/>
                </a:highlight>
              </a:rPr>
              <a:t>o</a:t>
            </a:r>
            <a:r>
              <a:rPr lang="en-GB" dirty="0">
                <a:highlight>
                  <a:srgbClr val="FFFFFF"/>
                </a:highlight>
              </a:rPr>
              <a:t>w</a:t>
            </a:r>
            <a:r>
              <a:rPr lang="en-DE" dirty="0">
                <a:highlight>
                  <a:srgbClr val="FFFFFF"/>
                </a:highlight>
              </a:rPr>
              <a:t> </a:t>
            </a:r>
            <a:r>
              <a:rPr lang="en-GB" dirty="0">
                <a:highlight>
                  <a:srgbClr val="FFFFFF"/>
                </a:highlight>
              </a:rPr>
              <a:t>t</a:t>
            </a:r>
            <a:r>
              <a:rPr lang="en-DE" dirty="0">
                <a:highlight>
                  <a:srgbClr val="FFFFFF"/>
                </a:highlight>
              </a:rPr>
              <a:t>r</a:t>
            </a:r>
            <a:r>
              <a:rPr lang="en-GB" dirty="0">
                <a:highlight>
                  <a:srgbClr val="FFFFFF"/>
                </a:highlight>
              </a:rPr>
              <a:t>a</a:t>
            </a:r>
            <a:r>
              <a:rPr lang="en-DE" dirty="0">
                <a:highlight>
                  <a:srgbClr val="FFFFFF"/>
                </a:highlight>
              </a:rPr>
              <a:t>c</a:t>
            </a:r>
            <a:r>
              <a:rPr lang="en-GB" dirty="0">
                <a:highlight>
                  <a:srgbClr val="FFFFFF"/>
                </a:highlight>
              </a:rPr>
              <a:t>i</a:t>
            </a:r>
            <a:r>
              <a:rPr lang="en-DE" dirty="0">
                <a:highlight>
                  <a:srgbClr val="FFFFFF"/>
                </a:highlight>
              </a:rPr>
              <a:t>n</a:t>
            </a:r>
            <a:r>
              <a:rPr lang="en-GB" dirty="0">
                <a:highlight>
                  <a:srgbClr val="FFFFFF"/>
                </a:highlight>
              </a:rPr>
              <a:t>g</a:t>
            </a:r>
            <a:r>
              <a:rPr lang="en-DE" dirty="0">
                <a:highlight>
                  <a:srgbClr val="FFFFFF"/>
                </a:highlight>
              </a:rPr>
              <a:t> </a:t>
            </a:r>
            <a:r>
              <a:rPr lang="en-GB" dirty="0">
                <a:highlight>
                  <a:srgbClr val="FFFFFF"/>
                </a:highlight>
              </a:rPr>
              <a:t>o</a:t>
            </a:r>
            <a:r>
              <a:rPr lang="en-DE" dirty="0">
                <a:highlight>
                  <a:srgbClr val="FFFFFF"/>
                </a:highlight>
              </a:rPr>
              <a:t>f </a:t>
            </a:r>
            <a:r>
              <a:rPr lang="en-GB" dirty="0">
                <a:highlight>
                  <a:srgbClr val="FFFFFF"/>
                </a:highlight>
              </a:rPr>
              <a:t>a</a:t>
            </a:r>
            <a:r>
              <a:rPr lang="en-DE" dirty="0">
                <a:highlight>
                  <a:srgbClr val="FFFFFF"/>
                </a:highlight>
              </a:rPr>
              <a:t>l</a:t>
            </a:r>
            <a:r>
              <a:rPr lang="en-GB" dirty="0">
                <a:highlight>
                  <a:srgbClr val="FFFFFF"/>
                </a:highlight>
              </a:rPr>
              <a:t>l</a:t>
            </a:r>
            <a:r>
              <a:rPr lang="en-DE" dirty="0">
                <a:highlight>
                  <a:srgbClr val="FFFFFF"/>
                </a:highlight>
              </a:rPr>
              <a:t> </a:t>
            </a:r>
            <a:r>
              <a:rPr lang="en-GB" dirty="0">
                <a:highlight>
                  <a:srgbClr val="FFFFFF"/>
                </a:highlight>
              </a:rPr>
              <a:t>I</a:t>
            </a:r>
            <a:r>
              <a:rPr lang="en-DE" dirty="0">
                <a:highlight>
                  <a:srgbClr val="FFFFFF"/>
                </a:highlight>
              </a:rPr>
              <a:t>E</a:t>
            </a:r>
            <a:r>
              <a:rPr lang="en-GB" dirty="0">
                <a:highlight>
                  <a:srgbClr val="FFFFFF"/>
                </a:highlight>
              </a:rPr>
              <a:t>T</a:t>
            </a:r>
            <a:r>
              <a:rPr lang="en-DE" dirty="0">
                <a:highlight>
                  <a:srgbClr val="FFFFFF"/>
                </a:highlight>
              </a:rPr>
              <a:t>F </a:t>
            </a:r>
            <a:r>
              <a:rPr lang="en-GB" dirty="0">
                <a:highlight>
                  <a:srgbClr val="FFFFFF"/>
                </a:highlight>
              </a:rPr>
              <a:t>d</a:t>
            </a:r>
            <a:r>
              <a:rPr lang="en-DE" dirty="0">
                <a:highlight>
                  <a:srgbClr val="FFFFFF"/>
                </a:highlight>
              </a:rPr>
              <a:t>r</a:t>
            </a:r>
            <a:r>
              <a:rPr lang="en-GB" dirty="0">
                <a:highlight>
                  <a:srgbClr val="FFFFFF"/>
                </a:highlight>
              </a:rPr>
              <a:t>a</a:t>
            </a:r>
            <a:r>
              <a:rPr lang="en-DE" dirty="0">
                <a:highlight>
                  <a:srgbClr val="FFFFFF"/>
                </a:highlight>
              </a:rPr>
              <a:t>f</a:t>
            </a:r>
            <a:r>
              <a:rPr lang="en-GB" dirty="0">
                <a:highlight>
                  <a:srgbClr val="FFFFFF"/>
                </a:highlight>
              </a:rPr>
              <a:t>t</a:t>
            </a:r>
            <a:r>
              <a:rPr lang="en-DE" dirty="0">
                <a:highlight>
                  <a:srgbClr val="FFFFFF"/>
                </a:highlight>
              </a:rPr>
              <a:t>s </a:t>
            </a:r>
            <a:r>
              <a:rPr lang="en-GB" dirty="0">
                <a:highlight>
                  <a:srgbClr val="FFFFFF"/>
                </a:highlight>
              </a:rPr>
              <a:t>r</a:t>
            </a:r>
            <a:r>
              <a:rPr lang="en-DE" dirty="0">
                <a:highlight>
                  <a:srgbClr val="FFFFFF"/>
                </a:highlight>
              </a:rPr>
              <a:t>e</a:t>
            </a:r>
            <a:r>
              <a:rPr lang="en-GB" dirty="0">
                <a:highlight>
                  <a:srgbClr val="FFFFFF"/>
                </a:highlight>
              </a:rPr>
              <a:t>f</a:t>
            </a:r>
            <a:r>
              <a:rPr lang="en-DE" dirty="0">
                <a:highlight>
                  <a:srgbClr val="FFFFFF"/>
                </a:highlight>
              </a:rPr>
              <a:t>e</a:t>
            </a:r>
            <a:r>
              <a:rPr lang="en-GB" dirty="0">
                <a:highlight>
                  <a:srgbClr val="FFFFFF"/>
                </a:highlight>
              </a:rPr>
              <a:t>r</a:t>
            </a:r>
            <a:r>
              <a:rPr lang="en-DE" dirty="0">
                <a:highlight>
                  <a:srgbClr val="FFFFFF"/>
                </a:highlight>
              </a:rPr>
              <a:t>e</a:t>
            </a:r>
            <a:r>
              <a:rPr lang="en-GB" dirty="0">
                <a:highlight>
                  <a:srgbClr val="FFFFFF"/>
                </a:highlight>
              </a:rPr>
              <a:t>n</a:t>
            </a:r>
            <a:r>
              <a:rPr lang="en-DE" dirty="0">
                <a:highlight>
                  <a:srgbClr val="FFFFFF"/>
                </a:highlight>
              </a:rPr>
              <a:t>c</a:t>
            </a:r>
            <a:r>
              <a:rPr lang="en-GB" dirty="0">
                <a:highlight>
                  <a:srgbClr val="FFFFFF"/>
                </a:highlight>
              </a:rPr>
              <a:t>e</a:t>
            </a:r>
            <a:r>
              <a:rPr lang="en-DE" dirty="0">
                <a:highlight>
                  <a:srgbClr val="FFFFFF"/>
                </a:highlight>
              </a:rPr>
              <a:t>d </a:t>
            </a:r>
            <a:r>
              <a:rPr lang="en-GB" dirty="0">
                <a:highlight>
                  <a:srgbClr val="FFFFFF"/>
                </a:highlight>
              </a:rPr>
              <a:t>i</a:t>
            </a:r>
            <a:r>
              <a:rPr lang="en-DE" dirty="0">
                <a:highlight>
                  <a:srgbClr val="FFFFFF"/>
                </a:highlight>
              </a:rPr>
              <a:t>n 3</a:t>
            </a:r>
            <a:r>
              <a:rPr lang="en-GB" dirty="0">
                <a:highlight>
                  <a:srgbClr val="FFFFFF"/>
                </a:highlight>
              </a:rPr>
              <a:t>G</a:t>
            </a:r>
            <a:r>
              <a:rPr lang="en-DE" dirty="0">
                <a:highlight>
                  <a:srgbClr val="FFFFFF"/>
                </a:highlight>
              </a:rPr>
              <a:t>P</a:t>
            </a:r>
            <a:r>
              <a:rPr lang="en-GB" dirty="0">
                <a:highlight>
                  <a:srgbClr val="FFFFFF"/>
                </a:highlight>
              </a:rPr>
              <a:t>P</a:t>
            </a:r>
            <a:r>
              <a:rPr lang="en-DE" dirty="0">
                <a:highlight>
                  <a:srgbClr val="FFFFFF"/>
                </a:highlight>
              </a:rPr>
              <a:t> </a:t>
            </a:r>
            <a:r>
              <a:rPr lang="en-GB" dirty="0">
                <a:highlight>
                  <a:srgbClr val="FFFFFF"/>
                </a:highlight>
              </a:rPr>
              <a:t>s</a:t>
            </a:r>
            <a:r>
              <a:rPr lang="en-DE" dirty="0">
                <a:highlight>
                  <a:srgbClr val="FFFFFF"/>
                </a:highlight>
              </a:rPr>
              <a:t>pecifications</a:t>
            </a:r>
          </a:p>
          <a:p>
            <a:pPr marL="457200" lvl="1" indent="0">
              <a:buFont typeface="Arial" pitchFamily="34" charset="0"/>
              <a:buNone/>
              <a:defRPr/>
            </a:pPr>
            <a:endParaRPr lang="en-DE" dirty="0">
              <a:highlight>
                <a:srgbClr val="FFFFFF"/>
              </a:highlight>
            </a:endParaRPr>
          </a:p>
          <a:p>
            <a:pPr lvl="1">
              <a:defRPr/>
            </a:pPr>
            <a:r>
              <a:rPr lang="en-GB" dirty="0">
                <a:highlight>
                  <a:srgbClr val="FFFFFF"/>
                </a:highlight>
              </a:rPr>
              <a:t>I</a:t>
            </a:r>
            <a:r>
              <a:rPr lang="en-DE" dirty="0">
                <a:highlight>
                  <a:srgbClr val="FFFFFF"/>
                </a:highlight>
              </a:rPr>
              <a:t>E</a:t>
            </a:r>
            <a:r>
              <a:rPr lang="en-GB" dirty="0">
                <a:highlight>
                  <a:srgbClr val="FFFFFF"/>
                </a:highlight>
              </a:rPr>
              <a:t>T</a:t>
            </a:r>
            <a:r>
              <a:rPr lang="en-DE" dirty="0">
                <a:highlight>
                  <a:srgbClr val="FFFFFF"/>
                </a:highlight>
              </a:rPr>
              <a:t>F  </a:t>
            </a:r>
            <a:r>
              <a:rPr lang="en-GB" dirty="0">
                <a:highlight>
                  <a:srgbClr val="FFFFFF"/>
                </a:highlight>
              </a:rPr>
              <a:t>d</a:t>
            </a:r>
            <a:r>
              <a:rPr lang="en-DE" dirty="0">
                <a:highlight>
                  <a:srgbClr val="FFFFFF"/>
                </a:highlight>
              </a:rPr>
              <a:t>e</a:t>
            </a:r>
            <a:r>
              <a:rPr lang="en-GB" dirty="0">
                <a:highlight>
                  <a:srgbClr val="FFFFFF"/>
                </a:highlight>
              </a:rPr>
              <a:t>p</a:t>
            </a:r>
            <a:r>
              <a:rPr lang="en-DE" dirty="0">
                <a:highlight>
                  <a:srgbClr val="FFFFFF"/>
                </a:highlight>
              </a:rPr>
              <a:t>e</a:t>
            </a:r>
            <a:r>
              <a:rPr lang="en-GB" dirty="0">
                <a:highlight>
                  <a:srgbClr val="FFFFFF"/>
                </a:highlight>
              </a:rPr>
              <a:t>n</a:t>
            </a:r>
            <a:r>
              <a:rPr lang="en-DE" dirty="0">
                <a:highlight>
                  <a:srgbClr val="FFFFFF"/>
                </a:highlight>
              </a:rPr>
              <a:t>d</a:t>
            </a:r>
            <a:r>
              <a:rPr lang="en-GB" dirty="0">
                <a:highlight>
                  <a:srgbClr val="FFFFFF"/>
                </a:highlight>
              </a:rPr>
              <a:t>en</a:t>
            </a:r>
            <a:r>
              <a:rPr lang="en-DE" dirty="0">
                <a:highlight>
                  <a:srgbClr val="FFFFFF"/>
                </a:highlight>
              </a:rPr>
              <a:t>c</a:t>
            </a:r>
            <a:r>
              <a:rPr lang="en-GB" dirty="0">
                <a:highlight>
                  <a:srgbClr val="FFFFFF"/>
                </a:highlight>
              </a:rPr>
              <a:t>i</a:t>
            </a:r>
            <a:r>
              <a:rPr lang="en-DE" dirty="0">
                <a:highlight>
                  <a:srgbClr val="FFFFFF"/>
                </a:highlight>
              </a:rPr>
              <a:t>e</a:t>
            </a:r>
            <a:r>
              <a:rPr lang="en-GB" dirty="0">
                <a:highlight>
                  <a:srgbClr val="FFFFFF"/>
                </a:highlight>
              </a:rPr>
              <a:t>s</a:t>
            </a:r>
            <a:r>
              <a:rPr lang="en-DE" dirty="0">
                <a:highlight>
                  <a:srgbClr val="FFFFFF"/>
                </a:highlight>
              </a:rPr>
              <a:t> </a:t>
            </a:r>
            <a:r>
              <a:rPr lang="en-GB" dirty="0">
                <a:highlight>
                  <a:srgbClr val="FFFFFF"/>
                </a:highlight>
              </a:rPr>
              <a:t>n</a:t>
            </a:r>
            <a:r>
              <a:rPr lang="en-DE" dirty="0">
                <a:highlight>
                  <a:srgbClr val="FFFFFF"/>
                </a:highlight>
              </a:rPr>
              <a:t>e</a:t>
            </a:r>
            <a:r>
              <a:rPr lang="en-GB" dirty="0">
                <a:highlight>
                  <a:srgbClr val="FFFFFF"/>
                </a:highlight>
              </a:rPr>
              <a:t>w</a:t>
            </a:r>
            <a:r>
              <a:rPr lang="en-DE" dirty="0">
                <a:highlight>
                  <a:srgbClr val="FFFFFF"/>
                </a:highlight>
              </a:rPr>
              <a:t>l</a:t>
            </a:r>
            <a:r>
              <a:rPr lang="en-GB" dirty="0">
                <a:highlight>
                  <a:srgbClr val="FFFFFF"/>
                </a:highlight>
              </a:rPr>
              <a:t>y</a:t>
            </a:r>
            <a:r>
              <a:rPr lang="en-DE" dirty="0">
                <a:highlight>
                  <a:srgbClr val="FFFFFF"/>
                </a:highlight>
              </a:rPr>
              <a:t> </a:t>
            </a:r>
            <a:r>
              <a:rPr lang="en-GB" dirty="0">
                <a:highlight>
                  <a:srgbClr val="FFFFFF"/>
                </a:highlight>
              </a:rPr>
              <a:t>i</a:t>
            </a:r>
            <a:r>
              <a:rPr lang="en-DE" dirty="0">
                <a:highlight>
                  <a:srgbClr val="FFFFFF"/>
                </a:highlight>
              </a:rPr>
              <a:t>n</a:t>
            </a:r>
            <a:r>
              <a:rPr lang="en-GB" dirty="0">
                <a:highlight>
                  <a:srgbClr val="FFFFFF"/>
                </a:highlight>
              </a:rPr>
              <a:t>t</a:t>
            </a:r>
            <a:r>
              <a:rPr lang="en-DE" dirty="0">
                <a:highlight>
                  <a:srgbClr val="FFFFFF"/>
                </a:highlight>
              </a:rPr>
              <a:t>r</a:t>
            </a:r>
            <a:r>
              <a:rPr lang="en-GB" dirty="0">
                <a:highlight>
                  <a:srgbClr val="FFFFFF"/>
                </a:highlight>
              </a:rPr>
              <a:t>o</a:t>
            </a:r>
            <a:r>
              <a:rPr lang="en-DE" dirty="0">
                <a:highlight>
                  <a:srgbClr val="FFFFFF"/>
                </a:highlight>
              </a:rPr>
              <a:t>d</a:t>
            </a:r>
            <a:r>
              <a:rPr lang="en-GB" dirty="0">
                <a:highlight>
                  <a:srgbClr val="FFFFFF"/>
                </a:highlight>
              </a:rPr>
              <a:t>u</a:t>
            </a:r>
            <a:r>
              <a:rPr lang="en-DE" dirty="0">
                <a:highlight>
                  <a:srgbClr val="FFFFFF"/>
                </a:highlight>
              </a:rPr>
              <a:t>c</a:t>
            </a:r>
            <a:r>
              <a:rPr lang="en-GB" dirty="0">
                <a:highlight>
                  <a:srgbClr val="FFFFFF"/>
                </a:highlight>
              </a:rPr>
              <a:t>e</a:t>
            </a:r>
            <a:r>
              <a:rPr lang="en-DE" dirty="0">
                <a:highlight>
                  <a:srgbClr val="FFFFFF"/>
                </a:highlight>
              </a:rPr>
              <a:t>d in </a:t>
            </a:r>
            <a:r>
              <a:rPr lang="en-GB" dirty="0">
                <a:highlight>
                  <a:srgbClr val="FFFFFF"/>
                </a:highlight>
              </a:rPr>
              <a:t>a</a:t>
            </a:r>
            <a:r>
              <a:rPr lang="en-DE" dirty="0">
                <a:highlight>
                  <a:srgbClr val="FFFFFF"/>
                </a:highlight>
              </a:rPr>
              <a:t> 3GPP specification should be reported  to the workplan manager </a:t>
            </a:r>
            <a:r>
              <a:rPr lang="en-GB" dirty="0">
                <a:highlight>
                  <a:srgbClr val="FFFFFF"/>
                </a:highlight>
              </a:rPr>
              <a:t>b</a:t>
            </a:r>
            <a:r>
              <a:rPr lang="en-DE" dirty="0">
                <a:highlight>
                  <a:srgbClr val="FFFFFF"/>
                </a:highlight>
              </a:rPr>
              <a:t>y </a:t>
            </a:r>
            <a:r>
              <a:rPr lang="en-GB" dirty="0">
                <a:highlight>
                  <a:srgbClr val="FFFFFF"/>
                </a:highlight>
              </a:rPr>
              <a:t>t</a:t>
            </a:r>
            <a:r>
              <a:rPr lang="en-DE" dirty="0">
                <a:highlight>
                  <a:srgbClr val="FFFFFF"/>
                </a:highlight>
              </a:rPr>
              <a:t>h</a:t>
            </a:r>
            <a:r>
              <a:rPr lang="en-GB" dirty="0">
                <a:highlight>
                  <a:srgbClr val="FFFFFF"/>
                </a:highlight>
              </a:rPr>
              <a:t>e</a:t>
            </a:r>
            <a:r>
              <a:rPr lang="en-DE" dirty="0">
                <a:highlight>
                  <a:srgbClr val="FFFFFF"/>
                </a:highlight>
              </a:rPr>
              <a:t>  3GPP WG chair</a:t>
            </a:r>
            <a:r>
              <a:rPr lang="en-GB" dirty="0">
                <a:highlight>
                  <a:srgbClr val="FFFFFF"/>
                </a:highlight>
              </a:rPr>
              <a:t>s</a:t>
            </a:r>
            <a:r>
              <a:rPr lang="en-DE" dirty="0">
                <a:highlight>
                  <a:srgbClr val="FFFFFF"/>
                </a:highlight>
              </a:rPr>
              <a:t>.</a:t>
            </a:r>
          </a:p>
          <a:p>
            <a:pPr lvl="1">
              <a:defRPr/>
            </a:pPr>
            <a:r>
              <a:rPr lang="en-DE" dirty="0">
                <a:highlight>
                  <a:srgbClr val="FFFFFF"/>
                </a:highlight>
              </a:rPr>
              <a:t>IETF Coordinator  will trace the progress of the IETF draf</a:t>
            </a:r>
            <a:r>
              <a:rPr lang="en-GB" dirty="0">
                <a:highlight>
                  <a:srgbClr val="FFFFFF"/>
                </a:highlight>
              </a:rPr>
              <a:t>t</a:t>
            </a:r>
            <a:endParaRPr lang="en-DE" dirty="0">
              <a:highlight>
                <a:srgbClr val="FFFFFF"/>
              </a:highlight>
            </a:endParaRPr>
          </a:p>
          <a:p>
            <a:pPr lvl="1">
              <a:defRPr/>
            </a:pPr>
            <a:r>
              <a:rPr lang="en-DE" dirty="0">
                <a:highlight>
                  <a:srgbClr val="FFFFFF"/>
                </a:highlight>
              </a:rPr>
              <a:t>The workplan man</a:t>
            </a:r>
            <a:r>
              <a:rPr lang="en-GB" dirty="0">
                <a:highlight>
                  <a:srgbClr val="FFFFFF"/>
                </a:highlight>
              </a:rPr>
              <a:t>a</a:t>
            </a:r>
            <a:r>
              <a:rPr lang="en-DE" dirty="0">
                <a:highlight>
                  <a:srgbClr val="FFFFFF"/>
                </a:highlight>
              </a:rPr>
              <a:t>ge</a:t>
            </a:r>
            <a:r>
              <a:rPr lang="en-GB" dirty="0">
                <a:highlight>
                  <a:srgbClr val="FFFFFF"/>
                </a:highlight>
              </a:rPr>
              <a:t>r</a:t>
            </a:r>
            <a:r>
              <a:rPr lang="en-DE" dirty="0">
                <a:highlight>
                  <a:srgbClr val="FFFFFF"/>
                </a:highlight>
              </a:rPr>
              <a:t> will add a line to the workplan for each IETF draft.</a:t>
            </a:r>
          </a:p>
          <a:p>
            <a:pPr lvl="1">
              <a:defRPr/>
            </a:pPr>
            <a:r>
              <a:rPr lang="en-DE" dirty="0">
                <a:highlight>
                  <a:srgbClr val="FFFFFF"/>
                </a:highlight>
              </a:rPr>
              <a:t>The workplan manager will mar</a:t>
            </a:r>
            <a:r>
              <a:rPr lang="en-GB" dirty="0">
                <a:highlight>
                  <a:srgbClr val="FFFFFF"/>
                </a:highlight>
              </a:rPr>
              <a:t>k</a:t>
            </a:r>
            <a:r>
              <a:rPr lang="en-DE" dirty="0">
                <a:highlight>
                  <a:srgbClr val="FFFFFF"/>
                </a:highlight>
              </a:rPr>
              <a:t> </a:t>
            </a:r>
            <a:r>
              <a:rPr lang="en-GB" dirty="0">
                <a:highlight>
                  <a:srgbClr val="FFFFFF"/>
                </a:highlight>
              </a:rPr>
              <a:t>t</a:t>
            </a:r>
            <a:r>
              <a:rPr lang="en-DE" dirty="0">
                <a:highlight>
                  <a:srgbClr val="FFFFFF"/>
                </a:highlight>
              </a:rPr>
              <a:t>h</a:t>
            </a:r>
            <a:r>
              <a:rPr lang="en-GB" dirty="0">
                <a:highlight>
                  <a:srgbClr val="FFFFFF"/>
                </a:highlight>
              </a:rPr>
              <a:t>e</a:t>
            </a:r>
            <a:r>
              <a:rPr lang="en-DE" dirty="0">
                <a:highlight>
                  <a:srgbClr val="FFFFFF"/>
                </a:highlight>
              </a:rPr>
              <a:t> </a:t>
            </a:r>
            <a:r>
              <a:rPr lang="en-GB" dirty="0">
                <a:highlight>
                  <a:srgbClr val="FFFFFF"/>
                </a:highlight>
              </a:rPr>
              <a:t>t</a:t>
            </a:r>
            <a:r>
              <a:rPr lang="en-DE" dirty="0">
                <a:highlight>
                  <a:srgbClr val="FFFFFF"/>
                </a:highlight>
              </a:rPr>
              <a:t>a</a:t>
            </a:r>
            <a:r>
              <a:rPr lang="en-GB" dirty="0">
                <a:highlight>
                  <a:srgbClr val="FFFFFF"/>
                </a:highlight>
              </a:rPr>
              <a:t>s</a:t>
            </a:r>
            <a:r>
              <a:rPr lang="en-DE" dirty="0">
                <a:highlight>
                  <a:srgbClr val="FFFFFF"/>
                </a:highlight>
              </a:rPr>
              <a:t>k </a:t>
            </a:r>
            <a:r>
              <a:rPr lang="en-GB" dirty="0">
                <a:highlight>
                  <a:srgbClr val="FFFFFF"/>
                </a:highlight>
              </a:rPr>
              <a:t>a</a:t>
            </a:r>
            <a:r>
              <a:rPr lang="en-DE" dirty="0">
                <a:highlight>
                  <a:srgbClr val="FFFFFF"/>
                </a:highlight>
              </a:rPr>
              <a:t>s </a:t>
            </a:r>
            <a:r>
              <a:rPr lang="en-GB" dirty="0">
                <a:highlight>
                  <a:srgbClr val="FFFFFF"/>
                </a:highlight>
              </a:rPr>
              <a:t>c</a:t>
            </a:r>
            <a:r>
              <a:rPr lang="en-DE" dirty="0">
                <a:highlight>
                  <a:srgbClr val="FFFFFF"/>
                </a:highlight>
              </a:rPr>
              <a:t>o</a:t>
            </a:r>
            <a:r>
              <a:rPr lang="en-GB" dirty="0">
                <a:highlight>
                  <a:srgbClr val="FFFFFF"/>
                </a:highlight>
              </a:rPr>
              <a:t>m</a:t>
            </a:r>
            <a:r>
              <a:rPr lang="en-DE" dirty="0">
                <a:highlight>
                  <a:srgbClr val="FFFFFF"/>
                </a:highlight>
              </a:rPr>
              <a:t>p</a:t>
            </a:r>
            <a:r>
              <a:rPr lang="en-GB" dirty="0">
                <a:highlight>
                  <a:srgbClr val="FFFFFF"/>
                </a:highlight>
              </a:rPr>
              <a:t>l</a:t>
            </a:r>
            <a:r>
              <a:rPr lang="en-DE" dirty="0">
                <a:highlight>
                  <a:srgbClr val="FFFFFF"/>
                </a:highlight>
              </a:rPr>
              <a:t>e</a:t>
            </a:r>
            <a:r>
              <a:rPr lang="en-GB" dirty="0">
                <a:highlight>
                  <a:srgbClr val="FFFFFF"/>
                </a:highlight>
              </a:rPr>
              <a:t>t</a:t>
            </a:r>
            <a:r>
              <a:rPr lang="en-DE" dirty="0">
                <a:highlight>
                  <a:srgbClr val="FFFFFF"/>
                </a:highlight>
              </a:rPr>
              <a:t>e</a:t>
            </a:r>
            <a:r>
              <a:rPr lang="en-GB" dirty="0">
                <a:highlight>
                  <a:srgbClr val="FFFFFF"/>
                </a:highlight>
              </a:rPr>
              <a:t>d</a:t>
            </a:r>
            <a:r>
              <a:rPr lang="en-DE" dirty="0">
                <a:highlight>
                  <a:srgbClr val="FFFFFF"/>
                </a:highlight>
              </a:rPr>
              <a:t> </a:t>
            </a:r>
            <a:r>
              <a:rPr lang="en-GB" dirty="0">
                <a:highlight>
                  <a:srgbClr val="FFFFFF"/>
                </a:highlight>
              </a:rPr>
              <a:t>o</a:t>
            </a:r>
            <a:r>
              <a:rPr lang="en-DE" dirty="0">
                <a:highlight>
                  <a:srgbClr val="FFFFFF"/>
                </a:highlight>
              </a:rPr>
              <a:t>n</a:t>
            </a:r>
            <a:r>
              <a:rPr lang="en-GB" dirty="0">
                <a:highlight>
                  <a:srgbClr val="FFFFFF"/>
                </a:highlight>
              </a:rPr>
              <a:t>c</a:t>
            </a:r>
            <a:r>
              <a:rPr lang="en-DE" dirty="0">
                <a:highlight>
                  <a:srgbClr val="FFFFFF"/>
                </a:highlight>
              </a:rPr>
              <a:t>e </a:t>
            </a:r>
            <a:r>
              <a:rPr lang="en-GB" dirty="0">
                <a:highlight>
                  <a:srgbClr val="FFFFFF"/>
                </a:highlight>
              </a:rPr>
              <a:t>t</a:t>
            </a:r>
            <a:r>
              <a:rPr lang="en-DE" dirty="0">
                <a:highlight>
                  <a:srgbClr val="FFFFFF"/>
                </a:highlight>
              </a:rPr>
              <a:t>h</a:t>
            </a:r>
            <a:r>
              <a:rPr lang="en-GB" dirty="0">
                <a:highlight>
                  <a:srgbClr val="FFFFFF"/>
                </a:highlight>
              </a:rPr>
              <a:t>e</a:t>
            </a:r>
            <a:r>
              <a:rPr lang="en-DE" dirty="0">
                <a:highlight>
                  <a:srgbClr val="FFFFFF"/>
                </a:highlight>
              </a:rPr>
              <a:t> IETF draft becomes an RFC and the RFC is referenced in the 3GPP TS</a:t>
            </a:r>
            <a:endParaRPr lang="en-US" dirty="0">
              <a:highlight>
                <a:srgbClr val="FFFF00"/>
              </a:highlight>
            </a:endParaRPr>
          </a:p>
          <a:p>
            <a:pPr lvl="1">
              <a:defRPr/>
            </a:pPr>
            <a:endParaRPr lang="en-DE" dirty="0">
              <a:highlight>
                <a:srgbClr val="FFFF00"/>
              </a:highlight>
            </a:endParaRPr>
          </a:p>
          <a:p>
            <a:pPr lvl="1">
              <a:defRPr/>
            </a:pPr>
            <a:endParaRPr lang="fr-FR" dirty="0"/>
          </a:p>
          <a:p>
            <a:pPr>
              <a:defRPr/>
            </a:pPr>
            <a:endParaRPr lang="fr-FR" dirty="0"/>
          </a:p>
          <a:p>
            <a:pPr>
              <a:defRPr/>
            </a:pPr>
            <a:endParaRPr lang="fr-FR" dirty="0"/>
          </a:p>
        </p:txBody>
      </p:sp>
    </p:spTree>
    <p:extLst>
      <p:ext uri="{BB962C8B-B14F-4D97-AF65-F5344CB8AC3E}">
        <p14:creationId xmlns:p14="http://schemas.microsoft.com/office/powerpoint/2010/main" val="3795073373"/>
      </p:ext>
    </p:extLst>
  </p:cSld>
  <p:clrMapOvr>
    <a:masterClrMapping/>
  </p:clrMapOvr>
  <p:transition>
    <p:wipe dir="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8" descr="webpage.jpg">
            <a:extLst>
              <a:ext uri="{FF2B5EF4-FFF2-40B4-BE49-F238E27FC236}">
                <a16:creationId xmlns:a16="http://schemas.microsoft.com/office/drawing/2014/main" id="{8EF07085-4001-495B-A16B-772403E15F6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863" y="2965450"/>
            <a:ext cx="4291012" cy="3421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1" name="Titre 6">
            <a:extLst>
              <a:ext uri="{FF2B5EF4-FFF2-40B4-BE49-F238E27FC236}">
                <a16:creationId xmlns:a16="http://schemas.microsoft.com/office/drawing/2014/main" id="{694AE628-5983-44F1-989F-A9CBC8EAFCF4}"/>
              </a:ext>
            </a:extLst>
          </p:cNvPr>
          <p:cNvSpPr>
            <a:spLocks noGrp="1"/>
          </p:cNvSpPr>
          <p:nvPr>
            <p:ph type="title"/>
          </p:nvPr>
        </p:nvSpPr>
        <p:spPr/>
        <p:txBody>
          <a:bodyPr/>
          <a:lstStyle/>
          <a:p>
            <a:r>
              <a:rPr lang="en-US" altLang="en-US" dirty="0"/>
              <a:t>Thank You!</a:t>
            </a:r>
          </a:p>
        </p:txBody>
      </p:sp>
      <p:pic>
        <p:nvPicPr>
          <p:cNvPr id="32772" name="Picture 2" descr="Photo of Charles Eckel">
            <a:extLst>
              <a:ext uri="{FF2B5EF4-FFF2-40B4-BE49-F238E27FC236}">
                <a16:creationId xmlns:a16="http://schemas.microsoft.com/office/drawing/2014/main" id="{2112BFDA-9226-4789-A940-0208AC95313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16544"/>
          <a:stretch>
            <a:fillRect/>
          </a:stretch>
        </p:blipFill>
        <p:spPr bwMode="auto">
          <a:xfrm>
            <a:off x="10544175" y="5341938"/>
            <a:ext cx="635000"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3" name="Content Placeholder 2">
            <a:extLst>
              <a:ext uri="{FF2B5EF4-FFF2-40B4-BE49-F238E27FC236}">
                <a16:creationId xmlns:a16="http://schemas.microsoft.com/office/drawing/2014/main" id="{170E5C19-B8F9-4723-896B-6A892AE720B2}"/>
              </a:ext>
            </a:extLst>
          </p:cNvPr>
          <p:cNvSpPr txBox="1">
            <a:spLocks/>
          </p:cNvSpPr>
          <p:nvPr/>
        </p:nvSpPr>
        <p:spPr bwMode="auto">
          <a:xfrm>
            <a:off x="8151813" y="5399088"/>
            <a:ext cx="3133725" cy="72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4"/>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fr-FR" altLang="en-US" sz="1400" dirty="0"/>
              <a:t>Charles Eckel</a:t>
            </a:r>
          </a:p>
          <a:p>
            <a:pPr>
              <a:lnSpc>
                <a:spcPct val="100000"/>
              </a:lnSpc>
              <a:spcBef>
                <a:spcPct val="0"/>
              </a:spcBef>
              <a:buFontTx/>
              <a:buNone/>
            </a:pPr>
            <a:r>
              <a:rPr lang="fr-FR" altLang="en-US" sz="1400" dirty="0"/>
              <a:t>IETF Liaison Manager to 3GPP</a:t>
            </a:r>
          </a:p>
          <a:p>
            <a:pPr>
              <a:lnSpc>
                <a:spcPct val="100000"/>
              </a:lnSpc>
              <a:spcBef>
                <a:spcPct val="0"/>
              </a:spcBef>
              <a:buFontTx/>
              <a:buNone/>
            </a:pPr>
            <a:r>
              <a:rPr lang="en-US" altLang="en-US" sz="1400" dirty="0"/>
              <a:t>eckelcu@cisco.com</a:t>
            </a:r>
            <a:endParaRPr lang="fr-FR" altLang="en-US" sz="1400" dirty="0"/>
          </a:p>
          <a:p>
            <a:pPr>
              <a:buFontTx/>
              <a:buNone/>
            </a:pPr>
            <a:endParaRPr lang="fr-FR" altLang="en-US" sz="1400" dirty="0"/>
          </a:p>
          <a:p>
            <a:pPr>
              <a:buFontTx/>
              <a:buNone/>
            </a:pPr>
            <a:endParaRPr lang="en-US" altLang="en-US" sz="1400" dirty="0"/>
          </a:p>
        </p:txBody>
      </p:sp>
      <p:pic>
        <p:nvPicPr>
          <p:cNvPr id="32774" name="Picture 7">
            <a:extLst>
              <a:ext uri="{FF2B5EF4-FFF2-40B4-BE49-F238E27FC236}">
                <a16:creationId xmlns:a16="http://schemas.microsoft.com/office/drawing/2014/main" id="{21B06772-0F54-4B53-9D9D-3806F32A9D3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9550" y="5341938"/>
            <a:ext cx="679450"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a:extLst>
              <a:ext uri="{FF2B5EF4-FFF2-40B4-BE49-F238E27FC236}">
                <a16:creationId xmlns:a16="http://schemas.microsoft.com/office/drawing/2014/main" id="{41285257-864C-4C3C-A2FC-DEC9FF8B4720}"/>
              </a:ext>
            </a:extLst>
          </p:cNvPr>
          <p:cNvSpPr/>
          <p:nvPr/>
        </p:nvSpPr>
        <p:spPr>
          <a:xfrm>
            <a:off x="1012825" y="5341938"/>
            <a:ext cx="4291013" cy="954087"/>
          </a:xfrm>
          <a:prstGeom prst="rect">
            <a:avLst/>
          </a:prstGeom>
        </p:spPr>
        <p:txBody>
          <a:bodyPr>
            <a:spAutoFit/>
          </a:bodyPr>
          <a:lstStyle/>
          <a:p>
            <a:pPr>
              <a:defRPr/>
            </a:pPr>
            <a:r>
              <a:rPr lang="fr-FR" altLang="en-US" sz="1400" dirty="0">
                <a:latin typeface="+mn-lt"/>
              </a:rPr>
              <a:t>Peter Schmitt</a:t>
            </a:r>
          </a:p>
          <a:p>
            <a:pPr>
              <a:defRPr/>
            </a:pPr>
            <a:r>
              <a:rPr lang="fr-FR" altLang="en-US" sz="1400" dirty="0">
                <a:latin typeface="+mn-lt"/>
              </a:rPr>
              <a:t>TSG CT Chair</a:t>
            </a:r>
          </a:p>
          <a:p>
            <a:pPr>
              <a:defRPr/>
            </a:pPr>
            <a:r>
              <a:rPr lang="fr-FR" altLang="en-US" sz="1400" dirty="0">
                <a:latin typeface="+mn-lt"/>
              </a:rPr>
              <a:t>CCSA</a:t>
            </a:r>
          </a:p>
          <a:p>
            <a:pPr>
              <a:defRPr/>
            </a:pPr>
            <a:r>
              <a:rPr lang="en-US" altLang="en-US" sz="1400" dirty="0">
                <a:latin typeface="+mn-lt"/>
              </a:rPr>
              <a:t>peter.schmitt@huawei.com</a:t>
            </a:r>
            <a:endParaRPr lang="fr-FR" altLang="en-US" sz="1400" dirty="0">
              <a:latin typeface="+mn-lt"/>
            </a:endParaRPr>
          </a:p>
        </p:txBody>
      </p:sp>
    </p:spTree>
  </p:cSld>
  <p:clrMapOvr>
    <a:masterClrMapping/>
  </p:clrMapOvr>
  <p:transition>
    <p:wipe dir="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re 1">
            <a:extLst>
              <a:ext uri="{FF2B5EF4-FFF2-40B4-BE49-F238E27FC236}">
                <a16:creationId xmlns:a16="http://schemas.microsoft.com/office/drawing/2014/main" id="{7BD8F015-C4A5-4FB7-990F-F1934A580697}"/>
              </a:ext>
            </a:extLst>
          </p:cNvPr>
          <p:cNvSpPr>
            <a:spLocks noGrp="1"/>
          </p:cNvSpPr>
          <p:nvPr>
            <p:ph type="title"/>
          </p:nvPr>
        </p:nvSpPr>
        <p:spPr>
          <a:xfrm>
            <a:off x="838200" y="2384441"/>
            <a:ext cx="10515600" cy="2852737"/>
          </a:xfrm>
        </p:spPr>
        <p:txBody>
          <a:bodyPr/>
          <a:lstStyle/>
          <a:p>
            <a:r>
              <a:rPr lang="en-US" altLang="en-US" dirty="0"/>
              <a:t>Backup </a:t>
            </a:r>
            <a:br>
              <a:rPr lang="en-US" altLang="en-US" dirty="0"/>
            </a:br>
            <a:r>
              <a:rPr lang="en-US" altLang="en-US" dirty="0"/>
              <a:t>Referenced expired drafts</a:t>
            </a:r>
            <a:br>
              <a:rPr lang="en-US" altLang="en-US" dirty="0"/>
            </a:br>
            <a:r>
              <a:rPr lang="en-US" altLang="en-US" dirty="0"/>
              <a:t>which are out of track</a:t>
            </a:r>
          </a:p>
        </p:txBody>
      </p:sp>
    </p:spTree>
    <p:extLst>
      <p:ext uri="{BB962C8B-B14F-4D97-AF65-F5344CB8AC3E}">
        <p14:creationId xmlns:p14="http://schemas.microsoft.com/office/powerpoint/2010/main" val="1264116507"/>
      </p:ext>
    </p:extLst>
  </p:cSld>
  <p:clrMapOvr>
    <a:masterClrMapping/>
  </p:clrMapOvr>
  <p:transition>
    <p:wipe dir="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re 1">
            <a:extLst>
              <a:ext uri="{FF2B5EF4-FFF2-40B4-BE49-F238E27FC236}">
                <a16:creationId xmlns:a16="http://schemas.microsoft.com/office/drawing/2014/main" id="{3CD059C3-F713-44AC-82AE-3BC585513B0F}"/>
              </a:ext>
            </a:extLst>
          </p:cNvPr>
          <p:cNvSpPr>
            <a:spLocks noGrp="1"/>
          </p:cNvSpPr>
          <p:nvPr>
            <p:ph type="title"/>
          </p:nvPr>
        </p:nvSpPr>
        <p:spPr/>
        <p:txBody>
          <a:bodyPr/>
          <a:lstStyle/>
          <a:p>
            <a:r>
              <a:rPr lang="en-GB" altLang="en-US" dirty="0"/>
              <a:t>Referenced</a:t>
            </a:r>
            <a:r>
              <a:rPr lang="fr-FR" altLang="en-US" dirty="0"/>
              <a:t> </a:t>
            </a:r>
            <a:r>
              <a:rPr lang="en-GB" altLang="en-US" dirty="0"/>
              <a:t>Expired</a:t>
            </a:r>
            <a:r>
              <a:rPr lang="fr-FR" altLang="en-US" dirty="0"/>
              <a:t> drafts</a:t>
            </a:r>
            <a:r>
              <a:rPr lang="en-DE" altLang="en-US" dirty="0"/>
              <a:t> (1/</a:t>
            </a:r>
            <a:r>
              <a:rPr lang="en-US" altLang="en-US" dirty="0"/>
              <a:t>3</a:t>
            </a:r>
            <a:r>
              <a:rPr lang="en-DE" altLang="en-US" dirty="0"/>
              <a:t>)</a:t>
            </a:r>
            <a:endParaRPr lang="fr-FR" altLang="en-US" dirty="0"/>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p:txBody>
          <a:bodyPr/>
          <a:lstStyle/>
          <a:p>
            <a:pPr>
              <a:defRPr/>
            </a:pPr>
            <a:r>
              <a:rPr lang="en-US" dirty="0">
                <a:highlight>
                  <a:srgbClr val="FFFFFF"/>
                </a:highlight>
              </a:rPr>
              <a:t> </a:t>
            </a:r>
            <a:r>
              <a:rPr lang="en-US" altLang="en-US" dirty="0">
                <a:solidFill>
                  <a:srgbClr val="212529"/>
                </a:solidFill>
                <a:latin typeface="Inter"/>
                <a:hlinkClick r:id="rId2"/>
              </a:rPr>
              <a:t>draft-newton-json-content-rules-09</a:t>
            </a:r>
            <a:endParaRPr lang="en-US" dirty="0">
              <a:highlight>
                <a:srgbClr val="FFFFFF"/>
              </a:highlight>
            </a:endParaRPr>
          </a:p>
          <a:p>
            <a:pPr lvl="1">
              <a:defRPr/>
            </a:pPr>
            <a:r>
              <a:rPr lang="en-US" dirty="0">
                <a:highlight>
                  <a:srgbClr val="FFFFFF"/>
                </a:highlight>
              </a:rPr>
              <a:t>Title: </a:t>
            </a:r>
            <a:r>
              <a:rPr lang="en-GB" dirty="0">
                <a:highlight>
                  <a:srgbClr val="FFFFFF"/>
                </a:highlight>
              </a:rPr>
              <a:t>A Language for Rules Describing JSON Content</a:t>
            </a:r>
          </a:p>
          <a:p>
            <a:pPr lvl="1">
              <a:defRPr/>
            </a:pPr>
            <a:r>
              <a:rPr lang="en-US" dirty="0">
                <a:highlight>
                  <a:srgbClr val="FFFFFF"/>
                </a:highlight>
              </a:rPr>
              <a:t>Status: </a:t>
            </a:r>
            <a:r>
              <a:rPr lang="de-DE" dirty="0"/>
              <a:t>Last version published in 0</a:t>
            </a:r>
            <a:r>
              <a:rPr lang="en-DE" dirty="0"/>
              <a:t>9</a:t>
            </a:r>
            <a:r>
              <a:rPr lang="de-DE" dirty="0"/>
              <a:t>/20</a:t>
            </a:r>
            <a:r>
              <a:rPr lang="en-DE" dirty="0"/>
              <a:t>17</a:t>
            </a:r>
            <a:endParaRPr lang="en-US" dirty="0">
              <a:solidFill>
                <a:srgbClr val="FF0000"/>
              </a:solidFill>
            </a:endParaRPr>
          </a:p>
          <a:p>
            <a:pPr lvl="1">
              <a:defRPr/>
            </a:pPr>
            <a:r>
              <a:rPr lang="de-DE" dirty="0">
                <a:highlight>
                  <a:srgbClr val="FFFFFF"/>
                </a:highlight>
              </a:rPr>
              <a:t>Expired internet draft</a:t>
            </a:r>
            <a:r>
              <a:rPr lang="en-US" dirty="0">
                <a:highlight>
                  <a:srgbClr val="FFFFFF"/>
                </a:highlight>
              </a:rPr>
              <a:t>, </a:t>
            </a:r>
            <a:r>
              <a:rPr lang="en-DE" dirty="0">
                <a:highlight>
                  <a:srgbClr val="FFFFFF"/>
                </a:highlight>
              </a:rPr>
              <a:t>C</a:t>
            </a:r>
            <a:r>
              <a:rPr lang="en-GB" dirty="0">
                <a:highlight>
                  <a:srgbClr val="FFFFFF"/>
                </a:highlight>
              </a:rPr>
              <a:t>T</a:t>
            </a:r>
            <a:r>
              <a:rPr lang="en-DE" dirty="0">
                <a:highlight>
                  <a:srgbClr val="FFFFFF"/>
                </a:highlight>
              </a:rPr>
              <a:t>3</a:t>
            </a:r>
            <a:r>
              <a:rPr lang="en-US" dirty="0">
                <a:highlight>
                  <a:srgbClr val="FFFFFF"/>
                </a:highlight>
              </a:rPr>
              <a:t> referenced in </a:t>
            </a:r>
            <a:r>
              <a:rPr lang="en-DE" dirty="0">
                <a:highlight>
                  <a:srgbClr val="FFFFFF"/>
                </a:highlight>
              </a:rPr>
              <a:t>T</a:t>
            </a:r>
            <a:r>
              <a:rPr lang="en-GB" dirty="0">
                <a:highlight>
                  <a:srgbClr val="FFFFFF"/>
                </a:highlight>
              </a:rPr>
              <a:t>S</a:t>
            </a:r>
            <a:r>
              <a:rPr lang="en-DE" dirty="0">
                <a:highlight>
                  <a:srgbClr val="FFFFFF"/>
                </a:highlight>
              </a:rPr>
              <a:t> 29.155, 29.250, 29.251</a:t>
            </a:r>
          </a:p>
          <a:p>
            <a:pPr lvl="0"/>
            <a:r>
              <a:rPr lang="de-DE" u="sng" dirty="0">
                <a:hlinkClick r:id="rId3"/>
              </a:rPr>
              <a:t>draft-kelly-json-hal-11 (ietf.org)</a:t>
            </a:r>
            <a:r>
              <a:rPr lang="en-GB" dirty="0"/>
              <a:t> </a:t>
            </a:r>
          </a:p>
          <a:p>
            <a:pPr lvl="1"/>
            <a:r>
              <a:rPr lang="en-US" dirty="0"/>
              <a:t>Title: </a:t>
            </a:r>
            <a:r>
              <a:rPr lang="en-GB" dirty="0"/>
              <a:t>JSON Hypertext Application Language</a:t>
            </a:r>
          </a:p>
          <a:p>
            <a:pPr lvl="1"/>
            <a:r>
              <a:rPr lang="en-US" dirty="0"/>
              <a:t>Status: </a:t>
            </a:r>
            <a:r>
              <a:rPr lang="en-GB" dirty="0"/>
              <a:t>Last version published in 1</a:t>
            </a:r>
            <a:r>
              <a:rPr lang="en-DE" dirty="0"/>
              <a:t>1</a:t>
            </a:r>
            <a:r>
              <a:rPr lang="en-GB" dirty="0"/>
              <a:t>/20</a:t>
            </a:r>
            <a:r>
              <a:rPr lang="en-DE" dirty="0"/>
              <a:t>23</a:t>
            </a:r>
            <a:endParaRPr lang="en-GB" dirty="0"/>
          </a:p>
          <a:p>
            <a:pPr lvl="1"/>
            <a:r>
              <a:rPr lang="en-GB" dirty="0"/>
              <a:t>Expired internet draft</a:t>
            </a:r>
            <a:r>
              <a:rPr lang="en-US" dirty="0"/>
              <a:t>, </a:t>
            </a:r>
            <a:r>
              <a:rPr lang="en-DE" dirty="0"/>
              <a:t>C</a:t>
            </a:r>
            <a:r>
              <a:rPr lang="en-GB" dirty="0"/>
              <a:t>T</a:t>
            </a:r>
            <a:r>
              <a:rPr lang="en-DE" dirty="0"/>
              <a:t>4</a:t>
            </a:r>
            <a:r>
              <a:rPr lang="en-US" dirty="0"/>
              <a:t> referenced in </a:t>
            </a:r>
            <a:r>
              <a:rPr lang="en-DE" dirty="0"/>
              <a:t>T</a:t>
            </a:r>
            <a:r>
              <a:rPr lang="en-GB" dirty="0"/>
              <a:t>S</a:t>
            </a:r>
            <a:r>
              <a:rPr lang="en-DE" dirty="0"/>
              <a:t> 29.501</a:t>
            </a:r>
            <a:br>
              <a:rPr lang="en-DE" dirty="0"/>
            </a:br>
            <a:endParaRPr lang="en-US" dirty="0">
              <a:highlight>
                <a:srgbClr val="FFFF00"/>
              </a:highlight>
            </a:endParaRPr>
          </a:p>
          <a:p>
            <a:pPr>
              <a:defRPr/>
            </a:pPr>
            <a:endParaRPr lang="fr-FR" dirty="0"/>
          </a:p>
          <a:p>
            <a:pPr>
              <a:defRPr/>
            </a:pPr>
            <a:endParaRPr lang="fr-FR" dirty="0"/>
          </a:p>
        </p:txBody>
      </p:sp>
      <p:sp>
        <p:nvSpPr>
          <p:cNvPr id="2" name="Rectangle 1">
            <a:extLst>
              <a:ext uri="{FF2B5EF4-FFF2-40B4-BE49-F238E27FC236}">
                <a16:creationId xmlns:a16="http://schemas.microsoft.com/office/drawing/2014/main" id="{E8FE9545-D93B-4CE1-8367-E37C42A6F394}"/>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dirty="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4" name="Rectangle 2">
            <a:extLst>
              <a:ext uri="{FF2B5EF4-FFF2-40B4-BE49-F238E27FC236}">
                <a16:creationId xmlns:a16="http://schemas.microsoft.com/office/drawing/2014/main" id="{6206DE9D-DBE2-4AB2-B802-003A4177CFA3}"/>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dirty="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738178522"/>
      </p:ext>
    </p:extLst>
  </p:cSld>
  <p:clrMapOvr>
    <a:masterClrMapping/>
  </p:clrMapOvr>
  <p:transition>
    <p:wipe dir="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E003CB1-C825-43FC-AB97-E8C8097E0059}"/>
              </a:ext>
            </a:extLst>
          </p:cNvPr>
          <p:cNvSpPr>
            <a:spLocks noGrp="1"/>
          </p:cNvSpPr>
          <p:nvPr>
            <p:ph type="title"/>
          </p:nvPr>
        </p:nvSpPr>
        <p:spPr/>
        <p:txBody>
          <a:bodyPr/>
          <a:lstStyle/>
          <a:p>
            <a:pPr>
              <a:defRPr/>
            </a:pPr>
            <a:r>
              <a:rPr lang="en-GB" altLang="en-US" dirty="0"/>
              <a:t>Referenced</a:t>
            </a:r>
            <a:r>
              <a:rPr lang="fr-FR" altLang="en-US" dirty="0"/>
              <a:t> </a:t>
            </a:r>
            <a:r>
              <a:rPr lang="en-GB" altLang="en-US" dirty="0"/>
              <a:t>Expired</a:t>
            </a:r>
            <a:r>
              <a:rPr lang="fr-FR" altLang="en-US" dirty="0"/>
              <a:t> drafts</a:t>
            </a:r>
            <a:r>
              <a:rPr lang="en-DE" altLang="en-US" dirty="0"/>
              <a:t> (</a:t>
            </a:r>
            <a:r>
              <a:rPr lang="en-US" altLang="en-US" dirty="0"/>
              <a:t>2</a:t>
            </a:r>
            <a:r>
              <a:rPr lang="en-DE" altLang="en-US" dirty="0"/>
              <a:t>/</a:t>
            </a:r>
            <a:r>
              <a:rPr lang="en-US" altLang="en-US" dirty="0"/>
              <a:t>3</a:t>
            </a:r>
            <a:r>
              <a:rPr lang="en-DE" altLang="en-US" dirty="0"/>
              <a:t>)</a:t>
            </a:r>
            <a:endParaRPr lang="en-US" dirty="0">
              <a:highlight>
                <a:srgbClr val="FFFFFF"/>
              </a:highlight>
            </a:endParaRP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a:xfrm>
            <a:off x="591312" y="1862201"/>
            <a:ext cx="10515600" cy="4351338"/>
          </a:xfrm>
        </p:spPr>
        <p:txBody>
          <a:bodyPr/>
          <a:lstStyle/>
          <a:p>
            <a:pPr>
              <a:defRPr/>
            </a:pPr>
            <a:r>
              <a:rPr lang="en-US" altLang="en-US" dirty="0">
                <a:solidFill>
                  <a:srgbClr val="212529"/>
                </a:solidFill>
                <a:latin typeface="Inter"/>
                <a:hlinkClick r:id="rId2"/>
              </a:rPr>
              <a:t>draft-bhutton-json-schema-01</a:t>
            </a:r>
            <a:endParaRPr lang="en-US" dirty="0">
              <a:highlight>
                <a:srgbClr val="FFFFFF"/>
              </a:highlight>
            </a:endParaRPr>
          </a:p>
          <a:p>
            <a:pPr lvl="1">
              <a:defRPr/>
            </a:pPr>
            <a:r>
              <a:rPr lang="en-US" dirty="0">
                <a:highlight>
                  <a:srgbClr val="FFFFFF"/>
                </a:highlight>
              </a:rPr>
              <a:t>Title: </a:t>
            </a:r>
            <a:r>
              <a:rPr lang="en-GB" dirty="0">
                <a:highlight>
                  <a:srgbClr val="FFFFFF"/>
                </a:highlight>
              </a:rPr>
              <a:t>JSON Schema: A Media Type for Describing JSON Documents</a:t>
            </a:r>
          </a:p>
          <a:p>
            <a:pPr lvl="1">
              <a:defRPr/>
            </a:pPr>
            <a:r>
              <a:rPr lang="en-US" dirty="0">
                <a:highlight>
                  <a:srgbClr val="FFFFFF"/>
                </a:highlight>
              </a:rPr>
              <a:t>Status: </a:t>
            </a:r>
            <a:r>
              <a:rPr lang="de-DE" dirty="0"/>
              <a:t>Last version published in 06/2022</a:t>
            </a:r>
            <a:endParaRPr lang="en-US" dirty="0">
              <a:solidFill>
                <a:srgbClr val="FF0000"/>
              </a:solidFill>
            </a:endParaRPr>
          </a:p>
          <a:p>
            <a:pPr lvl="1">
              <a:defRPr/>
            </a:pPr>
            <a:r>
              <a:rPr lang="de-DE" dirty="0">
                <a:highlight>
                  <a:srgbClr val="FFFFFF"/>
                </a:highlight>
              </a:rPr>
              <a:t>Expired internet draft</a:t>
            </a:r>
            <a:r>
              <a:rPr lang="en-US" dirty="0">
                <a:highlight>
                  <a:srgbClr val="FFFFFF"/>
                </a:highlight>
              </a:rPr>
              <a:t>, </a:t>
            </a:r>
            <a:r>
              <a:rPr lang="en-DE" dirty="0">
                <a:highlight>
                  <a:srgbClr val="FFFFFF"/>
                </a:highlight>
              </a:rPr>
              <a:t>S</a:t>
            </a:r>
            <a:r>
              <a:rPr lang="en-GB" dirty="0">
                <a:highlight>
                  <a:srgbClr val="FFFFFF"/>
                </a:highlight>
              </a:rPr>
              <a:t>A</a:t>
            </a:r>
            <a:r>
              <a:rPr lang="en-DE" dirty="0">
                <a:highlight>
                  <a:srgbClr val="FFFFFF"/>
                </a:highlight>
              </a:rPr>
              <a:t>4 </a:t>
            </a:r>
            <a:r>
              <a:rPr lang="en-GB" dirty="0">
                <a:highlight>
                  <a:srgbClr val="FFFFFF"/>
                </a:highlight>
              </a:rPr>
              <a:t>a</a:t>
            </a:r>
            <a:r>
              <a:rPr lang="en-DE" dirty="0">
                <a:highlight>
                  <a:srgbClr val="FFFFFF"/>
                </a:highlight>
              </a:rPr>
              <a:t>n</a:t>
            </a:r>
            <a:r>
              <a:rPr lang="en-GB" dirty="0">
                <a:highlight>
                  <a:srgbClr val="FFFFFF"/>
                </a:highlight>
              </a:rPr>
              <a:t>d</a:t>
            </a:r>
            <a:r>
              <a:rPr lang="en-DE" dirty="0">
                <a:highlight>
                  <a:srgbClr val="FFFFFF"/>
                </a:highlight>
              </a:rPr>
              <a:t> </a:t>
            </a:r>
            <a:r>
              <a:rPr lang="en-US" dirty="0">
                <a:highlight>
                  <a:srgbClr val="FFFFFF"/>
                </a:highlight>
              </a:rPr>
              <a:t>SA</a:t>
            </a:r>
            <a:r>
              <a:rPr lang="en-DE" dirty="0">
                <a:highlight>
                  <a:srgbClr val="FFFFFF"/>
                </a:highlight>
              </a:rPr>
              <a:t>5</a:t>
            </a:r>
            <a:r>
              <a:rPr lang="en-US" dirty="0">
                <a:highlight>
                  <a:srgbClr val="FFFFFF"/>
                </a:highlight>
              </a:rPr>
              <a:t> referenced </a:t>
            </a:r>
            <a:r>
              <a:rPr lang="en-DE" dirty="0">
                <a:highlight>
                  <a:srgbClr val="FFFFFF"/>
                </a:highlight>
                <a:hlinkClick r:id="rId3"/>
              </a:rPr>
              <a:t>o</a:t>
            </a:r>
            <a:r>
              <a:rPr lang="en-GB" dirty="0">
                <a:highlight>
                  <a:srgbClr val="FFFFFF"/>
                </a:highlight>
                <a:hlinkClick r:id="rId3"/>
              </a:rPr>
              <a:t>l</a:t>
            </a:r>
            <a:r>
              <a:rPr lang="en-DE" dirty="0">
                <a:highlight>
                  <a:srgbClr val="FFFFFF"/>
                </a:highlight>
                <a:hlinkClick r:id="rId3"/>
              </a:rPr>
              <a:t>d</a:t>
            </a:r>
            <a:r>
              <a:rPr lang="en-GB" dirty="0">
                <a:highlight>
                  <a:srgbClr val="FFFFFF"/>
                </a:highlight>
                <a:hlinkClick r:id="rId3"/>
              </a:rPr>
              <a:t>e</a:t>
            </a:r>
            <a:r>
              <a:rPr lang="en-DE" dirty="0">
                <a:highlight>
                  <a:srgbClr val="FFFFFF"/>
                </a:highlight>
                <a:hlinkClick r:id="rId3"/>
              </a:rPr>
              <a:t>r </a:t>
            </a:r>
            <a:r>
              <a:rPr lang="en-GB" dirty="0">
                <a:highlight>
                  <a:srgbClr val="FFFFFF"/>
                </a:highlight>
                <a:hlinkClick r:id="rId3"/>
              </a:rPr>
              <a:t>v</a:t>
            </a:r>
            <a:r>
              <a:rPr lang="en-DE" dirty="0">
                <a:highlight>
                  <a:srgbClr val="FFFFFF"/>
                </a:highlight>
                <a:hlinkClick r:id="rId3"/>
              </a:rPr>
              <a:t>e</a:t>
            </a:r>
            <a:r>
              <a:rPr lang="en-GB" dirty="0">
                <a:highlight>
                  <a:srgbClr val="FFFFFF"/>
                </a:highlight>
                <a:hlinkClick r:id="rId3"/>
              </a:rPr>
              <a:t>r</a:t>
            </a:r>
            <a:r>
              <a:rPr lang="en-DE" dirty="0">
                <a:highlight>
                  <a:srgbClr val="FFFFFF"/>
                </a:highlight>
                <a:hlinkClick r:id="rId3"/>
              </a:rPr>
              <a:t>s</a:t>
            </a:r>
            <a:r>
              <a:rPr lang="en-GB" dirty="0">
                <a:highlight>
                  <a:srgbClr val="FFFFFF"/>
                </a:highlight>
                <a:hlinkClick r:id="rId3"/>
              </a:rPr>
              <a:t>i</a:t>
            </a:r>
            <a:r>
              <a:rPr lang="en-DE" dirty="0">
                <a:highlight>
                  <a:srgbClr val="FFFFFF"/>
                </a:highlight>
                <a:hlinkClick r:id="rId3"/>
              </a:rPr>
              <a:t>o</a:t>
            </a:r>
            <a:r>
              <a:rPr lang="en-GB" dirty="0">
                <a:highlight>
                  <a:srgbClr val="FFFFFF"/>
                </a:highlight>
                <a:hlinkClick r:id="rId3"/>
              </a:rPr>
              <a:t>n</a:t>
            </a:r>
            <a:r>
              <a:rPr lang="en-DE" dirty="0">
                <a:highlight>
                  <a:srgbClr val="FFFFFF"/>
                </a:highlight>
                <a:hlinkClick r:id="rId3"/>
              </a:rPr>
              <a:t>s </a:t>
            </a:r>
            <a:r>
              <a:rPr lang="en-US" dirty="0">
                <a:highlight>
                  <a:srgbClr val="FFFFFF"/>
                </a:highlight>
              </a:rPr>
              <a:t>in </a:t>
            </a:r>
            <a:r>
              <a:rPr lang="en-DE" dirty="0">
                <a:highlight>
                  <a:srgbClr val="FFFFFF"/>
                </a:highlight>
              </a:rPr>
              <a:t> </a:t>
            </a:r>
            <a:r>
              <a:rPr lang="en-GB" dirty="0">
                <a:highlight>
                  <a:srgbClr val="FFFFFF"/>
                </a:highlight>
              </a:rPr>
              <a:t>T</a:t>
            </a:r>
            <a:r>
              <a:rPr lang="en-DE" dirty="0">
                <a:highlight>
                  <a:srgbClr val="FFFFFF"/>
                </a:highlight>
              </a:rPr>
              <a:t>S 26.346, </a:t>
            </a:r>
            <a:r>
              <a:rPr lang="en-GB" dirty="0">
                <a:highlight>
                  <a:srgbClr val="FFFFFF"/>
                </a:highlight>
              </a:rPr>
              <a:t>T</a:t>
            </a:r>
            <a:r>
              <a:rPr lang="en-DE" dirty="0">
                <a:highlight>
                  <a:srgbClr val="FFFFFF"/>
                </a:highlight>
              </a:rPr>
              <a:t>S 26.348, T</a:t>
            </a:r>
            <a:r>
              <a:rPr lang="en-GB" dirty="0">
                <a:highlight>
                  <a:srgbClr val="FFFFFF"/>
                </a:highlight>
              </a:rPr>
              <a:t>S</a:t>
            </a:r>
            <a:r>
              <a:rPr lang="en-DE" dirty="0">
                <a:highlight>
                  <a:srgbClr val="FFFFFF"/>
                </a:highlight>
              </a:rPr>
              <a:t> 32.158 </a:t>
            </a:r>
            <a:r>
              <a:rPr lang="en-GB" dirty="0">
                <a:highlight>
                  <a:srgbClr val="FFFFFF"/>
                </a:highlight>
              </a:rPr>
              <a:t>a</a:t>
            </a:r>
            <a:r>
              <a:rPr lang="en-DE" dirty="0">
                <a:highlight>
                  <a:srgbClr val="FFFFFF"/>
                </a:highlight>
              </a:rPr>
              <a:t>nd TS 3</a:t>
            </a:r>
            <a:r>
              <a:rPr lang="en-US" dirty="0">
                <a:highlight>
                  <a:srgbClr val="FFFFFF"/>
                </a:highlight>
              </a:rPr>
              <a:t>2.</a:t>
            </a:r>
            <a:r>
              <a:rPr lang="en-DE" dirty="0">
                <a:highlight>
                  <a:srgbClr val="FFFFFF"/>
                </a:highlight>
              </a:rPr>
              <a:t>160</a:t>
            </a:r>
          </a:p>
          <a:p>
            <a:pPr>
              <a:defRPr/>
            </a:pPr>
            <a:r>
              <a:rPr lang="en-DE" sz="2000" dirty="0">
                <a:highlight>
                  <a:srgbClr val="FFFFFF"/>
                </a:highlight>
              </a:rPr>
              <a:t>Note: </a:t>
            </a:r>
            <a:r>
              <a:rPr lang="en-GB" sz="2000" dirty="0">
                <a:highlight>
                  <a:srgbClr val="FFFFFF"/>
                </a:highlight>
              </a:rPr>
              <a:t>T</a:t>
            </a:r>
            <a:r>
              <a:rPr lang="en-US" sz="2000" dirty="0">
                <a:highlight>
                  <a:srgbClr val="FFFFFF"/>
                </a:highlight>
              </a:rPr>
              <a:t>he JSON Schema TSC ( </a:t>
            </a:r>
            <a:r>
              <a:rPr lang="en-US" sz="2000" u="sng" dirty="0">
                <a:highlight>
                  <a:srgbClr val="FFFFFF"/>
                </a:highlight>
                <a:hlinkClick r:id="rId4"/>
              </a:rPr>
              <a:t>https://json-schema.org/slack</a:t>
            </a:r>
            <a:r>
              <a:rPr lang="en-DE" sz="2000" u="sng" dirty="0">
                <a:highlight>
                  <a:srgbClr val="FFFFFF"/>
                </a:highlight>
              </a:rPr>
              <a:t> )</a:t>
            </a:r>
            <a:r>
              <a:rPr lang="en-US" sz="2000" dirty="0">
                <a:highlight>
                  <a:srgbClr val="FFFFFF"/>
                </a:highlight>
              </a:rPr>
              <a:t>,it is open if a new draft will be provided to IETF.</a:t>
            </a:r>
            <a:br>
              <a:rPr lang="en-US" sz="2000" dirty="0">
                <a:highlight>
                  <a:srgbClr val="FFFFFF"/>
                </a:highlight>
              </a:rPr>
            </a:br>
            <a:r>
              <a:rPr lang="en-US" sz="2000" dirty="0">
                <a:highlight>
                  <a:srgbClr val="FFFFFF"/>
                </a:highlight>
              </a:rPr>
              <a:t>The latest versions of JSON Schema can be found here: </a:t>
            </a:r>
            <a:r>
              <a:rPr lang="en-US" sz="2000" u="sng" dirty="0">
                <a:highlight>
                  <a:srgbClr val="FFFFFF"/>
                </a:highlight>
                <a:hlinkClick r:id="rId5"/>
              </a:rPr>
              <a:t>https://json-schema.org/specification</a:t>
            </a:r>
            <a:br>
              <a:rPr lang="en-US" sz="2000" dirty="0">
                <a:highlight>
                  <a:srgbClr val="FFFFFF"/>
                </a:highlight>
              </a:rPr>
            </a:br>
            <a:r>
              <a:rPr lang="en-US" sz="2000" dirty="0">
                <a:highlight>
                  <a:srgbClr val="FFFFFF"/>
                </a:highlight>
              </a:rPr>
              <a:t>Copyrights do not allow  3GPP to reference. 3GPP need to reference the expired draft version on IETF server.</a:t>
            </a:r>
            <a:br>
              <a:rPr lang="en-US" sz="2000" dirty="0">
                <a:highlight>
                  <a:srgbClr val="FFFFFF"/>
                </a:highlight>
              </a:rPr>
            </a:br>
            <a:endParaRPr lang="en-US" sz="2000" dirty="0">
              <a:highlight>
                <a:srgbClr val="FFFFFF"/>
              </a:highlight>
            </a:endParaRPr>
          </a:p>
          <a:p>
            <a:pPr lvl="1">
              <a:defRPr/>
            </a:pPr>
            <a:endParaRPr lang="en-DE" dirty="0">
              <a:highlight>
                <a:srgbClr val="FFFF00"/>
              </a:highlight>
            </a:endParaRPr>
          </a:p>
          <a:p>
            <a:pPr lvl="1">
              <a:defRPr/>
            </a:pPr>
            <a:endParaRPr lang="fr-FR" dirty="0"/>
          </a:p>
          <a:p>
            <a:pPr>
              <a:defRPr/>
            </a:pPr>
            <a:endParaRPr lang="fr-FR" dirty="0"/>
          </a:p>
          <a:p>
            <a:pPr>
              <a:defRPr/>
            </a:pPr>
            <a:endParaRPr lang="fr-FR" dirty="0"/>
          </a:p>
        </p:txBody>
      </p:sp>
    </p:spTree>
    <p:extLst>
      <p:ext uri="{BB962C8B-B14F-4D97-AF65-F5344CB8AC3E}">
        <p14:creationId xmlns:p14="http://schemas.microsoft.com/office/powerpoint/2010/main" val="500993736"/>
      </p:ext>
    </p:extLst>
  </p:cSld>
  <p:clrMapOvr>
    <a:masterClrMapping/>
  </p:clrMapOvr>
  <p:transition>
    <p:wipe dir="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E003CB1-C825-43FC-AB97-E8C8097E0059}"/>
              </a:ext>
            </a:extLst>
          </p:cNvPr>
          <p:cNvSpPr>
            <a:spLocks noGrp="1"/>
          </p:cNvSpPr>
          <p:nvPr>
            <p:ph type="title"/>
          </p:nvPr>
        </p:nvSpPr>
        <p:spPr/>
        <p:txBody>
          <a:bodyPr/>
          <a:lstStyle/>
          <a:p>
            <a:pPr>
              <a:defRPr/>
            </a:pPr>
            <a:r>
              <a:rPr lang="fr-FR" altLang="en-US" dirty="0" err="1"/>
              <a:t>Referenced</a:t>
            </a:r>
            <a:r>
              <a:rPr lang="fr-FR" altLang="en-US" dirty="0"/>
              <a:t> </a:t>
            </a:r>
            <a:r>
              <a:rPr lang="en-GB" altLang="en-US" dirty="0"/>
              <a:t>Expired</a:t>
            </a:r>
            <a:r>
              <a:rPr lang="fr-FR" altLang="en-US" dirty="0"/>
              <a:t> drafts</a:t>
            </a:r>
            <a:r>
              <a:rPr lang="en-DE" altLang="en-US" dirty="0"/>
              <a:t> (</a:t>
            </a:r>
            <a:r>
              <a:rPr lang="en-US" altLang="en-US" dirty="0"/>
              <a:t>3</a:t>
            </a:r>
            <a:r>
              <a:rPr lang="en-DE" altLang="en-US" dirty="0"/>
              <a:t>/</a:t>
            </a:r>
            <a:r>
              <a:rPr lang="en-US" altLang="en-US" dirty="0"/>
              <a:t>3</a:t>
            </a:r>
            <a:r>
              <a:rPr lang="en-DE" altLang="en-US" dirty="0"/>
              <a:t>)</a:t>
            </a:r>
            <a:endParaRPr lang="en-US" dirty="0">
              <a:highlight>
                <a:srgbClr val="FFFFFF"/>
              </a:highlight>
            </a:endParaRP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a:xfrm>
            <a:off x="591312" y="1862201"/>
            <a:ext cx="10515600" cy="4351338"/>
          </a:xfrm>
        </p:spPr>
        <p:txBody>
          <a:bodyPr/>
          <a:lstStyle/>
          <a:p>
            <a:r>
              <a:rPr lang="en-US" u="sng" dirty="0">
                <a:hlinkClick r:id="rId2"/>
              </a:rPr>
              <a:t>draft-bhutton-json-schema-validation</a:t>
            </a:r>
            <a:endParaRPr lang="en-GB" dirty="0"/>
          </a:p>
          <a:p>
            <a:pPr lvl="1"/>
            <a:r>
              <a:rPr lang="en-US" dirty="0"/>
              <a:t>Title: JSON Schema Validation: A Vocabulary for Structural Validation of JSON</a:t>
            </a:r>
            <a:endParaRPr lang="en-GB" dirty="0"/>
          </a:p>
          <a:p>
            <a:pPr lvl="1"/>
            <a:r>
              <a:rPr lang="en-US" dirty="0"/>
              <a:t>Status: Last version published 06/2022</a:t>
            </a:r>
            <a:endParaRPr lang="en-GB" dirty="0"/>
          </a:p>
          <a:p>
            <a:pPr lvl="1"/>
            <a:r>
              <a:rPr lang="en-US" dirty="0"/>
              <a:t>Expired</a:t>
            </a:r>
            <a:r>
              <a:rPr lang="de-DE" dirty="0">
                <a:highlight>
                  <a:srgbClr val="FFFFFF"/>
                </a:highlight>
              </a:rPr>
              <a:t> internet draft, </a:t>
            </a:r>
            <a:r>
              <a:rPr lang="en-US" dirty="0"/>
              <a:t>SA4 referenced in </a:t>
            </a:r>
            <a:r>
              <a:rPr lang="en-DE" dirty="0"/>
              <a:t>T</a:t>
            </a:r>
            <a:r>
              <a:rPr lang="en-GB" dirty="0"/>
              <a:t>S</a:t>
            </a:r>
            <a:r>
              <a:rPr lang="en-DE" dirty="0"/>
              <a:t> 2</a:t>
            </a:r>
            <a:r>
              <a:rPr lang="en-US" dirty="0"/>
              <a:t>6</a:t>
            </a:r>
            <a:r>
              <a:rPr lang="en-DE" dirty="0"/>
              <a:t>.510 </a:t>
            </a:r>
            <a:r>
              <a:rPr lang="en-GB" dirty="0"/>
              <a:t>a</a:t>
            </a:r>
            <a:r>
              <a:rPr lang="en-DE" dirty="0"/>
              <a:t>n</a:t>
            </a:r>
            <a:r>
              <a:rPr lang="en-GB" dirty="0"/>
              <a:t>d</a:t>
            </a:r>
            <a:r>
              <a:rPr lang="en-DE" dirty="0"/>
              <a:t> </a:t>
            </a:r>
            <a:r>
              <a:rPr lang="en-US" dirty="0"/>
              <a:t>TS 26.512 </a:t>
            </a:r>
            <a:r>
              <a:rPr lang="en-DE" dirty="0"/>
              <a:t>, </a:t>
            </a:r>
            <a:r>
              <a:rPr lang="en-US" dirty="0">
                <a:highlight>
                  <a:srgbClr val="FFFFFF"/>
                </a:highlight>
              </a:rPr>
              <a:t>SA</a:t>
            </a:r>
            <a:r>
              <a:rPr lang="en-DE" dirty="0">
                <a:highlight>
                  <a:srgbClr val="FFFFFF"/>
                </a:highlight>
              </a:rPr>
              <a:t>5</a:t>
            </a:r>
            <a:r>
              <a:rPr lang="en-US" dirty="0">
                <a:highlight>
                  <a:srgbClr val="FFFFFF"/>
                </a:highlight>
              </a:rPr>
              <a:t> referenced </a:t>
            </a:r>
            <a:r>
              <a:rPr lang="en-DE" dirty="0">
                <a:highlight>
                  <a:srgbClr val="FFFFFF"/>
                </a:highlight>
                <a:hlinkClick r:id="rId3"/>
              </a:rPr>
              <a:t>o</a:t>
            </a:r>
            <a:r>
              <a:rPr lang="en-GB" dirty="0">
                <a:highlight>
                  <a:srgbClr val="FFFFFF"/>
                </a:highlight>
                <a:hlinkClick r:id="rId3"/>
              </a:rPr>
              <a:t>l</a:t>
            </a:r>
            <a:r>
              <a:rPr lang="en-DE" dirty="0">
                <a:highlight>
                  <a:srgbClr val="FFFFFF"/>
                </a:highlight>
                <a:hlinkClick r:id="rId3"/>
              </a:rPr>
              <a:t>d</a:t>
            </a:r>
            <a:r>
              <a:rPr lang="en-GB" dirty="0">
                <a:highlight>
                  <a:srgbClr val="FFFFFF"/>
                </a:highlight>
                <a:hlinkClick r:id="rId3"/>
              </a:rPr>
              <a:t>e</a:t>
            </a:r>
            <a:r>
              <a:rPr lang="en-DE" dirty="0">
                <a:highlight>
                  <a:srgbClr val="FFFFFF"/>
                </a:highlight>
                <a:hlinkClick r:id="rId3"/>
              </a:rPr>
              <a:t>r </a:t>
            </a:r>
            <a:r>
              <a:rPr lang="en-GB" dirty="0">
                <a:highlight>
                  <a:srgbClr val="FFFFFF"/>
                </a:highlight>
                <a:hlinkClick r:id="rId3"/>
              </a:rPr>
              <a:t>v</a:t>
            </a:r>
            <a:r>
              <a:rPr lang="en-DE" dirty="0">
                <a:highlight>
                  <a:srgbClr val="FFFFFF"/>
                </a:highlight>
                <a:hlinkClick r:id="rId3"/>
              </a:rPr>
              <a:t>e</a:t>
            </a:r>
            <a:r>
              <a:rPr lang="en-GB" dirty="0">
                <a:highlight>
                  <a:srgbClr val="FFFFFF"/>
                </a:highlight>
                <a:hlinkClick r:id="rId3"/>
              </a:rPr>
              <a:t>r</a:t>
            </a:r>
            <a:r>
              <a:rPr lang="en-DE" dirty="0">
                <a:highlight>
                  <a:srgbClr val="FFFFFF"/>
                </a:highlight>
                <a:hlinkClick r:id="rId3"/>
              </a:rPr>
              <a:t>s</a:t>
            </a:r>
            <a:r>
              <a:rPr lang="en-GB" dirty="0">
                <a:highlight>
                  <a:srgbClr val="FFFFFF"/>
                </a:highlight>
                <a:hlinkClick r:id="rId3"/>
              </a:rPr>
              <a:t>i</a:t>
            </a:r>
            <a:r>
              <a:rPr lang="en-DE" dirty="0">
                <a:highlight>
                  <a:srgbClr val="FFFFFF"/>
                </a:highlight>
                <a:hlinkClick r:id="rId3"/>
              </a:rPr>
              <a:t>o</a:t>
            </a:r>
            <a:r>
              <a:rPr lang="en-GB" dirty="0">
                <a:highlight>
                  <a:srgbClr val="FFFFFF"/>
                </a:highlight>
                <a:hlinkClick r:id="rId3"/>
              </a:rPr>
              <a:t>n</a:t>
            </a:r>
            <a:r>
              <a:rPr lang="en-DE" dirty="0">
                <a:highlight>
                  <a:srgbClr val="FFFFFF"/>
                </a:highlight>
                <a:hlinkClick r:id="rId3"/>
              </a:rPr>
              <a:t>s </a:t>
            </a:r>
            <a:r>
              <a:rPr lang="en-US" dirty="0">
                <a:highlight>
                  <a:srgbClr val="FFFFFF"/>
                </a:highlight>
              </a:rPr>
              <a:t>in </a:t>
            </a:r>
            <a:r>
              <a:rPr lang="en-DE" dirty="0">
                <a:highlight>
                  <a:srgbClr val="FFFFFF"/>
                </a:highlight>
              </a:rPr>
              <a:t>T</a:t>
            </a:r>
            <a:r>
              <a:rPr lang="en-GB" dirty="0">
                <a:highlight>
                  <a:srgbClr val="FFFFFF"/>
                </a:highlight>
              </a:rPr>
              <a:t>S</a:t>
            </a:r>
            <a:r>
              <a:rPr lang="en-DE" dirty="0">
                <a:highlight>
                  <a:srgbClr val="FFFFFF"/>
                </a:highlight>
              </a:rPr>
              <a:t> 32.158 </a:t>
            </a:r>
            <a:r>
              <a:rPr lang="en-GB" dirty="0">
                <a:highlight>
                  <a:srgbClr val="FFFFFF"/>
                </a:highlight>
              </a:rPr>
              <a:t>a</a:t>
            </a:r>
            <a:r>
              <a:rPr lang="en-DE" dirty="0">
                <a:highlight>
                  <a:srgbClr val="FFFFFF"/>
                </a:highlight>
              </a:rPr>
              <a:t>nd TS 3</a:t>
            </a:r>
            <a:r>
              <a:rPr lang="en-US" dirty="0">
                <a:highlight>
                  <a:srgbClr val="FFFFFF"/>
                </a:highlight>
              </a:rPr>
              <a:t>2.</a:t>
            </a:r>
            <a:r>
              <a:rPr lang="en-DE" dirty="0">
                <a:highlight>
                  <a:srgbClr val="FFFFFF"/>
                </a:highlight>
              </a:rPr>
              <a:t>160</a:t>
            </a:r>
            <a:endParaRPr lang="en-GB" dirty="0"/>
          </a:p>
          <a:p>
            <a:pPr>
              <a:defRPr/>
            </a:pPr>
            <a:r>
              <a:rPr lang="en-GB" dirty="0">
                <a:highlight>
                  <a:srgbClr val="FFFFFF"/>
                </a:highlight>
                <a:hlinkClick r:id="rId4"/>
              </a:rPr>
              <a:t>draft-handrews-json-schema-hyperschema</a:t>
            </a:r>
            <a:endParaRPr lang="en-DE" dirty="0">
              <a:highlight>
                <a:srgbClr val="FFFFFF"/>
              </a:highlight>
            </a:endParaRPr>
          </a:p>
          <a:p>
            <a:pPr lvl="1">
              <a:defRPr/>
            </a:pPr>
            <a:r>
              <a:rPr lang="en-US" dirty="0">
                <a:highlight>
                  <a:srgbClr val="FFFFFF"/>
                </a:highlight>
              </a:rPr>
              <a:t>Title: </a:t>
            </a:r>
            <a:r>
              <a:rPr lang="en-GB" dirty="0">
                <a:highlight>
                  <a:srgbClr val="FFFFFF"/>
                </a:highlight>
              </a:rPr>
              <a:t>JSON Hyper-Schema: A Vocabulary for Hypermedia Annotation of JSON</a:t>
            </a:r>
          </a:p>
          <a:p>
            <a:pPr lvl="1">
              <a:defRPr/>
            </a:pPr>
            <a:r>
              <a:rPr lang="en-US" dirty="0">
                <a:highlight>
                  <a:srgbClr val="FFFFFF"/>
                </a:highlight>
              </a:rPr>
              <a:t>Status: </a:t>
            </a:r>
            <a:r>
              <a:rPr lang="de-DE" dirty="0">
                <a:highlight>
                  <a:srgbClr val="FFFFFF"/>
                </a:highlight>
              </a:rPr>
              <a:t>Last version published in 0</a:t>
            </a:r>
            <a:r>
              <a:rPr lang="en-DE" dirty="0">
                <a:highlight>
                  <a:srgbClr val="FFFFFF"/>
                </a:highlight>
              </a:rPr>
              <a:t>9</a:t>
            </a:r>
            <a:r>
              <a:rPr lang="de-DE" dirty="0">
                <a:highlight>
                  <a:srgbClr val="FFFFFF"/>
                </a:highlight>
              </a:rPr>
              <a:t>/20</a:t>
            </a:r>
            <a:r>
              <a:rPr lang="en-DE" dirty="0">
                <a:highlight>
                  <a:srgbClr val="FFFFFF"/>
                </a:highlight>
              </a:rPr>
              <a:t>19</a:t>
            </a:r>
            <a:endParaRPr lang="en-US" dirty="0">
              <a:highlight>
                <a:srgbClr val="FFFFFF"/>
              </a:highlight>
            </a:endParaRPr>
          </a:p>
          <a:p>
            <a:pPr lvl="1">
              <a:defRPr/>
            </a:pPr>
            <a:r>
              <a:rPr lang="de-DE" dirty="0">
                <a:highlight>
                  <a:srgbClr val="FFFFFF"/>
                </a:highlight>
              </a:rPr>
              <a:t>Expired internet draft</a:t>
            </a:r>
            <a:r>
              <a:rPr lang="en-US" dirty="0">
                <a:highlight>
                  <a:srgbClr val="FFFFFF"/>
                </a:highlight>
              </a:rPr>
              <a:t>, SA</a:t>
            </a:r>
            <a:r>
              <a:rPr lang="en-DE" dirty="0">
                <a:highlight>
                  <a:srgbClr val="FFFFFF"/>
                </a:highlight>
              </a:rPr>
              <a:t>5</a:t>
            </a:r>
            <a:r>
              <a:rPr lang="en-US" dirty="0">
                <a:highlight>
                  <a:srgbClr val="FFFFFF"/>
                </a:highlight>
              </a:rPr>
              <a:t> referenced </a:t>
            </a:r>
            <a:r>
              <a:rPr lang="en-DE" dirty="0">
                <a:highlight>
                  <a:srgbClr val="FFFFFF"/>
                </a:highlight>
                <a:hlinkClick r:id="rId5"/>
              </a:rPr>
              <a:t>o</a:t>
            </a:r>
            <a:r>
              <a:rPr lang="en-GB" dirty="0">
                <a:highlight>
                  <a:srgbClr val="FFFFFF"/>
                </a:highlight>
                <a:hlinkClick r:id="rId5"/>
              </a:rPr>
              <a:t>l</a:t>
            </a:r>
            <a:r>
              <a:rPr lang="en-DE" dirty="0">
                <a:highlight>
                  <a:srgbClr val="FFFFFF"/>
                </a:highlight>
                <a:hlinkClick r:id="rId5"/>
              </a:rPr>
              <a:t>d</a:t>
            </a:r>
            <a:r>
              <a:rPr lang="en-GB" dirty="0">
                <a:highlight>
                  <a:srgbClr val="FFFFFF"/>
                </a:highlight>
                <a:hlinkClick r:id="rId5"/>
              </a:rPr>
              <a:t>e</a:t>
            </a:r>
            <a:r>
              <a:rPr lang="en-DE" dirty="0">
                <a:highlight>
                  <a:srgbClr val="FFFFFF"/>
                </a:highlight>
                <a:hlinkClick r:id="rId5"/>
              </a:rPr>
              <a:t>r </a:t>
            </a:r>
            <a:r>
              <a:rPr lang="en-GB" dirty="0">
                <a:highlight>
                  <a:srgbClr val="FFFFFF"/>
                </a:highlight>
                <a:hlinkClick r:id="rId5"/>
              </a:rPr>
              <a:t>v</a:t>
            </a:r>
            <a:r>
              <a:rPr lang="en-DE" dirty="0">
                <a:highlight>
                  <a:srgbClr val="FFFFFF"/>
                </a:highlight>
                <a:hlinkClick r:id="rId5"/>
              </a:rPr>
              <a:t>e</a:t>
            </a:r>
            <a:r>
              <a:rPr lang="en-GB" dirty="0">
                <a:highlight>
                  <a:srgbClr val="FFFFFF"/>
                </a:highlight>
                <a:hlinkClick r:id="rId5"/>
              </a:rPr>
              <a:t>r</a:t>
            </a:r>
            <a:r>
              <a:rPr lang="en-DE" dirty="0">
                <a:highlight>
                  <a:srgbClr val="FFFFFF"/>
                </a:highlight>
                <a:hlinkClick r:id="rId5"/>
              </a:rPr>
              <a:t>s</a:t>
            </a:r>
            <a:r>
              <a:rPr lang="en-GB" dirty="0">
                <a:highlight>
                  <a:srgbClr val="FFFFFF"/>
                </a:highlight>
                <a:hlinkClick r:id="rId5"/>
              </a:rPr>
              <a:t>i</a:t>
            </a:r>
            <a:r>
              <a:rPr lang="en-DE" dirty="0">
                <a:highlight>
                  <a:srgbClr val="FFFFFF"/>
                </a:highlight>
                <a:hlinkClick r:id="rId5"/>
              </a:rPr>
              <a:t>o</a:t>
            </a:r>
            <a:r>
              <a:rPr lang="en-GB" dirty="0">
                <a:highlight>
                  <a:srgbClr val="FFFFFF"/>
                </a:highlight>
                <a:hlinkClick r:id="rId5"/>
              </a:rPr>
              <a:t>n</a:t>
            </a:r>
            <a:r>
              <a:rPr lang="en-DE" dirty="0">
                <a:highlight>
                  <a:srgbClr val="FFFFFF"/>
                </a:highlight>
                <a:hlinkClick r:id="rId5"/>
              </a:rPr>
              <a:t>s </a:t>
            </a:r>
            <a:r>
              <a:rPr lang="en-US" dirty="0">
                <a:highlight>
                  <a:srgbClr val="FFFFFF"/>
                </a:highlight>
              </a:rPr>
              <a:t>in </a:t>
            </a:r>
            <a:r>
              <a:rPr lang="en-DE" dirty="0">
                <a:highlight>
                  <a:srgbClr val="FFFFFF"/>
                </a:highlight>
              </a:rPr>
              <a:t>T</a:t>
            </a:r>
            <a:r>
              <a:rPr lang="en-GB" dirty="0">
                <a:highlight>
                  <a:srgbClr val="FFFFFF"/>
                </a:highlight>
              </a:rPr>
              <a:t>S</a:t>
            </a:r>
            <a:r>
              <a:rPr lang="en-DE" dirty="0">
                <a:highlight>
                  <a:srgbClr val="FFFFFF"/>
                </a:highlight>
              </a:rPr>
              <a:t> 32.158 </a:t>
            </a:r>
            <a:r>
              <a:rPr lang="en-GB" dirty="0">
                <a:highlight>
                  <a:srgbClr val="FFFFFF"/>
                </a:highlight>
              </a:rPr>
              <a:t>a</a:t>
            </a:r>
            <a:r>
              <a:rPr lang="en-DE" dirty="0">
                <a:highlight>
                  <a:srgbClr val="FFFFFF"/>
                </a:highlight>
              </a:rPr>
              <a:t>nd TS 3</a:t>
            </a:r>
            <a:r>
              <a:rPr lang="en-US" dirty="0">
                <a:highlight>
                  <a:srgbClr val="FFFFFF"/>
                </a:highlight>
              </a:rPr>
              <a:t>2.</a:t>
            </a:r>
            <a:r>
              <a:rPr lang="en-DE" dirty="0">
                <a:highlight>
                  <a:srgbClr val="FFFFFF"/>
                </a:highlight>
              </a:rPr>
              <a:t>160</a:t>
            </a:r>
          </a:p>
          <a:p>
            <a:pPr marL="457200" lvl="1" indent="0">
              <a:buNone/>
              <a:defRPr/>
            </a:pPr>
            <a:r>
              <a:rPr lang="en-GB" dirty="0">
                <a:highlight>
                  <a:srgbClr val="FFFFFF"/>
                </a:highlight>
              </a:rPr>
              <a:t> </a:t>
            </a:r>
          </a:p>
          <a:p>
            <a:pPr lvl="1">
              <a:defRPr/>
            </a:pPr>
            <a:endParaRPr lang="en-DE" dirty="0">
              <a:highlight>
                <a:srgbClr val="FFFF00"/>
              </a:highlight>
            </a:endParaRPr>
          </a:p>
          <a:p>
            <a:pPr lvl="1">
              <a:defRPr/>
            </a:pPr>
            <a:endParaRPr lang="fr-FR" dirty="0"/>
          </a:p>
          <a:p>
            <a:pPr>
              <a:defRPr/>
            </a:pPr>
            <a:endParaRPr lang="fr-FR" dirty="0"/>
          </a:p>
          <a:p>
            <a:pPr>
              <a:defRPr/>
            </a:pPr>
            <a:endParaRPr lang="fr-FR" dirty="0"/>
          </a:p>
        </p:txBody>
      </p:sp>
    </p:spTree>
    <p:extLst>
      <p:ext uri="{BB962C8B-B14F-4D97-AF65-F5344CB8AC3E}">
        <p14:creationId xmlns:p14="http://schemas.microsoft.com/office/powerpoint/2010/main" val="1863904908"/>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re 1">
            <a:extLst>
              <a:ext uri="{FF2B5EF4-FFF2-40B4-BE49-F238E27FC236}">
                <a16:creationId xmlns:a16="http://schemas.microsoft.com/office/drawing/2014/main" id="{790B0860-58FF-43B5-895D-10038EB46515}"/>
              </a:ext>
            </a:extLst>
          </p:cNvPr>
          <p:cNvSpPr>
            <a:spLocks noGrp="1"/>
          </p:cNvSpPr>
          <p:nvPr>
            <p:ph type="title"/>
          </p:nvPr>
        </p:nvSpPr>
        <p:spPr/>
        <p:txBody>
          <a:bodyPr/>
          <a:lstStyle/>
          <a:p>
            <a:r>
              <a:rPr lang="en-US" altLang="en-US"/>
              <a:t>IETF - 3GPP IAB group</a:t>
            </a:r>
            <a:endParaRPr lang="fr-FR" altLang="en-US"/>
          </a:p>
        </p:txBody>
      </p:sp>
      <p:sp>
        <p:nvSpPr>
          <p:cNvPr id="9219" name="Espace réservé du contenu 2">
            <a:extLst>
              <a:ext uri="{FF2B5EF4-FFF2-40B4-BE49-F238E27FC236}">
                <a16:creationId xmlns:a16="http://schemas.microsoft.com/office/drawing/2014/main" id="{500F25DB-DFF7-415C-9FC5-6666E13AA0EB}"/>
              </a:ext>
            </a:extLst>
          </p:cNvPr>
          <p:cNvSpPr>
            <a:spLocks noGrp="1"/>
          </p:cNvSpPr>
          <p:nvPr>
            <p:ph idx="1"/>
          </p:nvPr>
        </p:nvSpPr>
        <p:spPr/>
        <p:txBody>
          <a:bodyPr/>
          <a:lstStyle/>
          <a:p>
            <a:r>
              <a:rPr lang="en-US" altLang="en-US" dirty="0"/>
              <a:t>Created in April 2023, similar to the IETF-IEEE IAB group</a:t>
            </a:r>
          </a:p>
          <a:p>
            <a:r>
              <a:rPr lang="en-US" altLang="en-US" dirty="0"/>
              <a:t>Group description</a:t>
            </a:r>
          </a:p>
          <a:p>
            <a:pPr lvl="1"/>
            <a:r>
              <a:rPr lang="en-US" altLang="en-US" dirty="0">
                <a:highlight>
                  <a:srgbClr val="FFFFFF"/>
                </a:highlight>
              </a:rPr>
              <a:t>Support coordination between IETF and 3GPP as documented in </a:t>
            </a:r>
            <a:r>
              <a:rPr lang="en-US" altLang="en-US" b="1" i="1" dirty="0">
                <a:solidFill>
                  <a:srgbClr val="FF0000"/>
                </a:solidFill>
                <a:highlight>
                  <a:srgbClr val="FFFFFF"/>
                </a:highlight>
              </a:rPr>
              <a:t>RFC 3113</a:t>
            </a:r>
            <a:r>
              <a:rPr lang="en-US" altLang="en-US" dirty="0">
                <a:highlight>
                  <a:srgbClr val="FFFFFF"/>
                </a:highlight>
              </a:rPr>
              <a:t>. </a:t>
            </a:r>
          </a:p>
          <a:p>
            <a:pPr lvl="1"/>
            <a:r>
              <a:rPr lang="en-US" altLang="en-US" dirty="0">
                <a:highlight>
                  <a:srgbClr val="FFFFFF"/>
                </a:highlight>
              </a:rPr>
              <a:t>Led jointly by the 3GPP and IETF liaison managers. </a:t>
            </a:r>
          </a:p>
          <a:p>
            <a:pPr lvl="1"/>
            <a:r>
              <a:rPr lang="en-US" altLang="en-US" dirty="0">
                <a:highlight>
                  <a:srgbClr val="FFFFFF"/>
                </a:highlight>
              </a:rPr>
              <a:t>No fixed membership but participation from relevant IETF Area Directors, IETF WG Chairs, 3GPP WG Chairs, and document authors/editors is encouraged.</a:t>
            </a:r>
          </a:p>
          <a:p>
            <a:pPr lvl="1"/>
            <a:r>
              <a:rPr lang="en-US" altLang="en-US" dirty="0">
                <a:highlight>
                  <a:srgbClr val="FFFFFF"/>
                </a:highlight>
              </a:rPr>
              <a:t>See: </a:t>
            </a:r>
            <a:r>
              <a:rPr lang="en-US" altLang="en-US" dirty="0">
                <a:highlight>
                  <a:srgbClr val="FFFFFF"/>
                </a:highlight>
                <a:hlinkClick r:id="rId2"/>
              </a:rPr>
              <a:t>https://datatracker.ietf.org/group/ietf3gpp/about/</a:t>
            </a:r>
            <a:r>
              <a:rPr lang="en-US" altLang="en-US" dirty="0">
                <a:highlight>
                  <a:srgbClr val="FFFFFF"/>
                </a:highlight>
              </a:rPr>
              <a:t> </a:t>
            </a:r>
          </a:p>
          <a:p>
            <a:r>
              <a:rPr lang="en-US" altLang="en-US" dirty="0">
                <a:highlight>
                  <a:srgbClr val="FFFFFF"/>
                </a:highlight>
              </a:rPr>
              <a:t>Action Points:</a:t>
            </a:r>
          </a:p>
          <a:p>
            <a:pPr lvl="1"/>
            <a:r>
              <a:rPr lang="en-US" altLang="en-US" dirty="0">
                <a:highlight>
                  <a:srgbClr val="FFFFFF"/>
                </a:highlight>
              </a:rPr>
              <a:t>Tutorial and technical deep dive (TDD) on 3GPP held at IETF 121</a:t>
            </a:r>
          </a:p>
          <a:p>
            <a:pPr lvl="1"/>
            <a:r>
              <a:rPr lang="en-US" altLang="en-US" dirty="0"/>
              <a:t>Update the dependency list tool or create a new one (with IETF support)</a:t>
            </a:r>
          </a:p>
          <a:p>
            <a:pPr lvl="1"/>
            <a:r>
              <a:rPr lang="en-US" altLang="en-US" dirty="0"/>
              <a:t>Ongoing update RFC 3113: "3GPP-IETF Standardization Collaboration" (2001)</a:t>
            </a:r>
          </a:p>
          <a:p>
            <a:pPr lvl="1"/>
            <a:endParaRPr lang="en-US" altLang="en-US" dirty="0"/>
          </a:p>
          <a:p>
            <a:endParaRPr lang="fr-FR" altLang="en-US" dirty="0"/>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re 1">
            <a:extLst>
              <a:ext uri="{FF2B5EF4-FFF2-40B4-BE49-F238E27FC236}">
                <a16:creationId xmlns:a16="http://schemas.microsoft.com/office/drawing/2014/main" id="{EF607D16-4FDE-442A-853D-4DEEF9FE8C26}"/>
              </a:ext>
            </a:extLst>
          </p:cNvPr>
          <p:cNvSpPr>
            <a:spLocks noGrp="1"/>
          </p:cNvSpPr>
          <p:nvPr>
            <p:ph type="title"/>
          </p:nvPr>
        </p:nvSpPr>
        <p:spPr/>
        <p:txBody>
          <a:bodyPr/>
          <a:lstStyle/>
          <a:p>
            <a:r>
              <a:rPr lang="en-US" altLang="en-US"/>
              <a:t>IETF-3GPP Liaison Statements</a:t>
            </a:r>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64708C-8FA8-9BC1-39E9-85E97E7EE5BA}"/>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32008C7E-F840-8544-98DC-8A87ECEE3085}"/>
              </a:ext>
            </a:extLst>
          </p:cNvPr>
          <p:cNvSpPr>
            <a:spLocks noGrp="1"/>
          </p:cNvSpPr>
          <p:nvPr>
            <p:ph type="title"/>
          </p:nvPr>
        </p:nvSpPr>
        <p:spPr>
          <a:xfrm>
            <a:off x="838200" y="365125"/>
            <a:ext cx="9145772" cy="1325563"/>
          </a:xfrm>
        </p:spPr>
        <p:txBody>
          <a:bodyPr>
            <a:noAutofit/>
          </a:bodyPr>
          <a:lstStyle/>
          <a:p>
            <a:r>
              <a:rPr lang="en-US" sz="4000" dirty="0"/>
              <a:t>GREEN&gt; RAN1, RAN4, SA2, SA3, SA4, SA5, CT1, CT4</a:t>
            </a:r>
          </a:p>
        </p:txBody>
      </p:sp>
      <p:sp>
        <p:nvSpPr>
          <p:cNvPr id="3" name="Espace réservé du contenu 2">
            <a:extLst>
              <a:ext uri="{FF2B5EF4-FFF2-40B4-BE49-F238E27FC236}">
                <a16:creationId xmlns:a16="http://schemas.microsoft.com/office/drawing/2014/main" id="{355FE354-8643-F1AA-B324-63926504EB85}"/>
              </a:ext>
            </a:extLst>
          </p:cNvPr>
          <p:cNvSpPr>
            <a:spLocks noGrp="1"/>
          </p:cNvSpPr>
          <p:nvPr>
            <p:ph idx="1"/>
          </p:nvPr>
        </p:nvSpPr>
        <p:spPr>
          <a:xfrm>
            <a:off x="838200" y="1825625"/>
            <a:ext cx="10854690" cy="4351338"/>
          </a:xfrm>
        </p:spPr>
        <p:txBody>
          <a:bodyPr>
            <a:noAutofit/>
          </a:bodyPr>
          <a:lstStyle/>
          <a:p>
            <a:pPr>
              <a:buFont typeface="Arial" panose="020B0604020202020204" pitchFamily="34" charset="0"/>
              <a:buChar char="•"/>
            </a:pPr>
            <a:r>
              <a:rPr lang="en-US" sz="2400" dirty="0">
                <a:hlinkClick r:id="rId3"/>
              </a:rPr>
              <a:t>LS on the creation of the Getting Ready for Energy-Efficient Networking Working Group in the IETF</a:t>
            </a:r>
            <a:r>
              <a:rPr lang="en-US" sz="2400" dirty="0"/>
              <a:t> (2025/04/28)</a:t>
            </a:r>
          </a:p>
          <a:p>
            <a:pPr lvl="1"/>
            <a:r>
              <a:rPr lang="en-US" sz="2000" dirty="0"/>
              <a:t>For Information</a:t>
            </a:r>
          </a:p>
          <a:p>
            <a:pPr lvl="1"/>
            <a:r>
              <a:rPr lang="en-US" sz="2000" dirty="0"/>
              <a:t>We are glad to inform you that a new Working Group (WG) Getting Ready for Energy-Efficient Networking (GREEN), is created by the IETF. The WG held its first meeting in November 2024, in Dublin, during IETF 121. The GREEN WG is chartered to explore use cases, derive requirements, and provide solutions for identifying and characterizing energy efficiency metrics, methods related to energy consumption of network devices, and optimizing energy efficiency across the network.</a:t>
            </a:r>
          </a:p>
          <a:p>
            <a:pPr>
              <a:buFont typeface="Arial" panose="020B0604020202020204" pitchFamily="34" charset="0"/>
              <a:buChar char="•"/>
            </a:pPr>
            <a:r>
              <a:rPr lang="en-GB" sz="2400" dirty="0"/>
              <a:t>LS is on the agenda for the RAN1, </a:t>
            </a:r>
            <a:r>
              <a:rPr lang="en-GB" sz="2400" dirty="0">
                <a:solidFill>
                  <a:srgbClr val="FF0000"/>
                </a:solidFill>
              </a:rPr>
              <a:t>RAN4</a:t>
            </a:r>
            <a:r>
              <a:rPr lang="en-GB" sz="2400" dirty="0"/>
              <a:t>, SA2, SA3, SA4, SA5, CT1, CT4 in May</a:t>
            </a:r>
          </a:p>
          <a:p>
            <a:pPr lvl="1"/>
            <a:r>
              <a:rPr lang="en-GB" sz="2000" dirty="0">
                <a:solidFill>
                  <a:srgbClr val="FF0000"/>
                </a:solidFill>
              </a:rPr>
              <a:t>Not posted for RAN4</a:t>
            </a:r>
            <a:endParaRPr lang="en-GB" sz="2000" dirty="0"/>
          </a:p>
          <a:p>
            <a:pPr lvl="1"/>
            <a:r>
              <a:rPr lang="en-GB" sz="2000" dirty="0"/>
              <a:t>Noted in SA3. Interested in metrics and energy usage of various crypto algorithms.</a:t>
            </a:r>
          </a:p>
          <a:p>
            <a:pPr lvl="1"/>
            <a:r>
              <a:rPr lang="en-GB" sz="2000" dirty="0"/>
              <a:t>Noted in RAN1, SA2, SA4, SA5, CT1, CT4</a:t>
            </a:r>
          </a:p>
          <a:p>
            <a:pPr>
              <a:buFont typeface="Arial" panose="020B0604020202020204" pitchFamily="34" charset="0"/>
              <a:buChar char="•"/>
            </a:pPr>
            <a:endParaRPr lang="en-GB" sz="2400" dirty="0"/>
          </a:p>
        </p:txBody>
      </p:sp>
    </p:spTree>
    <p:extLst>
      <p:ext uri="{BB962C8B-B14F-4D97-AF65-F5344CB8AC3E}">
        <p14:creationId xmlns:p14="http://schemas.microsoft.com/office/powerpoint/2010/main" val="8240286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1EB2CC-1B6D-ED41-7040-8DDD9E69D6A9}"/>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987BD0D2-55A5-89E1-146D-2B2B704D30EF}"/>
              </a:ext>
            </a:extLst>
          </p:cNvPr>
          <p:cNvSpPr>
            <a:spLocks noGrp="1"/>
          </p:cNvSpPr>
          <p:nvPr>
            <p:ph type="title"/>
          </p:nvPr>
        </p:nvSpPr>
        <p:spPr>
          <a:xfrm>
            <a:off x="838200" y="365125"/>
            <a:ext cx="10515600" cy="1325563"/>
          </a:xfrm>
        </p:spPr>
        <p:txBody>
          <a:bodyPr>
            <a:noAutofit/>
          </a:bodyPr>
          <a:lstStyle/>
          <a:p>
            <a:r>
              <a:rPr lang="en-US" dirty="0"/>
              <a:t>6MAN-&gt; RAN2, SA2, CT1, CT3, CT4</a:t>
            </a:r>
          </a:p>
        </p:txBody>
      </p:sp>
      <p:sp>
        <p:nvSpPr>
          <p:cNvPr id="3" name="Espace réservé du contenu 2">
            <a:extLst>
              <a:ext uri="{FF2B5EF4-FFF2-40B4-BE49-F238E27FC236}">
                <a16:creationId xmlns:a16="http://schemas.microsoft.com/office/drawing/2014/main" id="{F2C48074-0721-FA26-C387-0773CF984AFF}"/>
              </a:ext>
            </a:extLst>
          </p:cNvPr>
          <p:cNvSpPr>
            <a:spLocks noGrp="1"/>
          </p:cNvSpPr>
          <p:nvPr>
            <p:ph idx="1"/>
          </p:nvPr>
        </p:nvSpPr>
        <p:spPr>
          <a:xfrm>
            <a:off x="838200" y="1825625"/>
            <a:ext cx="10854690" cy="4351338"/>
          </a:xfrm>
        </p:spPr>
        <p:txBody>
          <a:bodyPr>
            <a:noAutofit/>
          </a:bodyPr>
          <a:lstStyle/>
          <a:p>
            <a:pPr>
              <a:buFont typeface="Arial" panose="020B0604020202020204" pitchFamily="34" charset="0"/>
              <a:buChar char="•"/>
            </a:pPr>
            <a:r>
              <a:rPr lang="en-US" sz="2400" dirty="0">
                <a:hlinkClick r:id="rId2"/>
              </a:rPr>
              <a:t>LS on draft-ietf-6man-deprecate-router-alert, “Deprecation of the IPv6 Router Alert Option for New Protocols”</a:t>
            </a:r>
            <a:r>
              <a:rPr lang="en-US" sz="2400" dirty="0"/>
              <a:t> (2025/04/28)</a:t>
            </a:r>
          </a:p>
          <a:p>
            <a:pPr lvl="1"/>
            <a:r>
              <a:rPr lang="en-US" sz="2000" dirty="0"/>
              <a:t>For Information</a:t>
            </a:r>
          </a:p>
          <a:p>
            <a:pPr lvl="1"/>
            <a:r>
              <a:rPr lang="en-US" sz="2000" dirty="0"/>
              <a:t>The IETF is progressing a document that will deprecate the use of IPv6 Router Alert. Protocols that use the Router Alert Option may continue to do so, even in future versions.  However, new protocols that are standardized in the future must not use the Router Alert Option.</a:t>
            </a:r>
          </a:p>
          <a:p>
            <a:pPr>
              <a:buFont typeface="Arial" panose="020B0604020202020204" pitchFamily="34" charset="0"/>
              <a:buChar char="•"/>
            </a:pPr>
            <a:r>
              <a:rPr lang="en-GB" sz="2400" dirty="0"/>
              <a:t>LS is on the agenda for the RAN2, SA2, CT1, CT3, CT4 in May</a:t>
            </a:r>
          </a:p>
          <a:p>
            <a:pPr lvl="1"/>
            <a:r>
              <a:rPr lang="en-GB" sz="2000" dirty="0"/>
              <a:t>Noted in SA2, CT1, CT3, CT4</a:t>
            </a:r>
          </a:p>
          <a:p>
            <a:pPr lvl="1"/>
            <a:r>
              <a:rPr lang="en-GB" sz="2000" dirty="0">
                <a:solidFill>
                  <a:srgbClr val="FF0000"/>
                </a:solidFill>
              </a:rPr>
              <a:t>Shows as ”Available” in RAN2</a:t>
            </a:r>
          </a:p>
          <a:p>
            <a:pPr>
              <a:buFont typeface="Arial" panose="020B0604020202020204" pitchFamily="34" charset="0"/>
              <a:buChar char="•"/>
            </a:pPr>
            <a:endParaRPr lang="en-GB" sz="2400" dirty="0"/>
          </a:p>
        </p:txBody>
      </p:sp>
    </p:spTree>
    <p:extLst>
      <p:ext uri="{BB962C8B-B14F-4D97-AF65-F5344CB8AC3E}">
        <p14:creationId xmlns:p14="http://schemas.microsoft.com/office/powerpoint/2010/main" val="323747701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A2B11F-31A9-9D83-14EB-E7B00A8857DA}"/>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E240B1E6-8E33-BB9C-B24F-89C1F8C2B642}"/>
              </a:ext>
            </a:extLst>
          </p:cNvPr>
          <p:cNvSpPr>
            <a:spLocks noGrp="1"/>
          </p:cNvSpPr>
          <p:nvPr>
            <p:ph type="title"/>
          </p:nvPr>
        </p:nvSpPr>
        <p:spPr>
          <a:xfrm>
            <a:off x="838200" y="365125"/>
            <a:ext cx="10515600" cy="1325563"/>
          </a:xfrm>
        </p:spPr>
        <p:txBody>
          <a:bodyPr>
            <a:noAutofit/>
          </a:bodyPr>
          <a:lstStyle/>
          <a:p>
            <a:r>
              <a:rPr lang="en-US" dirty="0"/>
              <a:t>NMOP-&gt; SA5</a:t>
            </a:r>
          </a:p>
        </p:txBody>
      </p:sp>
      <p:sp>
        <p:nvSpPr>
          <p:cNvPr id="3" name="Espace réservé du contenu 2">
            <a:extLst>
              <a:ext uri="{FF2B5EF4-FFF2-40B4-BE49-F238E27FC236}">
                <a16:creationId xmlns:a16="http://schemas.microsoft.com/office/drawing/2014/main" id="{A015EE75-B617-8007-DF40-077CCBD2423E}"/>
              </a:ext>
            </a:extLst>
          </p:cNvPr>
          <p:cNvSpPr>
            <a:spLocks noGrp="1"/>
          </p:cNvSpPr>
          <p:nvPr>
            <p:ph idx="1"/>
          </p:nvPr>
        </p:nvSpPr>
        <p:spPr>
          <a:xfrm>
            <a:off x="838200" y="1825625"/>
            <a:ext cx="10854690" cy="4351338"/>
          </a:xfrm>
        </p:spPr>
        <p:txBody>
          <a:bodyPr>
            <a:noAutofit/>
          </a:bodyPr>
          <a:lstStyle/>
          <a:p>
            <a:pPr>
              <a:buFont typeface="Arial" panose="020B0604020202020204" pitchFamily="34" charset="0"/>
              <a:buChar char="•"/>
            </a:pPr>
            <a:r>
              <a:rPr lang="en-US" sz="2400" dirty="0">
                <a:hlinkClick r:id="rId2"/>
              </a:rPr>
              <a:t>LS on draft-ietf-nmop-simap-concept, “SIMAP: Concept, Requirements, and Use Cases”</a:t>
            </a:r>
            <a:r>
              <a:rPr lang="en-US" sz="2400" dirty="0"/>
              <a:t> (2025/04/15)</a:t>
            </a:r>
          </a:p>
          <a:p>
            <a:pPr lvl="1"/>
            <a:r>
              <a:rPr lang="en-US" sz="2000" dirty="0"/>
              <a:t>For Information</a:t>
            </a:r>
          </a:p>
          <a:p>
            <a:pPr lvl="1"/>
            <a:r>
              <a:rPr lang="en-US" sz="2000" dirty="0"/>
              <a:t>NMOP is finalizing the draft, believes that existing SIMAP data models can be leveraged in the context of Network Digital Twin (NDT) beyond the IETF, e.g., 3GPP effort on "Management and orchestration; Management aspects of Network Digital Twins" (TS 28.561).</a:t>
            </a:r>
          </a:p>
          <a:p>
            <a:pPr>
              <a:buFont typeface="Arial" panose="020B0604020202020204" pitchFamily="34" charset="0"/>
              <a:buChar char="•"/>
            </a:pPr>
            <a:r>
              <a:rPr lang="en-GB" sz="2400" dirty="0"/>
              <a:t>LS is on the agenda for the SA5 in May</a:t>
            </a:r>
          </a:p>
          <a:p>
            <a:pPr lvl="1"/>
            <a:r>
              <a:rPr lang="en-GB" sz="2000" dirty="0"/>
              <a:t>Noted in SA5</a:t>
            </a:r>
          </a:p>
          <a:p>
            <a:pPr>
              <a:buFont typeface="Arial" panose="020B0604020202020204" pitchFamily="34" charset="0"/>
              <a:buChar char="•"/>
            </a:pPr>
            <a:endParaRPr lang="en-GB" sz="2400" dirty="0"/>
          </a:p>
        </p:txBody>
      </p:sp>
    </p:spTree>
    <p:extLst>
      <p:ext uri="{BB962C8B-B14F-4D97-AF65-F5344CB8AC3E}">
        <p14:creationId xmlns:p14="http://schemas.microsoft.com/office/powerpoint/2010/main" val="34408544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54632</TotalTime>
  <Words>2905</Words>
  <Application>Microsoft Office PowerPoint</Application>
  <PresentationFormat>Widescreen</PresentationFormat>
  <Paragraphs>281</Paragraphs>
  <Slides>45</Slides>
  <Notes>1</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45</vt:i4>
      </vt:variant>
    </vt:vector>
  </HeadingPairs>
  <TitlesOfParts>
    <vt:vector size="55" baseType="lpstr">
      <vt:lpstr>Arial</vt:lpstr>
      <vt:lpstr>Arial </vt:lpstr>
      <vt:lpstr>Calibri</vt:lpstr>
      <vt:lpstr>Calibri Light</vt:lpstr>
      <vt:lpstr>Courier New</vt:lpstr>
      <vt:lpstr>Inter</vt:lpstr>
      <vt:lpstr>Times New Roman</vt:lpstr>
      <vt:lpstr>var(--bs-font-monospace)</vt:lpstr>
      <vt:lpstr>Wingdings</vt:lpstr>
      <vt:lpstr>Office Theme</vt:lpstr>
      <vt:lpstr>PowerPoint Presentation</vt:lpstr>
      <vt:lpstr>Agenda </vt:lpstr>
      <vt:lpstr>3GPP-IETF Coordination</vt:lpstr>
      <vt:lpstr>IETF-3GPP Coordination meeting</vt:lpstr>
      <vt:lpstr>IETF - 3GPP IAB group</vt:lpstr>
      <vt:lpstr>IETF-3GPP Liaison Statements</vt:lpstr>
      <vt:lpstr>GREEN&gt; RAN1, RAN4, SA2, SA3, SA4, SA5, CT1, CT4</vt:lpstr>
      <vt:lpstr>6MAN-&gt; RAN2, SA2, CT1, CT3, CT4</vt:lpstr>
      <vt:lpstr>NMOP-&gt; SA5</vt:lpstr>
      <vt:lpstr>SA5 -&gt; NETMOD</vt:lpstr>
      <vt:lpstr>SA3 and RAN3 -&gt; TSVWG</vt:lpstr>
      <vt:lpstr>Tracking requests to IANA</vt:lpstr>
      <vt:lpstr>IANA assignment request handling</vt:lpstr>
      <vt:lpstr>IETF Dependencies   </vt:lpstr>
      <vt:lpstr>New Published RFCs</vt:lpstr>
      <vt:lpstr>Published RFCs</vt:lpstr>
      <vt:lpstr>IETF reference updates</vt:lpstr>
      <vt:lpstr>Drafts in RFC Editor queue</vt:lpstr>
      <vt:lpstr>Drafts in RFC Editor queue</vt:lpstr>
      <vt:lpstr>Drafts in RFC Editor queue</vt:lpstr>
      <vt:lpstr>Drafts in RFC Editor queue</vt:lpstr>
      <vt:lpstr>Drafts under IESG review</vt:lpstr>
      <vt:lpstr>Drafts under IESG review</vt:lpstr>
      <vt:lpstr>Active WG documents</vt:lpstr>
      <vt:lpstr>Active WG document</vt:lpstr>
      <vt:lpstr>Active WG document</vt:lpstr>
      <vt:lpstr>Active WG documents</vt:lpstr>
      <vt:lpstr>Expired drafts</vt:lpstr>
      <vt:lpstr>Expired drafts</vt:lpstr>
      <vt:lpstr>Obsoleted RFCs</vt:lpstr>
      <vt:lpstr>Obsoleted RFCs</vt:lpstr>
      <vt:lpstr>Individual submissions</vt:lpstr>
      <vt:lpstr>Individual submissions</vt:lpstr>
      <vt:lpstr>Any Other Business</vt:lpstr>
      <vt:lpstr>PowerPoint Presentation</vt:lpstr>
      <vt:lpstr>PowerPoint Presentation</vt:lpstr>
      <vt:lpstr>PowerPoint Presentation</vt:lpstr>
      <vt:lpstr>PowerPoint Presentation</vt:lpstr>
      <vt:lpstr>PowerPoint Presentation</vt:lpstr>
      <vt:lpstr>PowerPoint Presentation</vt:lpstr>
      <vt:lpstr>Thank You!</vt:lpstr>
      <vt:lpstr>Backup  Referenced expired drafts which are out of track</vt:lpstr>
      <vt:lpstr>Referenced Expired drafts (1/3)</vt:lpstr>
      <vt:lpstr>Referenced Expired drafts (2/3)</vt:lpstr>
      <vt:lpstr>Referenced Expired drafts (3/3)</vt:lpstr>
    </vt:vector>
  </TitlesOfParts>
  <Manager>Eckerl/Schmitt</Manager>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subject>IETF 3GPP Coordination</dc:subject>
  <dc:creator>Schmitt, Eckerl</dc:creator>
  <dc:description>© 3GPP 2018</dc:description>
  <cp:lastModifiedBy>Rapporteur</cp:lastModifiedBy>
  <cp:revision>1045</cp:revision>
  <dcterms:created xsi:type="dcterms:W3CDTF">2010-02-05T13:52:04Z</dcterms:created>
  <dcterms:modified xsi:type="dcterms:W3CDTF">2025-06-10T06:21:07Z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07222825-62ea-40f3-96b5-5375c07996e2_Enabled">
    <vt:lpwstr>true</vt:lpwstr>
  </property>
  <property fmtid="{D5CDD505-2E9C-101B-9397-08002B2CF9AE}" pid="3" name="MSIP_Label_07222825-62ea-40f3-96b5-5375c07996e2_SetDate">
    <vt:lpwstr>2021-12-10T08:58:09Z</vt:lpwstr>
  </property>
  <property fmtid="{D5CDD505-2E9C-101B-9397-08002B2CF9AE}" pid="4" name="MSIP_Label_07222825-62ea-40f3-96b5-5375c07996e2_Method">
    <vt:lpwstr>Privileged</vt:lpwstr>
  </property>
  <property fmtid="{D5CDD505-2E9C-101B-9397-08002B2CF9AE}" pid="5" name="MSIP_Label_07222825-62ea-40f3-96b5-5375c07996e2_Name">
    <vt:lpwstr>unrestricted_parent.2</vt:lpwstr>
  </property>
  <property fmtid="{D5CDD505-2E9C-101B-9397-08002B2CF9AE}" pid="6" name="MSIP_Label_07222825-62ea-40f3-96b5-5375c07996e2_SiteId">
    <vt:lpwstr>90c7a20a-f34b-40bf-bc48-b9253b6f5d20</vt:lpwstr>
  </property>
  <property fmtid="{D5CDD505-2E9C-101B-9397-08002B2CF9AE}" pid="7" name="MSIP_Label_07222825-62ea-40f3-96b5-5375c07996e2_ActionId">
    <vt:lpwstr>c3c14ad0-b0f0-48ce-b725-6e3feed24de0</vt:lpwstr>
  </property>
  <property fmtid="{D5CDD505-2E9C-101B-9397-08002B2CF9AE}" pid="8" name="MSIP_Label_07222825-62ea-40f3-96b5-5375c07996e2_ContentBits">
    <vt:lpwstr>0</vt:lpwstr>
  </property>
  <property fmtid="{D5CDD505-2E9C-101B-9397-08002B2CF9AE}" pid="9" name="_2015_ms_pID_725343">
    <vt:lpwstr>(3)sYmB2DvY0Hu1TBCformuPtGNeZOKKDktulvUiy5c0BEVU4gpepFiG9h54GXkN6tG+zVjgoZc
CTWQl/cnG4NmnflumF7gSpZfp2F7rUbC/TMJDz/jpY1JgmQXNOAq0wTGZQ9WFGerlKKND5m3
hWmW8m3uuydfzn5mg6UUMPEsYfHY2DJmwJA0wrxDEPeeH+guHEyrR/i1YUyfaOMfVhUYVeUK
mCOEqLiPOQVLQuv/fd</vt:lpwstr>
  </property>
  <property fmtid="{D5CDD505-2E9C-101B-9397-08002B2CF9AE}" pid="10" name="_2015_ms_pID_7253431">
    <vt:lpwstr>R/dqsGUsQ566gizH1SwZy6JKv9X+FF2ma3v1Mdv2qXmMAgv1yNXi5z
ugDi6aC4m9MvV6IERPQ6PZXArPi0f50Vh9b8hyaA3KWOICFv3b5VG9Ahujaew4ghOpk5UFVD
u2bCWv/OOCmjjoXnNspjO2/bfW0G/N0jLDZflfBca4InBXzer5JYSo9CSV+VPcrNvbM2DLaY
ehPRSRSfm5x2ZJDzFqn7n9dqE/R1F+0H7Viw</vt:lpwstr>
  </property>
  <property fmtid="{D5CDD505-2E9C-101B-9397-08002B2CF9AE}" pid="11" name="_2015_ms_pID_7253432">
    <vt:lpwstr>mLEFdnAY/+k2luxvxuz49Bs=</vt:lpwstr>
  </property>
  <property fmtid="{D5CDD505-2E9C-101B-9397-08002B2CF9AE}" pid="12" name="MSIP_Label_c8f49a32-fde3-48a5-9266-b5b0972a22dc_Enabled">
    <vt:lpwstr>true</vt:lpwstr>
  </property>
  <property fmtid="{D5CDD505-2E9C-101B-9397-08002B2CF9AE}" pid="13" name="MSIP_Label_c8f49a32-fde3-48a5-9266-b5b0972a22dc_SetDate">
    <vt:lpwstr>2024-06-10T15:42:59Z</vt:lpwstr>
  </property>
  <property fmtid="{D5CDD505-2E9C-101B-9397-08002B2CF9AE}" pid="14" name="MSIP_Label_c8f49a32-fde3-48a5-9266-b5b0972a22dc_Method">
    <vt:lpwstr>Standard</vt:lpwstr>
  </property>
  <property fmtid="{D5CDD505-2E9C-101B-9397-08002B2CF9AE}" pid="15" name="MSIP_Label_c8f49a32-fde3-48a5-9266-b5b0972a22dc_Name">
    <vt:lpwstr>Cisco Confidential</vt:lpwstr>
  </property>
  <property fmtid="{D5CDD505-2E9C-101B-9397-08002B2CF9AE}" pid="16" name="MSIP_Label_c8f49a32-fde3-48a5-9266-b5b0972a22dc_SiteId">
    <vt:lpwstr>5ae1af62-9505-4097-a69a-c1553ef7840e</vt:lpwstr>
  </property>
  <property fmtid="{D5CDD505-2E9C-101B-9397-08002B2CF9AE}" pid="17" name="MSIP_Label_c8f49a32-fde3-48a5-9266-b5b0972a22dc_ActionId">
    <vt:lpwstr>ca7a9843-aba7-4322-8e27-a64bfc413892</vt:lpwstr>
  </property>
  <property fmtid="{D5CDD505-2E9C-101B-9397-08002B2CF9AE}" pid="18" name="MSIP_Label_c8f49a32-fde3-48a5-9266-b5b0972a22dc_ContentBits">
    <vt:lpwstr>2</vt:lpwstr>
  </property>
  <property fmtid="{D5CDD505-2E9C-101B-9397-08002B2CF9AE}" pid="19" name="ClassificationContentMarkingFooterLocations">
    <vt:lpwstr>Office Theme:3</vt:lpwstr>
  </property>
  <property fmtid="{D5CDD505-2E9C-101B-9397-08002B2CF9AE}" pid="20" name="ClassificationContentMarkingFooterText">
    <vt:lpwstr>Cisco Confidential</vt:lpwstr>
  </property>
  <property fmtid="{D5CDD505-2E9C-101B-9397-08002B2CF9AE}" pid="21" name="_readonly">
    <vt:lpwstr/>
  </property>
  <property fmtid="{D5CDD505-2E9C-101B-9397-08002B2CF9AE}" pid="22" name="_change">
    <vt:lpwstr/>
  </property>
  <property fmtid="{D5CDD505-2E9C-101B-9397-08002B2CF9AE}" pid="23" name="_full-control">
    <vt:lpwstr/>
  </property>
  <property fmtid="{D5CDD505-2E9C-101B-9397-08002B2CF9AE}" pid="24" name="sflag">
    <vt:lpwstr>1722237879</vt:lpwstr>
  </property>
</Properties>
</file>