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2"/>
  </p:notesMasterIdLst>
  <p:handoutMasterIdLst>
    <p:handoutMasterId r:id="rId33"/>
  </p:handoutMasterIdLst>
  <p:sldIdLst>
    <p:sldId id="341" r:id="rId2"/>
    <p:sldId id="363" r:id="rId3"/>
    <p:sldId id="366" r:id="rId4"/>
    <p:sldId id="377" r:id="rId5"/>
    <p:sldId id="448" r:id="rId6"/>
    <p:sldId id="449" r:id="rId7"/>
    <p:sldId id="450" r:id="rId8"/>
    <p:sldId id="451" r:id="rId9"/>
    <p:sldId id="517" r:id="rId10"/>
    <p:sldId id="473" r:id="rId11"/>
    <p:sldId id="499" r:id="rId12"/>
    <p:sldId id="500" r:id="rId13"/>
    <p:sldId id="501" r:id="rId14"/>
    <p:sldId id="477" r:id="rId15"/>
    <p:sldId id="370" r:id="rId16"/>
    <p:sldId id="394" r:id="rId17"/>
    <p:sldId id="395" r:id="rId18"/>
    <p:sldId id="459" r:id="rId19"/>
    <p:sldId id="503" r:id="rId20"/>
    <p:sldId id="502" r:id="rId21"/>
    <p:sldId id="373" r:id="rId22"/>
    <p:sldId id="516" r:id="rId23"/>
    <p:sldId id="491" r:id="rId24"/>
    <p:sldId id="365" r:id="rId25"/>
    <p:sldId id="376" r:id="rId26"/>
    <p:sldId id="519" r:id="rId27"/>
    <p:sldId id="426" r:id="rId28"/>
    <p:sldId id="520" r:id="rId29"/>
    <p:sldId id="518" r:id="rId30"/>
    <p:sldId id="379" r:id="rId31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Song Yue" initials="Yue" lastIdx="1" clrIdx="1">
    <p:extLst>
      <p:ext uri="{19B8F6BF-5375-455C-9EA6-DF929625EA0E}">
        <p15:presenceInfo xmlns:p15="http://schemas.microsoft.com/office/powerpoint/2012/main" userId="Song Yu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0000"/>
    <a:srgbClr val="0000FF"/>
    <a:srgbClr val="75B91A"/>
    <a:srgbClr val="FF6600"/>
    <a:srgbClr val="33CC33"/>
    <a:srgbClr val="000000"/>
    <a:srgbClr val="FFFFFF"/>
    <a:srgbClr val="694646"/>
    <a:srgbClr val="1A46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79" autoAdjust="0"/>
    <p:restoredTop sz="96513" autoAdjust="0"/>
  </p:normalViewPr>
  <p:slideViewPr>
    <p:cSldViewPr snapToGrid="0">
      <p:cViewPr varScale="1">
        <p:scale>
          <a:sx n="88" d="100"/>
          <a:sy n="88" d="100"/>
        </p:scale>
        <p:origin x="178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00" y="40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R16  CAT F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14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  <c:pt idx="6">
                  <c:v>CT#101</c:v>
                </c:pt>
                <c:pt idx="7">
                  <c:v>CT#102</c:v>
                </c:pt>
                <c:pt idx="8">
                  <c:v>CT#103</c:v>
                </c:pt>
                <c:pt idx="9">
                  <c:v>CT#104</c:v>
                </c:pt>
                <c:pt idx="10">
                  <c:v>CT#105</c:v>
                </c:pt>
                <c:pt idx="11">
                  <c:v>CT#106</c:v>
                </c:pt>
                <c:pt idx="12">
                  <c:v>CT#107</c:v>
                </c:pt>
                <c:pt idx="13">
                  <c:v>CT#108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47</c:v>
                </c:pt>
                <c:pt idx="1">
                  <c:v>23</c:v>
                </c:pt>
                <c:pt idx="2">
                  <c:v>26</c:v>
                </c:pt>
                <c:pt idx="3">
                  <c:v>11</c:v>
                </c:pt>
                <c:pt idx="4">
                  <c:v>9</c:v>
                </c:pt>
                <c:pt idx="5">
                  <c:v>12</c:v>
                </c:pt>
                <c:pt idx="6">
                  <c:v>6</c:v>
                </c:pt>
                <c:pt idx="7">
                  <c:v>4</c:v>
                </c:pt>
                <c:pt idx="8">
                  <c:v>10</c:v>
                </c:pt>
                <c:pt idx="9">
                  <c:v>4</c:v>
                </c:pt>
                <c:pt idx="10">
                  <c:v>4</c:v>
                </c:pt>
                <c:pt idx="11">
                  <c:v>2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R17</a:t>
            </a:r>
            <a:r>
              <a:rPr lang="en-US" sz="1400" baseline="0" dirty="0"/>
              <a:t> CAT F</a:t>
            </a:r>
            <a:r>
              <a:rPr lang="en-US" sz="1400" dirty="0"/>
              <a:t>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14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  <c:pt idx="6">
                  <c:v>CT#101</c:v>
                </c:pt>
                <c:pt idx="7">
                  <c:v>CT#102</c:v>
                </c:pt>
                <c:pt idx="8">
                  <c:v>CT#103</c:v>
                </c:pt>
                <c:pt idx="9">
                  <c:v>CT#104</c:v>
                </c:pt>
                <c:pt idx="10">
                  <c:v>CT#105</c:v>
                </c:pt>
                <c:pt idx="11">
                  <c:v>CT#106</c:v>
                </c:pt>
                <c:pt idx="12">
                  <c:v>CT#107</c:v>
                </c:pt>
                <c:pt idx="13">
                  <c:v>CT#108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152</c:v>
                </c:pt>
                <c:pt idx="1">
                  <c:v>128</c:v>
                </c:pt>
                <c:pt idx="2">
                  <c:v>187</c:v>
                </c:pt>
                <c:pt idx="3">
                  <c:v>81</c:v>
                </c:pt>
                <c:pt idx="4">
                  <c:v>46</c:v>
                </c:pt>
                <c:pt idx="5">
                  <c:v>47</c:v>
                </c:pt>
                <c:pt idx="6">
                  <c:v>37</c:v>
                </c:pt>
                <c:pt idx="7">
                  <c:v>45</c:v>
                </c:pt>
                <c:pt idx="8">
                  <c:v>41</c:v>
                </c:pt>
                <c:pt idx="9">
                  <c:v>17</c:v>
                </c:pt>
                <c:pt idx="10">
                  <c:v>11</c:v>
                </c:pt>
                <c:pt idx="11">
                  <c:v>9</c:v>
                </c:pt>
                <c:pt idx="12">
                  <c:v>9</c:v>
                </c:pt>
                <c:pt idx="1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R18</a:t>
            </a:r>
            <a:r>
              <a:rPr lang="en-US" sz="1400" baseline="0" dirty="0"/>
              <a:t> CAT F</a:t>
            </a:r>
            <a:r>
              <a:rPr lang="en-US" sz="1400" dirty="0"/>
              <a:t>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CT#102</c:v>
                </c:pt>
                <c:pt idx="1">
                  <c:v>CT#103</c:v>
                </c:pt>
                <c:pt idx="2">
                  <c:v>CT#104</c:v>
                </c:pt>
                <c:pt idx="3">
                  <c:v>CT#105</c:v>
                </c:pt>
                <c:pt idx="4">
                  <c:v>CT#106</c:v>
                </c:pt>
                <c:pt idx="5">
                  <c:v>CT#107</c:v>
                </c:pt>
                <c:pt idx="6">
                  <c:v>CT#108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274</c:v>
                </c:pt>
                <c:pt idx="1">
                  <c:v>157</c:v>
                </c:pt>
                <c:pt idx="2">
                  <c:v>279</c:v>
                </c:pt>
                <c:pt idx="3">
                  <c:v>88</c:v>
                </c:pt>
                <c:pt idx="4">
                  <c:v>50</c:v>
                </c:pt>
                <c:pt idx="5">
                  <c:v>26</c:v>
                </c:pt>
                <c:pt idx="6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600" dirty="0"/>
              <a:t>R19 CRs/</a:t>
            </a:r>
            <a:r>
              <a:rPr lang="en-US" altLang="zh-CN" sz="1600" dirty="0" err="1"/>
              <a:t>pCRs</a:t>
            </a:r>
            <a:endParaRPr lang="zh-CN" altLang="en-US" sz="16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 B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  <c:pt idx="3">
                  <c:v>CT#108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33</c:v>
                </c:pt>
                <c:pt idx="1">
                  <c:v>130</c:v>
                </c:pt>
                <c:pt idx="2">
                  <c:v>94</c:v>
                </c:pt>
                <c:pt idx="3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3E-4DCB-A92C-6E388E61D6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CAT F/C/D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  <c:pt idx="3">
                  <c:v>CT#108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73</c:v>
                </c:pt>
                <c:pt idx="1">
                  <c:v>112</c:v>
                </c:pt>
                <c:pt idx="2">
                  <c:v>90</c:v>
                </c:pt>
                <c:pt idx="3">
                  <c:v>144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3E-4DCB-A92C-6E388E61D6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pCR </c:v>
                </c:pt>
              </c:strCache>
            </c:strRef>
          </c:tx>
          <c:spPr>
            <a:solidFill>
              <a:srgbClr val="75B91A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  <c:pt idx="3">
                  <c:v>CT#108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12</c:v>
                </c:pt>
                <c:pt idx="1">
                  <c:v>15</c:v>
                </c:pt>
                <c:pt idx="2">
                  <c:v>8</c:v>
                </c:pt>
                <c:pt idx="3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F3E-4DCB-A92C-6E388E61D6C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792" y="4415498"/>
            <a:ext cx="5138816" cy="4184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990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488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084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CT#108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Prague, Czech;</a:t>
            </a:r>
            <a:r>
              <a:rPr lang="zh-CN" altLang="en-US" sz="1200" b="1" dirty="0">
                <a:latin typeface="Arial "/>
              </a:rPr>
              <a:t> </a:t>
            </a:r>
            <a:r>
              <a:rPr lang="en-US" altLang="zh-CN" sz="1200" b="1" dirty="0">
                <a:latin typeface="Arial "/>
              </a:rPr>
              <a:t>9</a:t>
            </a:r>
            <a:r>
              <a:rPr lang="en-US" altLang="en-US" sz="1200" b="1" dirty="0">
                <a:latin typeface="Arial "/>
              </a:rPr>
              <a:t>th – 10th </a:t>
            </a:r>
            <a:r>
              <a:rPr lang="en-US" altLang="zh-CN" sz="1200" b="1" dirty="0">
                <a:latin typeface="Arial "/>
              </a:rPr>
              <a:t>June</a:t>
            </a:r>
            <a:r>
              <a:rPr lang="en-US" altLang="en-US" sz="1200" b="1" dirty="0">
                <a:latin typeface="Arial "/>
              </a:rPr>
              <a:t> 2025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CP-251014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8_Prague-2025-06/Docs/CP-251040.zip" TargetMode="External"/><Relationship Id="rId2" Type="http://schemas.openxmlformats.org/officeDocument/2006/relationships/hyperlink" Target="https://www.3gpp.org/ftp/tsg_ct/TSG_CT/CT_108_Prague-2025-06/Docs/CP-251041.zip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hyperlink" Target="mailto:li.zhijun3@zte.com.cn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6.jpeg"/><Relationship Id="rId5" Type="http://schemas.openxmlformats.org/officeDocument/2006/relationships/hyperlink" Target="mailto:kimmo.kymalainen@3gpp.org" TargetMode="External"/><Relationship Id="rId10" Type="http://schemas.openxmlformats.org/officeDocument/2006/relationships/hyperlink" Target="mailto:aaskerup@cisco.com" TargetMode="External"/><Relationship Id="rId4" Type="http://schemas.openxmlformats.org/officeDocument/2006/relationships/hyperlink" Target="mailto:songyue@chinamobile.com" TargetMode="External"/><Relationship Id="rId9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4_protocollars_ex-CN4/CT4_128_Wuhan-2025-04/Docs/C4-251284.zip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CT_108_Prague-2025-06/Docs/CP-251186.zip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8_Prague-2025-06/Docs/CP-251017.zip" TargetMode="External"/><Relationship Id="rId2" Type="http://schemas.openxmlformats.org/officeDocument/2006/relationships/hyperlink" Target="https://www.3gpp.org/ftp/tsg_ct/TSG_CT/CT_108_Prague-2025-06/Docs/CP-251016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CT_108_Prague-2025-06/Docs/CP-251037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8_Prague-2025-06/Docs/CP-251038.zip" TargetMode="External"/><Relationship Id="rId2" Type="http://schemas.openxmlformats.org/officeDocument/2006/relationships/hyperlink" Target="https://www.3gpp.org/ftp/tsg_ct/TSG_CT/CT_108_Prague-2025-06/Docs/CP-251039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4_protocollars_ex-CN4/CT4_128_Wuhan-2025-04/Docs/C4-251469.zip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CT4_128_Wuhan-2025-04/Docs/C4-251491.zip" TargetMode="External"/><Relationship Id="rId2" Type="http://schemas.openxmlformats.org/officeDocument/2006/relationships/hyperlink" Target="https://www.3gpp.org/ftp/tsg_ct/WG4_protocollars_ex-CN4/CT4_128_Wuhan-2025-04/Docs/C4-25132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WG4_protocollars_ex-CN4/CT4_128_Wuhan-2025-04/Docs/C4-251206.zip" TargetMode="External"/><Relationship Id="rId5" Type="http://schemas.openxmlformats.org/officeDocument/2006/relationships/hyperlink" Target="https://www.3gpp.org/ftp/tsg_ct/WG4_protocollars_ex-CN4/CT4_128_Wuhan-2025-04/Docs/C4-251182.zip" TargetMode="External"/><Relationship Id="rId4" Type="http://schemas.openxmlformats.org/officeDocument/2006/relationships/hyperlink" Target="https://www.3gpp.org/ftp/tsg_ct/WG4_protocollars_ex-CN4/CT4_128_Wuhan-2025-04/Docs/C4-251180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CT4_129_Bratislava-2025-05/Docs/C4-252070.zip" TargetMode="External"/><Relationship Id="rId2" Type="http://schemas.openxmlformats.org/officeDocument/2006/relationships/hyperlink" Target="https://www.3gpp.org/ftp/tsg_ct/WG4_protocollars_ex-CN4/CT4_129_Bratislava-2025-05/Docs/C4-252034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WG4_protocollars_ex-CN4/CT4_129_Bratislava-2025-05/Docs/C4-252409.zip" TargetMode="External"/><Relationship Id="rId4" Type="http://schemas.openxmlformats.org/officeDocument/2006/relationships/hyperlink" Target="https://www.3gpp.org/ftp/tsg_ct/WG4_protocollars_ex-CN4/CT4_129_Bratislava-2025-05/Docs/C4-252283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53980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WG4 Status Report </a:t>
            </a:r>
            <a:br>
              <a:rPr lang="en-US" altLang="en-US" dirty="0"/>
            </a:br>
            <a:r>
              <a:rPr lang="en-US" altLang="en-US" dirty="0"/>
              <a:t>to TSG CT#108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317650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/>
              <a:t>Yue Song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CT4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(1/2)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901010"/>
              </p:ext>
            </p:extLst>
          </p:nvPr>
        </p:nvGraphicFramePr>
        <p:xfrm>
          <a:off x="129207" y="1785067"/>
          <a:ext cx="11820346" cy="3833702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Reducing Information Exposure over SBI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FS_RedInfExp_SBI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CP-231350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IMS Disaster Prevention and Restoration Enhancement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FS_IMS_RES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CP-232281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on Minimize the Number of Policy Associations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TEI19_MINPA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CP-241295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Service Based Interface Protocol Improvements Release 19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SBIProtoc19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Subscriber Data Migration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SUBDMIG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CP-241023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1040005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Protocol for AI Data Collection from UPF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FS_PAIDC_UPF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UPF enhancement for Exposure And SBA Phase 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UPEAS_Ph2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CP-242021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Architecture support of roaming value-added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TEI19_RVAS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2025-6-6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On-demand broadcast of GNSS assistance enhancement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TEI19_OBGAD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Indirect Network Sharing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TEI19_NetShare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NF discovery and selection by target PLMN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TEI19_NFsel_by_tPLMN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enhancement of support for Edge Computing in 5G Core network - Phase 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eEDGE_5GC_Ph3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2535357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69080"/>
            <a:ext cx="3559967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22447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(2/2)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977985"/>
              </p:ext>
            </p:extLst>
          </p:nvPr>
        </p:nvGraphicFramePr>
        <p:xfrm>
          <a:off x="129207" y="1785067"/>
          <a:ext cx="11820346" cy="3899614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MPS for IMS Messaging and SMS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MPS4msg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Identifying non-3GPP Devices Connecting behind a UE or 5G-RG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UIA_ARC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Subscription control for reference time distribution in EPS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TEI19_TIME_SUB_EPS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2024-12-9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5G NR </a:t>
                      </a:r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Femto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5G_Femto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Reducing Information Exposure over SBI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RedInfExp_SBI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1060005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CT4 Aspects on Deferred 5GC-MT-LR Procedure for Periodic Location Events based </a:t>
                      </a:r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NRPPa</a:t>
                      </a:r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Periodic Measurement Reports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TEI19_DLPMR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1070001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CT4 Aspects of PRU Usage Extension supported by Core Network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TEI19_PRUE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2025-6-6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CP-250017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1080001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IMS Disaster Prevention and Restoration Enhancement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IMS_RES-CT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1080002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on IMS resiliency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FS_IMSRE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1080004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     CT4 aspects on Advanced Media Delivery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AMD_PRO-MED-CT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2535357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1884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43891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Supported (1/2)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927762"/>
              </p:ext>
            </p:extLst>
          </p:nvPr>
        </p:nvGraphicFramePr>
        <p:xfrm>
          <a:off x="129207" y="1785067"/>
          <a:ext cx="11820346" cy="3688474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Enhancing Parameter Provisioning with static UE IP address and UP security policy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TEI19_IP_SP_EXP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Providing per-subscriber VLAN instructions from UDM and DN-AAA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TEI19_VLANSUB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1040066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Protocol enhancements for Mission Critical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MCProtoc19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1040068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Enhancement of controlling RAT utilization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ECRATU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CP-241298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1050102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Vehicle Mounted Relays Phase 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VMR_Ph2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2025-6-6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CP-242253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1050049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Core Network Enhanced Support for Artificial Intelligence (AI)/Machine Learning (ML)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AIML_CN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CP-242247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1050086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QoS monitoring enhancement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TEI19_QME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1050069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Next Generation Real time Communication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NG_RTC_Ph2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CP-242250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1050043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integration of satellite components in the 5G architecture Phase 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5GSAT_Ph3_ARCH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CP-242103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1050039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Proximity-based Services in 5GS Phase 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5G_ProSe_Ph3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CP-242108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1050059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Multi Access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MASSS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CP-242259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1884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23667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Supported (2/2)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043700"/>
              </p:ext>
            </p:extLst>
          </p:nvPr>
        </p:nvGraphicFramePr>
        <p:xfrm>
          <a:off x="129207" y="1785067"/>
          <a:ext cx="11820346" cy="3556522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1050082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</a:t>
                      </a:r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support in NPN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TEI19_ProSe_NPN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CP-242106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1060037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Extended Reality and Media service (XRM) Phase 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XRM_Ph2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1060047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Phase3 for UAS, UAV and UAM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UAS_Ph3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1070035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Energy Efficiency and Energy Saving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EnergySys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CP-250247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1070050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Support for PWS in Satellite E-UTRAN and Satellite NG-RAN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PWS_NTN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CP-250132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Stopped</a:t>
                      </a:r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1070043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Network Controlled Network Slice Selection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TEI19_SliceSel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CP-250073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  CT4 aspects of Architecture support of Ambient power-enabled Internet of Things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AmbientIoT-CT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1884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81591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Highlighting 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E4CE639-F787-A845-F411-F5A6E074ED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957" y="1991959"/>
            <a:ext cx="10515600" cy="3139093"/>
          </a:xfrm>
        </p:spPr>
        <p:txBody>
          <a:bodyPr/>
          <a:lstStyle/>
          <a:p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ja-JP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7 </a:t>
            </a:r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work items led by CT4 are newly completed</a:t>
            </a:r>
          </a:p>
          <a:p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ja-JP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3</a:t>
            </a:r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work items supported by CT4 are newly completed</a:t>
            </a:r>
          </a:p>
          <a:p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The revised WID on PWS_NTN has been agreed where impacts on CT4 has been removed. Therefore the corresponding work in CT4 is stopped</a:t>
            </a:r>
          </a:p>
          <a:p>
            <a:r>
              <a:rPr lang="en-US" altLang="ja-JP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1 </a:t>
            </a:r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study item led by CT4 is newly created, </a:t>
            </a:r>
            <a:r>
              <a:rPr lang="en-US" altLang="ja-JP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</a:t>
            </a:r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work items led by CT4 are newly created, </a:t>
            </a:r>
            <a:r>
              <a:rPr lang="en-US" altLang="ja-JP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 </a:t>
            </a:r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work item supported is newly created. These WI/SI have only one meeting to complete the work. The other WIs are mostly on track.</a:t>
            </a:r>
          </a:p>
          <a:p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For WI </a:t>
            </a:r>
            <a:r>
              <a:rPr lang="en-US" altLang="zh-CN" sz="24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MCProtoc19, there is still no and most likely will not be impact on CT4, should revise the WID accordingly.</a:t>
            </a:r>
          </a:p>
        </p:txBody>
      </p:sp>
    </p:spTree>
    <p:extLst>
      <p:ext uri="{BB962C8B-B14F-4D97-AF65-F5344CB8AC3E}">
        <p14:creationId xmlns:p14="http://schemas.microsoft.com/office/powerpoint/2010/main" val="222271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859241"/>
              </p:ext>
            </p:extLst>
          </p:nvPr>
        </p:nvGraphicFramePr>
        <p:xfrm>
          <a:off x="776032" y="2116664"/>
          <a:ext cx="10411095" cy="1275005"/>
        </p:xfrm>
        <a:graphic>
          <a:graphicData uri="http://schemas.openxmlformats.org/drawingml/2006/table">
            <a:tbl>
              <a:tblPr firstRow="1" firstCol="1" bandRow="1"/>
              <a:tblGrid>
                <a:gridCol w="11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0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6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394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513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CP-251041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29.889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v1.0.0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Huang </a:t>
                      </a:r>
                      <a:r>
                        <a:rPr lang="en-US" altLang="zh-CN" sz="1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Zhenning</a:t>
                      </a: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(China Mobile)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Information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21988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CP-251040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29.570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v1.0.0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Jing Hao (Huawei)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Information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466616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72901"/>
              </p:ext>
            </p:extLst>
          </p:nvPr>
        </p:nvGraphicFramePr>
        <p:xfrm>
          <a:off x="776032" y="1855410"/>
          <a:ext cx="9047522" cy="821115"/>
        </p:xfrm>
        <a:graphic>
          <a:graphicData uri="http://schemas.openxmlformats.org/drawingml/2006/table">
            <a:tbl>
              <a:tblPr firstRow="1" firstCol="1" bandRow="1"/>
              <a:tblGrid>
                <a:gridCol w="1222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53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661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50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5B9BD5">
                            <a:lumMod val="75000"/>
                          </a:srgbClr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8900" marR="0" indent="0" algn="l" defTabSz="9144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endParaRPr lang="en-GB" sz="16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Exception sheets to CT plenary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AFA9EBAA-B4C6-3B8B-05B6-7F67A38E9051}"/>
              </a:ext>
            </a:extLst>
          </p:cNvPr>
          <p:cNvSpPr txBox="1"/>
          <p:nvPr/>
        </p:nvSpPr>
        <p:spPr>
          <a:xfrm rot="20522904">
            <a:off x="3910590" y="2380986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83852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678849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Rel-16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CR was agreed for Rel-16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>
              <a:spcBef>
                <a:spcPts val="1000"/>
              </a:spcBef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5290547"/>
              </p:ext>
            </p:extLst>
          </p:nvPr>
        </p:nvGraphicFramePr>
        <p:xfrm>
          <a:off x="6183086" y="2152750"/>
          <a:ext cx="5342373" cy="2429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0441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678849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Rel-17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Rel-17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All CRs are agreed by consensus and we agreed that they fulfill FASMO criteria.</a:t>
            </a:r>
            <a:endParaRPr lang="de-DE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2907935"/>
              </p:ext>
            </p:extLst>
          </p:nvPr>
        </p:nvGraphicFramePr>
        <p:xfrm>
          <a:off x="6261463" y="3807954"/>
          <a:ext cx="5193660" cy="2369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449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678849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Rel-18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Rel-18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All CRs are agreed by consensus and we agreed that they fulfill FASMO criteria.</a:t>
            </a:r>
            <a:endParaRPr lang="de-DE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3772968"/>
              </p:ext>
            </p:extLst>
          </p:nvPr>
        </p:nvGraphicFramePr>
        <p:xfrm>
          <a:off x="7295103" y="2152750"/>
          <a:ext cx="4230356" cy="2369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5727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TSG CT4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051201" y="2281520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/>
              <a:t>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4"/>
              </a:rPr>
              <a:t>songyue@chinamobile.com</a:t>
            </a:r>
            <a:endParaRPr 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56354" y="452418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5"/>
              </a:rPr>
              <a:t>kimmo.kymalainen@3gpp.org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19" y="4309321"/>
            <a:ext cx="1533082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2DC9D45-E89F-34E7-7BB9-9A8CFA2CB0E0}"/>
              </a:ext>
            </a:extLst>
          </p:cNvPr>
          <p:cNvSpPr txBox="1">
            <a:spLocks/>
          </p:cNvSpPr>
          <p:nvPr/>
        </p:nvSpPr>
        <p:spPr bwMode="auto">
          <a:xfrm>
            <a:off x="7458075" y="2271588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7"/>
              </a:rPr>
              <a:t>li.zhijun3</a:t>
            </a:r>
            <a:r>
              <a:rPr lang="en-US" altLang="en-US" sz="1800" dirty="0">
                <a:hlinkClick r:id="rId7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C2520BF-DF7C-8135-34DE-D086C62B84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5829860" y="2190286"/>
            <a:ext cx="1313758" cy="157141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4ACDC6-9DE8-0D49-DA77-0B8CCF6E497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1"/>
          <a:stretch/>
        </p:blipFill>
        <p:spPr>
          <a:xfrm>
            <a:off x="628650" y="1982015"/>
            <a:ext cx="1422551" cy="190883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EA1994B-BCF9-3734-0493-E3E51F602593}"/>
              </a:ext>
            </a:extLst>
          </p:cNvPr>
          <p:cNvSpPr txBox="1"/>
          <p:nvPr/>
        </p:nvSpPr>
        <p:spPr>
          <a:xfrm>
            <a:off x="2199518" y="3620583"/>
            <a:ext cx="266699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Re-elected on CT4#128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5DDA4C-6E3C-AD4D-3EEE-01ABFE685636}"/>
              </a:ext>
            </a:extLst>
          </p:cNvPr>
          <p:cNvSpPr txBox="1"/>
          <p:nvPr/>
        </p:nvSpPr>
        <p:spPr>
          <a:xfrm>
            <a:off x="7458075" y="3577038"/>
            <a:ext cx="266699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Re-elected on CT4#128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41C143F-F75C-B849-6104-E2760BDF01FE}"/>
              </a:ext>
            </a:extLst>
          </p:cNvPr>
          <p:cNvSpPr txBox="1"/>
          <p:nvPr/>
        </p:nvSpPr>
        <p:spPr>
          <a:xfrm>
            <a:off x="7458075" y="5617039"/>
            <a:ext cx="266699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Elected on CT4#128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89EF8E8-35F9-77C0-56DC-CD41E7CAEDAD}"/>
              </a:ext>
            </a:extLst>
          </p:cNvPr>
          <p:cNvSpPr txBox="1">
            <a:spLocks/>
          </p:cNvSpPr>
          <p:nvPr/>
        </p:nvSpPr>
        <p:spPr bwMode="auto">
          <a:xfrm>
            <a:off x="7458075" y="4422809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FF0000"/>
                </a:solidFill>
              </a:rPr>
              <a:t>Anders </a:t>
            </a:r>
            <a:r>
              <a:rPr lang="en-US" altLang="en-US" sz="1800" dirty="0" err="1">
                <a:solidFill>
                  <a:srgbClr val="FF0000"/>
                </a:solidFill>
              </a:rPr>
              <a:t>Askerup</a:t>
            </a:r>
            <a:endParaRPr lang="fr-FR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ATIS</a:t>
            </a:r>
            <a:br>
              <a:rPr lang="fr-FR" altLang="en-US" sz="1800" dirty="0"/>
            </a:br>
            <a:r>
              <a:rPr lang="en-US" altLang="zh-CN" sz="1800" dirty="0">
                <a:hlinkClick r:id="rId10"/>
              </a:rPr>
              <a:t>aaskerup@cisco.com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FE84378-56F2-719C-AB46-B1EC48283D8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5" r="4577"/>
          <a:stretch/>
        </p:blipFill>
        <p:spPr>
          <a:xfrm>
            <a:off x="5699226" y="4165353"/>
            <a:ext cx="1575027" cy="18210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9B6A2AF-515E-318C-C0CD-75E87BE6C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269" y="2162801"/>
            <a:ext cx="5659732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Rel-19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91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B CRs were agreed for Rel-19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144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F/C/D CRs were agreed for Rel-19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pCRs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were agreed for Rel-19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84ACC878-07B3-8648-A48B-7F02A2640C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1007726"/>
              </p:ext>
            </p:extLst>
          </p:nvPr>
        </p:nvGraphicFramePr>
        <p:xfrm>
          <a:off x="6226624" y="2244495"/>
          <a:ext cx="4866752" cy="297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312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038503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 rot="21197728">
            <a:off x="2768600" y="3334038"/>
            <a:ext cx="5891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No CR was marked as backward incompatible this time.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B852093-2BE7-9FAF-8287-3C2F27259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95198"/>
            <a:ext cx="10515600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On CT4#128 meeting, the discussion paper on “6G specification format modernization” was raised (see </a:t>
            </a:r>
            <a:r>
              <a:rPr kumimoji="0" lang="en-GB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"/>
              </a:rPr>
              <a:t>C4-251284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). In general, companies were open for studying and assessing the topic at TSG level, with MCC driving this effort and assessment. Concerns were raised about: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Having different working procedures for different specifications, considering that CT expects to reuse many 5G specifications for 6G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Difficulty to use Markdown for complex tables and figures, and how to handle/where to store inputs for generating figures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Strong reliance today on MS WORD track changes in CRs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  It is believed that the decision shall be made jointly by RAN/SA/CT. </a:t>
            </a:r>
            <a:endParaRPr lang="en-US" altLang="zh-CN" sz="20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01979517-CB98-F2A3-9381-8F8A8215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Information to CT</a:t>
            </a:r>
          </a:p>
        </p:txBody>
      </p:sp>
    </p:spTree>
    <p:extLst>
      <p:ext uri="{BB962C8B-B14F-4D97-AF65-F5344CB8AC3E}">
        <p14:creationId xmlns:p14="http://schemas.microsoft.com/office/powerpoint/2010/main" val="216513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B852093-2BE7-9FAF-8287-3C2F27259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95198"/>
            <a:ext cx="10515600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During the work on </a:t>
            </a:r>
            <a:r>
              <a:rPr lang="en-US" altLang="zh-CN" sz="2400" dirty="0" err="1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AIoT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, CT4 noticed that stage2 is not clear on which UDR service is used for accessing </a:t>
            </a:r>
            <a:r>
              <a:rPr lang="en-US" altLang="zh-CN" sz="2400" dirty="0" err="1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AIoT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device profile data. CT4 believes </a:t>
            </a:r>
            <a:r>
              <a:rPr lang="en-US" altLang="zh-CN" sz="2400" dirty="0" err="1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Nudr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-DR service should be used for such purpose (LS has been sent to SA2 for confirmation)</a:t>
            </a:r>
            <a:b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Based on above understanding, CT4 has agreed to create a new TS on </a:t>
            </a:r>
            <a:r>
              <a:rPr lang="en-US" altLang="zh-CN" sz="2400" dirty="0" err="1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AIoT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device profile data modelling for </a:t>
            </a:r>
            <a:r>
              <a:rPr lang="en-US" altLang="zh-CN" sz="2400" dirty="0" err="1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Nudr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-DR service. CT is kindly requested to approve company contribution of revised WID of </a:t>
            </a:r>
            <a:r>
              <a:rPr lang="en-US" altLang="zh-CN" sz="2400" dirty="0" err="1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AIoT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(</a:t>
            </a:r>
            <a:r>
              <a:rPr lang="en-US" altLang="zh-CN" sz="240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see </a:t>
            </a:r>
            <a:r>
              <a:rPr lang="en-US" altLang="zh-CN" sz="240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2"/>
              </a:rPr>
              <a:t>CP-251186</a:t>
            </a:r>
            <a:r>
              <a:rPr lang="en-US" altLang="zh-CN" sz="240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)</a:t>
            </a:r>
            <a:endParaRPr lang="en-US" altLang="zh-CN" sz="20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01979517-CB98-F2A3-9381-8F8A8215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Action to CT</a:t>
            </a:r>
          </a:p>
        </p:txBody>
      </p:sp>
    </p:spTree>
    <p:extLst>
      <p:ext uri="{BB962C8B-B14F-4D97-AF65-F5344CB8AC3E}">
        <p14:creationId xmlns:p14="http://schemas.microsoft.com/office/powerpoint/2010/main" val="416570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88505" y="1905137"/>
            <a:ext cx="10515600" cy="4351338"/>
          </a:xfrm>
        </p:spPr>
        <p:txBody>
          <a:bodyPr/>
          <a:lstStyle/>
          <a:p>
            <a:r>
              <a:rPr lang="en-US" altLang="ja-JP" sz="3200" dirty="0">
                <a:ea typeface="MS PGothic" pitchFamily="34" charset="-128"/>
                <a:cs typeface="Arial" pitchFamily="34" charset="0"/>
              </a:rPr>
              <a:t>The Chair wants to:</a:t>
            </a:r>
          </a:p>
          <a:p>
            <a:pPr lvl="1"/>
            <a:r>
              <a:rPr lang="en-US" altLang="zh-CN" sz="2000" b="1" dirty="0">
                <a:solidFill>
                  <a:srgbClr val="FF0000"/>
                </a:solidFill>
                <a:latin typeface="Arial "/>
                <a:ea typeface="MS PGothic" pitchFamily="34" charset="-128"/>
                <a:cs typeface="Arial" pitchFamily="34" charset="0"/>
              </a:rPr>
              <a:t>Thank Mr. Hiroshi ISHIKAWA for his commitment to CT4 and excellent job as Vice Chair in the past four years</a:t>
            </a:r>
            <a:endParaRPr lang="en-GB" altLang="ja-JP" sz="2000" b="1" dirty="0">
              <a:solidFill>
                <a:srgbClr val="FF0000"/>
              </a:solidFill>
              <a:latin typeface="Arial "/>
              <a:ea typeface="MS PGothic" pitchFamily="34" charset="-128"/>
              <a:cs typeface="Arial" pitchFamily="34" charset="0"/>
            </a:endParaRP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CT4 delegates for their hard work,  their dedication and their excellent team spirit and to be open for compromises during the discussions and in the offline discussion.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CT4 vice chairs for chairing the parallel sessions, their support  before and during the meeting.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WI and spec rapporteurs for their priceless coordination work and the pre-editing work of the 5GC specifications and check of the Open API files</a:t>
            </a:r>
            <a:r>
              <a:rPr lang="en-GB" altLang="ja-JP" sz="2000">
                <a:latin typeface="Arial "/>
                <a:ea typeface="MS PGothic" pitchFamily="34" charset="-128"/>
                <a:cs typeface="Arial" pitchFamily="34" charset="0"/>
              </a:rPr>
              <a:t>. </a:t>
            </a:r>
            <a:endParaRPr lang="en-GB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Kimmo for his excellent work and support as MCC.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Thanks to the Host of the meeting and the support during the meeting. </a:t>
            </a:r>
            <a:endParaRPr lang="en-US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pPr lvl="1"/>
            <a:endParaRPr lang="en-GB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31242" y="2991678"/>
            <a:ext cx="10515600" cy="1034084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806273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C4-251494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Sending both MPQUIC Proxy IPv4 and IPv6 address when using MPQUIC-E steering functionality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0940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23.501-6257</a:t>
                      </a:r>
                      <a:b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23.502-5471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b="1" kern="1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C4-252059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Authorization of NF service access with NF selection at target PLMN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0470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33.501-2135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C4-252427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available bitrate monitoring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23.501-6255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of Nsmf_PDUSession_Update service to support Non-3GPP Device Connection Information.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23.502-5394</a:t>
                      </a:r>
                      <a:b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24.501-6867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C4-252428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EIF Interaction with UDM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1445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23.502-5464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C4-252370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Clarify the usage of requiredUpfFunctionList and prefUpfFunctionList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1447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23.501-6176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C4-252296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VFL capability for aggregating the intermediate result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23.288-1450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in the description of access token protection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1197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33.501-2123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C4-252043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Assigned Trajectory deviation time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1197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23.502-5391...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C4-252357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CHF Group Id in UE context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1198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23.502-5433...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898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(cont.)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101279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C4-252354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Solving UE shall have maximum one LCS-UPP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23.273-0703</a:t>
                      </a:r>
                      <a:b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23.273-0717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C4-252413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Solving UE shall have maximum one LCS-UPP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1205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23.273-0717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C4-252322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the assigned trajectory parameters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23.502-5391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C4-252426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AF Identifier in ImsEeSubscription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0179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23.228-1601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C4-252306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Remaining Data Reporting Indication per Event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0138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23.502-5401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C4-252312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Performance Monitoring for LMF Based AIML Positioning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0335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23.273-0700</a:t>
                      </a:r>
                      <a:b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23.273_0720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b="1" kern="1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C4-252440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on Location Context Transfer with LCS-UPP Connection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0351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23.273-0717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C4-252441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on Location Context Transfer with LCS-UPP Connection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0352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23.273-0717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C4-252137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Missed SIB Types for LCS Broadcasting Assisted Data 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C4-252138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Missed SIB Types for LCS Broadcasting Assisted Data 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0875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733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</a:t>
            </a:r>
            <a:r>
              <a:rPr lang="en-US" altLang="zh-CN" dirty="0"/>
              <a:t> (cont.) </a:t>
            </a:r>
            <a:r>
              <a:rPr lang="en-US" dirty="0"/>
              <a:t>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611655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C4-252139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Missed SIB Types for LCS Broadcasting Assisted Data 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0876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Clarification on the setting of RPPCSI in Create Session Request and Modify Bearer Request message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2119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23.007-0401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C4-251464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Energy Saving Indicator in UE Subscription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29.571-0641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C4-252400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Missed SIB Types for LCS Broadcasting Assisted Data 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1454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C4-252401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Missed SIB Types for LCS Broadcasting Assisted Data 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1455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Missed SIB Types for LCS Broadcasting Assisted Data 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1456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Simultaneous Connectivity Failure feature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0307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29.519-0590...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C4-251368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a new feature of Energy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0308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29.519-0593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C4-252452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Nhss_ImsEE OpenAPI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29.562-0179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C4-251350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Support of QoS monitoring of available bitrate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0137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29.244-0962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397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</a:t>
            </a:r>
            <a:r>
              <a:rPr lang="en-US" altLang="zh-CN" dirty="0"/>
              <a:t>(cont.) </a:t>
            </a:r>
            <a:r>
              <a:rPr lang="en-US" dirty="0"/>
              <a:t>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617475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C4-252378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Delete AR in MediaResourceType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0655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29.175-0051</a:t>
                      </a:r>
                      <a:b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29.176-0027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br>
                        <a:rPr lang="en-GB" sz="800" b="1" kern="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800" b="1" kern="100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C4-251398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missing Rel-17 posSibType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0340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24.501_6843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C4-251496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missing Rel-17 posSibType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0341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C4-251497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missing Rel-17 posSibType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0342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missing Rel-18 posSibType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C4-251498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missing Rel-18 posSibType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24.501-6845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89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CT4#128 Wuhan (CN)</a:t>
            </a:r>
          </a:p>
          <a:p>
            <a:pPr lvl="2"/>
            <a:r>
              <a:rPr lang="en-US" altLang="fr-FR" dirty="0"/>
              <a:t>CT4#129 Bratislava (SK)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1"/>
            <a:r>
              <a:rPr lang="en-US" altLang="fr-FR" dirty="0"/>
              <a:t>E-meeting:</a:t>
            </a:r>
          </a:p>
          <a:p>
            <a:pPr lvl="2"/>
            <a:r>
              <a:rPr lang="en-US" altLang="fr-FR" dirty="0"/>
              <a:t>None</a:t>
            </a:r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4774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CT4#130 Goteborg (SE)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1"/>
            <a:r>
              <a:rPr lang="en-US" altLang="fr-FR" dirty="0"/>
              <a:t>E-meeting:</a:t>
            </a:r>
          </a:p>
          <a:p>
            <a:pPr lvl="2"/>
            <a:r>
              <a:rPr lang="en-US" altLang="fr-FR" dirty="0"/>
              <a:t>None</a:t>
            </a:r>
            <a:endParaRPr lang="en-US" altLang="fr-FR" b="1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45499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Yue Song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songyue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TSG WG CT4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6943" y="1867726"/>
            <a:ext cx="6056771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zh-CN" sz="1600" dirty="0"/>
              <a:t>CT4#128: </a:t>
            </a:r>
            <a:r>
              <a:rPr lang="en-US" altLang="zh-CN" sz="1600" b="1" dirty="0">
                <a:solidFill>
                  <a:srgbClr val="0070C0"/>
                </a:solidFill>
              </a:rPr>
              <a:t>500</a:t>
            </a:r>
          </a:p>
          <a:p>
            <a:pPr lvl="1"/>
            <a:r>
              <a:rPr lang="en-US" altLang="zh-CN" sz="1600" dirty="0"/>
              <a:t>CT4#129: </a:t>
            </a:r>
            <a:r>
              <a:rPr lang="en-US" altLang="zh-CN" sz="1600" b="1" dirty="0">
                <a:solidFill>
                  <a:srgbClr val="0070C0"/>
                </a:solidFill>
              </a:rPr>
              <a:t>514</a:t>
            </a: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zh-CN" sz="1600" dirty="0"/>
              <a:t>CT4#128: </a:t>
            </a:r>
            <a:r>
              <a:rPr lang="en-US" altLang="zh-CN" sz="1600" b="1" dirty="0">
                <a:solidFill>
                  <a:srgbClr val="0070C0"/>
                </a:solidFill>
              </a:rPr>
              <a:t>143 </a:t>
            </a:r>
            <a:r>
              <a:rPr lang="en-US" altLang="zh-CN" sz="1600" dirty="0"/>
              <a:t> 47 (B), 76 (F/C/D), 20 (A)</a:t>
            </a:r>
          </a:p>
          <a:p>
            <a:pPr lvl="1"/>
            <a:r>
              <a:rPr lang="en-US" altLang="zh-CN" sz="1600" dirty="0"/>
              <a:t>CT4#129: </a:t>
            </a:r>
            <a:r>
              <a:rPr lang="en-US" altLang="zh-CN" sz="1600" b="1" dirty="0">
                <a:solidFill>
                  <a:srgbClr val="0070C0"/>
                </a:solidFill>
              </a:rPr>
              <a:t>175 </a:t>
            </a:r>
            <a:r>
              <a:rPr lang="en-US" altLang="zh-CN" sz="1600" dirty="0"/>
              <a:t> 50 (B), 110 (F/C/D), 15 (A) 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zh-CN" sz="1600" dirty="0"/>
              <a:t>CT4#128: </a:t>
            </a:r>
            <a:r>
              <a:rPr lang="en-US" altLang="zh-CN" sz="1600" b="1" dirty="0">
                <a:solidFill>
                  <a:srgbClr val="0070C0"/>
                </a:solidFill>
              </a:rPr>
              <a:t>14 </a:t>
            </a:r>
            <a:r>
              <a:rPr lang="en-US" altLang="zh-CN" sz="1600" dirty="0"/>
              <a:t>5</a:t>
            </a:r>
            <a:r>
              <a:rPr lang="zh-CN" altLang="en-US" sz="1600" dirty="0"/>
              <a:t> </a:t>
            </a:r>
            <a:r>
              <a:rPr lang="en-US" altLang="zh-CN" sz="1600" dirty="0"/>
              <a:t>(29.889), 4 (29.570),</a:t>
            </a:r>
            <a:r>
              <a:rPr lang="zh-CN" altLang="en-US" sz="1600" dirty="0"/>
              <a:t> </a:t>
            </a:r>
            <a:r>
              <a:rPr lang="en-US" altLang="zh-CN" sz="1600" dirty="0"/>
              <a:t>5 (new TS of ADM service)</a:t>
            </a:r>
          </a:p>
          <a:p>
            <a:pPr lvl="1"/>
            <a:r>
              <a:rPr lang="en-US" altLang="zh-CN" sz="1600" dirty="0"/>
              <a:t>CT4#129: </a:t>
            </a:r>
            <a:r>
              <a:rPr lang="en-US" altLang="zh-CN" sz="1600" b="1" dirty="0">
                <a:solidFill>
                  <a:srgbClr val="0070C0"/>
                </a:solidFill>
              </a:rPr>
              <a:t>15  </a:t>
            </a:r>
            <a:r>
              <a:rPr lang="en-US" altLang="zh-CN" sz="1600" dirty="0"/>
              <a:t>4</a:t>
            </a:r>
            <a:r>
              <a:rPr lang="zh-CN" altLang="en-US" sz="1600" dirty="0"/>
              <a:t> </a:t>
            </a:r>
            <a:r>
              <a:rPr lang="en-US" altLang="zh-CN" sz="1600" dirty="0"/>
              <a:t>(29.889), 3 (29.570),</a:t>
            </a:r>
            <a:r>
              <a:rPr lang="zh-CN" altLang="en-US" sz="1600" dirty="0"/>
              <a:t> </a:t>
            </a:r>
            <a:r>
              <a:rPr lang="en-US" altLang="zh-CN" sz="1600" dirty="0"/>
              <a:t>5 (new TS of ADM service),</a:t>
            </a:r>
            <a:r>
              <a:rPr lang="zh-CN" altLang="en-US" sz="1600" dirty="0"/>
              <a:t> </a:t>
            </a:r>
            <a:r>
              <a:rPr lang="en-US" altLang="zh-CN" sz="1600" dirty="0"/>
              <a:t>2</a:t>
            </a:r>
            <a:r>
              <a:rPr lang="zh-CN" altLang="en-US" sz="1600" dirty="0"/>
              <a:t> </a:t>
            </a:r>
            <a:r>
              <a:rPr lang="en-US" altLang="zh-CN" sz="1600" dirty="0"/>
              <a:t>(new TR on </a:t>
            </a:r>
            <a:r>
              <a:rPr lang="en-US" altLang="zh-CN" sz="1600" dirty="0" err="1"/>
              <a:t>IMSResil</a:t>
            </a:r>
            <a:r>
              <a:rPr lang="en-US" altLang="zh-CN" sz="1600" dirty="0"/>
              <a:t>), 1 (new TS on </a:t>
            </a:r>
            <a:r>
              <a:rPr lang="en-US" altLang="zh-CN" sz="1600" dirty="0" err="1"/>
              <a:t>AIoT</a:t>
            </a:r>
            <a:r>
              <a:rPr lang="en-US" altLang="zh-CN" sz="1600" dirty="0"/>
              <a:t> device profile data modelling)</a:t>
            </a:r>
          </a:p>
          <a:p>
            <a:r>
              <a:rPr lang="en-US" sz="2400" dirty="0"/>
              <a:t>Attendances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CT4#128: </a:t>
            </a:r>
            <a:r>
              <a:rPr lang="en-US" altLang="zh-CN" sz="1600" b="1" dirty="0">
                <a:solidFill>
                  <a:srgbClr val="0070C0"/>
                </a:solidFill>
                <a:latin typeface="Calibri" panose="020F0502020204030204"/>
                <a:ea typeface="宋体" panose="02010600030101010101" pitchFamily="2" charset="-122"/>
              </a:rPr>
              <a:t>120</a:t>
            </a:r>
            <a:r>
              <a:rPr lang="en-US" altLang="zh-CN" sz="1600" b="1" dirty="0">
                <a:solidFill>
                  <a:srgbClr val="0070C0"/>
                </a:solidFill>
              </a:rPr>
              <a:t>/154</a:t>
            </a:r>
            <a:r>
              <a:rPr lang="en-US" altLang="zh-CN" sz="1600" dirty="0"/>
              <a:t> (F2F) ,  </a:t>
            </a:r>
            <a:r>
              <a:rPr lang="en-US" altLang="zh-CN" sz="1600" b="1" dirty="0">
                <a:solidFill>
                  <a:srgbClr val="0070C0"/>
                </a:solidFill>
              </a:rPr>
              <a:t>0/35</a:t>
            </a:r>
            <a:r>
              <a:rPr lang="en-US" altLang="zh-CN" sz="1600" dirty="0"/>
              <a:t> (online)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CT4#129: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94/108</a:t>
            </a:r>
            <a:r>
              <a:rPr lang="en-US" altLang="zh-CN" sz="1600" dirty="0"/>
              <a:t> (F2F) ,  </a:t>
            </a:r>
            <a:r>
              <a:rPr lang="en-US" altLang="zh-CN" sz="1600" b="1" dirty="0">
                <a:solidFill>
                  <a:srgbClr val="0070C0"/>
                </a:solidFill>
              </a:rPr>
              <a:t>0/24</a:t>
            </a:r>
            <a:r>
              <a:rPr lang="en-US" altLang="zh-CN" sz="1600" dirty="0"/>
              <a:t> (online)</a:t>
            </a:r>
            <a:br>
              <a:rPr lang="en-US" altLang="zh-CN" sz="1600" dirty="0"/>
            </a:br>
            <a:br>
              <a:rPr lang="en-US" altLang="fr-FR" sz="1600" dirty="0"/>
            </a:br>
            <a:endParaRPr lang="en-US" altLang="fr-FR" sz="1000" dirty="0"/>
          </a:p>
          <a:p>
            <a:pPr lvl="2"/>
            <a:endParaRPr lang="en-US" altLang="fr-FR" sz="1600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64806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</a:t>
            </a:r>
          </a:p>
          <a:p>
            <a:pPr marL="685800" lvl="2">
              <a:spcBef>
                <a:spcPts val="1000"/>
              </a:spcBef>
              <a:buBlip>
                <a:blip r:embed="rId2"/>
              </a:buBlip>
            </a:pPr>
            <a:r>
              <a:rPr lang="de-DE" sz="2400" dirty="0"/>
              <a:t>some statistics</a:t>
            </a:r>
          </a:p>
          <a:p>
            <a:pPr lvl="1"/>
            <a:r>
              <a:rPr lang="en-US" sz="2000" dirty="0"/>
              <a:t>In Meeting rooms  we  had 20 to 30 delegates depending on the topic.</a:t>
            </a:r>
          </a:p>
          <a:p>
            <a:pPr lvl="1"/>
            <a:r>
              <a:rPr lang="de-DE" altLang="zh-CN" sz="2000" dirty="0"/>
              <a:t>CT4#128 w</a:t>
            </a:r>
            <a:r>
              <a:rPr lang="en-US" altLang="zh-CN" sz="2000" dirty="0"/>
              <a:t>as</a:t>
            </a:r>
            <a:r>
              <a:rPr lang="de-DE" altLang="zh-CN" sz="2000" dirty="0"/>
              <a:t> 5 </a:t>
            </a:r>
            <a:r>
              <a:rPr lang="en-GB" altLang="zh-CN" sz="2000" dirty="0"/>
              <a:t>days</a:t>
            </a:r>
            <a:r>
              <a:rPr lang="de-DE" altLang="zh-CN" sz="2000" dirty="0"/>
              <a:t> </a:t>
            </a:r>
            <a:r>
              <a:rPr lang="en-GB" altLang="zh-CN" sz="2000" dirty="0"/>
              <a:t>long</a:t>
            </a:r>
            <a:br>
              <a:rPr lang="en-GB" altLang="zh-CN" sz="2000" dirty="0"/>
            </a:br>
            <a:r>
              <a:rPr lang="de-DE" altLang="zh-CN" sz="2000" dirty="0"/>
              <a:t>CT4#129 w</a:t>
            </a:r>
            <a:r>
              <a:rPr lang="en-US" altLang="zh-CN" sz="2000" dirty="0"/>
              <a:t>as</a:t>
            </a:r>
            <a:r>
              <a:rPr lang="de-DE" altLang="zh-CN" sz="2000" dirty="0"/>
              <a:t> 5 </a:t>
            </a:r>
            <a:r>
              <a:rPr lang="en-GB" altLang="zh-CN" sz="2000" dirty="0"/>
              <a:t>days</a:t>
            </a:r>
            <a:r>
              <a:rPr lang="de-DE" altLang="zh-CN" sz="2000" dirty="0"/>
              <a:t> </a:t>
            </a:r>
            <a:r>
              <a:rPr lang="en-GB" altLang="zh-CN" sz="2000" dirty="0"/>
              <a:t>long</a:t>
            </a:r>
          </a:p>
          <a:p>
            <a:pPr lvl="1"/>
            <a:endParaRPr lang="en-GB" altLang="zh-CN" sz="2000" dirty="0"/>
          </a:p>
          <a:p>
            <a:pPr lvl="1"/>
            <a:endParaRPr lang="de-DE" sz="20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4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000" dirty="0"/>
          </a:p>
          <a:p>
            <a:pPr lvl="1"/>
            <a:endParaRPr lang="de-DE" sz="2000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led by CT4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749598"/>
              </p:ext>
            </p:extLst>
          </p:nvPr>
        </p:nvGraphicFramePr>
        <p:xfrm>
          <a:off x="240404" y="1760158"/>
          <a:ext cx="11577226" cy="4630478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8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CP-251016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IMS Disaster Prevention and Restoration Enhancement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Telecom</a:t>
                      </a:r>
                    </a:p>
                    <a:p>
                      <a:pPr marL="88900" indent="0" algn="l" defTabSz="914400" rtl="0" eaLnBrk="1" fontAlgn="t" latinLnBrk="0" hangingPunct="1"/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aim of this work item is to specify the solutions that concluded to be standardized in 3GPP TR 29.866 Clause 8 Conclusions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568102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CP-251017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SID on IMS resiliency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KDDI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and identify IMS congestion scenarios and whether lack of coordination between UE and network exacerbates the congestion</a:t>
                      </a:r>
                    </a:p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whether the current standardized solutions can work for the identified scenarios or not</a:t>
                      </a:r>
                    </a:p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the existing solutions cannot work for the identified scenarios, then study new potential solutions</a:t>
                      </a:r>
                    </a:p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162184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4"/>
                        </a:rPr>
                        <a:t>CP-251037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on Advanced Media Delivery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Multicast/Broadcast Service Transport Services to support Advanced Media Delivery feature developed by SA4</a:t>
                      </a:r>
                    </a:p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Possible impact on NEF service accordingly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0131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26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led by CT4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948BAE33-7F6D-9254-E585-C08884662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724747"/>
              </p:ext>
            </p:extLst>
          </p:nvPr>
        </p:nvGraphicFramePr>
        <p:xfrm>
          <a:off x="240404" y="1866560"/>
          <a:ext cx="11577226" cy="1674345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8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/>
                        </a:rPr>
                        <a:t>CP-251039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Protocol for AI Data Collection from UPF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China Mobile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Delta: Update on time scale of the study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551398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CP-251038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Subscriber Data Migration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Ericsson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Delta: Update on time scale of the study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6522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702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endorsed by CT4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B48A61C-01D9-C10C-27B8-840866366B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279356"/>
              </p:ext>
            </p:extLst>
          </p:nvPr>
        </p:nvGraphicFramePr>
        <p:xfrm>
          <a:off x="439184" y="1906316"/>
          <a:ext cx="11022714" cy="1487198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05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/>
                        </a:rPr>
                        <a:t>C4-251469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New WID on CT aspects of Architecture support of Ambient power-enabled Internet of Things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Huawei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3047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97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endorsed by CT4 (1/2)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FFF85B8B-AD18-E451-8D19-C559A1012B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784150"/>
              </p:ext>
            </p:extLst>
          </p:nvPr>
        </p:nvGraphicFramePr>
        <p:xfrm>
          <a:off x="439184" y="1906316"/>
          <a:ext cx="11022714" cy="2895023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/>
                        </a:rPr>
                        <a:t>C4-251323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enhancement of controlling access technology utilization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Vodafone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3094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3"/>
                        </a:rPr>
                        <a:t>C4-251491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Extended Reality and Media service (XRM) Phase 2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6673052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4"/>
                        </a:rPr>
                        <a:t>C4-251180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the support for PWS in Satellite E-UTRAN and Satellite NG-RAN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CT4 is not impacted by this WI anymore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713278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5"/>
                        </a:rPr>
                        <a:t>C4-251182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Vehicle Mounted Relays Phase 2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935311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6"/>
                        </a:rPr>
                        <a:t>C4-251206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Phase 3 for UAS, UAV and UAM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LGE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8019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980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endorsed by CT4 (2/2) 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FFF85B8B-AD18-E451-8D19-C559A1012B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597304"/>
              </p:ext>
            </p:extLst>
          </p:nvPr>
        </p:nvGraphicFramePr>
        <p:xfrm>
          <a:off x="439184" y="1906316"/>
          <a:ext cx="11022714" cy="3382703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C4-252034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revised   Rel-19 Revised WID on CT aspects of Multi-Access (ATSSS_Ph4) 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Apple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2125348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C4-252070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revised   Rel-19 revised WID on CT aspects of Network Controlled Network Slice Selection 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ZTE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46609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C4-252283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revised   Rel-19 Revised WID on CT aspects of Core Network Enhanced Support for Artificial Intelligence (AI) and Machine Learning (ML) 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vivo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4752676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C4-252409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revised   Rel-19 Revised WID on CT aspects of </a:t>
                      </a:r>
                      <a:r>
                        <a:rPr lang="en-GB" sz="16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support in NPN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Telecommunications Corp. 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0088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6749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129848</TotalTime>
  <Words>2943</Words>
  <Application>Microsoft Office PowerPoint</Application>
  <PresentationFormat>宽屏</PresentationFormat>
  <Paragraphs>792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 </vt:lpstr>
      <vt:lpstr>等线</vt:lpstr>
      <vt:lpstr>Arial</vt:lpstr>
      <vt:lpstr>Calibri</vt:lpstr>
      <vt:lpstr>Calibri Light</vt:lpstr>
      <vt:lpstr>Times New Roman</vt:lpstr>
      <vt:lpstr>Office Theme</vt:lpstr>
      <vt:lpstr>CT WG4 Status Report  to TSG CT#108</vt:lpstr>
      <vt:lpstr>TSG CT4 Officials</vt:lpstr>
      <vt:lpstr>Meeting Calendar</vt:lpstr>
      <vt:lpstr>TSG WG CT4 Statistics</vt:lpstr>
      <vt:lpstr>New Agreed Study/Work Items led by CT4</vt:lpstr>
      <vt:lpstr>Revised Study/Work Items led by CT4</vt:lpstr>
      <vt:lpstr>New Agreed Study/Work Items endorsed by CT4</vt:lpstr>
      <vt:lpstr>Revised Study/Work Items endorsed by CT4 (1/2)</vt:lpstr>
      <vt:lpstr>Revised Study/Work Items endorsed by CT4 (2/2) </vt:lpstr>
      <vt:lpstr>Work Plan CT4 Led (1/2)</vt:lpstr>
      <vt:lpstr>Work Plan CT4 Led (2/2)</vt:lpstr>
      <vt:lpstr>Work Plan CT4 Supported (1/2)</vt:lpstr>
      <vt:lpstr>Work Plan CT4 Supported (2/2)</vt:lpstr>
      <vt:lpstr>Work Plan Highlighting </vt:lpstr>
      <vt:lpstr>TS/TR sent to CT plenary</vt:lpstr>
      <vt:lpstr>Exception sheets to CT plenary</vt:lpstr>
      <vt:lpstr>Release 16 Status</vt:lpstr>
      <vt:lpstr>Release 17 Status</vt:lpstr>
      <vt:lpstr>Release 18 Status</vt:lpstr>
      <vt:lpstr>Release 19 Status</vt:lpstr>
      <vt:lpstr>Backward Incompatible Changes</vt:lpstr>
      <vt:lpstr>For Information to CT</vt:lpstr>
      <vt:lpstr>For Action to CT</vt:lpstr>
      <vt:lpstr>Acknowledgement</vt:lpstr>
      <vt:lpstr>Annex</vt:lpstr>
      <vt:lpstr>CRs for Conditional Approval  </vt:lpstr>
      <vt:lpstr>CRs for Conditional Approval (cont.)  </vt:lpstr>
      <vt:lpstr>CRs for Conditional Approval (cont.)   </vt:lpstr>
      <vt:lpstr>CRs for Conditional Approval (cont.) 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2478</cp:revision>
  <cp:lastPrinted>2021-03-17T12:26:32Z</cp:lastPrinted>
  <dcterms:created xsi:type="dcterms:W3CDTF">2010-02-05T13:52:04Z</dcterms:created>
  <dcterms:modified xsi:type="dcterms:W3CDTF">2025-05-30T06:10:43Z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(3)MIp/u5V4cj/vEHrRuyIlQFU2y46mzIUrt68gj/EXkdHgrizv0qxQja0AmufhoBXhUZmZpPo6
jFzoxKVeJCTjhzDTFG5TdOLBa+rKjkKIJBPOJiPXrORuDySY6Z2TGaok5rLlK7aemum884GU
O6E3ZVqhg85aT0sqMaq8XMky2VvteNnybFDj+U3uBW9aTcXuUiZAGktlRGqS9OXlqFWwRgjm
uA9+ez0H+MIoIol1d6</vt:lpwstr>
  </property>
  <property fmtid="{D5CDD505-2E9C-101B-9397-08002B2CF9AE}" pid="3" name="_2015_ms_pID_7253431">
    <vt:lpwstr>CYB3VuTlKwIUEWR+/a10o0nMun+4VbSU52RtkkYuMWm/TB6mEISEQ8
aOCpbuCdI6i3mUwMSPqg61l708QlxC+ERqMG/AP5NE0ZexvZeM3MZRD0BOYQAXSPRsFL3+1Z
+zcKP1dZNCia/+LMsq+uRTtPcdcx62vftP6M1ckRXS9V90xQYFmt7QF8cbfU3N2w6c34JiC+
17QAMRB41weoT6ogUW2wJhakktpGlLklw1NY</vt:lpwstr>
  </property>
  <property fmtid="{D5CDD505-2E9C-101B-9397-08002B2CF9AE}" pid="4" name="_2015_ms_pID_7253432">
    <vt:lpwstr>wQ==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1678464151</vt:lpwstr>
  </property>
</Properties>
</file>