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444" r:id="rId3"/>
    <p:sldId id="366" r:id="rId4"/>
    <p:sldId id="405" r:id="rId5"/>
    <p:sldId id="445" r:id="rId6"/>
    <p:sldId id="480" r:id="rId7"/>
    <p:sldId id="476" r:id="rId8"/>
    <p:sldId id="522" r:id="rId9"/>
    <p:sldId id="492" r:id="rId10"/>
    <p:sldId id="514" r:id="rId11"/>
    <p:sldId id="458" r:id="rId12"/>
    <p:sldId id="441" r:id="rId13"/>
    <p:sldId id="521" r:id="rId14"/>
    <p:sldId id="511" r:id="rId15"/>
    <p:sldId id="475" r:id="rId16"/>
    <p:sldId id="373" r:id="rId17"/>
    <p:sldId id="374" r:id="rId18"/>
    <p:sldId id="375" r:id="rId19"/>
    <p:sldId id="365" r:id="rId20"/>
    <p:sldId id="376" r:id="rId21"/>
    <p:sldId id="528" r:id="rId22"/>
    <p:sldId id="529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li Yan" initials="C3" lastIdx="1" clrIdx="0">
    <p:extLst>
      <p:ext uri="{19B8F6BF-5375-455C-9EA6-DF929625EA0E}">
        <p15:presenceInfo xmlns:p15="http://schemas.microsoft.com/office/powerpoint/2012/main" userId="Yali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6424" autoAdjust="0"/>
  </p:normalViewPr>
  <p:slideViewPr>
    <p:cSldViewPr snapToGrid="0">
      <p:cViewPr varScale="1">
        <p:scale>
          <a:sx n="109" d="100"/>
          <a:sy n="109" d="100"/>
        </p:scale>
        <p:origin x="95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354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8870029062756353E-2"/>
          <c:y val="5.4989568021243301E-2"/>
          <c:w val="0.91654399220476057"/>
          <c:h val="0.60579838620807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  <c:pt idx="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74-49BF-9316-52FE78F22F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  <c:pt idx="4">
                  <c:v>7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74-49BF-9316-52FE78F22F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53</c:v>
                </c:pt>
                <c:pt idx="1">
                  <c:v>25</c:v>
                </c:pt>
                <c:pt idx="2">
                  <c:v>15</c:v>
                </c:pt>
                <c:pt idx="3">
                  <c:v>17</c:v>
                </c:pt>
                <c:pt idx="4">
                  <c:v>4</c:v>
                </c:pt>
                <c:pt idx="5">
                  <c:v>23</c:v>
                </c:pt>
                <c:pt idx="6">
                  <c:v>13</c:v>
                </c:pt>
                <c:pt idx="7">
                  <c:v>7</c:v>
                </c:pt>
                <c:pt idx="8">
                  <c:v>10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74-49BF-9316-52FE78F2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62239680"/>
        <c:axId val="-262241856"/>
      </c:barChart>
      <c:catAx>
        <c:axId val="-2622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41856"/>
        <c:crosses val="autoZero"/>
        <c:auto val="1"/>
        <c:lblAlgn val="ctr"/>
        <c:lblOffset val="100"/>
        <c:noMultiLvlLbl val="0"/>
      </c:catAx>
      <c:valAx>
        <c:axId val="-26224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3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15173856263974"/>
          <c:y val="0.8813421689032197"/>
          <c:w val="0.32559885975263991"/>
          <c:h val="0.11865762545953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4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95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28090" y="72380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#108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Prague, CZ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09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10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June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CP-251013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yanyali@huawei.com" TargetMode="External"/><Relationship Id="rId9" Type="http://schemas.openxmlformats.org/officeDocument/2006/relationships/hyperlink" Target="mailto:Dongwook.Kim@etsi.org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CT#108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60217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08644"/>
              </p:ext>
            </p:extLst>
          </p:nvPr>
        </p:nvGraphicFramePr>
        <p:xfrm>
          <a:off x="285161" y="1791370"/>
          <a:ext cx="11013394" cy="3369962"/>
        </p:xfrm>
        <a:graphic>
          <a:graphicData uri="http://schemas.openxmlformats.org/drawingml/2006/table">
            <a:tbl>
              <a:tblPr firstRow="1" firstCol="1" bandRow="1"/>
              <a:tblGrid>
                <a:gridCol w="7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integration of satellite components in the 5G architecture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5GSAT_Ph3_ARCH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CP-250134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Proximity-based Services in 5GS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5G_ProSe_Ph3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CP-243266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495772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SEAL data delivery enabler for vertical applications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SEALDD_Ph2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1920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Architecture support of roaming value-added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TEI19_RVAS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1317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5G NR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08543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1060019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enabling MSGin5G Service phase 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5GMARCH_Ph3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CP-251225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923213"/>
                  </a:ext>
                </a:extLst>
              </a:tr>
              <a:tr h="264611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1050021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support in 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TEI19_ProSe_NPN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CP-251224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149767"/>
                  </a:ext>
                </a:extLst>
              </a:tr>
              <a:tr h="205793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for application enablement aspects for MMTel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MMTel_App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CP-250249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1050004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Indirect Network Sharing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TEI19_NetShare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 Disaster Prevention and Restoration Enhancement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IMS_RES-CT</a:t>
                      </a:r>
                      <a:endParaRPr lang="zh-CN" alt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9BD5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CP-251016</a:t>
                      </a:r>
                      <a:endParaRPr kumimoji="0" lang="fr-FR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66067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Architecture support of Ambient power-enabled Internet of Things</a:t>
                      </a:r>
                      <a:endParaRPr lang="zh-CN" alt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AmbientIoT-CT</a:t>
                      </a:r>
                      <a:endParaRPr lang="zh-CN" alt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9BD5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CP-251236</a:t>
                      </a:r>
                      <a:endParaRPr kumimoji="0" lang="fr-FR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19698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on Advanced Media Delivery</a:t>
                      </a:r>
                      <a:endParaRPr lang="zh-CN" altLang="en-US" sz="1000" kern="120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AMD_PRO-MED-CT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A6EA8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9BD5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CP-251037</a:t>
                      </a:r>
                      <a:endParaRPr kumimoji="0" lang="fr-FR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5568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40729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8F4AE3C-8B30-DD39-4215-D7FE3E08C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039142"/>
              </p:ext>
            </p:extLst>
          </p:nvPr>
        </p:nvGraphicFramePr>
        <p:xfrm>
          <a:off x="328743" y="1975687"/>
          <a:ext cx="10976565" cy="3656889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1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CP-251137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29.482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CP-251138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29.437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01403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CP-251139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29.566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946876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CP-251140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29.392 V1.0.0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012261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CP-251141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29.abc V1.0.0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-CT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9205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E5D3343-7E6D-0BCF-8BFB-75A48D682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04237"/>
              </p:ext>
            </p:extLst>
          </p:nvPr>
        </p:nvGraphicFramePr>
        <p:xfrm>
          <a:off x="328743" y="1975687"/>
          <a:ext cx="10976565" cy="942497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82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22" y="1788974"/>
            <a:ext cx="11839256" cy="4539712"/>
          </a:xfrm>
        </p:spPr>
        <p:txBody>
          <a:bodyPr/>
          <a:lstStyle/>
          <a:p>
            <a:r>
              <a:rPr lang="es-ES" altLang="zh-CN" sz="2400" dirty="0"/>
              <a:t>Normative work for Release 19 process well and </a:t>
            </a:r>
            <a:r>
              <a:rPr lang="en-US" altLang="zh-CN" sz="2400" dirty="0"/>
              <a:t>sequentially in the group</a:t>
            </a:r>
            <a:r>
              <a:rPr lang="es-ES" altLang="zh-CN" sz="2400" dirty="0"/>
              <a:t>. </a:t>
            </a:r>
          </a:p>
          <a:p>
            <a:r>
              <a:rPr lang="es-ES" altLang="zh-CN" sz="2400" dirty="0"/>
              <a:t>Agreement or endorsement of new/revised Rel-19 WIDs: </a:t>
            </a:r>
          </a:p>
          <a:p>
            <a:pPr lvl="1"/>
            <a:r>
              <a:rPr lang="es-ES" altLang="zh-CN" dirty="0"/>
              <a:t>no new WIDs are agreed;</a:t>
            </a:r>
          </a:p>
          <a:p>
            <a:pPr lvl="1"/>
            <a:r>
              <a:rPr lang="es-ES" altLang="zh-CN" dirty="0"/>
              <a:t>5 revised WIDs (i.e. </a:t>
            </a:r>
            <a:r>
              <a:rPr lang="en-US" altLang="zh-CN" dirty="0"/>
              <a:t>XRM_Ph2, </a:t>
            </a:r>
            <a:r>
              <a:rPr lang="en-US" altLang="zh-CN" dirty="0" err="1"/>
              <a:t>Metaverse_App</a:t>
            </a:r>
            <a:r>
              <a:rPr lang="en-US" altLang="zh-CN" dirty="0"/>
              <a:t>, </a:t>
            </a:r>
            <a:r>
              <a:rPr lang="en-GB" altLang="zh-CN" dirty="0"/>
              <a:t>AIML_CN</a:t>
            </a:r>
            <a:r>
              <a:rPr lang="en-US" altLang="zh-CN" dirty="0"/>
              <a:t>, UAS_Ph3 and TEI19_SliceSel</a:t>
            </a:r>
            <a:r>
              <a:rPr lang="es-ES" altLang="zh-CN" dirty="0"/>
              <a:t>) are agreed. </a:t>
            </a:r>
          </a:p>
          <a:p>
            <a:pPr lvl="1"/>
            <a:r>
              <a:rPr lang="es-ES" altLang="zh-CN" dirty="0"/>
              <a:t>3 new WIDs (i.e. </a:t>
            </a:r>
            <a:r>
              <a:rPr lang="en-US" altLang="zh-CN" dirty="0"/>
              <a:t>IMS_RES, AMD_PRO-MED-CT and </a:t>
            </a:r>
            <a:r>
              <a:rPr lang="en-US" altLang="zh-CN" dirty="0" err="1"/>
              <a:t>AmbientIoT</a:t>
            </a:r>
            <a:r>
              <a:rPr lang="en-US" altLang="zh-CN" dirty="0"/>
              <a:t>-CT</a:t>
            </a:r>
            <a:r>
              <a:rPr lang="es-ES" altLang="zh-CN" dirty="0"/>
              <a:t>) and 4 revised WIDs (i.e. </a:t>
            </a:r>
            <a:r>
              <a:rPr lang="en-US" altLang="zh-CN" dirty="0"/>
              <a:t>MASSS, 5GMARCH_Ph3, IMSProtoc19 and TEI19_ProSe_NPN </a:t>
            </a:r>
            <a:r>
              <a:rPr lang="es-ES" altLang="zh-CN" dirty="0"/>
              <a:t>) are endorsed, wherein, the new WID on </a:t>
            </a:r>
            <a:r>
              <a:rPr lang="en-US" altLang="zh-CN" dirty="0"/>
              <a:t>AMD_PRO-MED-CT </a:t>
            </a:r>
            <a:r>
              <a:rPr lang="en-GB" altLang="zh-CN" dirty="0"/>
              <a:t>is change from CT3 to CT4 as the leading WG.</a:t>
            </a:r>
            <a:endParaRPr lang="es-ES" altLang="zh-CN" dirty="0"/>
          </a:p>
          <a:p>
            <a:r>
              <a:rPr lang="en-US" altLang="zh-CN" sz="2400" dirty="0"/>
              <a:t>5 </a:t>
            </a:r>
            <a:r>
              <a:rPr lang="en-US" altLang="zh-CN" sz="2400" dirty="0" err="1"/>
              <a:t>LSes</a:t>
            </a:r>
            <a:r>
              <a:rPr lang="en-US" altLang="zh-CN" sz="2400" dirty="0"/>
              <a:t> and 6 </a:t>
            </a:r>
            <a:r>
              <a:rPr lang="en-US" altLang="zh-CN" sz="2400" dirty="0" err="1"/>
              <a:t>LSes</a:t>
            </a:r>
            <a:r>
              <a:rPr lang="en-US" altLang="zh-CN" sz="2400" dirty="0"/>
              <a:t> during CT3#140 and CT3#141 meeting respectively, are sent to stage 2 or stage 3 WGs for further clarification.</a:t>
            </a:r>
            <a:endParaRPr lang="es-ES" altLang="zh-CN" sz="2400" dirty="0"/>
          </a:p>
          <a:p>
            <a:r>
              <a:rPr lang="es-ES" altLang="zh-CN" sz="2400" dirty="0"/>
              <a:t>438 agreed Cat-F/B CRs.</a:t>
            </a:r>
          </a:p>
        </p:txBody>
      </p:sp>
    </p:spTree>
    <p:extLst>
      <p:ext uri="{BB962C8B-B14F-4D97-AF65-F5344CB8AC3E}">
        <p14:creationId xmlns:p14="http://schemas.microsoft.com/office/powerpoint/2010/main" val="6115636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1854877"/>
            <a:ext cx="11183176" cy="4539712"/>
          </a:xfrm>
        </p:spPr>
        <p:txBody>
          <a:bodyPr/>
          <a:lstStyle/>
          <a:p>
            <a:r>
              <a:rPr lang="en-US" altLang="zh-CN" sz="2400" dirty="0"/>
              <a:t>Various essential corrections on misalignments between </a:t>
            </a:r>
            <a:r>
              <a:rPr lang="en-US" altLang="zh-CN" sz="2400" dirty="0" err="1"/>
              <a:t>OpenAPI</a:t>
            </a:r>
            <a:r>
              <a:rPr lang="en-US" altLang="zh-CN" sz="2400" dirty="0"/>
              <a:t> and main body, or incorrect functionalities.</a:t>
            </a:r>
          </a:p>
          <a:p>
            <a:r>
              <a:rPr lang="es-ES" altLang="zh-CN" sz="2400" dirty="0"/>
              <a:t>Some flexibility in the specification of functionality for specific cases to avoid Non-Backward Compatible solutions.</a:t>
            </a:r>
          </a:p>
          <a:p>
            <a:r>
              <a:rPr lang="es-ES" altLang="zh-CN" sz="2400" dirty="0"/>
              <a:t>7 Cat-F CRs agreed.</a:t>
            </a:r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924862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33" y="474776"/>
            <a:ext cx="10515600" cy="1325563"/>
          </a:xfrm>
        </p:spPr>
        <p:txBody>
          <a:bodyPr/>
          <a:lstStyle/>
          <a:p>
            <a:r>
              <a:rPr lang="es-ES" dirty="0"/>
              <a:t>Pre-Release 18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25" y="1730980"/>
            <a:ext cx="11542060" cy="4245565"/>
          </a:xfrm>
        </p:spPr>
        <p:txBody>
          <a:bodyPr/>
          <a:lstStyle/>
          <a:p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7 CRs (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Cat.F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) are agreed in Rel-17 as essential corrections, under </a:t>
            </a: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eEDGE_5GC,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eNA_Ph2 and </a:t>
            </a: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TEI17_DCAMP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WIs respectively.</a:t>
            </a:r>
          </a:p>
          <a:p>
            <a:r>
              <a:rPr lang="es-ES" sz="2400" dirty="0"/>
              <a:t>2 CRs (Cat. F) are agreed in </a:t>
            </a:r>
            <a:r>
              <a:rPr lang="en-GB" altLang="zh-CN" sz="2400" dirty="0" err="1"/>
              <a:t>Rel</a:t>
            </a:r>
            <a:r>
              <a:rPr lang="en-GB" altLang="zh-CN" sz="2400" dirty="0"/>
              <a:t>-</a:t>
            </a:r>
            <a:r>
              <a:rPr lang="es-ES" sz="2400" dirty="0"/>
              <a:t>16 </a:t>
            </a:r>
            <a:r>
              <a:rPr lang="en-GB" altLang="zh-CN" sz="2400" dirty="0"/>
              <a:t>as essential corrections , under </a:t>
            </a:r>
            <a:r>
              <a:rPr lang="en-US" altLang="zh-CN" sz="2400" dirty="0"/>
              <a:t>SEAL </a:t>
            </a:r>
            <a:r>
              <a:rPr lang="en-GB" altLang="zh-CN" sz="2400" dirty="0"/>
              <a:t>and </a:t>
            </a:r>
            <a:r>
              <a:rPr lang="en-US" altLang="zh-CN" sz="2400" dirty="0"/>
              <a:t>5G_URLLC </a:t>
            </a:r>
            <a:r>
              <a:rPr lang="en-GB" altLang="zh-CN" sz="2400" dirty="0"/>
              <a:t>WIs respectively</a:t>
            </a:r>
            <a:r>
              <a:rPr lang="es-ES" altLang="zh-CN" sz="2400" dirty="0"/>
              <a:t>.</a:t>
            </a:r>
          </a:p>
          <a:p>
            <a:r>
              <a:rPr lang="es-ES" altLang="zh-CN" sz="2400" dirty="0"/>
              <a:t>2 CRs (Cat. F) are agreed in </a:t>
            </a:r>
            <a:r>
              <a:rPr lang="en-GB" altLang="zh-CN" sz="2400" dirty="0" err="1"/>
              <a:t>Rel</a:t>
            </a:r>
            <a:r>
              <a:rPr lang="en-GB" altLang="zh-CN" sz="2400" dirty="0"/>
              <a:t>-</a:t>
            </a:r>
            <a:r>
              <a:rPr lang="es-ES" altLang="zh-CN" sz="2400" dirty="0"/>
              <a:t>15 </a:t>
            </a:r>
            <a:r>
              <a:rPr lang="en-GB" altLang="zh-CN" sz="2400" dirty="0"/>
              <a:t>as essential corrections , under </a:t>
            </a:r>
            <a:r>
              <a:rPr lang="en-US" altLang="zh-CN" sz="2400" dirty="0"/>
              <a:t>5GS_Ph1-CT</a:t>
            </a:r>
            <a:r>
              <a:rPr lang="en-GB" altLang="zh-CN" sz="2400" dirty="0"/>
              <a:t> WI</a:t>
            </a:r>
            <a:r>
              <a:rPr lang="es-ES" altLang="zh-CN" sz="2400" dirty="0"/>
              <a:t>.</a:t>
            </a:r>
            <a:endParaRPr lang="es-ES" sz="2400" dirty="0"/>
          </a:p>
          <a:p>
            <a:r>
              <a:rPr lang="es-ES" altLang="zh-CN" sz="2400" dirty="0"/>
              <a:t>The total number for deep frozen releases are quite less. Corrections not considered as FASMO were moved to further releases.</a:t>
            </a:r>
            <a:endParaRPr lang="en-GB" altLang="zh-CN" sz="2400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7F80985-1F4F-44B7-9FA9-4FA30AADBB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9682051"/>
              </p:ext>
            </p:extLst>
          </p:nvPr>
        </p:nvGraphicFramePr>
        <p:xfrm>
          <a:off x="2570206" y="4723452"/>
          <a:ext cx="6198655" cy="1687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C3E8625-D631-414E-A988-862D1E0885B3}"/>
              </a:ext>
            </a:extLst>
          </p:cNvPr>
          <p:cNvSpPr txBox="1"/>
          <p:nvPr/>
        </p:nvSpPr>
        <p:spPr>
          <a:xfrm>
            <a:off x="4246952" y="4481642"/>
            <a:ext cx="3827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0070C0"/>
                </a:solidFill>
              </a:rPr>
              <a:t>Pre-Release 18 CRs agreed in CT3 </a:t>
            </a:r>
            <a:endParaRPr lang="zh-CN" altLang="en-US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28408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308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and endorsement of new and revised Release 19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Release 19 normative work, to align with the stage 2 and to bring enhancements to existing functionality.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Bringing corrections to Release 18 functionalities.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Essential corrections to deep frozen releases.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710" y="1940316"/>
            <a:ext cx="10515600" cy="2358917"/>
          </a:xfrm>
        </p:spPr>
        <p:txBody>
          <a:bodyPr/>
          <a:lstStyle/>
          <a:p>
            <a:r>
              <a:rPr lang="en-US" sz="2400" dirty="0"/>
              <a:t>Approval of the CT3 </a:t>
            </a:r>
            <a:r>
              <a:rPr lang="en-US" sz="2400" dirty="0" err="1"/>
              <a:t>ToR</a:t>
            </a:r>
            <a:r>
              <a:rPr lang="en-US" sz="2400" dirty="0"/>
              <a:t>, agreed by CT3#141 meeting.</a:t>
            </a:r>
          </a:p>
          <a:p>
            <a:r>
              <a:rPr lang="en-US" sz="2400" dirty="0"/>
              <a:t>Approval of n</a:t>
            </a:r>
            <a:r>
              <a:rPr lang="en-US" altLang="zh-CN" sz="2400" dirty="0"/>
              <a:t>ew/revised Rel-19 WIDs led by CT3.</a:t>
            </a:r>
          </a:p>
          <a:p>
            <a:r>
              <a:rPr lang="en-GB" altLang="zh-CN" sz="2400" dirty="0"/>
              <a:t>Approval of company CRs as the revisions of agreed CRs in both CT3#140 and CT3#141 meetings. Those CRs are submitted to solve the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issues related to the 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 errors identified by the Rapporteurs.  All the documents are discussed in CT3 reflector already and can be agreed in the Plenary.</a:t>
            </a:r>
          </a:p>
          <a:p>
            <a:r>
              <a:rPr lang="es-ES" altLang="zh-CN" sz="2400" dirty="0"/>
              <a:t>Companies would like to ask stage 2 WGs to complete the requirements on time to enable stage 3 implementation with enough time.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CT3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Chairs, Naren and Susana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Dongwook for </a:t>
            </a:r>
            <a:r>
              <a:rPr lang="en-US" altLang="zh-CN" sz="2000" dirty="0">
                <a:latin typeface="Arial" panose="020B0604020202020204" pitchFamily="34" charset="0"/>
              </a:rPr>
              <a:t>his</a:t>
            </a:r>
            <a:r>
              <a:rPr lang="nb-NO" altLang="zh-CN" sz="2000" dirty="0">
                <a:latin typeface="Arial" panose="020B0604020202020204" pitchFamily="34" charset="0"/>
              </a:rPr>
              <a:t> excellent effort and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TS/TR rapporteurs, for their hard work, professionalism and commitment for the success of the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(e-)meetings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43526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573" y="3930695"/>
            <a:ext cx="1309638" cy="1703986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427573" y="2062247"/>
            <a:ext cx="1352168" cy="153768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9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" y="2062248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469429"/>
              </p:ext>
            </p:extLst>
          </p:nvPr>
        </p:nvGraphicFramePr>
        <p:xfrm>
          <a:off x="263611" y="1855660"/>
          <a:ext cx="11117898" cy="3785385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C3-251630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Energy Saving Indicator change PCRT for the Energy feature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29.571 CR0641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C3-252079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Terminology alignments for XR data transmission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23.433 CR0146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2712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C3-252281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29336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C3-252282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0771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3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C3-252285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Terminology clarification and alignment for steering functionalities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CR6218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CR1537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697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EIF's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Unsubscription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Energy Consumption Information from SMF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0346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CR5480</a:t>
                      </a:r>
                    </a:p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29.508 CR0331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67210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Procedure definition for QoS and Policy Assistance Analytics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0152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CR1386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reject request for multiple non-3GPP device identifier(s)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CR1551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491907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C3-252385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Align the ATSSS capability IE with UE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CR6275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83016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NTZ restricted frequency bands definition alignments with CT1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 23.255 CR0063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326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Resolving EN for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Eees_EASInformationProvisioning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0277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23.558 CR0729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1969503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altitude reporting failure in the notification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01311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C3-252419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to stop altitude reporting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UAVFlightAssistance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CR0194</a:t>
                      </a:r>
                      <a:endParaRPr lang="zh-CN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23.256 CR0198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08407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Implement failure reason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CAPIF_API_Invoker_Management_API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CR0277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02335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(1/2)</a:t>
            </a:r>
          </a:p>
        </p:txBody>
      </p:sp>
    </p:spTree>
    <p:extLst>
      <p:ext uri="{BB962C8B-B14F-4D97-AF65-F5344CB8AC3E}">
        <p14:creationId xmlns:p14="http://schemas.microsoft.com/office/powerpoint/2010/main" val="393427245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(2/2)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442BB818-8566-4F28-B446-7F231C7AFB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962277"/>
              </p:ext>
            </p:extLst>
          </p:nvPr>
        </p:nvGraphicFramePr>
        <p:xfrm>
          <a:off x="263611" y="1855660"/>
          <a:ext cx="11117898" cy="2862676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 Open Discovery – API definition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CR0291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62851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notification control in UL and DL direction information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0768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6072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notification control in UL and DL direction information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74040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Enhancements on Data Rate Limitation Information for Non-GBR service data flow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CR1547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35891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to the remaining data reporting indication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CR5401 </a:t>
                      </a:r>
                      <a:endParaRPr lang="zh-CN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29.564 CR0138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3511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C3-252473</a:t>
                      </a:r>
                      <a:endParaRPr kumimoji="0" lang="en-GB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Clarification on the PSDB and PSER in the alternative QoS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23.503 CR 1547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12895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C3-252516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QoS and Policy Assistance Analytics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Nnwdaf_EventsSubscription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1017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CR1386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212695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0767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167711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737844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C3-252528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Available Bit rate QoS monitoring reporting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CR6255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590200"/>
                  </a:ext>
                </a:extLst>
              </a:tr>
              <a:tr h="23443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C3-252531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reporting requirement and immediate report in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ImsEventExposure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CR5387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169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76087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4941602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CT3#140, (07</a:t>
            </a:r>
            <a:r>
              <a:rPr lang="en-US" altLang="zh-CN" baseline="30000" dirty="0"/>
              <a:t>th</a:t>
            </a:r>
            <a:r>
              <a:rPr lang="en-US" altLang="fr-FR" dirty="0"/>
              <a:t> – 11</a:t>
            </a:r>
            <a:r>
              <a:rPr lang="en-US" altLang="fr-FR" baseline="30000" dirty="0"/>
              <a:t>th</a:t>
            </a:r>
            <a:r>
              <a:rPr lang="en-US" altLang="fr-FR" dirty="0"/>
              <a:t> April, 2025) in Wuhan, China</a:t>
            </a:r>
          </a:p>
          <a:p>
            <a:pPr lvl="1">
              <a:buClrTx/>
            </a:pPr>
            <a:r>
              <a:rPr lang="en-US" altLang="fr-FR" dirty="0"/>
              <a:t>CT3#141, (19</a:t>
            </a:r>
            <a:r>
              <a:rPr lang="en-US" altLang="zh-CN" baseline="30000" dirty="0"/>
              <a:t>th</a:t>
            </a:r>
            <a:r>
              <a:rPr lang="en-US" altLang="fr-FR" dirty="0"/>
              <a:t> – 23</a:t>
            </a:r>
            <a:r>
              <a:rPr lang="en-US" altLang="fr-FR" baseline="30000" dirty="0"/>
              <a:t>rd</a:t>
            </a:r>
            <a:r>
              <a:rPr lang="en-US" altLang="fr-FR" dirty="0"/>
              <a:t> May, 2025) in </a:t>
            </a:r>
            <a:r>
              <a:rPr lang="en-US" altLang="zh-CN" dirty="0"/>
              <a:t>Bratislava , Slovakia</a:t>
            </a: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120774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CT3#142, (25</a:t>
            </a:r>
            <a:r>
              <a:rPr lang="en-US" altLang="zh-CN" baseline="30000" dirty="0"/>
              <a:t>th</a:t>
            </a:r>
            <a:r>
              <a:rPr lang="en-US" altLang="fr-FR" dirty="0"/>
              <a:t> – 29</a:t>
            </a:r>
            <a:r>
              <a:rPr lang="en-US" altLang="fr-FR" baseline="30000" dirty="0"/>
              <a:t>th</a:t>
            </a:r>
            <a:r>
              <a:rPr lang="en-US" altLang="fr-FR" dirty="0"/>
              <a:t> August, 2025) in Goteborg, Sweden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3CFE75-ED83-4279-BD44-10D0C3929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546307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CT3#140: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670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125/95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38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185 registered/ 128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F167A223-D59E-423A-BCA6-D3078E2B47F4}"/>
              </a:ext>
            </a:extLst>
          </p:cNvPr>
          <p:cNvSpPr txBox="1">
            <a:spLocks/>
          </p:cNvSpPr>
          <p:nvPr/>
        </p:nvSpPr>
        <p:spPr bwMode="auto">
          <a:xfrm>
            <a:off x="6181743" y="1825625"/>
            <a:ext cx="546307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dirty="0"/>
              <a:t>CT3#141: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611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98/120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42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140 registered/ 94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047120"/>
              </p:ext>
            </p:extLst>
          </p:nvPr>
        </p:nvGraphicFramePr>
        <p:xfrm>
          <a:off x="337707" y="1820812"/>
          <a:ext cx="10976565" cy="1422573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543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749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   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395826"/>
              </p:ext>
            </p:extLst>
          </p:nvPr>
        </p:nvGraphicFramePr>
        <p:xfrm>
          <a:off x="140225" y="1804880"/>
          <a:ext cx="11261695" cy="3266159"/>
        </p:xfrm>
        <a:graphic>
          <a:graphicData uri="http://schemas.openxmlformats.org/drawingml/2006/table">
            <a:tbl>
              <a:tblPr firstRow="1" firstCol="1" bandRow="1"/>
              <a:tblGrid>
                <a:gridCol w="853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4734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878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412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17588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499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CP-251132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Revised WID on CT aspects for application enablement for mobile metaverse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Metaverse_App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specify the stage 3 aspects to </a:t>
                      </a: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define the protocol aspects and related APIs for enabling mobile metaverse applications based upon the normative Rel-19 Stage 2 specifications</a:t>
                      </a: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.</a:t>
                      </a:r>
                    </a:p>
                    <a:p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update with more stable impacts for CT WGs.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1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CP-251133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CT aspects of Network Controlled Network Slice Selection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TEI19_SliceSel 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ZTE</a:t>
                      </a:r>
                      <a:endParaRPr lang="fr-FR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CT aspects of Network Controlled Network Slice Selection in CT WGs specifications based on the stage 2 normative work.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update with more stable impacts for CT WGs.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501706"/>
                  </a:ext>
                </a:extLst>
              </a:tr>
              <a:tr h="5947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CP-251134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CT aspects of Core Network Enhanced Support for Artificial Intelligence (AI) and Machine Learning (ML)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AIML_CN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r-FR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CT aspects of Core Network Enhanced Support for Artificial Intelligence (AI)/Machine Learning (ML).</a:t>
                      </a: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add more stable impacts for CT WGs, and remove CT1 impacts.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461403"/>
                  </a:ext>
                </a:extLst>
              </a:tr>
              <a:tr h="485335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CP-251135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CT aspects of Extended Reality and Media service (XRM)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XRM_Ph2 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</a:p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fr-FR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CT aspects of Extended XR (Extended Reality) and Media services (XRM) Phase 2 in CT WGs specifications based on the stage 2 normative work.</a:t>
                      </a: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add more stable impacts for CT WGs.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13231"/>
                  </a:ext>
                </a:extLst>
              </a:tr>
              <a:tr h="425157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CP-251136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CT Aspects of Phase 3 for UAS, UAV and UAM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UAS_Ph3 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LG Electronics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the work item is to develop the stage 3 specifications for the stage 2 requirements agreed under the stage 2 work item UAS_Ph3.</a:t>
                      </a: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add more stable impacts for CT WGs.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4595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(1/2)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530270"/>
              </p:ext>
            </p:extLst>
          </p:nvPr>
        </p:nvGraphicFramePr>
        <p:xfrm>
          <a:off x="318888" y="1779198"/>
          <a:ext cx="11013394" cy="3646080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Rel-19 Enhancements of 3GPP Northbound and Application Layer interfaces and APIs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NBI19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1040006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Providing per-subscriber VLAN instructions from UDM and DN-AAA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TEI19_VLANSUB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1040007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Enhancing Parameter Provisioning with static UE IP address and UP security policy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TEI19_IP_SP_EXP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1040008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for Enabling Edge Applications Phase 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EDGEAPP_Ph3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CP-241074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Core Network Enhanced Support for Artificial Intelligence (AI)/Machine Learning (ML)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CP-251134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 enhancement on QoS monitoring enhancement	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TEI19_QME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CP-243080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application layer support for location services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eLSAPP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CP-242064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Spending Limits for UE Policies in Roaming scenario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TEI19_SLUPiR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CP-242060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 Enhancements of Network Automation Enablers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eNetAE19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Phase 3 for UAS, UAV and UAM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UAS_Ph3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CP-251136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1060027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Extended Reality and Media service (XRM)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CP-251135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551067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2994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(2/2)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362168"/>
              </p:ext>
            </p:extLst>
          </p:nvPr>
        </p:nvGraphicFramePr>
        <p:xfrm>
          <a:off x="293251" y="1734548"/>
          <a:ext cx="11013394" cy="3527287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73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for application enablement for satellite access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5GSAT_Ph3_App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1060025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Rel-19 Enhancements of UE Policy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UEP19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1060024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Application enablement for XRM Services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4069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1060026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Common API Framework (CAPIF)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CAPIF_Ph3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2732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1050025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application enablement for mobile metaverse services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CP-251132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337064"/>
                  </a:ext>
                </a:extLst>
              </a:tr>
              <a:tr h="28911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energy efficiency and energy saving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1070005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Enhancements of SM Policy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SMPC19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10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1070006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IP Domain usage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IPD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1070007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UEId Service API support for MSISDN Verification operation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Network Controlled Network Slice Selection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CP-251133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77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1070004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Rel-19 Application Data Analytics Enablement Service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TEI19_ADAES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403375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1100804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60996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656064"/>
              </p:ext>
            </p:extLst>
          </p:nvPr>
        </p:nvGraphicFramePr>
        <p:xfrm>
          <a:off x="281757" y="1764994"/>
          <a:ext cx="10993179" cy="3742592"/>
        </p:xfrm>
        <a:graphic>
          <a:graphicData uri="http://schemas.openxmlformats.org/drawingml/2006/table">
            <a:tbl>
              <a:tblPr firstRow="1" firstCol="1" bandRow="1"/>
              <a:tblGrid>
                <a:gridCol w="753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368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 Based Interface Protocol Improvements Release 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SBIProtoc19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CP-241021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1040041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Protocol enhancements for Mission Critical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MCProtoc19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CP-241283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1040039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</a:t>
                      </a:r>
                      <a:r>
                        <a:rPr lang="en-US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219</a:t>
                      </a: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47937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on Minimize the Number of Policy Associations (TEI19_MINPA)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CP-241024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1040070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Layer Support for Uncrewed Aerial Systems (UAS),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CP-241150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 for Messaging and SMS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MPS4msg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CP-243047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43688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Identifying non-3GPP Devices Connecting behind a UE or 5G-RG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UIA_ARC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CP242029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enablement for AI/ML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AIML_App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CP-243310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UPF enhancement for Exposure And SBA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UPEAS_Ph2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Next Generation Real time Communication services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NG_RTC_Ph2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CP-242107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07737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1050006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enhancement of support for Edge Computing in 5G Core network -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eEDGE_5GC_Ph3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073655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Multi-Access (ATSSS_Ph4)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MASSS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CP-251226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502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79247</TotalTime>
  <Words>2841</Words>
  <Application>Microsoft Office PowerPoint</Application>
  <PresentationFormat>宽屏</PresentationFormat>
  <Paragraphs>792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Aptos</vt:lpstr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CT#108</vt:lpstr>
      <vt:lpstr>TSG CT WG3 Officials</vt:lpstr>
      <vt:lpstr>Meeting Calendar</vt:lpstr>
      <vt:lpstr>TSG WG CT3 Statistics</vt:lpstr>
      <vt:lpstr>New agreed Study/Work Items led by CT3</vt:lpstr>
      <vt:lpstr>Revised agreed Study/Work Items led by CT3    </vt:lpstr>
      <vt:lpstr>Rel-19 Work Plan – CT3 led             (1/2)</vt:lpstr>
      <vt:lpstr>Rel-19 Work Plan – CT3 led             (2/2)</vt:lpstr>
      <vt:lpstr>Rel-19 Work Plan – Non-CT3 led         (1/2) </vt:lpstr>
      <vt:lpstr>Rel-19 Work Plan – Non-CT3 led         (2/2) </vt:lpstr>
      <vt:lpstr>TS/TR sent to CT Plenary</vt:lpstr>
      <vt:lpstr>Exception sheet for work item</vt:lpstr>
      <vt:lpstr>Release 19 Status</vt:lpstr>
      <vt:lpstr>Release 18 Status</vt:lpstr>
      <vt:lpstr>Pre-Release 18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             (1/2)</vt:lpstr>
      <vt:lpstr>CRs for conditional approval              (2/2)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CR1383</cp:lastModifiedBy>
  <cp:revision>6429</cp:revision>
  <dcterms:created xsi:type="dcterms:W3CDTF">2010-02-05T13:52:04Z</dcterms:created>
  <dcterms:modified xsi:type="dcterms:W3CDTF">2025-06-03T01:49:48Z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(3)KaSE7T7zVZlRaW1r74FLeB/y2cZex2A39doLibb9fK9ckaN2WPUR3L03yIEYOsFKKnXGLpWp
esmNB82clv0izQBB07s13TRq8TPWKixk7fDex/bhBtOwvddbE0zkRT1UTdQELzOkuObv4LCK
85s4lxeaDS5X/bDL0esbbG7enbj03Uo7NYjVP1eggmaLViKE6BNTStwKMG30lP8ABZ0VONj3
a0RpsnBisX2iaxPSj7</vt:lpwstr>
  </property>
  <property fmtid="{D5CDD505-2E9C-101B-9397-08002B2CF9AE}" pid="4" name="_2015_ms_pID_7253431">
    <vt:lpwstr>ZOxnHjd/67T/VrqHHZyuAsLsyZFGPb3g2w38zu67N2e7XLIi649pa1
F0YinJTguw73jB/XTAtzKj5qio0DTT32CjmXN/9MH21MKQBgfMTIHHPv3ietArDaFQ4p0qz/
lb32iBVg+Fr5PbUn8V9eFPDbTUBlVGnjn/olPCBWUqrpPAxbKmwA2/sc8QrUmkEYG7t3qVuq
rMcjkKJ1GB1TQXsWFXkQNgZvwvTxEf1pnCaO</vt:lpwstr>
  </property>
  <property fmtid="{D5CDD505-2E9C-101B-9397-08002B2CF9AE}" pid="5" name="_2015_ms_pID_7253432">
    <vt:lpwstr>xwuNTqh+QaVt5wST5XWzV7c=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1701418387</vt:lpwstr>
  </property>
</Properties>
</file>