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  <p:sldMasterId id="2147485168" r:id="rId2"/>
  </p:sldMasterIdLst>
  <p:notesMasterIdLst>
    <p:notesMasterId r:id="rId33"/>
  </p:notesMasterIdLst>
  <p:handoutMasterIdLst>
    <p:handoutMasterId r:id="rId34"/>
  </p:handoutMasterIdLst>
  <p:sldIdLst>
    <p:sldId id="341" r:id="rId3"/>
    <p:sldId id="363" r:id="rId4"/>
    <p:sldId id="366" r:id="rId5"/>
    <p:sldId id="377" r:id="rId6"/>
    <p:sldId id="368" r:id="rId7"/>
    <p:sldId id="455" r:id="rId8"/>
    <p:sldId id="488" r:id="rId9"/>
    <p:sldId id="489" r:id="rId10"/>
    <p:sldId id="494" r:id="rId11"/>
    <p:sldId id="495" r:id="rId12"/>
    <p:sldId id="496" r:id="rId13"/>
    <p:sldId id="370" r:id="rId14"/>
    <p:sldId id="440" r:id="rId15"/>
    <p:sldId id="407" r:id="rId16"/>
    <p:sldId id="502" r:id="rId17"/>
    <p:sldId id="503" r:id="rId18"/>
    <p:sldId id="504" r:id="rId19"/>
    <p:sldId id="414" r:id="rId20"/>
    <p:sldId id="490" r:id="rId21"/>
    <p:sldId id="491" r:id="rId22"/>
    <p:sldId id="497" r:id="rId23"/>
    <p:sldId id="501" r:id="rId24"/>
    <p:sldId id="431" r:id="rId25"/>
    <p:sldId id="365" r:id="rId26"/>
    <p:sldId id="376" r:id="rId27"/>
    <p:sldId id="507" r:id="rId28"/>
    <p:sldId id="476" r:id="rId29"/>
    <p:sldId id="505" r:id="rId30"/>
    <p:sldId id="506" r:id="rId31"/>
    <p:sldId id="398" r:id="rId3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AB751"/>
    <a:srgbClr val="75B44A"/>
    <a:srgbClr val="58EB35"/>
    <a:srgbClr val="85BD5F"/>
    <a:srgbClr val="0000FF"/>
    <a:srgbClr val="FF6600"/>
    <a:srgbClr val="FFFFFF"/>
    <a:srgbClr val="1A4669"/>
    <a:srgbClr val="C6D254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24AA2ED-F51E-4853-83A9-422D7954A8F0}" v="20" dt="2025-05-30T19:32:13.71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21" autoAdjust="0"/>
    <p:restoredTop sz="99112" autoAdjust="0"/>
  </p:normalViewPr>
  <p:slideViewPr>
    <p:cSldViewPr snapToGrid="0">
      <p:cViewPr varScale="1">
        <p:scale>
          <a:sx n="113" d="100"/>
          <a:sy n="113" d="100"/>
        </p:scale>
        <p:origin x="912" y="3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4074" y="11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microsoft.com/office/2016/11/relationships/changesInfo" Target="changesInfos/changesInfo1.xml"/><Relationship Id="rId21" Type="http://schemas.openxmlformats.org/officeDocument/2006/relationships/slide" Target="slides/slide19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na Chaponniere" userId="21629b01-f0c0-43e2-866e-5265c1482fc0" providerId="ADAL" clId="{024AA2ED-F51E-4853-83A9-422D7954A8F0}"/>
    <pc:docChg chg="addSld modSld sldOrd">
      <pc:chgData name="Lena Chaponniere" userId="21629b01-f0c0-43e2-866e-5265c1482fc0" providerId="ADAL" clId="{024AA2ED-F51E-4853-83A9-422D7954A8F0}" dt="2025-05-30T19:32:52.464" v="36" actId="20577"/>
      <pc:docMkLst>
        <pc:docMk/>
      </pc:docMkLst>
      <pc:sldChg chg="modSp mod">
        <pc:chgData name="Lena Chaponniere" userId="21629b01-f0c0-43e2-866e-5265c1482fc0" providerId="ADAL" clId="{024AA2ED-F51E-4853-83A9-422D7954A8F0}" dt="2025-05-30T19:32:43.292" v="28" actId="20577"/>
        <pc:sldMkLst>
          <pc:docMk/>
          <pc:sldMk cId="4134989097" sldId="476"/>
        </pc:sldMkLst>
        <pc:spChg chg="mod">
          <ac:chgData name="Lena Chaponniere" userId="21629b01-f0c0-43e2-866e-5265c1482fc0" providerId="ADAL" clId="{024AA2ED-F51E-4853-83A9-422D7954A8F0}" dt="2025-05-30T19:32:43.292" v="28" actId="20577"/>
          <ac:spMkLst>
            <pc:docMk/>
            <pc:sldMk cId="4134989097" sldId="476"/>
            <ac:spMk id="2" creationId="{00000000-0000-0000-0000-000000000000}"/>
          </ac:spMkLst>
        </pc:spChg>
        <pc:graphicFrameChg chg="mod">
          <ac:chgData name="Lena Chaponniere" userId="21629b01-f0c0-43e2-866e-5265c1482fc0" providerId="ADAL" clId="{024AA2ED-F51E-4853-83A9-422D7954A8F0}" dt="2025-05-30T19:31:07.444" v="14"/>
          <ac:graphicFrameMkLst>
            <pc:docMk/>
            <pc:sldMk cId="4134989097" sldId="476"/>
            <ac:graphicFrameMk id="4" creationId="{12BEBC09-5B1B-17A0-B60D-C5360A4856BE}"/>
          </ac:graphicFrameMkLst>
        </pc:graphicFrameChg>
      </pc:sldChg>
      <pc:sldChg chg="modSp add mod">
        <pc:chgData name="Lena Chaponniere" userId="21629b01-f0c0-43e2-866e-5265c1482fc0" providerId="ADAL" clId="{024AA2ED-F51E-4853-83A9-422D7954A8F0}" dt="2025-05-30T19:32:48.254" v="32" actId="20577"/>
        <pc:sldMkLst>
          <pc:docMk/>
          <pc:sldMk cId="1975757062" sldId="505"/>
        </pc:sldMkLst>
        <pc:spChg chg="mod">
          <ac:chgData name="Lena Chaponniere" userId="21629b01-f0c0-43e2-866e-5265c1482fc0" providerId="ADAL" clId="{024AA2ED-F51E-4853-83A9-422D7954A8F0}" dt="2025-05-30T19:32:48.254" v="32" actId="20577"/>
          <ac:spMkLst>
            <pc:docMk/>
            <pc:sldMk cId="1975757062" sldId="505"/>
            <ac:spMk id="2" creationId="{36C84EB2-9B08-A858-7F11-129BDC18B434}"/>
          </ac:spMkLst>
        </pc:spChg>
        <pc:graphicFrameChg chg="mod">
          <ac:chgData name="Lena Chaponniere" userId="21629b01-f0c0-43e2-866e-5265c1482fc0" providerId="ADAL" clId="{024AA2ED-F51E-4853-83A9-422D7954A8F0}" dt="2025-05-30T19:31:51.170" v="19"/>
          <ac:graphicFrameMkLst>
            <pc:docMk/>
            <pc:sldMk cId="1975757062" sldId="505"/>
            <ac:graphicFrameMk id="4" creationId="{B71A832C-A97D-47B7-EAFE-4F6C6823D64A}"/>
          </ac:graphicFrameMkLst>
        </pc:graphicFrameChg>
      </pc:sldChg>
      <pc:sldChg chg="modSp add mod">
        <pc:chgData name="Lena Chaponniere" userId="21629b01-f0c0-43e2-866e-5265c1482fc0" providerId="ADAL" clId="{024AA2ED-F51E-4853-83A9-422D7954A8F0}" dt="2025-05-30T19:32:52.464" v="36" actId="20577"/>
        <pc:sldMkLst>
          <pc:docMk/>
          <pc:sldMk cId="3062096686" sldId="506"/>
        </pc:sldMkLst>
        <pc:spChg chg="mod">
          <ac:chgData name="Lena Chaponniere" userId="21629b01-f0c0-43e2-866e-5265c1482fc0" providerId="ADAL" clId="{024AA2ED-F51E-4853-83A9-422D7954A8F0}" dt="2025-05-30T19:32:52.464" v="36" actId="20577"/>
          <ac:spMkLst>
            <pc:docMk/>
            <pc:sldMk cId="3062096686" sldId="506"/>
            <ac:spMk id="2" creationId="{C30A9E33-A03F-8102-4F89-2F1A9FB3199B}"/>
          </ac:spMkLst>
        </pc:spChg>
        <pc:graphicFrameChg chg="mod modGraphic">
          <ac:chgData name="Lena Chaponniere" userId="21629b01-f0c0-43e2-866e-5265c1482fc0" providerId="ADAL" clId="{024AA2ED-F51E-4853-83A9-422D7954A8F0}" dt="2025-05-30T19:32:25.305" v="22" actId="2165"/>
          <ac:graphicFrameMkLst>
            <pc:docMk/>
            <pc:sldMk cId="3062096686" sldId="506"/>
            <ac:graphicFrameMk id="4" creationId="{9928796F-4A48-0586-2CE0-001967CEFE83}"/>
          </ac:graphicFrameMkLst>
        </pc:graphicFrameChg>
      </pc:sldChg>
      <pc:sldChg chg="modSp add mod ord">
        <pc:chgData name="Lena Chaponniere" userId="21629b01-f0c0-43e2-866e-5265c1482fc0" providerId="ADAL" clId="{024AA2ED-F51E-4853-83A9-422D7954A8F0}" dt="2025-05-30T19:32:37.307" v="24" actId="6549"/>
        <pc:sldMkLst>
          <pc:docMk/>
          <pc:sldMk cId="64083608" sldId="507"/>
        </pc:sldMkLst>
        <pc:spChg chg="mod">
          <ac:chgData name="Lena Chaponniere" userId="21629b01-f0c0-43e2-866e-5265c1482fc0" providerId="ADAL" clId="{024AA2ED-F51E-4853-83A9-422D7954A8F0}" dt="2025-05-30T19:32:37.307" v="24" actId="6549"/>
          <ac:spMkLst>
            <pc:docMk/>
            <pc:sldMk cId="64083608" sldId="507"/>
            <ac:spMk id="2" creationId="{6A89E093-25C8-07D9-8FBB-64EDF6E416BD}"/>
          </ac:spMkLst>
        </pc:spChg>
        <pc:graphicFrameChg chg="mod">
          <ac:chgData name="Lena Chaponniere" userId="21629b01-f0c0-43e2-866e-5265c1482fc0" providerId="ADAL" clId="{024AA2ED-F51E-4853-83A9-422D7954A8F0}" dt="2025-05-30T19:30:11.283" v="6"/>
          <ac:graphicFrameMkLst>
            <pc:docMk/>
            <pc:sldMk cId="64083608" sldId="507"/>
            <ac:graphicFrameMk id="4" creationId="{87F0FAD9-388E-A3D6-317D-B476CC557D87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qualcomm-my.sharepoint.com/personal/lguellec_qti_qualcomm_com/Documents/Documents/Standards_meetings/CT/CT_108/Meeting_preparation/1%20CT1%20Chairing/Tdocs/CT1%20stats%20v1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Number of Rel-18 CRs submitted in CT1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Sheet2!$A$1:$A$8</c:f>
              <c:strCache>
                <c:ptCount val="8"/>
                <c:pt idx="0">
                  <c:v>CT1#148 (April 2024)</c:v>
                </c:pt>
                <c:pt idx="1">
                  <c:v>CT1#149 (May 2024)</c:v>
                </c:pt>
                <c:pt idx="2">
                  <c:v>CT1#150 (August 2024)</c:v>
                </c:pt>
                <c:pt idx="3">
                  <c:v>CT1#151 (October 2024)</c:v>
                </c:pt>
                <c:pt idx="4">
                  <c:v>CT1#152 (November 2024)</c:v>
                </c:pt>
                <c:pt idx="5">
                  <c:v>CT1#153 (February 2025)</c:v>
                </c:pt>
                <c:pt idx="6">
                  <c:v>CT1#154 (April 2025)</c:v>
                </c:pt>
                <c:pt idx="7">
                  <c:v>CT1#155 (May 2025)</c:v>
                </c:pt>
              </c:strCache>
            </c:strRef>
          </c:cat>
          <c:val>
            <c:numRef>
              <c:f>Sheet2!$B$1:$B$8</c:f>
              <c:numCache>
                <c:formatCode>General</c:formatCode>
                <c:ptCount val="8"/>
                <c:pt idx="0">
                  <c:v>358</c:v>
                </c:pt>
                <c:pt idx="1">
                  <c:v>289</c:v>
                </c:pt>
                <c:pt idx="2">
                  <c:v>164</c:v>
                </c:pt>
                <c:pt idx="3">
                  <c:v>66</c:v>
                </c:pt>
                <c:pt idx="4">
                  <c:v>45</c:v>
                </c:pt>
                <c:pt idx="5">
                  <c:v>37</c:v>
                </c:pt>
                <c:pt idx="6">
                  <c:v>17</c:v>
                </c:pt>
                <c:pt idx="7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CF8-4391-9192-86C112501D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35942479"/>
        <c:axId val="1035942959"/>
      </c:barChart>
      <c:catAx>
        <c:axId val="10359424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35942959"/>
        <c:crosses val="autoZero"/>
        <c:auto val="1"/>
        <c:lblAlgn val="ctr"/>
        <c:lblOffset val="100"/>
        <c:noMultiLvlLbl val="0"/>
      </c:catAx>
      <c:valAx>
        <c:axId val="10359429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3594247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16477" y="6588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D3C4E5-0FCF-414C-8BB4-A370B86C4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30.05.2025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BB5BF1-079A-48E1-9A72-654439752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4108C4-57B5-4CFB-9586-E377762C5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8662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32621-1763-4C52-A4A1-8AE25E7C0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3006B-09A2-4112-AE34-E0B5A59FF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FB54E9-664C-4452-88E3-77657E2B96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0BB4B1-D782-4482-94BF-B0D1DFE04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30.05.2025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FD09DB-E216-4249-957A-2A00F6EAB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33F304-5289-48A3-AA62-F8AF771ED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2618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03B31-F394-46FE-AC70-394218319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4E1585-E114-475F-9073-D59525BB21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613A46-D472-4A41-8A0D-87D4013551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555441-973F-4DBB-8226-75267DF99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30.05.2025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FAB53C-D530-4A27-952A-C0FD6BCD0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6663D8-7A79-4507-9FEE-D830B21C0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151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6F038-4B1D-41A8-9239-8643EB508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7549C1-0C70-4DB4-813E-9B2DDA212B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DC61D-277A-4E77-803C-FC3E26E89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30.05.2025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5027A-7BFE-49E1-8C10-150BDA86C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89002-5AE0-4E79-8F01-E290C5D72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67083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BBE784-6153-46A9-83D3-5D8DA41C95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0A47D2-5766-4DEE-80E9-C7DBF2E8D6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AE1F70-F02C-4F5F-AAC6-36084D089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30.05.2025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53741B-E810-41A0-ABF2-14E3E02FA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6D53A4-03C8-4A50-BF26-1FDFE8955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77029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8E5FC0-3E63-8925-7847-6A7E8B2F9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AF7BC5-E8EB-5140-BAA5-4ECCCFB80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30.05.2025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F29671-8EA3-0886-B307-B4E1FBE83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76AEF5-0DB8-3473-7FDC-5FDD6A65F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14875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B629E-CBC9-906C-AE16-F09B334ED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8E5DDE-A64A-EEFA-A76B-81FE207E5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30.05.2025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5C9638-C183-0FE1-D7C1-BB79071F7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27185C-B593-3DA8-47CC-C131E091F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0562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8770" y="407316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7430" y="1732879"/>
            <a:ext cx="10515600" cy="435133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37AD001-2D2C-4A2D-2C6D-4FF38B466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385" y="2701002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E9D77-DABF-4279-93C5-FC05DAF958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842EA7-46CD-4FF8-B6BE-54CCCC06DC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de-D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F846B1-817F-48F8-9C1C-1E84DEFD1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30.05.2025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6A05E-20F6-479A-8877-C4D3E1CF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6E928-5680-477D-B337-77DA66A3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81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CAAFA-D5D7-4DA6-AA3F-64B7CBC88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0F6BC7-1092-4B34-99B4-DCDF64C506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D3BC4A-D4E4-4110-8A8B-A013D1097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30.05.2025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48A7E1-5D32-44CA-A457-6BC34A43E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951C4D-5F41-4364-854F-FD08CAAAA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5423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CD429-103D-420C-A6EB-8ACE8B140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CC62F-0AA6-44B4-BAAF-20E3EC49F8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6DC919-275A-4B1B-842A-5741935D2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30.05.2025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627350-FFEE-4599-A4DC-A825116EF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02F3B0-2460-40E5-A108-62D474C08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1786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5B722-01F0-426D-BA89-4B74D8D4C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6F737-30AA-4331-A40E-70200AF6F9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2E7D82-A4BD-409C-AF1E-285430E9C6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B0C43B-4B88-4E38-9463-55C731D04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30.05.2025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7ED391-75F0-418B-8B3F-AF7685372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624399-E5C0-44EB-8E84-04E453544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12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D4D92-DE59-4B2C-A2DB-D7881A632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870FC-63D7-416C-A76D-CD4A7D9AE5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62FC5E-837D-4301-9C77-DE62E0D153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6AD6F0-7A88-44A5-903F-955455EDD8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FBB926-C48A-4832-BD5A-AF6354E837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F2E792-519B-494A-8B3C-A34B70E0B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30.05.2025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913967-92F8-468C-A68F-2F4C16B5A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3B8B10-7D7D-4819-9FBB-016EEE2E1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1464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3766B-EAA4-4AD0-8720-812642526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250E32-6C86-437A-A183-136C88E77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30.05.2025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044655-9172-4583-88AF-A703ABC48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A149C9-8FF1-408D-8FFB-F5DAB0CC9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9967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7736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CT#108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Prague, Czech Republic; 9 - 10 June 2025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CP-251012</a:t>
            </a:r>
          </a:p>
          <a:p>
            <a:pPr algn="r"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ED0C6A-C5CE-414C-9D0E-926612222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006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598BFB-41B6-4A45-9B91-708A4AB32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85BBD-4277-4496-9E57-FBFB67F233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CBE11-6943-4A1D-B305-F1188E847ADD}" type="datetimeFigureOut">
              <a:rPr lang="de-DE" smtClean="0"/>
              <a:t>30.05.2025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01688-4DC2-4BCF-A27F-1E1FCD5FFA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0D0E65-F68E-49A0-A553-E84B29D24A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8154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9" r:id="rId1"/>
    <p:sldLayoutId id="2147485170" r:id="rId2"/>
    <p:sldLayoutId id="2147485171" r:id="rId3"/>
    <p:sldLayoutId id="2147485172" r:id="rId4"/>
    <p:sldLayoutId id="2147485173" r:id="rId5"/>
    <p:sldLayoutId id="2147485174" r:id="rId6"/>
    <p:sldLayoutId id="2147485175" r:id="rId7"/>
    <p:sldLayoutId id="2147485176" r:id="rId8"/>
    <p:sldLayoutId id="2147485177" r:id="rId9"/>
    <p:sldLayoutId id="2147485178" r:id="rId10"/>
    <p:sldLayoutId id="2147485179" r:id="rId11"/>
    <p:sldLayoutId id="2147485180" r:id="rId12"/>
    <p:sldLayoutId id="214748518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2.jpeg"/><Relationship Id="rId7" Type="http://schemas.openxmlformats.org/officeDocument/2006/relationships/hyperlink" Target="mailto:akansha.arora@3gpp.or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openxmlformats.org/officeDocument/2006/relationships/image" Target="../media/image6.jpeg"/><Relationship Id="rId5" Type="http://schemas.openxmlformats.org/officeDocument/2006/relationships/hyperlink" Target="mailto:sung.won@nokia.com" TargetMode="External"/><Relationship Id="rId10" Type="http://schemas.openxmlformats.org/officeDocument/2006/relationships/image" Target="../media/image5.jpeg"/><Relationship Id="rId4" Type="http://schemas.openxmlformats.org/officeDocument/2006/relationships/hyperlink" Target="mailto:lguellec@qti.qualcomm.com" TargetMode="External"/><Relationship Id="rId9" Type="http://schemas.openxmlformats.org/officeDocument/2006/relationships/hyperlink" Target="mailto:b_aghili@apple.com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2011742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sz="6000" dirty="0"/>
              <a:t>CT WG1 Status Report </a:t>
            </a:r>
            <a:br>
              <a:rPr lang="en-US" altLang="en-US" sz="6000" dirty="0"/>
            </a:br>
            <a:r>
              <a:rPr lang="en-US" altLang="en-US" sz="6000" dirty="0"/>
              <a:t>to TSG CT#108</a:t>
            </a:r>
            <a:endParaRPr lang="en-GB" altLang="en-US" sz="6000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Lena Chaponniere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CT1 Chair, Qualcomm Incorporated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571704-9EFA-BA5A-5BB6-341E00F6D0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BE1E43-4FCC-2BBE-A2E1-18017F7E6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Rel-19 (4/5)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BA84AED-42BA-B79D-23E6-E61B9297A338}"/>
              </a:ext>
            </a:extLst>
          </p:cNvPr>
          <p:cNvSpPr txBox="1">
            <a:spLocks/>
          </p:cNvSpPr>
          <p:nvPr/>
        </p:nvSpPr>
        <p:spPr bwMode="auto">
          <a:xfrm>
            <a:off x="56220" y="5491773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D2222DD-6669-73D6-D993-7137B2DE08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9869382"/>
              </p:ext>
            </p:extLst>
          </p:nvPr>
        </p:nvGraphicFramePr>
        <p:xfrm>
          <a:off x="657054" y="1816740"/>
          <a:ext cx="9687858" cy="3576705"/>
        </p:xfrm>
        <a:graphic>
          <a:graphicData uri="http://schemas.openxmlformats.org/drawingml/2006/table">
            <a:tbl>
              <a:tblPr firstRow="1" firstCol="1" bandRow="1"/>
              <a:tblGrid>
                <a:gridCol w="594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04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69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4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01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4406">
                  <a:extLst>
                    <a:ext uri="{9D8B030D-6E8A-4147-A177-3AD203B41FA5}">
                      <a16:colId xmlns:a16="http://schemas.microsoft.com/office/drawing/2014/main" val="2821138968"/>
                    </a:ext>
                  </a:extLst>
                </a:gridCol>
                <a:gridCol w="981456">
                  <a:extLst>
                    <a:ext uri="{9D8B030D-6E8A-4147-A177-3AD203B41FA5}">
                      <a16:colId xmlns:a16="http://schemas.microsoft.com/office/drawing/2014/main" val="2959611455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1050054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Enhanced application layer support for location service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eLSAPP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1050072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SEAL DD (Data Delivery) Phase 2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SEALDD_Ph2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Alignment of </a:t>
                      </a:r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eCall</a:t>
                      </a: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over IMS with CEN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eCallCEN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  <a:p>
                      <a:pPr algn="ctr" fontAlgn="b"/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3/3/2025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4254469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1060032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CT1 aspects for application enablement for satellite access Phase 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5GSAT_Ph3_App</a:t>
                      </a:r>
                    </a:p>
                    <a:p>
                      <a:pPr algn="l" fontAlgn="b"/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5594038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1060035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CT1 aspects of Extended Reality and Media service (XRM) Phase 2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XRM_Ph2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5600572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1060038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Application enablement for XRM Services Phase 2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XRM_Ph2_App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5931415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1060052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for enabling MSGin5G Service phase 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5GMARCH_Ph3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6/6/2025</a:t>
                      </a:r>
                    </a:p>
                    <a:p>
                      <a:pPr algn="ctr" fontAlgn="b"/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938011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1060020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security for mobility over non-3GPP access to avoid full primary authentication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Non3GPPMob_Sec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8517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455499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457C6D-112E-2765-C55D-B7174AEF96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B912D9-F3C1-EAFA-C7BB-E93956313F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Rel-19 (5/5)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F596A5-52DF-BE7C-AD3D-8F38E67698D1}"/>
              </a:ext>
            </a:extLst>
          </p:cNvPr>
          <p:cNvSpPr txBox="1">
            <a:spLocks/>
          </p:cNvSpPr>
          <p:nvPr/>
        </p:nvSpPr>
        <p:spPr bwMode="auto">
          <a:xfrm>
            <a:off x="56220" y="5491773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7380FCA-87FC-7B5E-8BFC-0F2E393A74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0764195"/>
              </p:ext>
            </p:extLst>
          </p:nvPr>
        </p:nvGraphicFramePr>
        <p:xfrm>
          <a:off x="657054" y="1816740"/>
          <a:ext cx="9687858" cy="2446471"/>
        </p:xfrm>
        <a:graphic>
          <a:graphicData uri="http://schemas.openxmlformats.org/drawingml/2006/table">
            <a:tbl>
              <a:tblPr firstRow="1" firstCol="1" bandRow="1"/>
              <a:tblGrid>
                <a:gridCol w="594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04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69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4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01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4406">
                  <a:extLst>
                    <a:ext uri="{9D8B030D-6E8A-4147-A177-3AD203B41FA5}">
                      <a16:colId xmlns:a16="http://schemas.microsoft.com/office/drawing/2014/main" val="2821138968"/>
                    </a:ext>
                  </a:extLst>
                </a:gridCol>
                <a:gridCol w="981456">
                  <a:extLst>
                    <a:ext uri="{9D8B030D-6E8A-4147-A177-3AD203B41FA5}">
                      <a16:colId xmlns:a16="http://schemas.microsoft.com/office/drawing/2014/main" val="2959611455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1060018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NAS layer overhead reduction for data transfer using CP </a:t>
                      </a:r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CIoT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NORDAT_CP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1070049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Support for PWS in Satellite E-UTRAN and Satellite NG-RAN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PWS_NTN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4254469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1070037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for application enablement aspects for MMTel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MMTel_App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5594038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for ATSSS Rule Provisioning via 3GPP access connected to EPC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TEI19_ARP3E-CT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6/6/2025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5081277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</a:p>
                    <a:p>
                      <a:pPr algn="ctr" fontAlgn="b"/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Architecture support of Ambient power-enabled Internet of Things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AmbientIoT-CT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29152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7131455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9749060"/>
              </p:ext>
            </p:extLst>
          </p:nvPr>
        </p:nvGraphicFramePr>
        <p:xfrm>
          <a:off x="838200" y="2056493"/>
          <a:ext cx="10411095" cy="1402080"/>
        </p:xfrm>
        <a:graphic>
          <a:graphicData uri="http://schemas.openxmlformats.org/drawingml/2006/table">
            <a:tbl>
              <a:tblPr firstRow="1" firstCol="1" bandRow="1"/>
              <a:tblGrid>
                <a:gridCol w="702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6359">
                  <a:extLst>
                    <a:ext uri="{9D8B030D-6E8A-4147-A177-3AD203B41FA5}">
                      <a16:colId xmlns:a16="http://schemas.microsoft.com/office/drawing/2014/main" val="424292453"/>
                    </a:ext>
                  </a:extLst>
                </a:gridCol>
                <a:gridCol w="53005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76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8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3782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TS/TR #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CP-251214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TS 24.560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Artificial Intelligence Machine Learning (AIML) Services - Service Enabler Architecture Layer  for Verticals (SEAL);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Lenovo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Information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6724409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CP-251215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TS 24.550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Digital asset, Spatial mapping and Spatial anchors server - Service Enabler Architecture Layer for Verticals (SEAL);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Samsung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Information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4314472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CP-251216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TS 24.283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Mission Critical Location Management (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MCLoc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); Protocol specification</a:t>
                      </a:r>
                    </a:p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Information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700509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</a:t>
            </a:r>
            <a:r>
              <a:rPr lang="en-US" dirty="0">
                <a:highlight>
                  <a:srgbClr val="FFFFFF"/>
                </a:highlight>
              </a:rPr>
              <a:t>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1835937"/>
              </p:ext>
            </p:extLst>
          </p:nvPr>
        </p:nvGraphicFramePr>
        <p:xfrm>
          <a:off x="846589" y="1923770"/>
          <a:ext cx="8895193" cy="936162"/>
        </p:xfrm>
        <a:graphic>
          <a:graphicData uri="http://schemas.openxmlformats.org/drawingml/2006/table">
            <a:tbl>
              <a:tblPr firstRow="1" firstCol="1" bandRow="1"/>
              <a:tblGrid>
                <a:gridCol w="1133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84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917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698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450819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Item Exception </a:t>
            </a:r>
            <a:r>
              <a:rPr lang="en-US" dirty="0">
                <a:highlight>
                  <a:srgbClr val="FFFFFF"/>
                </a:highlight>
              </a:rPr>
              <a:t>Sheets</a:t>
            </a:r>
            <a:r>
              <a:rPr lang="en-US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B92A7F3-5BA9-0612-ED47-2EC1BCA8DAB7}"/>
              </a:ext>
            </a:extLst>
          </p:cNvPr>
          <p:cNvSpPr txBox="1"/>
          <p:nvPr/>
        </p:nvSpPr>
        <p:spPr>
          <a:xfrm rot="20522904">
            <a:off x="4111927" y="2401027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2140754795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Status of older releases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17430" y="1732879"/>
            <a:ext cx="10515600" cy="4799896"/>
          </a:xfrm>
        </p:spPr>
        <p:txBody>
          <a:bodyPr/>
          <a:lstStyle/>
          <a:p>
            <a:r>
              <a:rPr lang="en-US" sz="2400" dirty="0"/>
              <a:t> Rel-8:</a:t>
            </a:r>
          </a:p>
          <a:p>
            <a:pPr lvl="1"/>
            <a:r>
              <a:rPr lang="en-US" sz="2000" dirty="0"/>
              <a:t>One Cat F CR agreed to correct a reference to discontinued draft-</a:t>
            </a:r>
            <a:r>
              <a:rPr lang="en-US" sz="2000" dirty="0" err="1"/>
              <a:t>ietf</a:t>
            </a:r>
            <a:r>
              <a:rPr lang="en-US" sz="2000" dirty="0"/>
              <a:t>-</a:t>
            </a:r>
            <a:r>
              <a:rPr lang="en-US" sz="2000" dirty="0" err="1"/>
              <a:t>mext</a:t>
            </a:r>
            <a:r>
              <a:rPr lang="en-US" sz="2000" dirty="0"/>
              <a:t>-binding-revocation in TS 24.303, backward compatible</a:t>
            </a:r>
          </a:p>
          <a:p>
            <a:r>
              <a:rPr lang="en-US" sz="2400" dirty="0"/>
              <a:t> Rel-16:</a:t>
            </a:r>
          </a:p>
          <a:p>
            <a:pPr lvl="1"/>
            <a:r>
              <a:rPr lang="en-US" sz="2000" dirty="0"/>
              <a:t>One Cat F CR agreed to correct element names in the XML schema of TS 24.545, </a:t>
            </a:r>
            <a:r>
              <a:rPr lang="en-US" sz="2000" b="1" dirty="0"/>
              <a:t>not backward compatible</a:t>
            </a:r>
          </a:p>
          <a:p>
            <a:pPr lvl="1"/>
            <a:r>
              <a:rPr lang="en-US" sz="2000" dirty="0"/>
              <a:t>One Cat F CR agreed to correct element names in the XML schema of TS 24.546, </a:t>
            </a:r>
            <a:r>
              <a:rPr lang="en-US" sz="2000" b="1" dirty="0"/>
              <a:t>not backward compatible</a:t>
            </a:r>
          </a:p>
          <a:p>
            <a:pPr lvl="1"/>
            <a:r>
              <a:rPr lang="en-US" sz="2000" dirty="0"/>
              <a:t>One Cat F CR agreed to correct element names in the XML schema of TS 24.558, </a:t>
            </a:r>
            <a:r>
              <a:rPr lang="en-US" sz="2000" b="1" dirty="0"/>
              <a:t>not backward compatible</a:t>
            </a:r>
          </a:p>
          <a:p>
            <a:pPr lvl="1"/>
            <a:r>
              <a:rPr lang="en-US" sz="2000" dirty="0"/>
              <a:t>One Cat F CR agreed to add &lt;</a:t>
            </a:r>
            <a:r>
              <a:rPr lang="en-US" sz="2000" dirty="0" err="1"/>
              <a:t>anyExt</a:t>
            </a:r>
            <a:r>
              <a:rPr lang="en-US" sz="2000" dirty="0"/>
              <a:t>&gt; elements  in the XML schema of TS 24.544, </a:t>
            </a:r>
            <a:r>
              <a:rPr lang="en-US" sz="2000" b="1" dirty="0"/>
              <a:t>not backward compatible</a:t>
            </a:r>
          </a:p>
          <a:p>
            <a:pPr lvl="1"/>
            <a:r>
              <a:rPr lang="en-US" sz="2000" dirty="0"/>
              <a:t>One Cat F CR agreed to add &lt;</a:t>
            </a:r>
            <a:r>
              <a:rPr lang="en-US" sz="2000" dirty="0" err="1"/>
              <a:t>anyExt</a:t>
            </a:r>
            <a:r>
              <a:rPr lang="en-US" sz="2000" dirty="0"/>
              <a:t>&gt; elements  in the XML schema of TS 24.558, </a:t>
            </a:r>
            <a:r>
              <a:rPr lang="en-US" sz="2000" b="1" dirty="0"/>
              <a:t>not backward compatible</a:t>
            </a:r>
          </a:p>
          <a:p>
            <a:pPr lvl="1"/>
            <a:endParaRPr lang="en-US" sz="2000" b="1" dirty="0"/>
          </a:p>
          <a:p>
            <a:pPr marL="457200" lvl="1" indent="0">
              <a:buNone/>
            </a:pPr>
            <a:endParaRPr lang="es-ES" sz="2000" b="1" dirty="0"/>
          </a:p>
          <a:p>
            <a:pPr lvl="1"/>
            <a:endParaRPr lang="es-ES" sz="2000" dirty="0"/>
          </a:p>
          <a:p>
            <a:pPr lvl="2"/>
            <a:endParaRPr lang="en-US" sz="16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83364298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566A40-B629-B922-0201-E973F59C89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812C19-BB44-35CB-7280-7235904B2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Status of older releases (cont.)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836E454-0CFE-BAFD-01DD-1306F6E27A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7430" y="1732879"/>
            <a:ext cx="10515600" cy="4799896"/>
          </a:xfrm>
        </p:spPr>
        <p:txBody>
          <a:bodyPr/>
          <a:lstStyle/>
          <a:p>
            <a:r>
              <a:rPr lang="en-US" sz="2400" dirty="0"/>
              <a:t>Rel-16 (cont.):</a:t>
            </a:r>
          </a:p>
          <a:p>
            <a:pPr lvl="1"/>
            <a:r>
              <a:rPr lang="en-US" sz="2000" dirty="0"/>
              <a:t>One Cat F CR agreed for a correction to support OMA requirements for identity management in TS 24.547, backward compatible</a:t>
            </a:r>
          </a:p>
          <a:p>
            <a:pPr lvl="1"/>
            <a:r>
              <a:rPr lang="en-US" sz="2000" dirty="0"/>
              <a:t>One Cat F CR agreed for a correction to the </a:t>
            </a:r>
            <a:r>
              <a:rPr lang="en-GB" sz="2000" dirty="0"/>
              <a:t>&lt;</a:t>
            </a:r>
            <a:r>
              <a:rPr lang="en-GB" sz="2000" dirty="0" err="1"/>
              <a:t>val</a:t>
            </a:r>
            <a:r>
              <a:rPr lang="en-GB" sz="2000" dirty="0"/>
              <a:t>-service-id&gt; element in TS 24.544, </a:t>
            </a:r>
            <a:r>
              <a:rPr lang="en-GB" sz="2000" b="1" dirty="0"/>
              <a:t>not backward compatible</a:t>
            </a:r>
          </a:p>
          <a:p>
            <a:pPr lvl="1"/>
            <a:r>
              <a:rPr lang="en-GB" sz="2000" dirty="0"/>
              <a:t>One Cat F agreed to add </a:t>
            </a:r>
            <a:r>
              <a:rPr lang="en-US" sz="2000" dirty="0"/>
              <a:t>abnormal case handling for UE requested MA PDU session with invalid capabilities in TS 24.501</a:t>
            </a:r>
            <a:r>
              <a:rPr lang="en-GB" sz="2000" dirty="0"/>
              <a:t>, backward compatible</a:t>
            </a:r>
          </a:p>
          <a:p>
            <a:r>
              <a:rPr lang="en-GB" sz="2400" dirty="0"/>
              <a:t>Rel-17:</a:t>
            </a:r>
          </a:p>
          <a:p>
            <a:pPr lvl="1"/>
            <a:r>
              <a:rPr lang="en-GB" sz="2000" dirty="0"/>
              <a:t>One Cat F CR to correct a protocol name in TS 24.229, backward compatible</a:t>
            </a:r>
          </a:p>
          <a:p>
            <a:pPr lvl="1"/>
            <a:r>
              <a:rPr lang="en-GB" sz="2000" dirty="0"/>
              <a:t>One Cat F CR to add missing </a:t>
            </a:r>
            <a:r>
              <a:rPr lang="en-GB" sz="2000" dirty="0" err="1"/>
              <a:t>PostSibType</a:t>
            </a:r>
            <a:r>
              <a:rPr lang="en-GB" sz="2000" dirty="0"/>
              <a:t> to the ciphering key data in TS 24.501, backward compatible</a:t>
            </a:r>
          </a:p>
          <a:p>
            <a:pPr lvl="1"/>
            <a:r>
              <a:rPr lang="en-GB" sz="2000" dirty="0"/>
              <a:t>One Cat F CR agreed to update the mandatory requirements on the UE for SOR-CMCI in TS 23.122, backward compatible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s-ES" sz="2000" b="1" dirty="0"/>
          </a:p>
          <a:p>
            <a:pPr lvl="1"/>
            <a:endParaRPr lang="es-ES" sz="2000" dirty="0"/>
          </a:p>
          <a:p>
            <a:pPr lvl="2"/>
            <a:endParaRPr lang="en-US" sz="16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79876700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353C0B-C1AF-C8A5-2E06-3975FADE43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4F3E42-EA69-AA92-20C6-C31E4A73E6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Status of older releases (cont.)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8DE5AFA-728A-B2B7-C8CD-427BCDF8B1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7430" y="1732879"/>
            <a:ext cx="10515600" cy="4799896"/>
          </a:xfrm>
        </p:spPr>
        <p:txBody>
          <a:bodyPr/>
          <a:lstStyle/>
          <a:p>
            <a:r>
              <a:rPr lang="en-GB" sz="2400" dirty="0"/>
              <a:t>Rel-17 (cont.):</a:t>
            </a:r>
          </a:p>
          <a:p>
            <a:pPr lvl="1"/>
            <a:r>
              <a:rPr lang="en-GB" sz="2000" dirty="0"/>
              <a:t>One Cat F CR agreed for a </a:t>
            </a:r>
            <a:r>
              <a:rPr lang="en-US" sz="2000" dirty="0"/>
              <a:t>correction to ACR Determine and Service Provisioning in TS 24.558, </a:t>
            </a:r>
            <a:r>
              <a:rPr lang="en-US" sz="2000" b="1" dirty="0"/>
              <a:t>not backward compatible</a:t>
            </a:r>
            <a:endParaRPr lang="en-US" sz="2000" dirty="0"/>
          </a:p>
          <a:p>
            <a:pPr lvl="1"/>
            <a:r>
              <a:rPr lang="en-US" sz="2000" dirty="0"/>
              <a:t>One Cat F CR agreed for corrections on the EAS dynamic information in TS 24.558, backward compatible</a:t>
            </a:r>
          </a:p>
          <a:p>
            <a:pPr lvl="1"/>
            <a:r>
              <a:rPr lang="en-US" sz="2000" dirty="0"/>
              <a:t>One Cat F CR agreed for corrections on the EEC context relocation information in TS 24.558, backward compatible</a:t>
            </a:r>
          </a:p>
          <a:p>
            <a:pPr lvl="1"/>
            <a:r>
              <a:rPr lang="en-US" sz="2000" dirty="0"/>
              <a:t>One Cat F CR agreed for corrections on the Target Information in TS 24.558, backward compatible</a:t>
            </a:r>
          </a:p>
          <a:p>
            <a:pPr lvl="1"/>
            <a:r>
              <a:rPr lang="en-US" sz="2000" dirty="0"/>
              <a:t>One Cat F CR agreed to correct the octet numbering in the encoding of the ATSSS rules in TS 24.193, backward compatible</a:t>
            </a:r>
          </a:p>
          <a:p>
            <a:pPr lvl="1"/>
            <a:r>
              <a:rPr lang="en-US" sz="2000" dirty="0"/>
              <a:t>One Cat F CR agreed for corrections to the event-triggered location reporting procedure and the client-triggered or VAL server-triggered location reporting procedure for CoAP in TS 24.545, backward compatible</a:t>
            </a:r>
          </a:p>
          <a:p>
            <a:pPr lvl="1"/>
            <a:r>
              <a:rPr lang="en-US" sz="2000" dirty="0"/>
              <a:t>One Cat F CR agreed for corrections to off-network location management protocol in  </a:t>
            </a:r>
          </a:p>
          <a:p>
            <a:pPr lvl="1"/>
            <a:endParaRPr lang="en-US" sz="2000" dirty="0"/>
          </a:p>
          <a:p>
            <a:pPr lvl="1"/>
            <a:endParaRPr lang="es-ES" sz="2000" b="1" dirty="0"/>
          </a:p>
          <a:p>
            <a:pPr lvl="1"/>
            <a:endParaRPr lang="es-ES" sz="2000" dirty="0"/>
          </a:p>
          <a:p>
            <a:pPr lvl="2"/>
            <a:endParaRPr lang="en-US" sz="16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61382596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2C0593-D2B7-4BDA-25C0-CF7A55B868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3284230-8BF5-363B-D7B6-F1B3C305C7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Status of older releases (cont.)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F3C1FBB-54E5-650B-3B88-6B00A0BD00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7430" y="1732879"/>
            <a:ext cx="10515600" cy="4799896"/>
          </a:xfrm>
        </p:spPr>
        <p:txBody>
          <a:bodyPr/>
          <a:lstStyle/>
          <a:p>
            <a:r>
              <a:rPr lang="en-GB" sz="2400" dirty="0"/>
              <a:t>Rel-17 (cont.):</a:t>
            </a:r>
          </a:p>
          <a:p>
            <a:pPr lvl="1"/>
            <a:r>
              <a:rPr lang="en-US" sz="2000" dirty="0"/>
              <a:t>One Cat F CR agreed for corrections to off-network location management protocol in TS 24.545, backward compatible</a:t>
            </a:r>
          </a:p>
          <a:p>
            <a:pPr lvl="1"/>
            <a:r>
              <a:rPr lang="en-US" sz="2000" dirty="0"/>
              <a:t>One Cat F CR agreed to include timestamp for location report information for CoAP in TS 24.545, backward compatible</a:t>
            </a:r>
          </a:p>
          <a:p>
            <a:pPr lvl="1"/>
            <a:r>
              <a:rPr lang="en-US" sz="2000" dirty="0"/>
              <a:t>One Cat F CR agreed to include timestamp for location report information for HTTP in TS 24.545, backward compatible</a:t>
            </a:r>
          </a:p>
          <a:p>
            <a:pPr lvl="1"/>
            <a:endParaRPr lang="en-US" sz="2000" dirty="0"/>
          </a:p>
          <a:p>
            <a:pPr lvl="1"/>
            <a:endParaRPr lang="es-ES" sz="2000" b="1" dirty="0"/>
          </a:p>
          <a:p>
            <a:pPr lvl="1"/>
            <a:endParaRPr lang="es-ES" sz="2000" dirty="0"/>
          </a:p>
          <a:p>
            <a:pPr lvl="2"/>
            <a:endParaRPr lang="en-US" sz="16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3910057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8357" y="365125"/>
            <a:ext cx="10515600" cy="1325563"/>
          </a:xfrm>
        </p:spPr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Backward Incompatible Changes pre-Rel-18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4426230"/>
              </p:ext>
            </p:extLst>
          </p:nvPr>
        </p:nvGraphicFramePr>
        <p:xfrm>
          <a:off x="215757" y="2282825"/>
          <a:ext cx="11736531" cy="2997514"/>
        </p:xfrm>
        <a:graphic>
          <a:graphicData uri="http://schemas.openxmlformats.org/drawingml/2006/table">
            <a:tbl>
              <a:tblPr firstRow="1" firstCol="1" bandRow="1"/>
              <a:tblGrid>
                <a:gridCol w="1119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1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WICs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C1-252473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to the XML schema on element names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Huawei,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HiSilicon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24.545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SEAL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4556696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C1-252374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Correction to the XML schema on element names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Huawei,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HiSilicon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24.546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SEAL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7121872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C1-252758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to the XML schema on element names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Huawei, HiSilicon 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24.548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SEAL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C1-253913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to the XML schema on &lt;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anyExt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 elements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Huawei,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HiSilicon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24.544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SEAL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871539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C1-252480</a:t>
                      </a:r>
                    </a:p>
                    <a:p>
                      <a:pPr fontAlgn="auto" hangingPunct="1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to the XML schema on &lt;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anyExt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 elements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Huawei,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HiSilicon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24.548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SEAL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6407602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C1-253916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Correction to the &lt;</a:t>
                      </a:r>
                      <a:r>
                        <a:rPr lang="en-GB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val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-service-id&gt; element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Huawei,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HiSilicon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24.544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SEAL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1639383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C1-253919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to ACR Determine and Service Provisioning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Samsung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24.558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EDGEAPP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51832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9159441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</a:t>
            </a:r>
            <a:r>
              <a:rPr lang="en-US" dirty="0">
                <a:highlight>
                  <a:srgbClr val="FFFFFF"/>
                </a:highlight>
              </a:rPr>
              <a:t>Status</a:t>
            </a:r>
            <a:r>
              <a:rPr lang="en-US" dirty="0"/>
              <a:t> 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The number of Rel-18 CRs submitted in CT1 continues to steadily go down:</a:t>
            </a:r>
          </a:p>
          <a:p>
            <a:pPr marL="0" indent="0">
              <a:buNone/>
            </a:pPr>
            <a:r>
              <a:rPr lang="en-GB" sz="2400" dirty="0"/>
              <a:t> </a:t>
            </a:r>
          </a:p>
          <a:p>
            <a:pPr marL="0" indent="0">
              <a:buNone/>
            </a:pPr>
            <a:endParaRPr lang="en-GB" sz="2400" dirty="0"/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  <a:p>
            <a:r>
              <a:rPr lang="en-GB" sz="2400" dirty="0"/>
              <a:t>Many of them were deemed not FASMO and moved to Rel-19</a:t>
            </a:r>
            <a:endParaRPr lang="en-US" sz="2400" dirty="0"/>
          </a:p>
          <a:p>
            <a:r>
              <a:rPr lang="en-GB" sz="2000" dirty="0"/>
              <a:t> </a:t>
            </a:r>
            <a:r>
              <a:rPr lang="en-GB" sz="2400" dirty="0"/>
              <a:t>21 CAT F CRs agreed for Rel-18 in Q2’25</a:t>
            </a:r>
          </a:p>
          <a:p>
            <a:pPr lvl="1"/>
            <a:r>
              <a:rPr lang="en-GB" sz="2000" dirty="0"/>
              <a:t>2 of them are non-backward compatible (see next slide)</a:t>
            </a:r>
          </a:p>
          <a:p>
            <a:pPr marL="0" indent="0">
              <a:buNone/>
            </a:pPr>
            <a:endParaRPr lang="en-US" sz="1600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FAA516C8-E0F2-1AA7-4CB8-7D2A27CB1CD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7245848"/>
              </p:ext>
            </p:extLst>
          </p:nvPr>
        </p:nvGraphicFramePr>
        <p:xfrm>
          <a:off x="3159760" y="211836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17980826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2147838" y="209875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Lena Chaponniere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  <a:br>
              <a:rPr lang="fr-FR" altLang="en-US" sz="1400" dirty="0"/>
            </a:br>
            <a:r>
              <a:rPr lang="en-US" altLang="en-US" sz="1400" dirty="0">
                <a:hlinkClick r:id="rId4"/>
              </a:rPr>
              <a:t>lguellec@qti.qualcomm.com</a:t>
            </a:r>
            <a:endParaRPr lang="en-US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solidFill>
                  <a:srgbClr val="75B44A"/>
                </a:solidFill>
              </a:rPr>
              <a:t>Re-elected at CT1#154 (April 2025)</a:t>
            </a:r>
            <a:endParaRPr lang="fr-FR" altLang="en-US" sz="1400" dirty="0">
              <a:solidFill>
                <a:srgbClr val="75B44A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52345" y="3669513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Sung Won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hlinkClick r:id="rId5"/>
              </a:rPr>
              <a:t>sung.won@nokia.com</a:t>
            </a:r>
            <a:endParaRPr lang="en-US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solidFill>
                  <a:srgbClr val="75B44A"/>
                </a:solidFill>
              </a:rPr>
              <a:t>Re-elected at CT1#155 (May 2025)</a:t>
            </a:r>
            <a:endParaRPr lang="fr-FR" altLang="en-US" sz="1400" dirty="0">
              <a:solidFill>
                <a:srgbClr val="75B44A"/>
              </a:solidFill>
            </a:endParaRP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BDDA321-F9F6-496C-B1F3-ECACBA6D5266}"/>
              </a:ext>
            </a:extLst>
          </p:cNvPr>
          <p:cNvSpPr/>
          <p:nvPr/>
        </p:nvSpPr>
        <p:spPr>
          <a:xfrm>
            <a:off x="7367169" y="3838575"/>
            <a:ext cx="185176" cy="216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9319" y="1896265"/>
            <a:ext cx="1235984" cy="1235984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6F120F3-1407-42DE-ADEF-86B11B1B3CFF}"/>
              </a:ext>
            </a:extLst>
          </p:cNvPr>
          <p:cNvSpPr txBox="1">
            <a:spLocks/>
          </p:cNvSpPr>
          <p:nvPr/>
        </p:nvSpPr>
        <p:spPr bwMode="auto">
          <a:xfrm>
            <a:off x="2158409" y="3689482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Akansha Arora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err="1"/>
              <a:t>Secretary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400" dirty="0">
                <a:hlinkClick r:id="rId7"/>
              </a:rPr>
              <a:t>akansha.arora@3gpp.org</a:t>
            </a:r>
            <a:endParaRPr lang="fi-FI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6" name="Picture 5" descr="A picture containing tree, person, outdoor&#10;&#10;Description automatically generated">
            <a:extLst>
              <a:ext uri="{FF2B5EF4-FFF2-40B4-BE49-F238E27FC236}">
                <a16:creationId xmlns:a16="http://schemas.microsoft.com/office/drawing/2014/main" id="{5F623FBF-AF5B-EA07-8F88-7C7867AE6C1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061" y="3549616"/>
            <a:ext cx="1051896" cy="1698896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6F5C4EA-5E23-7DAB-9198-59DF1D973A4A}"/>
              </a:ext>
            </a:extLst>
          </p:cNvPr>
          <p:cNvSpPr txBox="1">
            <a:spLocks/>
          </p:cNvSpPr>
          <p:nvPr/>
        </p:nvSpPr>
        <p:spPr bwMode="auto">
          <a:xfrm>
            <a:off x="7511798" y="2085390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Behrouz Aghili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hlinkClick r:id="rId9"/>
              </a:rPr>
              <a:t>b_aghili@apple.com</a:t>
            </a:r>
            <a:endParaRPr lang="en-US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400" dirty="0">
                <a:solidFill>
                  <a:srgbClr val="75B44A"/>
                </a:solidFill>
              </a:rPr>
              <a:t>Re-elected at CT1#155 (May 2025)</a:t>
            </a:r>
            <a:endParaRPr lang="fr-FR" altLang="en-US" sz="1400" dirty="0">
              <a:solidFill>
                <a:srgbClr val="75B44A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10" name="Picture 9" descr="A picture containing human face, person, wall, clothing&#10;&#10;Description automatically generated">
            <a:extLst>
              <a:ext uri="{FF2B5EF4-FFF2-40B4-BE49-F238E27FC236}">
                <a16:creationId xmlns:a16="http://schemas.microsoft.com/office/drawing/2014/main" id="{7FFB5C6F-6161-5A4E-E2DC-8EC559D8B06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1843781"/>
            <a:ext cx="1171665" cy="1562220"/>
          </a:xfrm>
          <a:prstGeom prst="rect">
            <a:avLst/>
          </a:prstGeom>
        </p:spPr>
      </p:pic>
      <p:pic>
        <p:nvPicPr>
          <p:cNvPr id="12" name="Picture 11" descr="A person in a white shirt&#10;&#10;Description automatically generated">
            <a:extLst>
              <a:ext uri="{FF2B5EF4-FFF2-40B4-BE49-F238E27FC236}">
                <a16:creationId xmlns:a16="http://schemas.microsoft.com/office/drawing/2014/main" id="{A0B313A3-547D-9971-C6F1-3B4379E8B74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3614029"/>
            <a:ext cx="1171666" cy="1561977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8357" y="365125"/>
            <a:ext cx="10515600" cy="1325563"/>
          </a:xfrm>
        </p:spPr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Backward Incompatible Changes in Rel-18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0081100"/>
              </p:ext>
            </p:extLst>
          </p:nvPr>
        </p:nvGraphicFramePr>
        <p:xfrm>
          <a:off x="215757" y="2282825"/>
          <a:ext cx="11736531" cy="1144489"/>
        </p:xfrm>
        <a:graphic>
          <a:graphicData uri="http://schemas.openxmlformats.org/drawingml/2006/table">
            <a:tbl>
              <a:tblPr firstRow="1" firstCol="1" bandRow="1"/>
              <a:tblGrid>
                <a:gridCol w="1119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1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WICs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C1-252410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Differentiating security materials used for PC5 direct discovery for UE-to-UE relay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Nokia, Ericsson,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InterDigital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, Huawei,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HiSilicon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TS 24.554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5G_ProSe_Ph2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C1-254021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to new type of data type for positioning method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Huawei,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HiSilicon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TS 24.545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5GFLS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88391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2255513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9AB4E8-1E41-BC5A-4786-589540308C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AE3115-7BED-5900-A1BE-201ED1AF8A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</a:t>
            </a:r>
            <a:r>
              <a:rPr lang="en-US" dirty="0">
                <a:highlight>
                  <a:srgbClr val="FFFFFF"/>
                </a:highlight>
              </a:rPr>
              <a:t>Information</a:t>
            </a:r>
            <a:r>
              <a:rPr lang="en-US" dirty="0"/>
              <a:t> to CT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BFFA59-6560-5A8C-A4E7-EA3A0DE2F6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5079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sz="2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Rel-19 work on alignment of </a:t>
            </a:r>
            <a:r>
              <a:rPr lang="en-GB" sz="20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eCall</a:t>
            </a:r>
            <a:r>
              <a:rPr lang="en-GB" sz="2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over IMS with CEN was successfully completed</a:t>
            </a:r>
            <a:endParaRPr lang="en-GB" sz="20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2000" dirty="0"/>
              <a:t> </a:t>
            </a:r>
            <a:r>
              <a:rPr lang="en-US" sz="2000" dirty="0"/>
              <a:t>CT1 agreed a CR to TS 24.229 in C1-253772</a:t>
            </a:r>
          </a:p>
          <a:p>
            <a:r>
              <a:rPr lang="en-US" sz="2000" dirty="0"/>
              <a:t> CT1 sent reply LS C1-253720 to CEN to inform them</a:t>
            </a:r>
          </a:p>
          <a:p>
            <a:pPr marL="0" indent="0">
              <a:buNone/>
            </a:pPr>
            <a:endParaRPr lang="en-GB" sz="800" dirty="0"/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  <a:p>
            <a:endParaRPr lang="en-GB" sz="2400" dirty="0"/>
          </a:p>
          <a:p>
            <a:endParaRPr lang="en-US" dirty="0"/>
          </a:p>
          <a:p>
            <a:endParaRPr lang="en-US" sz="2400" dirty="0"/>
          </a:p>
          <a:p>
            <a:pPr marL="0" indent="0">
              <a:buNone/>
            </a:pPr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51785345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5C8E3B-99D5-8C38-4B5E-911B6C782A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7399FD-1AF8-24EA-DC74-F90229737C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</a:t>
            </a:r>
            <a:r>
              <a:rPr lang="en-US" dirty="0">
                <a:highlight>
                  <a:srgbClr val="FFFFFF"/>
                </a:highlight>
              </a:rPr>
              <a:t>Action</a:t>
            </a:r>
            <a:r>
              <a:rPr lang="en-US" dirty="0"/>
              <a:t> to CT (1/2)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51D13C4-FBF7-09BC-76C2-36C5D0152D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5079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sz="20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Rel-19 WID on MINT_Ph2</a:t>
            </a:r>
          </a:p>
          <a:p>
            <a:r>
              <a:rPr lang="en-GB" sz="2000" dirty="0"/>
              <a:t> </a:t>
            </a:r>
            <a:r>
              <a:rPr lang="en-US" sz="2000" dirty="0"/>
              <a:t>At CT1#155, CT1 conditionally agreed a Rel-19 WID on MINT_Ph2 (see CP-251218)</a:t>
            </a:r>
          </a:p>
          <a:p>
            <a:r>
              <a:rPr lang="en-US" sz="2000" dirty="0"/>
              <a:t> The WID was agreeable but CT1 needs feedback from SA &amp; SA2 on how to proceed with normative work</a:t>
            </a:r>
          </a:p>
          <a:p>
            <a:pPr lvl="1"/>
            <a:r>
              <a:rPr lang="en-US" sz="1600" dirty="0"/>
              <a:t>This is as per the guidance from SA in LS SP-241013 which stated “CT1 should consult SA2 on the architectural impacts and consult SA for final decision on how to proceed with normative work”</a:t>
            </a:r>
          </a:p>
          <a:p>
            <a:r>
              <a:rPr lang="en-US" sz="2000" dirty="0"/>
              <a:t> CT is kindly requested to confirm with SA that CT1 can proceed with the normative work</a:t>
            </a:r>
          </a:p>
          <a:p>
            <a:endParaRPr lang="en-US" sz="2400" dirty="0"/>
          </a:p>
          <a:p>
            <a:pPr marL="0" indent="0">
              <a:buNone/>
            </a:pPr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6826259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</a:t>
            </a:r>
            <a:r>
              <a:rPr lang="en-US" dirty="0">
                <a:highlight>
                  <a:srgbClr val="FFFFFF"/>
                </a:highlight>
              </a:rPr>
              <a:t>Action</a:t>
            </a:r>
            <a:r>
              <a:rPr lang="en-US" dirty="0"/>
              <a:t> to CT (2/2)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5079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sz="20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Rel-19 topics on which CT1 needs feedback from SA WGs</a:t>
            </a:r>
          </a:p>
          <a:p>
            <a:r>
              <a:rPr lang="en-GB" sz="2000" dirty="0"/>
              <a:t> </a:t>
            </a:r>
            <a:r>
              <a:rPr lang="en-US" sz="2000" dirty="0"/>
              <a:t>CT1 needs input from SA3 on the security requirements for Ambient IoT</a:t>
            </a:r>
          </a:p>
          <a:p>
            <a:r>
              <a:rPr lang="en-US" sz="2000" dirty="0"/>
              <a:t> CT1 sent the following LSs to SA2 with questions on Rel-19 topics and needs feedback before the Rel-19 freeze to be able to complete the related Rel-19 work</a:t>
            </a:r>
          </a:p>
          <a:p>
            <a:pPr marL="0" indent="0">
              <a:buNone/>
            </a:pPr>
            <a:endParaRPr lang="en-US" sz="20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marL="457200" lvl="1" indent="0">
              <a:buNone/>
            </a:pPr>
            <a:r>
              <a:rPr lang="en-US" sz="1600" dirty="0"/>
              <a:t>C1</a:t>
            </a:r>
            <a:endParaRPr lang="en-US" sz="1200" dirty="0"/>
          </a:p>
          <a:p>
            <a:r>
              <a:rPr lang="en-US" sz="2000" dirty="0"/>
              <a:t> CT is kindly requested to ask SA to ensure that SA WGs provide the necessary input in a timely manner</a:t>
            </a:r>
          </a:p>
          <a:p>
            <a:pPr marL="0" indent="0">
              <a:buNone/>
            </a:pPr>
            <a:endParaRPr lang="en-GB" sz="800" dirty="0"/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  <a:p>
            <a:endParaRPr lang="en-GB" sz="2400" dirty="0"/>
          </a:p>
          <a:p>
            <a:endParaRPr lang="en-US" dirty="0"/>
          </a:p>
          <a:p>
            <a:endParaRPr lang="en-US" sz="2400" dirty="0"/>
          </a:p>
          <a:p>
            <a:pPr marL="0" indent="0">
              <a:buNone/>
            </a:pPr>
            <a:r>
              <a:rPr lang="en-US" sz="2400" dirty="0"/>
              <a:t>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F7ABF17-972F-8EB8-B440-F3C4656014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4387212"/>
              </p:ext>
            </p:extLst>
          </p:nvPr>
        </p:nvGraphicFramePr>
        <p:xfrm>
          <a:off x="1083734" y="3429000"/>
          <a:ext cx="8128000" cy="1315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213">
                  <a:extLst>
                    <a:ext uri="{9D8B030D-6E8A-4147-A177-3AD203B41FA5}">
                      <a16:colId xmlns:a16="http://schemas.microsoft.com/office/drawing/2014/main" val="3814471300"/>
                    </a:ext>
                  </a:extLst>
                </a:gridCol>
                <a:gridCol w="2695787">
                  <a:extLst>
                    <a:ext uri="{9D8B030D-6E8A-4147-A177-3AD203B41FA5}">
                      <a16:colId xmlns:a16="http://schemas.microsoft.com/office/drawing/2014/main" val="375005939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097094377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9179852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Tdoc</a:t>
                      </a:r>
                      <a:r>
                        <a:rPr lang="en-US" dirty="0"/>
                        <a:t> #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B75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Title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B75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To: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B75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WIC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B75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43050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C1-253724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LS on the path information in 5G </a:t>
                      </a:r>
                      <a:r>
                        <a:rPr lang="en-US" sz="10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</a:t>
                      </a:r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multi-hop UE-to-UE relay discovery of non-IP PDU type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5G_ProSe_Ph3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70113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C1-254010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LS on parameters for </a:t>
                      </a:r>
                      <a:r>
                        <a:rPr lang="en-US" sz="10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</a:t>
                      </a:r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additional parameters announcement request message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5G_ProSe_Ph3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87532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9619730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highlight>
                  <a:srgbClr val="FFFFFF"/>
                </a:highlight>
              </a:rPr>
              <a:t>Acknowledgements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717430" y="1695171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>
                <a:ea typeface="MS PGothic" panose="020B0600070205080204" pitchFamily="34" charset="-128"/>
              </a:rPr>
              <a:t>The CT1 Chair wants to thank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CF3 for hosting the meeting in Wuhan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ETSI for hosting the meeting in Bratislava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Behrouz Aghili for chairing the breakout sessions on “Services”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Sung Won for chairing the breakout sessions on “IMS and MC”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</a:t>
            </a:r>
            <a:r>
              <a:rPr lang="en-US" altLang="ja-JP" sz="2600" dirty="0">
                <a:ea typeface="MS PGothic" panose="020B0600070205080204" pitchFamily="34" charset="-128"/>
              </a:rPr>
              <a:t>Akansha Arora for her excellent support before, during and after the meeting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 Most importantly the CT1 delegates for their dedication and hard work during the meetings</a:t>
            </a:r>
          </a:p>
          <a:p>
            <a:pPr marL="0" indent="0">
              <a:buNone/>
            </a:pPr>
            <a:endParaRPr lang="en-US" altLang="en-US" sz="2600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r>
              <a:rPr lang="en-US" dirty="0"/>
              <a:t>Annex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5F26C5-C290-FDD3-52A1-942B27B58D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A89E093-25C8-07D9-8FBB-64EDF6E41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</a:t>
            </a:r>
            <a:r>
              <a:rPr lang="en-US" dirty="0">
                <a:highlight>
                  <a:srgbClr val="FFFFFF"/>
                </a:highlight>
              </a:rPr>
              <a:t>for conditional approval (1/4)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7F0FAD9-388E-A3D6-317D-B476CC557D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206800"/>
              </p:ext>
            </p:extLst>
          </p:nvPr>
        </p:nvGraphicFramePr>
        <p:xfrm>
          <a:off x="745921" y="1825625"/>
          <a:ext cx="10066364" cy="4539421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503118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7683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9784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578840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96287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47955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889234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291904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752175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24.554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0764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Introducing the configuration parameters of the 5G ProSe multi-hop layer-2 UE-to-network relay UE - the procedural part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19.1.0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C1-253103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Nokia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5G_ProSe_Ph3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5.2.8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 23.304 CR 0546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440153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24.554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0773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Routing information for 5G ProSe multi-hop end UE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19.1.0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C1-253115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Nokia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5G_ProSe_Ph3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8c.2.2.2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 23.304 CR 0553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407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24.572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0104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Clarification on maximum number of LCS secured user plane connection per UE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18.3.0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C1-253574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ZTE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5G_eLCS_Ph3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6.2.1.1.1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TS/TR 23.273 CR 0703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24.572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0112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Maximum one user plane connection per UE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18.3.0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C1-253577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Ericsson, ZTE, Qualcomm Incorporated, Nokia, OPPO, Huawei, HiSilicon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5G_eLCS_Ph3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2, 4.2.3, 6.2.1.1.3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 23.273 CR 0703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22718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24.572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0110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Clarification on the failure of the user plane connection establishment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18.3.0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C1-253578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CATT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5G_eLCS_Ph3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6.2.1.1.5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 23.273 CR 0722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0731457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24.572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0111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Clarification on the failure of the user plane connection establishment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19.2.0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C1-253579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CATT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5G_eLCS_Ph3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6.2.1.1.5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 23.273 CR 0723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4073038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24.193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0218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IP address versions for "link-specific multipath" IP addresses and proxy information when MPQUIC-E functionality is enabled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19.2.0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C1-253597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Nokia, ZTE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MASSS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6.1.4.1.1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 23.501 CR 6257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4165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083608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</a:t>
            </a:r>
            <a:r>
              <a:rPr lang="en-US" dirty="0">
                <a:highlight>
                  <a:srgbClr val="FFFFFF"/>
                </a:highlight>
              </a:rPr>
              <a:t>for conditional approval (2/4)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2BEBC09-5B1B-17A0-B60D-C5360A4856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321864"/>
              </p:ext>
            </p:extLst>
          </p:nvPr>
        </p:nvGraphicFramePr>
        <p:xfrm>
          <a:off x="745921" y="1825625"/>
          <a:ext cx="10066364" cy="4301827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503118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7683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9784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578840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96287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47955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889234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291904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752175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6925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Support of multiple Non-3GPP device identifiers for QoS differentiation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19.2.0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C1-253654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Huawei, HiSilicon, InterDigital, Apple, ZTE, Ericsson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UIA_ARC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4.30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 23.502 CR 5383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440153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24.572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0105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Clarification on maximum number of LCS secured user plane connection per UE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19.2.0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C1-253673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ZTE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TEI19, 5G_eLCS_Ph3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4.2.3, 6.2.1.1.1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TS/TR 23.273 CR 0646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407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6888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PDU session modification request only for non-3GPP device(s)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19.2.0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C1-253730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ZTE, InterDigital, Apple, Ericsson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UIA_ARC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6.4.2.2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TS/TR 23.501 CR 6180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6886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UE indication support of multiple LCS secured user plane connections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19.2.0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C1-253742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ZTE, Ericsson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5GProtoc19, 5G_eLCS_Ph3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5.5.1.2.2, 5.5.1.2.4, 5.5.1.3.2, 5.5.1.3.4, 9.11.3.1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TS/TR 23.273 CR 0646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22718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6872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Clarification on PDU session selection for QoS differentiation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19.2.0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C1-253745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InterDigital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UIA_ARC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4.30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 23.501 CR 6203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0731457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6936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Correction to PDU session modification on mobility to 5GS -Alternative 2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19.2.0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C1-253757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Samsung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MASSS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6.4.2.2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 23.502 CR 5403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4073038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24.229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6732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HTTP signing requests with RCD info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19.2.0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C1-253792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NG_RTC_Ph2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2, V.2.5.1, V.2.5.2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 29.571 CR #0653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4165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4989097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54555E-BA43-2F94-1DF4-0268531593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6C84EB2-9B08-A858-7F11-129BDC18B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</a:t>
            </a:r>
            <a:r>
              <a:rPr lang="en-US" dirty="0">
                <a:highlight>
                  <a:srgbClr val="FFFFFF"/>
                </a:highlight>
              </a:rPr>
              <a:t>for conditional approval (3/4)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71A832C-A97D-47B7-EAFE-4F6C6823D6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2358670"/>
              </p:ext>
            </p:extLst>
          </p:nvPr>
        </p:nvGraphicFramePr>
        <p:xfrm>
          <a:off x="745921" y="1825625"/>
          <a:ext cx="10066364" cy="4301827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503118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7683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9784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578840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96287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47955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889234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291904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752175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24.229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6704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Support of DC multiplexing capability negotiation and indication in IMS network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19.2.0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C1-253794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China Mobile, Huawei, HiSilicon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NG_RTC_Ph2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5.4.1.2.2F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 23.228 CR 1622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440153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24.555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0089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Introducing the configuration parameters of the 5G ProSe multi-hop layer-2 UE-to-network relay UE - the encoding part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19.1.0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C1-253976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Nokia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5G_ProSe_Ph3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5.10.2, 5.11.2, 5.12.2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 23.304 CR 0546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407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24.554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0771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Resolving the ENs related to the List of multi-hop remote UE parameters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19.1.0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C1-253977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Nokia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5G_ProSe_Ph3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8b.2.2.3, 10.3.6.14, 11.3.58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 23.304 CR 0549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6937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Update 5GMM capability for IM relay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19.2.0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C1-253981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CATT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5G_ProSe_Ph3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5.5.1.2.2, 5.5.1.3.2, 9.11.3.1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 23.304 CR 0546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22718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24.555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0091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Policy/Parameter provisioning to support PWS for 5G ProSe multi-hop U2N Relay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19.1.0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C1-253988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OPPO, Qualcomm Incorporated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5G_ProSe_Ph3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5.10.2, 5.11.2, 5.12.2.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 23.304 CR 0547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0731457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24.543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0073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SEALDD enabled XR data transmission establishment service for XR application-HTTP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19.1.0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C1-254003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XRM_Ph2_App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7.2.x (new), 7.2.x.1(new), 7.2.x.2(new), 8.3, 8.4.2, 8.5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 23.433 CR #0142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4073038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24.543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0074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SEALDD enabled XR data transmission establishment for XR application-CoAP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19.1.0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C1-254004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XRM_Ph2_App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7.2.x.3(new), 7.2.x.4(new), A.5.2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 23.433 CR #0142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4165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5757062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53CEE-322F-65F1-CFDD-3510069BB5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30A9E33-A03F-8102-4F89-2F1A9FB319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</a:t>
            </a:r>
            <a:r>
              <a:rPr lang="en-US" dirty="0">
                <a:highlight>
                  <a:srgbClr val="FFFFFF"/>
                </a:highlight>
              </a:rPr>
              <a:t>for conditional approval (4/4)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928796F-4A48-0586-2CE0-001967CEFE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3360273"/>
              </p:ext>
            </p:extLst>
          </p:nvPr>
        </p:nvGraphicFramePr>
        <p:xfrm>
          <a:off x="745921" y="1825625"/>
          <a:ext cx="10066364" cy="1886314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503118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7683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9784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578840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96287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47955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889234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291904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752175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24.558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0126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Support of EAS Information provisioning request from leading EES to partner EES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19.2.0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C1-254043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EDGEAPP_Ph3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6.6.5.2.2, 6.6.7, A.6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 23.558 CR #0729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440153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6926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Support of reject QoS differentiation for non-3GPP device identifier(s)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19.2.0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C1-254126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Huawei, HiSilicon, ZTE, InterDigital, Nokia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UIA_ARC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6.4.2.4.1, 9.11.4.2, B.1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 23.501 CR 6208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407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6875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PDU session modification reject with QoS Differentiation not available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19.2.0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C1-254127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InterDigital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UIA_ARC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6.4.2.4.3, 8.3.8.2, 8.3.8.4</a:t>
                      </a:r>
                      <a:endParaRPr lang="en-US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Core: TS 23.501 CR 6175 / 6208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2096686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dirty="0"/>
              <a:t>CT1#154 (Wuhan)</a:t>
            </a:r>
          </a:p>
          <a:p>
            <a:pPr lvl="1"/>
            <a:r>
              <a:rPr lang="en-US" dirty="0"/>
              <a:t>CT1#155 (Bratislava)</a:t>
            </a:r>
          </a:p>
          <a:p>
            <a:pPr marL="457200" lvl="1" indent="0">
              <a:buNone/>
            </a:pPr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5238504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CT1#156 (Gothenburg)</a:t>
            </a:r>
          </a:p>
          <a:p>
            <a:pPr lvl="2"/>
            <a:r>
              <a:rPr lang="en-US" altLang="fr-FR" dirty="0"/>
              <a:t>Begin	August 25</a:t>
            </a:r>
            <a:r>
              <a:rPr lang="en-US" altLang="fr-FR" baseline="30000" dirty="0"/>
              <a:t>th</a:t>
            </a:r>
            <a:r>
              <a:rPr lang="en-US" altLang="fr-FR" dirty="0"/>
              <a:t> 2025</a:t>
            </a:r>
          </a:p>
          <a:p>
            <a:pPr lvl="2"/>
            <a:r>
              <a:rPr lang="en-US" altLang="fr-FR" dirty="0"/>
              <a:t>End	August 29</a:t>
            </a:r>
            <a:r>
              <a:rPr lang="en-US" altLang="fr-FR" baseline="30000" dirty="0"/>
              <a:t>th</a:t>
            </a:r>
            <a:r>
              <a:rPr lang="en-US" altLang="fr-FR" dirty="0"/>
              <a:t> 2025</a:t>
            </a:r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lvl="1"/>
            <a:endParaRPr lang="en-US" altLang="fr-FR" dirty="0"/>
          </a:p>
          <a:p>
            <a:pPr lvl="1"/>
            <a:endParaRPr lang="en-US" altLang="fr-FR" dirty="0"/>
          </a:p>
          <a:p>
            <a:pPr lvl="2"/>
            <a:endParaRPr lang="en-US" altLang="fr-FR" dirty="0"/>
          </a:p>
          <a:p>
            <a:pPr marL="457200" lvl="1" indent="0">
              <a:buNone/>
            </a:pPr>
            <a:endParaRPr lang="en-US" altLang="fr-FR" dirty="0"/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Lena Chaponniere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WG1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lguellec@qti.qualcomm.com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936289188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TSG CT WG1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7" y="1825625"/>
            <a:ext cx="7146305" cy="4351338"/>
          </a:xfrm>
        </p:spPr>
        <p:txBody>
          <a:bodyPr/>
          <a:lstStyle/>
          <a:p>
            <a:r>
              <a:rPr lang="en-US" sz="2400" dirty="0">
                <a:highlight>
                  <a:srgbClr val="FFFFFF"/>
                </a:highlight>
              </a:rPr>
              <a:t>Number of handled documents</a:t>
            </a:r>
          </a:p>
          <a:p>
            <a:pPr lvl="1"/>
            <a:r>
              <a:rPr lang="en-US" sz="2000" dirty="0">
                <a:highlight>
                  <a:srgbClr val="FFFFFF"/>
                </a:highlight>
              </a:rPr>
              <a:t>CT1#154: 961</a:t>
            </a:r>
          </a:p>
          <a:p>
            <a:pPr lvl="1"/>
            <a:r>
              <a:rPr lang="en-US" sz="2000" dirty="0">
                <a:highlight>
                  <a:srgbClr val="FFFFFF"/>
                </a:highlight>
              </a:rPr>
              <a:t>CT1#155: 963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Agreed CRs </a:t>
            </a:r>
          </a:p>
          <a:p>
            <a:pPr lvl="1"/>
            <a:r>
              <a:rPr lang="en-US" altLang="fr-FR" sz="2000" dirty="0">
                <a:highlight>
                  <a:srgbClr val="FFFFFF"/>
                </a:highlight>
              </a:rPr>
              <a:t>CT1#154:</a:t>
            </a:r>
            <a:r>
              <a:rPr lang="en-US" sz="2000" dirty="0">
                <a:highlight>
                  <a:srgbClr val="FFFFFF"/>
                </a:highlight>
              </a:rPr>
              <a:t> Cat B/C/F: 219</a:t>
            </a:r>
          </a:p>
          <a:p>
            <a:pPr lvl="1"/>
            <a:r>
              <a:rPr lang="en-US" sz="2000" dirty="0">
                <a:highlight>
                  <a:srgbClr val="FFFFFF"/>
                </a:highlight>
              </a:rPr>
              <a:t>CT1#155: Cat B/C/F: 202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Agreed </a:t>
            </a:r>
            <a:r>
              <a:rPr lang="en-US" sz="2400" dirty="0" err="1">
                <a:highlight>
                  <a:srgbClr val="FFFFFF"/>
                </a:highlight>
              </a:rPr>
              <a:t>pCRs</a:t>
            </a:r>
            <a:endParaRPr lang="en-US" sz="2400" dirty="0">
              <a:highlight>
                <a:srgbClr val="FFFFFF"/>
              </a:highlight>
            </a:endParaRPr>
          </a:p>
          <a:p>
            <a:pPr lvl="1"/>
            <a:r>
              <a:rPr lang="en-US" altLang="fr-FR" sz="2000" dirty="0">
                <a:highlight>
                  <a:srgbClr val="FFFFFF"/>
                </a:highlight>
              </a:rPr>
              <a:t>CT1#154: 26</a:t>
            </a:r>
          </a:p>
          <a:p>
            <a:pPr lvl="1"/>
            <a:r>
              <a:rPr lang="en-US" altLang="fr-FR" sz="2000" dirty="0">
                <a:highlight>
                  <a:srgbClr val="FFFFFF"/>
                </a:highlight>
              </a:rPr>
              <a:t>CT1#155: 32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Attendance</a:t>
            </a:r>
          </a:p>
          <a:p>
            <a:pPr lvl="1"/>
            <a:r>
              <a:rPr lang="en-US" altLang="fr-FR" sz="2000" dirty="0">
                <a:highlight>
                  <a:srgbClr val="FFFFFF"/>
                </a:highlight>
              </a:rPr>
              <a:t>CT1#154: 127 attended in person, ~ 4 participated remotely</a:t>
            </a:r>
          </a:p>
          <a:p>
            <a:pPr lvl="1"/>
            <a:r>
              <a:rPr lang="en-US" altLang="fr-FR" sz="2000" dirty="0">
                <a:highlight>
                  <a:srgbClr val="FFFFFF"/>
                </a:highlight>
              </a:rPr>
              <a:t>CT1#155: 104 attended in person, ~ 2 listened in</a:t>
            </a:r>
          </a:p>
          <a:p>
            <a:pPr lvl="1"/>
            <a:endParaRPr lang="en-US" altLang="fr-FR" sz="1800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7499953" y="1822445"/>
            <a:ext cx="406846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sz="2400" dirty="0"/>
              <a:t>Other information</a:t>
            </a:r>
          </a:p>
          <a:p>
            <a:pPr lvl="1"/>
            <a:r>
              <a:rPr lang="en-US" altLang="fr-FR" sz="2000" dirty="0"/>
              <a:t>CT1#154 and CT1#155 had all releases in scope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New agreed  Study/Work Items led by CT1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32C4EA00-9C77-6C36-595F-F6A2E40814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5859249"/>
              </p:ext>
            </p:extLst>
          </p:nvPr>
        </p:nvGraphicFramePr>
        <p:xfrm>
          <a:off x="229870" y="1881949"/>
          <a:ext cx="11341319" cy="1744894"/>
        </p:xfrm>
        <a:graphic>
          <a:graphicData uri="http://schemas.openxmlformats.org/drawingml/2006/table">
            <a:tbl>
              <a:tblPr firstRow="1" firstCol="1" bandRow="1"/>
              <a:tblGrid>
                <a:gridCol w="935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9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69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19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089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29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CP-251217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New WID on CT aspects for ATSSS Rule Provisioning via 3GPP access connected to EPC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NEC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Enable provisioning of ATSSS rules via 3GPP access connected to EPC 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2512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CP-251218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New WID on CT aspects of MINT support in EPS for 5G-only national roaming UE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China Telecom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Enhance the necessary CT1 specifications to specify the requirements developed by CT1 during the FS_MINT_Ph2 study phase, which are specified in TR 24.812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81063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CP-251236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New WID on CT aspects of Architecture support of Ambient power-enabled Internet of Things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Specify the CT aspects of Architecture support of 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AIoT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(Direct interface option between AIOTF and 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AIoT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RAN and Indirect interface option via AMF between AIOTF and 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AIoT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RAN) in order to define the necessary protocol/interface aspects based on the stage-2 requirements developed by SA WG2 and SA WG3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977886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Revised Study/Work Items led by CT1</a:t>
            </a:r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A32C9A0D-AD36-DD17-8F97-0BFE855866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3484867"/>
              </p:ext>
            </p:extLst>
          </p:nvPr>
        </p:nvGraphicFramePr>
        <p:xfrm>
          <a:off x="209550" y="1861629"/>
          <a:ext cx="8840182" cy="3021244"/>
        </p:xfrm>
        <a:graphic>
          <a:graphicData uri="http://schemas.openxmlformats.org/drawingml/2006/table">
            <a:tbl>
              <a:tblPr firstRow="1" firstCol="1" bandRow="1"/>
              <a:tblGrid>
                <a:gridCol w="935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025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021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089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CP-251219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Revised WID on IMS Stage-3 IETF Protocol Alignment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Nokia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76088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CP-251220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Revised WID on enhancement of controlling access technology RAT utilization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Vodafone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2777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CP-251221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Revised WID on CT aspects of Vehicle Mounted Relays Phase 2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Qualcomm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63078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CP-251222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Revised WID on support for PWS over IoT NTN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Qualcomm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55075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CP-251223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Revised WID on Alignment of 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eCall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over IMS with CEN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Qualcomm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77965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CP-251224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Revised WID on CT aspects of 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ProSe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support in NPN 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China Telecom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0706298"/>
                  </a:ext>
                </a:extLst>
              </a:tr>
              <a:tr h="646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CP-251225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Revised WID on CT aspects for enabling MSGin5G Service phase 3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China Telecom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45590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CP-251226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Revised WID on CT aspects of Multi-Access (ATSSS_Ph4)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Apple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36391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CP-251227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Revised SID on MINT support in EPS for 5G-only national roaming UE 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LG Electronics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17113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815098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Rel-19 (1/5)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56220" y="5491773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2236829"/>
              </p:ext>
            </p:extLst>
          </p:nvPr>
        </p:nvGraphicFramePr>
        <p:xfrm>
          <a:off x="657054" y="1816740"/>
          <a:ext cx="9687858" cy="3524013"/>
        </p:xfrm>
        <a:graphic>
          <a:graphicData uri="http://schemas.openxmlformats.org/drawingml/2006/table">
            <a:tbl>
              <a:tblPr firstRow="1" firstCol="1" bandRow="1"/>
              <a:tblGrid>
                <a:gridCol w="594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04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69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4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01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4406">
                  <a:extLst>
                    <a:ext uri="{9D8B030D-6E8A-4147-A177-3AD203B41FA5}">
                      <a16:colId xmlns:a16="http://schemas.microsoft.com/office/drawing/2014/main" val="2821138968"/>
                    </a:ext>
                  </a:extLst>
                </a:gridCol>
                <a:gridCol w="981456">
                  <a:extLst>
                    <a:ext uri="{9D8B030D-6E8A-4147-A177-3AD203B41FA5}">
                      <a16:colId xmlns:a16="http://schemas.microsoft.com/office/drawing/2014/main" val="2959611455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1040069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Application Layer Support for Uncrewed Aerial Systems (UAS), Phase 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UASAPP_Ph3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1040058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for Enabling Edge Applications Phase 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EDGEAPP_Ph3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1040060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Rel-19 Enhancements of 3GPP Northbound and Application Layer Interfaces and APIs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NBI19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1040062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CT1 aspects of IMS Stage-3 IETF Protocol Alignment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IMSProtoc19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1040064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CT1 aspects of Protocol enhancements for Mission Critical Services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MCProtoc19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1040067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Enhancement of controlling RAT utilization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ECRATU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1040045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Enhanced Mission Critical Location Management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enhMCLoc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1040046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Stage-3 5GS NAS protocol development 18 general aspects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5GProtoc19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477336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1040047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Stage-3 5GS NAS protocol development 18 non 3GPP aspects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5GProtoc19-non3GPP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8572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22398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Rel-19 (2/5)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56220" y="5491773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986570"/>
              </p:ext>
            </p:extLst>
          </p:nvPr>
        </p:nvGraphicFramePr>
        <p:xfrm>
          <a:off x="657054" y="1816740"/>
          <a:ext cx="9687858" cy="3572180"/>
        </p:xfrm>
        <a:graphic>
          <a:graphicData uri="http://schemas.openxmlformats.org/drawingml/2006/table">
            <a:tbl>
              <a:tblPr firstRow="1" firstCol="1" bandRow="1"/>
              <a:tblGrid>
                <a:gridCol w="594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04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69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4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01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4406">
                  <a:extLst>
                    <a:ext uri="{9D8B030D-6E8A-4147-A177-3AD203B41FA5}">
                      <a16:colId xmlns:a16="http://schemas.microsoft.com/office/drawing/2014/main" val="2821138968"/>
                    </a:ext>
                  </a:extLst>
                </a:gridCol>
                <a:gridCol w="981456">
                  <a:extLst>
                    <a:ext uri="{9D8B030D-6E8A-4147-A177-3AD203B41FA5}">
                      <a16:colId xmlns:a16="http://schemas.microsoft.com/office/drawing/2014/main" val="2959611455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1040048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Stage-3 SAE Protocol Development general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SAES19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1040049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Stage-3 SAE Protocol Development non 3GPP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SAES19-non3GPP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1050045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CT1 aspects of Application enablement for AI/ML services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AIML_App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  <a:p>
                      <a:pPr algn="ctr" fontAlgn="b"/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4254469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1050041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CT1 aspects of integration of satellite components in the 5G architecture Phase 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5GSAT_Ph3_ARCH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53179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1050060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CT1 aspects of Application enablement for mobile metaverse services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Metaverse_App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3725401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1050074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CT1 aspects of indirect network sharing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TEI19_NetShare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5579088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1050081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CT1 aspects of </a:t>
                      </a:r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ProSe</a:t>
                      </a: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support in NPN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TEI19_ProSe_NPN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2575941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1050057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CT1 aspects of Multi-Access (ATSSS_Ph4)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MASSS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82629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397709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9AE409-63DB-C5EE-12AE-CAEBCB30EF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DCC8A9-F590-B1E5-51A8-E9FD2FBDCD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Rel-19 (3/5)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F642A90-DCE8-8ADF-A047-D6E49CDED9F1}"/>
              </a:ext>
            </a:extLst>
          </p:cNvPr>
          <p:cNvSpPr txBox="1">
            <a:spLocks/>
          </p:cNvSpPr>
          <p:nvPr/>
        </p:nvSpPr>
        <p:spPr bwMode="auto">
          <a:xfrm>
            <a:off x="56220" y="5491773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B8A0011-8C7F-8EB2-9B62-FE99499628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2969166"/>
              </p:ext>
            </p:extLst>
          </p:nvPr>
        </p:nvGraphicFramePr>
        <p:xfrm>
          <a:off x="657054" y="1816740"/>
          <a:ext cx="9687858" cy="3576705"/>
        </p:xfrm>
        <a:graphic>
          <a:graphicData uri="http://schemas.openxmlformats.org/drawingml/2006/table">
            <a:tbl>
              <a:tblPr firstRow="1" firstCol="1" bandRow="1"/>
              <a:tblGrid>
                <a:gridCol w="594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04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69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4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01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4406">
                  <a:extLst>
                    <a:ext uri="{9D8B030D-6E8A-4147-A177-3AD203B41FA5}">
                      <a16:colId xmlns:a16="http://schemas.microsoft.com/office/drawing/2014/main" val="2821138968"/>
                    </a:ext>
                  </a:extLst>
                </a:gridCol>
                <a:gridCol w="981456">
                  <a:extLst>
                    <a:ext uri="{9D8B030D-6E8A-4147-A177-3AD203B41FA5}">
                      <a16:colId xmlns:a16="http://schemas.microsoft.com/office/drawing/2014/main" val="2959611455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1050067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System architecture for Next Generation Real time Communication services Phase 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NG_RTC_Ph2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1050091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UAS, UAV and UAM Phase 3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UAS_Ph3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1050038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Proximity-based Services in 5GS Phase 3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5G_ProSe_Ph3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  <a:p>
                      <a:pPr algn="ctr" fontAlgn="b"/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4254469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Vehicle Mounted Relays Phase 2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VMR_Ph2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6/6/2025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53179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1050094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Identifying non-3GPP Devices Connecting behind a UE or 5G-RG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UIA_ARC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3725401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1050103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Railways specific Enhancements to Mission Critical Services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FRMCS_Ph5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5579088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1050063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MPS for IMS Messaging and SMS services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MPS4msg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93%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2575941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1050029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Study on MINT support in EPS for 5G-only national roaming UE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FS_MINT_Ph2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12/12/2024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82629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067244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19048</TotalTime>
  <Words>3803</Words>
  <Application>Microsoft Office PowerPoint</Application>
  <PresentationFormat>Widescreen</PresentationFormat>
  <Paragraphs>1080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39" baseType="lpstr">
      <vt:lpstr>MS PGothic</vt:lpstr>
      <vt:lpstr>Aptos</vt:lpstr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CT WG1 Status Report  to TSG CT#108</vt:lpstr>
      <vt:lpstr>TSG CT WG1 Officials</vt:lpstr>
      <vt:lpstr>Meeting Calendar</vt:lpstr>
      <vt:lpstr>TSG CT WG1 Statistics</vt:lpstr>
      <vt:lpstr>New agreed  Study/Work Items led by CT1</vt:lpstr>
      <vt:lpstr>Revised Study/Work Items led by CT1</vt:lpstr>
      <vt:lpstr>Work Plan Rel-19 (1/5)</vt:lpstr>
      <vt:lpstr>Work Plan Rel-19 (2/5)</vt:lpstr>
      <vt:lpstr>Work Plan Rel-19 (3/5)</vt:lpstr>
      <vt:lpstr>Work Plan Rel-19 (4/5)</vt:lpstr>
      <vt:lpstr>Work Plan Rel-19 (5/5)</vt:lpstr>
      <vt:lpstr>TS/TR sent to CT plenary</vt:lpstr>
      <vt:lpstr>Work Item Exception Sheets </vt:lpstr>
      <vt:lpstr>Status of older releases</vt:lpstr>
      <vt:lpstr>Status of older releases (cont.)</vt:lpstr>
      <vt:lpstr>Status of older releases (cont.)</vt:lpstr>
      <vt:lpstr>Status of older releases (cont.)</vt:lpstr>
      <vt:lpstr>Backward Incompatible Changes pre-Rel-18</vt:lpstr>
      <vt:lpstr>Release 18 Status </vt:lpstr>
      <vt:lpstr>Backward Incompatible Changes in Rel-18</vt:lpstr>
      <vt:lpstr>For Information to CT </vt:lpstr>
      <vt:lpstr>For Action to CT (1/2)</vt:lpstr>
      <vt:lpstr>For Action to CT (2/2)</vt:lpstr>
      <vt:lpstr>Acknowledgements</vt:lpstr>
      <vt:lpstr>Annex</vt:lpstr>
      <vt:lpstr>CRs for conditional approval (1/4)</vt:lpstr>
      <vt:lpstr>CRs for conditional approval (2/4)</vt:lpstr>
      <vt:lpstr>CRs for conditional approval (3/4)</vt:lpstr>
      <vt:lpstr>CRs for conditional approval (4/4)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Lena Chaponniere</cp:lastModifiedBy>
  <cp:revision>1267</cp:revision>
  <dcterms:created xsi:type="dcterms:W3CDTF">2010-02-05T13:52:04Z</dcterms:created>
  <dcterms:modified xsi:type="dcterms:W3CDTF">2025-05-30T19:32:56Z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aa2129-79ec-42c0-bfac-e5b7a0374572_Enabled">
    <vt:lpwstr>true</vt:lpwstr>
  </property>
  <property fmtid="{D5CDD505-2E9C-101B-9397-08002B2CF9AE}" pid="3" name="MSIP_Label_b1aa2129-79ec-42c0-bfac-e5b7a0374572_SetDate">
    <vt:lpwstr>2021-08-30T08:50:10Z</vt:lpwstr>
  </property>
  <property fmtid="{D5CDD505-2E9C-101B-9397-08002B2CF9AE}" pid="4" name="MSIP_Label_b1aa2129-79ec-42c0-bfac-e5b7a0374572_Method">
    <vt:lpwstr>Privileged</vt:lpwstr>
  </property>
  <property fmtid="{D5CDD505-2E9C-101B-9397-08002B2CF9AE}" pid="5" name="MSIP_Label_b1aa2129-79ec-42c0-bfac-e5b7a0374572_Name">
    <vt:lpwstr>b1aa2129-79ec-42c0-bfac-e5b7a0374572</vt:lpwstr>
  </property>
  <property fmtid="{D5CDD505-2E9C-101B-9397-08002B2CF9AE}" pid="6" name="MSIP_Label_b1aa2129-79ec-42c0-bfac-e5b7a0374572_SiteId">
    <vt:lpwstr>5d471751-9675-428d-917b-70f44f9630b0</vt:lpwstr>
  </property>
  <property fmtid="{D5CDD505-2E9C-101B-9397-08002B2CF9AE}" pid="7" name="MSIP_Label_b1aa2129-79ec-42c0-bfac-e5b7a0374572_ActionId">
    <vt:lpwstr>775e7123-7e2b-484f-bfcc-c3cc27dbe04f</vt:lpwstr>
  </property>
  <property fmtid="{D5CDD505-2E9C-101B-9397-08002B2CF9AE}" pid="8" name="MSIP_Label_b1aa2129-79ec-42c0-bfac-e5b7a0374572_ContentBits">
    <vt:lpwstr>0</vt:lpwstr>
  </property>
</Properties>
</file>