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5" r:id="rId17"/>
    <p:sldId id="1163" r:id="rId18"/>
    <p:sldId id="1164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7CE212-64AB-4D31-B146-E61CD22F551D}" v="1" dt="2025-03-13T01:19:52.23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E7CE212-64AB-4D31-B146-E61CD22F551D}"/>
    <pc:docChg chg="undo custSel modSld">
      <pc:chgData name="Alain Sultan" userId="2b0808dc-3530-4760-ae57-56aa48186e32" providerId="ADAL" clId="{EE7CE212-64AB-4D31-B146-E61CD22F551D}" dt="2025-03-13T01:28:32.261" v="147" actId="14100"/>
      <pc:docMkLst>
        <pc:docMk/>
      </pc:docMkLst>
      <pc:sldChg chg="modSp mod">
        <pc:chgData name="Alain Sultan" userId="2b0808dc-3530-4760-ae57-56aa48186e32" providerId="ADAL" clId="{EE7CE212-64AB-4D31-B146-E61CD22F551D}" dt="2025-03-13T01:16:56.972" v="0" actId="20577"/>
        <pc:sldMkLst>
          <pc:docMk/>
          <pc:sldMk cId="0" sldId="303"/>
        </pc:sldMkLst>
        <pc:spChg chg="mod">
          <ac:chgData name="Alain Sultan" userId="2b0808dc-3530-4760-ae57-56aa48186e32" providerId="ADAL" clId="{EE7CE212-64AB-4D31-B146-E61CD22F551D}" dt="2025-03-13T01:16:56.972" v="0" actId="20577"/>
          <ac:spMkLst>
            <pc:docMk/>
            <pc:sldMk cId="0" sldId="303"/>
            <ac:spMk id="6152" creationId="{E7430CFF-B6A8-F0E3-5069-E233E8AE6246}"/>
          </ac:spMkLst>
        </pc:spChg>
      </pc:sldChg>
      <pc:sldChg chg="modSp mod">
        <pc:chgData name="Alain Sultan" userId="2b0808dc-3530-4760-ae57-56aa48186e32" providerId="ADAL" clId="{EE7CE212-64AB-4D31-B146-E61CD22F551D}" dt="2025-03-13T01:26:15.692" v="136" actId="20577"/>
        <pc:sldMkLst>
          <pc:docMk/>
          <pc:sldMk cId="0" sldId="1116"/>
        </pc:sldMkLst>
        <pc:spChg chg="mod">
          <ac:chgData name="Alain Sultan" userId="2b0808dc-3530-4760-ae57-56aa48186e32" providerId="ADAL" clId="{EE7CE212-64AB-4D31-B146-E61CD22F551D}" dt="2025-03-13T01:26:15.692" v="136" actId="20577"/>
          <ac:spMkLst>
            <pc:docMk/>
            <pc:sldMk cId="0" sldId="1116"/>
            <ac:spMk id="15363" creationId="{8B6101D0-4944-92F0-0F66-B23B066C30CA}"/>
          </ac:spMkLst>
        </pc:spChg>
      </pc:sldChg>
      <pc:sldChg chg="addSp modSp mod">
        <pc:chgData name="Alain Sultan" userId="2b0808dc-3530-4760-ae57-56aa48186e32" providerId="ADAL" clId="{EE7CE212-64AB-4D31-B146-E61CD22F551D}" dt="2025-03-13T01:20:44.632" v="15" actId="14100"/>
        <pc:sldMkLst>
          <pc:docMk/>
          <pc:sldMk cId="282500707" sldId="1161"/>
        </pc:sldMkLst>
        <pc:spChg chg="add mod">
          <ac:chgData name="Alain Sultan" userId="2b0808dc-3530-4760-ae57-56aa48186e32" providerId="ADAL" clId="{EE7CE212-64AB-4D31-B146-E61CD22F551D}" dt="2025-03-13T01:20:26.257" v="14" actId="692"/>
          <ac:spMkLst>
            <pc:docMk/>
            <pc:sldMk cId="282500707" sldId="1161"/>
            <ac:spMk id="3" creationId="{064FBBAD-92B3-7B72-A751-8332364D53EE}"/>
          </ac:spMkLst>
        </pc:spChg>
        <pc:spChg chg="mod">
          <ac:chgData name="Alain Sultan" userId="2b0808dc-3530-4760-ae57-56aa48186e32" providerId="ADAL" clId="{EE7CE212-64AB-4D31-B146-E61CD22F551D}" dt="2025-03-13T01:20:44.632" v="15" actId="14100"/>
          <ac:spMkLst>
            <pc:docMk/>
            <pc:sldMk cId="282500707" sldId="1161"/>
            <ac:spMk id="22" creationId="{A2547763-F2B5-91FD-8694-91FA069F349D}"/>
          </ac:spMkLst>
        </pc:spChg>
        <pc:spChg chg="mod">
          <ac:chgData name="Alain Sultan" userId="2b0808dc-3530-4760-ae57-56aa48186e32" providerId="ADAL" clId="{EE7CE212-64AB-4D31-B146-E61CD22F551D}" dt="2025-03-13T01:17:08.548" v="1" actId="14100"/>
          <ac:spMkLst>
            <pc:docMk/>
            <pc:sldMk cId="282500707" sldId="1161"/>
            <ac:spMk id="10315" creationId="{D64FF15B-122B-6EE4-401A-75F05FB02E4A}"/>
          </ac:spMkLst>
        </pc:spChg>
      </pc:sldChg>
      <pc:sldChg chg="modSp mod">
        <pc:chgData name="Alain Sultan" userId="2b0808dc-3530-4760-ae57-56aa48186e32" providerId="ADAL" clId="{EE7CE212-64AB-4D31-B146-E61CD22F551D}" dt="2025-03-13T01:28:32.261" v="147" actId="14100"/>
        <pc:sldMkLst>
          <pc:docMk/>
          <pc:sldMk cId="312445749" sldId="1163"/>
        </pc:sldMkLst>
        <pc:spChg chg="mod">
          <ac:chgData name="Alain Sultan" userId="2b0808dc-3530-4760-ae57-56aa48186e32" providerId="ADAL" clId="{EE7CE212-64AB-4D31-B146-E61CD22F551D}" dt="2025-03-13T01:28:32.261" v="147" actId="14100"/>
          <ac:spMkLst>
            <pc:docMk/>
            <pc:sldMk cId="312445749" sldId="1163"/>
            <ac:spMk id="21" creationId="{32B622FC-0D4E-F8E6-3A5E-D4F5FF2BBFCD}"/>
          </ac:spMkLst>
        </pc:spChg>
        <pc:spChg chg="mod">
          <ac:chgData name="Alain Sultan" userId="2b0808dc-3530-4760-ae57-56aa48186e32" providerId="ADAL" clId="{EE7CE212-64AB-4D31-B146-E61CD22F551D}" dt="2025-03-13T01:17:22.490" v="2" actId="14100"/>
          <ac:spMkLst>
            <pc:docMk/>
            <pc:sldMk cId="312445749" sldId="1163"/>
            <ac:spMk id="17485" creationId="{FB1E3A0C-0C94-56B1-9E8E-15BB970781E4}"/>
          </ac:spMkLst>
        </pc:spChg>
        <pc:cxnChg chg="ord">
          <ac:chgData name="Alain Sultan" userId="2b0808dc-3530-4760-ae57-56aa48186e32" providerId="ADAL" clId="{EE7CE212-64AB-4D31-B146-E61CD22F551D}" dt="2025-03-13T01:17:33.525" v="3" actId="167"/>
          <ac:cxnSpMkLst>
            <pc:docMk/>
            <pc:sldMk cId="312445749" sldId="1163"/>
            <ac:cxnSpMk id="57" creationId="{71746959-D045-E5B5-AFE7-E047AC2F1E3F}"/>
          </ac:cxnSpMkLst>
        </pc:cxnChg>
      </pc:sldChg>
      <pc:sldChg chg="modSp mod">
        <pc:chgData name="Alain Sultan" userId="2b0808dc-3530-4760-ae57-56aa48186e32" providerId="ADAL" clId="{EE7CE212-64AB-4D31-B146-E61CD22F551D}" dt="2025-03-13T01:17:52.750" v="4" actId="20577"/>
        <pc:sldMkLst>
          <pc:docMk/>
          <pc:sldMk cId="2341510294" sldId="1164"/>
        </pc:sldMkLst>
        <pc:spChg chg="mod">
          <ac:chgData name="Alain Sultan" userId="2b0808dc-3530-4760-ae57-56aa48186e32" providerId="ADAL" clId="{EE7CE212-64AB-4D31-B146-E61CD22F551D}" dt="2025-03-13T01:17:52.750" v="4" actId="20577"/>
          <ac:spMkLst>
            <pc:docMk/>
            <pc:sldMk cId="2341510294" sldId="1164"/>
            <ac:spMk id="15363" creationId="{B23A5434-5AD3-6B9C-A765-72A77F731CA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3/13/2025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workshop/2025-03-10_3GPP_6G_WS/Docs/6GWS-25024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</a:t>
            </a:r>
            <a:r>
              <a:rPr lang="en-GB" sz="36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#107</a:t>
            </a:r>
            <a:endParaRPr lang="en-GB" sz="36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400" b="1" kern="0">
                <a:latin typeface="+mj-lt"/>
                <a:ea typeface="ＭＳ Ｐゴシック" charset="0"/>
                <a:cs typeface="ＭＳ Ｐゴシック" charset="0"/>
              </a:rPr>
              <a:t>Start-of-meeting </a:t>
            </a: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</a:t>
            </a:r>
            <a:r>
              <a:rPr lang="en-GB" altLang="en-US" sz="900" i="1">
                <a:latin typeface="Arial" panose="020B0604020202020204" pitchFamily="34" charset="0"/>
              </a:rPr>
              <a:t>#107 </a:t>
            </a:r>
            <a:r>
              <a:rPr lang="en-GB" altLang="en-US" sz="900" i="1" dirty="0">
                <a:latin typeface="Arial" panose="020B0604020202020204" pitchFamily="34" charset="0"/>
              </a:rPr>
              <a:t>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</a:t>
            </a:r>
            <a:r>
              <a:rPr lang="en-GB" altLang="en-US" sz="900" i="1">
                <a:latin typeface="Arial" panose="020B0604020202020204" pitchFamily="34" charset="0"/>
              </a:rPr>
              <a:t>#107, </a:t>
            </a:r>
            <a:r>
              <a:rPr lang="en-GB" altLang="en-US" sz="900" i="1" dirty="0">
                <a:latin typeface="Arial" panose="020B0604020202020204" pitchFamily="34" charset="0"/>
              </a:rPr>
              <a:t>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CP-250262 (rev of CP-250016 / CP-250011 / SP-250318)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#107, 12 -14 March 2024, Incheon, South Korea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444" y="94364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723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(1/2)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25908" y="2846160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997979" y="3766704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21343" y="2911745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85D6F1-7AB7-497B-F40F-04803B0A4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6596"/>
              </p:ext>
            </p:extLst>
          </p:nvPr>
        </p:nvGraphicFramePr>
        <p:xfrm>
          <a:off x="1749309" y="1588850"/>
          <a:ext cx="5798646" cy="2187264"/>
        </p:xfrm>
        <a:graphic>
          <a:graphicData uri="http://schemas.openxmlformats.org/drawingml/2006/table">
            <a:tbl>
              <a:tblPr/>
              <a:tblGrid>
                <a:gridCol w="416825">
                  <a:extLst>
                    <a:ext uri="{9D8B030D-6E8A-4147-A177-3AD203B41FA5}">
                      <a16:colId xmlns:a16="http://schemas.microsoft.com/office/drawing/2014/main" val="4096765626"/>
                    </a:ext>
                  </a:extLst>
                </a:gridCol>
                <a:gridCol w="3614656">
                  <a:extLst>
                    <a:ext uri="{9D8B030D-6E8A-4147-A177-3AD203B41FA5}">
                      <a16:colId xmlns:a16="http://schemas.microsoft.com/office/drawing/2014/main" val="1565699488"/>
                    </a:ext>
                  </a:extLst>
                </a:gridCol>
                <a:gridCol w="905292">
                  <a:extLst>
                    <a:ext uri="{9D8B030D-6E8A-4147-A177-3AD203B41FA5}">
                      <a16:colId xmlns:a16="http://schemas.microsoft.com/office/drawing/2014/main" val="2934229093"/>
                    </a:ext>
                  </a:extLst>
                </a:gridCol>
                <a:gridCol w="488467">
                  <a:extLst>
                    <a:ext uri="{9D8B030D-6E8A-4147-A177-3AD203B41FA5}">
                      <a16:colId xmlns:a16="http://schemas.microsoft.com/office/drawing/2014/main" val="3671198079"/>
                    </a:ext>
                  </a:extLst>
                </a:gridCol>
                <a:gridCol w="373406">
                  <a:extLst>
                    <a:ext uri="{9D8B030D-6E8A-4147-A177-3AD203B41FA5}">
                      <a16:colId xmlns:a16="http://schemas.microsoft.com/office/drawing/2014/main" val="3324990146"/>
                    </a:ext>
                  </a:extLst>
                </a:gridCol>
              </a:tblGrid>
              <a:tr h="14373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10976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49325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03/02/2025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908651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90298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99222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50032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7062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0350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40259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of SMS to Emergency Centre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899904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17800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73075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9422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83031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4409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3624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87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(2/2)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2 &amp; RAN: Workshop at TSG#</a:t>
            </a:r>
            <a:r>
              <a:rPr lang="en-US" altLang="en-US" sz="2000"/>
              <a:t>106 started </a:t>
            </a:r>
            <a:r>
              <a:rPr lang="en-US" altLang="en-US" sz="2000" dirty="0"/>
              <a:t>identifying </a:t>
            </a:r>
            <a:r>
              <a:rPr lang="en-US" altLang="en-US" sz="2000"/>
              <a:t>the work:</a:t>
            </a:r>
            <a:endParaRPr lang="en-US" altLang="en-US" sz="2000" dirty="0"/>
          </a:p>
          <a:p>
            <a:pPr marL="739775" lvl="1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0" indent="0">
              <a:buNone/>
              <a:defRPr/>
            </a:pPr>
            <a:endParaRPr lang="en-US" altLang="en-US" sz="1600"/>
          </a:p>
          <a:p>
            <a:pPr marL="739775" lvl="1" indent="-341313">
              <a:defRPr/>
            </a:pPr>
            <a:r>
              <a:rPr lang="en-US" altLang="en-US" sz="1600"/>
              <a:t>Also in Rel-20: SA4’s </a:t>
            </a:r>
            <a:r>
              <a:rPr lang="en-GB" altLang="en-US" sz="1600"/>
              <a:t>Study on Ultra Low Bitrate Speech Codec  (FS_ULBC, UID 1070055)</a:t>
            </a:r>
          </a:p>
          <a:p>
            <a:pPr marL="739775" lvl="1" indent="-341313">
              <a:defRPr/>
            </a:pPr>
            <a:r>
              <a:rPr lang="en-US" altLang="en-US" sz="1600"/>
              <a:t>Technical work not started</a:t>
            </a:r>
          </a:p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21DC0E-3BD3-8DF4-5533-1F778DDDA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84222"/>
              </p:ext>
            </p:extLst>
          </p:nvPr>
        </p:nvGraphicFramePr>
        <p:xfrm>
          <a:off x="803448" y="1196195"/>
          <a:ext cx="7620000" cy="2729865"/>
        </p:xfrm>
        <a:graphic>
          <a:graphicData uri="http://schemas.openxmlformats.org/drawingml/2006/table">
            <a:tbl>
              <a:tblPr/>
              <a:tblGrid>
                <a:gridCol w="608839">
                  <a:extLst>
                    <a:ext uri="{9D8B030D-6E8A-4147-A177-3AD203B41FA5}">
                      <a16:colId xmlns:a16="http://schemas.microsoft.com/office/drawing/2014/main" val="681369161"/>
                    </a:ext>
                  </a:extLst>
                </a:gridCol>
                <a:gridCol w="5279775">
                  <a:extLst>
                    <a:ext uri="{9D8B030D-6E8A-4147-A177-3AD203B41FA5}">
                      <a16:colId xmlns:a16="http://schemas.microsoft.com/office/drawing/2014/main" val="2792222058"/>
                    </a:ext>
                  </a:extLst>
                </a:gridCol>
                <a:gridCol w="1322322">
                  <a:extLst>
                    <a:ext uri="{9D8B030D-6E8A-4147-A177-3AD203B41FA5}">
                      <a16:colId xmlns:a16="http://schemas.microsoft.com/office/drawing/2014/main" val="1336620257"/>
                    </a:ext>
                  </a:extLst>
                </a:gridCol>
                <a:gridCol w="409064">
                  <a:extLst>
                    <a:ext uri="{9D8B030D-6E8A-4147-A177-3AD203B41FA5}">
                      <a16:colId xmlns:a16="http://schemas.microsoft.com/office/drawing/2014/main" val="1359659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ResourceNames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65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198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Logging and recording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652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Discreet listening and monitoring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542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enabler for XR Services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90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 data delivery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809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aspects for MMTel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for AI/ML service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739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16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021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application enablement for mobile metaverse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02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32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7983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Railways specific Enhancements to Mission Critical Services Phase 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47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250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781" y="48150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/>
              <a:t>Study on 6G Use Cases and Service Requirements (FS_6G_REQ, 1050110)</a:t>
            </a:r>
          </a:p>
          <a:p>
            <a:pPr marL="398502" lvl="1" eaLnBrk="1" fontAlgn="t" hangingPunct="1"/>
            <a:r>
              <a:rPr lang="en-GB" altLang="en-US" sz="1600"/>
              <a:t>Expected comletion by 03/03/2026, 25% complete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/>
              <a:t>Other Stages/groups:</a:t>
            </a:r>
            <a:endParaRPr lang="en-US" altLang="en-US" sz="2000" dirty="0"/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/>
              <a:t>RAN </a:t>
            </a:r>
            <a:r>
              <a:rPr lang="en-US" altLang="en-US" sz="1600" dirty="0"/>
              <a:t>6G </a:t>
            </a:r>
            <a:r>
              <a:rPr lang="en-US" altLang="en-US" sz="1600"/>
              <a:t>SID started in RAN chair</a:t>
            </a:r>
          </a:p>
          <a:p>
            <a:pPr marL="739775" lvl="1" indent="-341313">
              <a:defRPr/>
            </a:pPr>
            <a:r>
              <a:rPr lang="en-US" altLang="en-US" sz="1600"/>
              <a:t>Chairs’ notes Output of the workshop in </a:t>
            </a:r>
            <a:r>
              <a:rPr lang="en-US" altLang="en-US" sz="1600">
                <a:hlinkClick r:id="rId4"/>
              </a:rPr>
              <a:t>6GWS-250243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</a:t>
            </a:r>
            <a:r>
              <a:rPr lang="en-GB" altLang="en-US" sz="1100"/>
              <a:t>completed at </a:t>
            </a:r>
            <a:r>
              <a:rPr lang="en-GB" altLang="en-US" sz="1100" dirty="0"/>
              <a:t>TSG</a:t>
            </a:r>
            <a:r>
              <a:rPr lang="en-GB" altLang="en-US" sz="1100"/>
              <a:t>#107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010" y="115233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624" y="4925464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477" y="48225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2694" y="148475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FFFF00"/>
                </a:highlight>
              </a:rPr>
              <a:t>completed</a:t>
            </a:r>
            <a:r>
              <a:rPr lang="en-US" altLang="en-US" sz="1600" dirty="0"/>
              <a:t>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</a:t>
            </a:r>
            <a:r>
              <a:rPr lang="en-US" altLang="en-US" sz="1600"/>
              <a:t>): </a:t>
            </a:r>
            <a:r>
              <a:rPr lang="en-US" altLang="en-US" sz="1600">
                <a:highlight>
                  <a:srgbClr val="FFFF00"/>
                </a:highlight>
              </a:rPr>
              <a:t>completed</a:t>
            </a:r>
            <a:r>
              <a:rPr lang="en-US" altLang="en-US" sz="1600"/>
              <a:t> with 3 exceptions. 24 Studies, 72 Normative items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100" b="1"/>
              <a:t>Exceptions: </a:t>
            </a:r>
            <a:r>
              <a:rPr lang="en-GB" altLang="en-US" sz="1100" b="1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/>
              <a:t>AI/ML (UID 1040033, AIML_CN)  (98%)</a:t>
            </a:r>
          </a:p>
          <a:p>
            <a:pPr marL="1139825" lvl="2" indent="-341313">
              <a:defRPr/>
            </a:pPr>
            <a:r>
              <a:rPr lang="en-GB" altLang="en-US" sz="1000" b="1"/>
              <a:t>NG_RTC_Phase 2 (UID 1040026) (98%)</a:t>
            </a:r>
          </a:p>
          <a:p>
            <a:pPr marL="1139825" lvl="2" indent="-341313">
              <a:defRPr/>
            </a:pPr>
            <a:r>
              <a:rPr lang="en-GB" altLang="en-US" sz="1000" b="1"/>
              <a:t>NB-IoT (new at SA#107, 30%, targeted for June)</a:t>
            </a:r>
          </a:p>
          <a:p>
            <a:pPr marL="739775" lvl="1" indent="-341313">
              <a:defRPr/>
            </a:pPr>
            <a:r>
              <a:rPr lang="en-US" altLang="en-US" sz="1100" b="1"/>
              <a:t>Reminder: 12 items were still opened at TSG#106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</a:t>
            </a:r>
            <a:r>
              <a:rPr lang="en-US" altLang="en-US" sz="1200" b="1"/>
              <a:t>studies (same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76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74% </a:t>
            </a:r>
            <a:r>
              <a:rPr lang="en-US" altLang="en-US" sz="1200" dirty="0"/>
              <a:t>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</a:t>
            </a:r>
            <a:r>
              <a:rPr lang="en-GB" altLang="en-US" sz="1800" u="sng"/>
              <a:t>: </a:t>
            </a:r>
            <a:r>
              <a:rPr lang="en-GB" altLang="en-US" sz="1200" b="1" u="sng"/>
              <a:t>54 </a:t>
            </a:r>
            <a:r>
              <a:rPr lang="en-GB" altLang="en-US" sz="1200" b="1" u="sng" dirty="0"/>
              <a:t>items </a:t>
            </a:r>
            <a:r>
              <a:rPr lang="en-US" altLang="en-US" sz="1200" b="1" u="sng" dirty="0"/>
              <a:t>(</a:t>
            </a:r>
            <a:r>
              <a:rPr lang="en-US" altLang="en-US" sz="1200" b="1" u="sng"/>
              <a:t>against 50 </a:t>
            </a:r>
            <a:r>
              <a:rPr lang="en-US" altLang="en-US" sz="1200" u="sng"/>
              <a:t>at </a:t>
            </a:r>
            <a:r>
              <a:rPr lang="en-US" altLang="en-US" sz="1200" u="sng" dirty="0"/>
              <a:t>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</a:t>
            </a:r>
            <a:r>
              <a:rPr lang="en-US" altLang="en-US" sz="1200" b="1" u="sng">
                <a:highlight>
                  <a:srgbClr val="FFFF00"/>
                </a:highlight>
              </a:rPr>
              <a:t>= 64 </a:t>
            </a:r>
            <a:r>
              <a:rPr lang="en-US" altLang="en-US" sz="1200" b="1" u="sng" dirty="0">
                <a:highlight>
                  <a:srgbClr val="FFFF00"/>
                </a:highlight>
              </a:rPr>
              <a:t>% </a:t>
            </a:r>
            <a:r>
              <a:rPr lang="en-US" altLang="en-US" sz="1200" u="sng" dirty="0">
                <a:highlight>
                  <a:srgbClr val="FFFF00"/>
                </a:highlight>
              </a:rPr>
              <a:t>(</a:t>
            </a:r>
            <a:r>
              <a:rPr lang="en-US" altLang="en-US" sz="1200" u="sng">
                <a:highlight>
                  <a:srgbClr val="FFFF00"/>
                </a:highlight>
              </a:rPr>
              <a:t>against 49% </a:t>
            </a:r>
            <a:r>
              <a:rPr lang="en-US" altLang="en-US" sz="1200" u="sng" dirty="0">
                <a:highlight>
                  <a:srgbClr val="FFFF00"/>
                </a:highlight>
              </a:rPr>
              <a:t>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Completion date now Sept. 2025 </a:t>
            </a:r>
            <a:r>
              <a:rPr lang="en-US" altLang="en-US" sz="900" dirty="0"/>
              <a:t>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</a:t>
            </a:r>
            <a:r>
              <a:rPr lang="en-GB" altLang="en-US" sz="1800"/>
              <a:t>:  </a:t>
            </a:r>
            <a:r>
              <a:rPr lang="en-GB" altLang="en-US" sz="1200" b="1"/>
              <a:t>36 </a:t>
            </a:r>
            <a:r>
              <a:rPr lang="en-GB" altLang="en-US" sz="1200" b="1" dirty="0"/>
              <a:t>items </a:t>
            </a:r>
            <a:r>
              <a:rPr lang="en-US" altLang="en-US" sz="1200" b="1" dirty="0"/>
              <a:t>(</a:t>
            </a:r>
            <a:r>
              <a:rPr lang="en-US" altLang="en-US" sz="1200" b="1"/>
              <a:t>against 32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23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17% </a:t>
            </a:r>
            <a:r>
              <a:rPr lang="en-US" altLang="en-US" sz="1200" dirty="0"/>
              <a:t>at previous TSG) </a:t>
            </a:r>
          </a:p>
          <a:p>
            <a:pPr marL="1139865" lvl="2" indent="-341313">
              <a:defRPr/>
            </a:pPr>
            <a:r>
              <a:rPr lang="en-US" altLang="en-US" sz="900"/>
              <a:t>Several of </a:t>
            </a:r>
            <a:r>
              <a:rPr lang="en-US" altLang="en-US" sz="900" dirty="0"/>
              <a:t>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</a:t>
            </a:r>
            <a:r>
              <a:rPr lang="en-US" altLang="en-US" sz="1200" b="1"/>
              <a:t>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90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82 </a:t>
            </a:r>
            <a:r>
              <a:rPr lang="en-US" altLang="en-US" sz="1200" dirty="0"/>
              <a:t>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67 </a:t>
            </a:r>
            <a:r>
              <a:rPr lang="en-US" altLang="en-US" sz="1200" b="1" u="sng" dirty="0"/>
              <a:t>items (</a:t>
            </a:r>
            <a:r>
              <a:rPr lang="en-US" altLang="en-US" sz="1200" b="1" u="sng"/>
              <a:t>against 55 </a:t>
            </a:r>
            <a:r>
              <a:rPr lang="en-US" altLang="en-US" sz="1200" b="1" u="sng" dirty="0"/>
              <a:t>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43 </a:t>
            </a:r>
            <a:r>
              <a:rPr lang="en-US" altLang="en-US" sz="1200" b="1" dirty="0">
                <a:highlight>
                  <a:srgbClr val="FFFF00"/>
                </a:highlight>
              </a:rPr>
              <a:t>% (</a:t>
            </a:r>
            <a:r>
              <a:rPr lang="en-US" altLang="en-US" sz="1200" b="1">
                <a:highlight>
                  <a:srgbClr val="FFFF00"/>
                </a:highlight>
              </a:rPr>
              <a:t>against 30 </a:t>
            </a:r>
            <a:r>
              <a:rPr lang="en-US" altLang="en-US" sz="1200" b="1" dirty="0">
                <a:highlight>
                  <a:srgbClr val="FFFF00"/>
                </a:highlight>
              </a:rPr>
              <a:t>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</a:t>
            </a:r>
            <a:r>
              <a:rPr lang="en-US" altLang="en-US" sz="1200" b="1"/>
              <a:t>studies (same at </a:t>
            </a:r>
            <a:r>
              <a:rPr lang="en-US" altLang="en-US" sz="1200" b="1" dirty="0"/>
              <a:t>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85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80%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70 </a:t>
            </a:r>
            <a:r>
              <a:rPr lang="en-US" altLang="en-US" sz="1200" b="1" u="sng" dirty="0"/>
              <a:t>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55% </a:t>
            </a:r>
            <a:r>
              <a:rPr lang="en-US" altLang="en-US" sz="1200" b="1" dirty="0">
                <a:highlight>
                  <a:srgbClr val="FFFF00"/>
                </a:highlight>
              </a:rPr>
              <a:t>(</a:t>
            </a:r>
            <a:r>
              <a:rPr lang="en-US" altLang="en-US" sz="1200" b="1">
                <a:highlight>
                  <a:srgbClr val="FFFF00"/>
                </a:highlight>
              </a:rPr>
              <a:t>against 44%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34134</TotalTime>
  <Words>2833</Words>
  <Application>Microsoft Office PowerPoint</Application>
  <PresentationFormat>On-screen Show (16:9)</PresentationFormat>
  <Paragraphs>555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2019</cp:revision>
  <cp:lastPrinted>2017-02-24T12:37:51Z</cp:lastPrinted>
  <dcterms:created xsi:type="dcterms:W3CDTF">2008-08-30T09:32:10Z</dcterms:created>
  <dcterms:modified xsi:type="dcterms:W3CDTF">2025-03-13T01:28:35Z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