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7"/>
  </p:notesMasterIdLst>
  <p:handoutMasterIdLst>
    <p:handoutMasterId r:id="rId28"/>
  </p:handoutMasterIdLst>
  <p:sldIdLst>
    <p:sldId id="341" r:id="rId2"/>
    <p:sldId id="444" r:id="rId3"/>
    <p:sldId id="366" r:id="rId4"/>
    <p:sldId id="405" r:id="rId5"/>
    <p:sldId id="445" r:id="rId6"/>
    <p:sldId id="480" r:id="rId7"/>
    <p:sldId id="476" r:id="rId8"/>
    <p:sldId id="522" r:id="rId9"/>
    <p:sldId id="492" r:id="rId10"/>
    <p:sldId id="514" r:id="rId11"/>
    <p:sldId id="458" r:id="rId12"/>
    <p:sldId id="441" r:id="rId13"/>
    <p:sldId id="521" r:id="rId14"/>
    <p:sldId id="511" r:id="rId15"/>
    <p:sldId id="475" r:id="rId16"/>
    <p:sldId id="373" r:id="rId17"/>
    <p:sldId id="374" r:id="rId18"/>
    <p:sldId id="375" r:id="rId19"/>
    <p:sldId id="365" r:id="rId20"/>
    <p:sldId id="376" r:id="rId21"/>
    <p:sldId id="528" r:id="rId22"/>
    <p:sldId id="529" r:id="rId23"/>
    <p:sldId id="530" r:id="rId24"/>
    <p:sldId id="531" r:id="rId25"/>
    <p:sldId id="379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li Yan" initials="C3" lastIdx="1" clrIdx="0">
    <p:extLst>
      <p:ext uri="{19B8F6BF-5375-455C-9EA6-DF929625EA0E}">
        <p15:presenceInfo xmlns:p15="http://schemas.microsoft.com/office/powerpoint/2012/main" userId="Yali Y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4" autoAdjust="0"/>
    <p:restoredTop sz="96424" autoAdjust="0"/>
  </p:normalViewPr>
  <p:slideViewPr>
    <p:cSldViewPr snapToGrid="0">
      <p:cViewPr varScale="1">
        <p:scale>
          <a:sx n="112" d="100"/>
          <a:sy n="112" d="100"/>
        </p:scale>
        <p:origin x="83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354" y="10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870029062756353E-2"/>
          <c:y val="5.4989568021243301E-2"/>
          <c:w val="0.91654399220476057"/>
          <c:h val="0.605798386208078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9"/>
                <c:pt idx="0">
                  <c:v>CT#99</c:v>
                </c:pt>
                <c:pt idx="1">
                  <c:v>CT#100</c:v>
                </c:pt>
                <c:pt idx="2">
                  <c:v>CT#101</c:v>
                </c:pt>
                <c:pt idx="3">
                  <c:v>CT#102</c:v>
                </c:pt>
                <c:pt idx="4">
                  <c:v>CT#103</c:v>
                </c:pt>
                <c:pt idx="5">
                  <c:v>CT#104</c:v>
                </c:pt>
                <c:pt idx="6">
                  <c:v>CT#105</c:v>
                </c:pt>
                <c:pt idx="7">
                  <c:v>CT#106</c:v>
                </c:pt>
                <c:pt idx="8">
                  <c:v>CT#107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74-49BF-9316-52FE78F22F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Rel-16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9"/>
                <c:pt idx="0">
                  <c:v>CT#99</c:v>
                </c:pt>
                <c:pt idx="1">
                  <c:v>CT#100</c:v>
                </c:pt>
                <c:pt idx="2">
                  <c:v>CT#101</c:v>
                </c:pt>
                <c:pt idx="3">
                  <c:v>CT#102</c:v>
                </c:pt>
                <c:pt idx="4">
                  <c:v>CT#103</c:v>
                </c:pt>
                <c:pt idx="5">
                  <c:v>CT#104</c:v>
                </c:pt>
                <c:pt idx="6">
                  <c:v>CT#105</c:v>
                </c:pt>
                <c:pt idx="7">
                  <c:v>CT#106</c:v>
                </c:pt>
                <c:pt idx="8">
                  <c:v>CT#107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8</c:v>
                </c:pt>
                <c:pt idx="1">
                  <c:v>6</c:v>
                </c:pt>
                <c:pt idx="2">
                  <c:v>1</c:v>
                </c:pt>
                <c:pt idx="3">
                  <c:v>1</c:v>
                </c:pt>
                <c:pt idx="4">
                  <c:v>7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874-49BF-9316-52FE78F22FD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Rel-17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9"/>
                <c:pt idx="0">
                  <c:v>CT#99</c:v>
                </c:pt>
                <c:pt idx="1">
                  <c:v>CT#100</c:v>
                </c:pt>
                <c:pt idx="2">
                  <c:v>CT#101</c:v>
                </c:pt>
                <c:pt idx="3">
                  <c:v>CT#102</c:v>
                </c:pt>
                <c:pt idx="4">
                  <c:v>CT#103</c:v>
                </c:pt>
                <c:pt idx="5">
                  <c:v>CT#104</c:v>
                </c:pt>
                <c:pt idx="6">
                  <c:v>CT#105</c:v>
                </c:pt>
                <c:pt idx="7">
                  <c:v>CT#106</c:v>
                </c:pt>
                <c:pt idx="8">
                  <c:v>CT#107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53</c:v>
                </c:pt>
                <c:pt idx="1">
                  <c:v>25</c:v>
                </c:pt>
                <c:pt idx="2">
                  <c:v>15</c:v>
                </c:pt>
                <c:pt idx="3">
                  <c:v>17</c:v>
                </c:pt>
                <c:pt idx="4">
                  <c:v>4</c:v>
                </c:pt>
                <c:pt idx="5">
                  <c:v>23</c:v>
                </c:pt>
                <c:pt idx="6">
                  <c:v>13</c:v>
                </c:pt>
                <c:pt idx="7">
                  <c:v>7</c:v>
                </c:pt>
                <c:pt idx="8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874-49BF-9316-52FE78F2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62239680"/>
        <c:axId val="-262241856"/>
      </c:barChart>
      <c:catAx>
        <c:axId val="-26223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62241856"/>
        <c:crosses val="autoZero"/>
        <c:auto val="1"/>
        <c:lblAlgn val="ctr"/>
        <c:lblOffset val="100"/>
        <c:noMultiLvlLbl val="0"/>
      </c:catAx>
      <c:valAx>
        <c:axId val="-26224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62239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515173856263974"/>
          <c:y val="0.8813421689032197"/>
          <c:w val="0.32559885975263991"/>
          <c:h val="0.11865762545953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444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536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9953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28090" y="72380"/>
            <a:ext cx="391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</a:t>
            </a:r>
            <a:r>
              <a:rPr lang="sv-SE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107</a:t>
            </a:r>
            <a:endParaRPr lang="sv-SE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Incheon KR</a:t>
            </a:r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12</a:t>
            </a:r>
            <a:r>
              <a:rPr lang="en-GB" altLang="zh-CN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– </a:t>
            </a:r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13</a:t>
            </a:r>
            <a:r>
              <a:rPr lang="en-GB" altLang="zh-CN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March</a:t>
            </a:r>
            <a:r>
              <a:rPr lang="en-GB" altLang="zh-CN" sz="1200" b="1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CP-250013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yanyali@huawei.com" TargetMode="External"/><Relationship Id="rId9" Type="http://schemas.openxmlformats.org/officeDocument/2006/relationships/hyperlink" Target="mailto:Dongwook.Kim@etsi.or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7_Incheon-2025-03/Docs/CP-250073.zip" TargetMode="External"/><Relationship Id="rId7" Type="http://schemas.openxmlformats.org/officeDocument/2006/relationships/hyperlink" Target="https://www.3gpp.org/ftp/tsg_ct/TSG_CT/CT_107_Incheon-2025-03/Docs/CP-250077.zip" TargetMode="External"/><Relationship Id="rId2" Type="http://schemas.openxmlformats.org/officeDocument/2006/relationships/hyperlink" Target="https://www.3gpp.org/ftp/tsg_ct/TSG_CT/CT_107_Incheon-2025-03/Docs/CP-25007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7_Incheon-2025-03/Docs/CP-250076.zip" TargetMode="External"/><Relationship Id="rId5" Type="http://schemas.openxmlformats.org/officeDocument/2006/relationships/hyperlink" Target="https://www.3gpp.org/ftp/tsg_ct/TSG_CT/CT_107_Incheon-2025-03/Docs/CP-250075.zip" TargetMode="External"/><Relationship Id="rId4" Type="http://schemas.openxmlformats.org/officeDocument/2006/relationships/hyperlink" Target="https://www.3gpp.org/ftp/tsg_ct/TSG_CT/CT_107_Incheon-2025-03/Docs/CP-250074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7_Incheon-2025-03/Docs/CP-250079.zip" TargetMode="External"/><Relationship Id="rId2" Type="http://schemas.openxmlformats.org/officeDocument/2006/relationships/hyperlink" Target="https://www.3gpp.org/ftp/tsg_ct/TSG_CT/CT_107_Incheon-2025-03/Docs/CP-250078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CT#107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Yali Yan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Non-CT3 led         (2/2)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470292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875378"/>
              </p:ext>
            </p:extLst>
          </p:nvPr>
        </p:nvGraphicFramePr>
        <p:xfrm>
          <a:off x="302745" y="1873228"/>
          <a:ext cx="11013394" cy="3147792"/>
        </p:xfrm>
        <a:graphic>
          <a:graphicData uri="http://schemas.openxmlformats.org/drawingml/2006/table">
            <a:tbl>
              <a:tblPr firstRow="1" firstCol="1" bandRow="1"/>
              <a:tblGrid>
                <a:gridCol w="7740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011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400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6132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="" xmlns:a16="http://schemas.microsoft.com/office/drawing/2014/main" val="1432858994"/>
                    </a:ext>
                  </a:extLst>
                </a:gridCol>
                <a:gridCol w="873264">
                  <a:extLst>
                    <a:ext uri="{9D8B030D-6E8A-4147-A177-3AD203B41FA5}">
                      <a16:colId xmlns="" xmlns:a16="http://schemas.microsoft.com/office/drawing/2014/main" val="979862970"/>
                    </a:ext>
                  </a:extLst>
                </a:gridCol>
                <a:gridCol w="640224">
                  <a:extLst>
                    <a:ext uri="{9D8B030D-6E8A-4147-A177-3AD203B41FA5}">
                      <a16:colId xmlns="" xmlns:a16="http://schemas.microsoft.com/office/drawing/2014/main" val="3618433566"/>
                    </a:ext>
                  </a:extLst>
                </a:gridCol>
              </a:tblGrid>
              <a:tr h="393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1050020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Multi-Access (ATSSS_Ph4)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MASSS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CP-243265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4933338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1050019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integration of satellite components in the 5G architecture Phase 3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5GSAT_Ph3_ARCH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CP-250134</a:t>
                      </a:r>
                      <a:endParaRPr lang="fr-FR" altLang="zh-CN" sz="1100" kern="1200" noProof="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52214144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1050023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Proximity-based Services in 5GS Phase 3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5G_ProSe_Ph3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8415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CP-243266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08495772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1050017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SEAL data delivery enabler for vertical applications Phase 2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SEALDD_Ph2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CP-243261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2419205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1050002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Architecture support of roaming value-added services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TEI19_RVAS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913179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106002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5G NR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Femto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5G_Femto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CP-250020</a:t>
                      </a:r>
                      <a:endParaRPr lang="fr-FR" altLang="zh-CN" sz="1100" kern="1200" noProof="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99085433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1060019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enabling MSGin5G Service phase 3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5GMARCH_Ph3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CP-243258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6923213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1050021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ProSe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support in NPN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TEI19_ProSe_NPN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CP-243264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6149767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for application enablement aspects for MMTel</a:t>
                      </a:r>
                      <a:endParaRPr lang="zh-CN" sz="11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err="1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MMTel_App</a:t>
                      </a:r>
                      <a:endParaRPr 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CP-250131</a:t>
                      </a:r>
                      <a:endParaRPr lang="fr-FR" altLang="zh-CN" sz="1100" kern="1200" noProof="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r>
                        <a:rPr lang="en-GB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1050004</a:t>
                      </a:r>
                      <a:endParaRPr 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Indirect Network Sharing</a:t>
                      </a:r>
                      <a:endParaRPr 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TEI19_NetShare</a:t>
                      </a:r>
                      <a:endParaRPr 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4072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98F4AE3C-8B30-DD39-4215-D7FE3E08C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204237"/>
              </p:ext>
            </p:extLst>
          </p:nvPr>
        </p:nvGraphicFramePr>
        <p:xfrm>
          <a:off x="328743" y="1975687"/>
          <a:ext cx="10976565" cy="942497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09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=""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=""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2809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4201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Exception sheet for work item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1E5D3343-7E6D-0BCF-8BFB-75A48D682D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204237"/>
              </p:ext>
            </p:extLst>
          </p:nvPr>
        </p:nvGraphicFramePr>
        <p:xfrm>
          <a:off x="328743" y="1975687"/>
          <a:ext cx="10976565" cy="942497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09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=""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=""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2809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268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19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375" y="1788974"/>
            <a:ext cx="11535211" cy="4539712"/>
          </a:xfrm>
        </p:spPr>
        <p:txBody>
          <a:bodyPr/>
          <a:lstStyle/>
          <a:p>
            <a:r>
              <a:rPr lang="es-ES" altLang="zh-CN" sz="2400" dirty="0"/>
              <a:t>Normative work for Release 19 process well and </a:t>
            </a:r>
            <a:r>
              <a:rPr lang="en-US" altLang="zh-CN" sz="2400" dirty="0"/>
              <a:t>sequentially in the group</a:t>
            </a:r>
            <a:r>
              <a:rPr lang="es-ES" altLang="zh-CN" sz="2400" dirty="0"/>
              <a:t>. </a:t>
            </a:r>
          </a:p>
          <a:p>
            <a:r>
              <a:rPr lang="es-ES" altLang="zh-CN" sz="2400" dirty="0"/>
              <a:t>Agreement or endorsement of new/revised Rel-19 WIDs: </a:t>
            </a:r>
          </a:p>
          <a:p>
            <a:pPr lvl="1"/>
            <a:r>
              <a:rPr lang="es-ES" altLang="zh-CN" dirty="0"/>
              <a:t>6 new WIDs (i.e. </a:t>
            </a:r>
            <a:r>
              <a:rPr lang="en-GB" altLang="zh-CN" dirty="0" err="1"/>
              <a:t>EnergySys</a:t>
            </a:r>
            <a:r>
              <a:rPr lang="es-ES" altLang="zh-CN" dirty="0"/>
              <a:t>, </a:t>
            </a:r>
            <a:r>
              <a:rPr lang="en-GB" altLang="zh-CN" dirty="0"/>
              <a:t>SMPC19</a:t>
            </a:r>
            <a:r>
              <a:rPr lang="es-ES" altLang="zh-CN" dirty="0"/>
              <a:t>, IPD, </a:t>
            </a:r>
            <a:r>
              <a:rPr lang="fr-FR" altLang="zh-CN" dirty="0"/>
              <a:t>TEI19_SliceSel</a:t>
            </a:r>
            <a:r>
              <a:rPr lang="en-US" altLang="zh-CN" dirty="0"/>
              <a:t>, </a:t>
            </a:r>
            <a:r>
              <a:rPr lang="en-GB" altLang="zh-CN" dirty="0"/>
              <a:t>TEI19_ADAES</a:t>
            </a:r>
            <a:r>
              <a:rPr lang="en-US" altLang="zh-CN" dirty="0"/>
              <a:t>, and </a:t>
            </a:r>
            <a:r>
              <a:rPr lang="en-GB" altLang="zh-CN" dirty="0"/>
              <a:t>TEI19_MVOSNS</a:t>
            </a:r>
            <a:r>
              <a:rPr lang="es-ES" altLang="zh-CN" dirty="0"/>
              <a:t>) are agreed;</a:t>
            </a:r>
          </a:p>
          <a:p>
            <a:pPr lvl="1"/>
            <a:r>
              <a:rPr lang="es-ES" altLang="zh-CN" dirty="0"/>
              <a:t>2</a:t>
            </a:r>
            <a:r>
              <a:rPr lang="es-ES" altLang="zh-CN" dirty="0" smtClean="0"/>
              <a:t> </a:t>
            </a:r>
            <a:r>
              <a:rPr lang="es-ES" altLang="zh-CN" dirty="0"/>
              <a:t>revised WIDs (i.e. </a:t>
            </a:r>
            <a:r>
              <a:rPr lang="en-GB" altLang="zh-CN" dirty="0"/>
              <a:t>AIML_CN</a:t>
            </a:r>
            <a:r>
              <a:rPr lang="en-US" altLang="zh-CN" dirty="0"/>
              <a:t> and TEI19_VLANSUB</a:t>
            </a:r>
            <a:r>
              <a:rPr lang="es-ES" altLang="zh-CN" dirty="0"/>
              <a:t>) are agreed. </a:t>
            </a:r>
          </a:p>
          <a:p>
            <a:pPr lvl="1"/>
            <a:r>
              <a:rPr lang="es-ES" altLang="zh-CN" dirty="0" smtClean="0"/>
              <a:t>1 </a:t>
            </a:r>
            <a:r>
              <a:rPr lang="es-ES" altLang="zh-CN" dirty="0"/>
              <a:t>new </a:t>
            </a:r>
            <a:r>
              <a:rPr lang="es-ES" altLang="zh-CN" dirty="0" smtClean="0"/>
              <a:t>WID </a:t>
            </a:r>
            <a:r>
              <a:rPr lang="es-ES" altLang="zh-CN" dirty="0"/>
              <a:t>(i.e. </a:t>
            </a:r>
            <a:r>
              <a:rPr lang="en-GB" altLang="zh-CN" dirty="0" err="1"/>
              <a:t>MMTel_App</a:t>
            </a:r>
            <a:r>
              <a:rPr lang="es-ES" altLang="zh-CN" dirty="0"/>
              <a:t>) and 5 revised WIDs (i.e. </a:t>
            </a:r>
            <a:r>
              <a:rPr lang="en-US" altLang="zh-CN" dirty="0"/>
              <a:t>UPEAS_Ph2, </a:t>
            </a:r>
            <a:r>
              <a:rPr lang="en-GB" altLang="zh-CN" dirty="0"/>
              <a:t>eEDGE_5GC_Ph3 </a:t>
            </a:r>
            <a:r>
              <a:rPr lang="en-US" altLang="zh-CN" dirty="0"/>
              <a:t>5GSAT_Ph3_ARCH, </a:t>
            </a:r>
            <a:r>
              <a:rPr lang="en-GB" altLang="zh-CN" dirty="0"/>
              <a:t>5G_Femto</a:t>
            </a:r>
            <a:r>
              <a:rPr lang="zh-CN" altLang="en-US" dirty="0"/>
              <a:t> </a:t>
            </a:r>
            <a:r>
              <a:rPr lang="en-GB" altLang="zh-CN" dirty="0"/>
              <a:t>and TEI19_NetShare</a:t>
            </a:r>
            <a:r>
              <a:rPr lang="es-ES" altLang="zh-CN" dirty="0"/>
              <a:t>) are endorsed, wherein, the revised WID on </a:t>
            </a:r>
            <a:r>
              <a:rPr lang="en-GB" altLang="zh-CN" dirty="0"/>
              <a:t>TEI19_NetShare </a:t>
            </a:r>
            <a:r>
              <a:rPr lang="en-GB" altLang="zh-CN" dirty="0" smtClean="0"/>
              <a:t>includes CT3 impact from this meeting.</a:t>
            </a:r>
            <a:endParaRPr lang="es-ES" altLang="zh-CN" dirty="0"/>
          </a:p>
          <a:p>
            <a:r>
              <a:rPr lang="en-US" altLang="zh-CN" sz="2400" dirty="0" smtClean="0"/>
              <a:t>3 </a:t>
            </a:r>
            <a:r>
              <a:rPr lang="en-US" altLang="zh-CN" sz="2400" dirty="0" err="1" smtClean="0"/>
              <a:t>LSes</a:t>
            </a:r>
            <a:r>
              <a:rPr lang="en-US" altLang="zh-CN" sz="2400" dirty="0" smtClean="0"/>
              <a:t> are sent out during CT3#139, i.e. 1 LS under UAS_Ph3 WI is sent out </a:t>
            </a:r>
            <a:r>
              <a:rPr lang="en-US" altLang="zh-CN" sz="2400" dirty="0" smtClean="0"/>
              <a:t>with CT3 feedback; </a:t>
            </a:r>
            <a:r>
              <a:rPr lang="en-US" altLang="zh-CN" sz="2400" dirty="0" smtClean="0"/>
              <a:t>1 LS under FS_IMS_RES WI is sent out to confirm CT3 standardization; 1 LS under TEI19_SliceSel WI is sent out for </a:t>
            </a:r>
            <a:r>
              <a:rPr lang="en-US" altLang="zh-CN" sz="2400" dirty="0"/>
              <a:t>further </a:t>
            </a:r>
            <a:r>
              <a:rPr lang="en-US" altLang="zh-CN" sz="2400" dirty="0" smtClean="0"/>
              <a:t>clarification.</a:t>
            </a:r>
            <a:endParaRPr lang="es-ES" altLang="zh-CN" sz="2400" dirty="0" smtClean="0"/>
          </a:p>
          <a:p>
            <a:r>
              <a:rPr lang="es-ES" altLang="zh-CN" sz="2400" dirty="0" smtClean="0"/>
              <a:t>260 </a:t>
            </a:r>
            <a:r>
              <a:rPr lang="es-ES" altLang="zh-CN" sz="2400" dirty="0"/>
              <a:t>agreed Cat-F/B (p)CRs.</a:t>
            </a:r>
          </a:p>
        </p:txBody>
      </p:sp>
    </p:spTree>
    <p:extLst>
      <p:ext uri="{BB962C8B-B14F-4D97-AF65-F5344CB8AC3E}">
        <p14:creationId xmlns:p14="http://schemas.microsoft.com/office/powerpoint/2010/main" val="6115636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05" y="1854877"/>
            <a:ext cx="11183176" cy="4539712"/>
          </a:xfrm>
        </p:spPr>
        <p:txBody>
          <a:bodyPr/>
          <a:lstStyle/>
          <a:p>
            <a:r>
              <a:rPr lang="en-US" altLang="zh-CN" sz="2400" dirty="0"/>
              <a:t>Various essential corrections on misalignments between </a:t>
            </a:r>
            <a:r>
              <a:rPr lang="en-US" altLang="zh-CN" sz="2400" dirty="0" err="1"/>
              <a:t>OpenAPI</a:t>
            </a:r>
            <a:r>
              <a:rPr lang="en-US" altLang="zh-CN" sz="2400" dirty="0"/>
              <a:t> and main body, or incorrect functionalities.</a:t>
            </a:r>
          </a:p>
          <a:p>
            <a:r>
              <a:rPr lang="es-ES" altLang="zh-CN" sz="2400" dirty="0" smtClean="0"/>
              <a:t>Some </a:t>
            </a:r>
            <a:r>
              <a:rPr lang="es-ES" altLang="zh-CN" sz="2400" dirty="0"/>
              <a:t>flexibility in the specification of functionality for specific cases to avoid Non-Backward Compatible solutions.</a:t>
            </a:r>
          </a:p>
          <a:p>
            <a:r>
              <a:rPr lang="es-ES" altLang="zh-CN" sz="2400" dirty="0" smtClean="0"/>
              <a:t>15 </a:t>
            </a:r>
            <a:r>
              <a:rPr lang="es-ES" altLang="zh-CN" sz="2400" dirty="0"/>
              <a:t>Cat-F CRs agreed.</a:t>
            </a:r>
          </a:p>
          <a:p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992486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54" y="431794"/>
            <a:ext cx="10515600" cy="1325563"/>
          </a:xfrm>
        </p:spPr>
        <p:txBody>
          <a:bodyPr/>
          <a:lstStyle/>
          <a:p>
            <a:r>
              <a:rPr lang="es-ES" dirty="0"/>
              <a:t>Pre-Release 18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798" y="1819880"/>
            <a:ext cx="10810545" cy="4245565"/>
          </a:xfrm>
        </p:spPr>
        <p:txBody>
          <a:bodyPr/>
          <a:lstStyle/>
          <a:p>
            <a:r>
              <a:rPr lang="en-GB" altLang="zh-CN" sz="24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4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CRs (</a:t>
            </a:r>
            <a:r>
              <a:rPr lang="en-GB" altLang="zh-CN" sz="24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Cat.F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) are agreed in Release 17 as essential corrections, </a:t>
            </a:r>
            <a:r>
              <a:rPr lang="en-GB" altLang="zh-CN" sz="2400" kern="1000">
                <a:ea typeface="MS PGothic" panose="020B0600070205080204" pitchFamily="34" charset="-128"/>
                <a:cs typeface="Arial" panose="020B0604020202020204" pitchFamily="34" charset="0"/>
              </a:rPr>
              <a:t>under </a:t>
            </a:r>
            <a:r>
              <a:rPr lang="en-GB" altLang="zh-CN" sz="2400" kern="1000" smtClean="0">
                <a:ea typeface="MS PGothic" panose="020B0600070205080204" pitchFamily="34" charset="-128"/>
                <a:cs typeface="Arial" panose="020B0604020202020204" pitchFamily="34" charset="0"/>
              </a:rPr>
              <a:t>eNA_Ph2</a:t>
            </a:r>
            <a:r>
              <a:rPr lang="en-GB" altLang="zh-CN" sz="24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, EVEX WIs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respectively.</a:t>
            </a:r>
          </a:p>
          <a:p>
            <a:r>
              <a:rPr lang="es-ES" sz="2400" dirty="0" smtClean="0"/>
              <a:t>1 CR </a:t>
            </a:r>
            <a:r>
              <a:rPr lang="es-ES" sz="2400" dirty="0"/>
              <a:t>(Cat. F) under </a:t>
            </a:r>
            <a:r>
              <a:rPr lang="es-ES" sz="2400" dirty="0" smtClean="0"/>
              <a:t>eNA </a:t>
            </a:r>
            <a:r>
              <a:rPr lang="es-ES" sz="2400" dirty="0"/>
              <a:t>WI are agreed in Release 16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as essential corrections</a:t>
            </a:r>
            <a:r>
              <a:rPr lang="es-E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.</a:t>
            </a:r>
            <a:endParaRPr lang="es-ES" sz="2400" dirty="0"/>
          </a:p>
          <a:p>
            <a:r>
              <a:rPr lang="en-GB" altLang="zh-CN" sz="2400" dirty="0" smtClean="0"/>
              <a:t>No </a:t>
            </a:r>
            <a:r>
              <a:rPr lang="en-GB" altLang="zh-CN" sz="2400" dirty="0"/>
              <a:t>CRs agreed for pre-Release </a:t>
            </a:r>
            <a:r>
              <a:rPr lang="en-GB" altLang="zh-CN" sz="2400" dirty="0" smtClean="0"/>
              <a:t>16.</a:t>
            </a:r>
            <a:endParaRPr lang="es-ES" sz="2400" dirty="0"/>
          </a:p>
          <a:p>
            <a:r>
              <a:rPr lang="es-ES" altLang="zh-CN" sz="2400" dirty="0"/>
              <a:t>The total number for deep frozen releases are quite less. Corrections not considered as FASMO were moved to further releases.</a:t>
            </a:r>
            <a:endParaRPr lang="en-GB" altLang="zh-CN" sz="2400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27F80985-1F4F-44B7-9FA9-4FA30AADBB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1887052"/>
              </p:ext>
            </p:extLst>
          </p:nvPr>
        </p:nvGraphicFramePr>
        <p:xfrm>
          <a:off x="2570206" y="4653116"/>
          <a:ext cx="6198655" cy="1687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C3E8625-D631-414E-A988-862D1E0885B3}"/>
              </a:ext>
            </a:extLst>
          </p:cNvPr>
          <p:cNvSpPr txBox="1"/>
          <p:nvPr/>
        </p:nvSpPr>
        <p:spPr>
          <a:xfrm>
            <a:off x="5158421" y="4345339"/>
            <a:ext cx="2322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0070C0"/>
                </a:solidFill>
              </a:rPr>
              <a:t>CT3 agreed CRs</a:t>
            </a:r>
            <a:endParaRPr lang="zh-CN" altLang="en-US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2840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875" y="500062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308" y="1755864"/>
            <a:ext cx="11172568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Agreement and endorsement of new and revised Release 19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Release 19 normative work, to align with the stage 2 and to bring enhancements to existing functionality.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Bringing corrections to Release 18 functionalities.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Essential corrections to deep frozen releases.</a:t>
            </a: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710" y="500062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710" y="1940316"/>
            <a:ext cx="10515600" cy="2358917"/>
          </a:xfrm>
        </p:spPr>
        <p:txBody>
          <a:bodyPr/>
          <a:lstStyle/>
          <a:p>
            <a:r>
              <a:rPr lang="en-US" sz="2400" dirty="0"/>
              <a:t>Approval of n</a:t>
            </a:r>
            <a:r>
              <a:rPr lang="en-US" altLang="zh-CN" sz="2400" dirty="0"/>
              <a:t>ew/revised Rel-19 WIDs led by CT3.</a:t>
            </a:r>
          </a:p>
          <a:p>
            <a:r>
              <a:rPr lang="en-GB" altLang="zh-CN" sz="2400" dirty="0" smtClean="0"/>
              <a:t>Approval </a:t>
            </a:r>
            <a:r>
              <a:rPr lang="en-GB" altLang="zh-CN" sz="2400" dirty="0"/>
              <a:t>of company CRs as the revisions of agreed CRs in </a:t>
            </a:r>
            <a:r>
              <a:rPr lang="en-GB" altLang="zh-CN" sz="2400" dirty="0" smtClean="0"/>
              <a:t>CT3#139 meeting. </a:t>
            </a:r>
            <a:r>
              <a:rPr lang="en-GB" altLang="zh-CN" sz="2400" dirty="0"/>
              <a:t>Those CRs are submitted to solve the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issues related to the </a:t>
            </a:r>
            <a:r>
              <a:rPr lang="en-GB" altLang="zh-CN" sz="24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 errors identified by the Rapporteurs.  All the documents are discussed in CT3 reflector already and can be agreed in the Plenary.</a:t>
            </a:r>
          </a:p>
          <a:p>
            <a:r>
              <a:rPr lang="es-ES" altLang="zh-CN" sz="2400" dirty="0"/>
              <a:t>Companies would like to ask stage 2 WGs to complete the requirements on time to enable stage 3 implementation with enough time.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911016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CT3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Chairs, Naren and Susana for </a:t>
            </a:r>
            <a:r>
              <a:rPr lang="en-US" altLang="zh-CN" sz="2000" dirty="0">
                <a:latin typeface="Arial" panose="020B0604020202020204" pitchFamily="34" charset="0"/>
              </a:rPr>
              <a:t>their support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Dongwook for </a:t>
            </a:r>
            <a:r>
              <a:rPr lang="en-US" altLang="zh-CN" sz="2000" dirty="0">
                <a:latin typeface="Arial" panose="020B0604020202020204" pitchFamily="34" charset="0"/>
              </a:rPr>
              <a:t>his</a:t>
            </a:r>
            <a:r>
              <a:rPr lang="nb-NO" altLang="zh-CN" sz="2000" dirty="0">
                <a:latin typeface="Arial" panose="020B0604020202020204" pitchFamily="34" charset="0"/>
              </a:rPr>
              <a:t> excellent effort and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TS/TR rapporteurs, for their hard work, professionalism and commitment for the success of the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(e-)meetings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993467" y="1979496"/>
            <a:ext cx="343526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573" y="3930695"/>
            <a:ext cx="1309638" cy="1703986"/>
          </a:xfrm>
          <a:prstGeom prst="rect">
            <a:avLst/>
          </a:prstGeom>
        </p:spPr>
      </p:pic>
      <p:pic>
        <p:nvPicPr>
          <p:cNvPr id="11" name="Picture 2" descr="A person in a suit&#10;&#10;Description automatically generated with medium confidence">
            <a:extLst>
              <a:ext uri="{FF2B5EF4-FFF2-40B4-BE49-F238E27FC236}">
                <a16:creationId xmlns=""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2"/>
          <a:stretch/>
        </p:blipFill>
        <p:spPr>
          <a:xfrm>
            <a:off x="5427573" y="2062247"/>
            <a:ext cx="1352168" cy="1537689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9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9670" y="3955551"/>
            <a:ext cx="1193126" cy="1511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95" y="2062248"/>
            <a:ext cx="1196301" cy="15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064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4845" y="1459053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939575"/>
              </p:ext>
            </p:extLst>
          </p:nvPr>
        </p:nvGraphicFramePr>
        <p:xfrm>
          <a:off x="263611" y="1855660"/>
          <a:ext cx="11117898" cy="4108563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C3-250080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Altitude reporting information in the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RetrieveInfoUAVFlight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23.256 CR0167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4685172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Removing URSP rules upon UDR Policy Data removal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23.503 CR5224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846071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Header handling functionality completion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23.501 CR5904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Layer-2 multi-hop UE-to-Network Relaying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23.304 CR0535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949697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Layer-2 multi-hop UE-to-Network Relaying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1500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23.304 CR0535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7055929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Layer-2 multi-hop UE-to-Network Relaying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23.304 CR0535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7491907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C3-250357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Corrections on the PCRT applicable for 5WWC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23.316 CR2148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1723269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Signalling Storm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23.288 CR1313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1196950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the signalling storm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23.288 CR1313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3701311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VLAN handling information update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23.501 CR6073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3084079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the signalling storm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23.288 CR1313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933511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Adding LMF as consumer of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Nadrf_MLModelManagement_RetrievalRequest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 operation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23.288 CR1302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044752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processing instructions in the analytics aggregation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23.288 CR1270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81212695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C3-250503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Non-3gpp device info trigger applicability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23.503 CR1503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42169145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C3-250504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of Non-3GPP device provisioning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23.501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CR5963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23.501 CR6006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13738378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C3-250537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AF requested network slicing replacement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29.504 CR0301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158659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(1/4)</a:t>
            </a:r>
          </a:p>
        </p:txBody>
      </p:sp>
    </p:spTree>
    <p:extLst>
      <p:ext uri="{BB962C8B-B14F-4D97-AF65-F5344CB8AC3E}">
        <p14:creationId xmlns:p14="http://schemas.microsoft.com/office/powerpoint/2010/main" val="39342724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587552"/>
              </p:ext>
            </p:extLst>
          </p:nvPr>
        </p:nvGraphicFramePr>
        <p:xfrm>
          <a:off x="263611" y="1771136"/>
          <a:ext cx="11117898" cy="461996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requested network slice replacement in the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Nnef_AMInfluence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API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CR5305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70551839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serving satellite identification in UE-SAT-UE communication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CR1429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724037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serving satellite identification in UE-SAT-UE communication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CR5129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825402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serving satellite identification in UE-SAT-UE communication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CR1429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21320293"/>
                  </a:ext>
                </a:extLst>
              </a:tr>
              <a:tr h="22209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Service parameter authorization in the PCF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CR5223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CR1463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032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Service parameter authorization in the PCF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CR5223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CR1463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0687721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Service parameter authorization in the PCF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CR5223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CR1463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0445903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IMS data channel capability exposure procedures update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23.228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CR1581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23.228 CR1541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9367345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on-path N6 signaling information to deliver Media related information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0715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CR5081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8905371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PDU Set QoS parameters in Alternative QoS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7421874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Clarification on the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Qos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monitoring capability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CR6004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601081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Clarification on the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Qos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monitoring capability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CR6004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98716040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Clarification on the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Qos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monitoring capability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CR6004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87406087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Correction to avoid getting duplicate Static IP assignment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CR5248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55544385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CR5214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CR1314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26936761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CR5215</a:t>
                      </a:r>
                    </a:p>
                    <a:p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23.503 CR1315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5807158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(2/4)</a:t>
            </a:r>
          </a:p>
        </p:txBody>
      </p:sp>
    </p:spTree>
    <p:extLst>
      <p:ext uri="{BB962C8B-B14F-4D97-AF65-F5344CB8AC3E}">
        <p14:creationId xmlns:p14="http://schemas.microsoft.com/office/powerpoint/2010/main" val="39677608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034386"/>
              </p:ext>
            </p:extLst>
          </p:nvPr>
        </p:nvGraphicFramePr>
        <p:xfrm>
          <a:off x="263611" y="1771136"/>
          <a:ext cx="11117898" cy="4584636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7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8941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C3-250599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CR5214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CR1314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64387540"/>
                  </a:ext>
                </a:extLst>
              </a:tr>
              <a:tr h="24883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CR5215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CR1315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4874246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CR5214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CR1314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19478963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CR5215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CR1315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8004679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the Non-3GPP Device Identifier Information notification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CR1480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CR5212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48727948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eRedCap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UE in receiving MBS service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23.247 CR0384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16433238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eRedCap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UE in receiving MBS service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23.247 CR0384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44271669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QUIC-aware proxying using HTTP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CR5081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56164556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on-path N6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signaling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information to deliver Media related information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CR5081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44211235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on-path N6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signaling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to deliver Media related information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CR5081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81931352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 rate limitation information reporting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CR5867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CR1381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72294687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 rate limitation information reporting for service data flow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CR5867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CR1381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7594400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 rate limitation information reporting over NEF interface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CR5867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CR1381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2596751"/>
                  </a:ext>
                </a:extLst>
              </a:tr>
              <a:tr h="34045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 rate limitation information reporting over PCF event exposure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CR5867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CR1381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7933507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(3/4)</a:t>
            </a:r>
          </a:p>
        </p:txBody>
      </p:sp>
    </p:spTree>
    <p:extLst>
      <p:ext uri="{BB962C8B-B14F-4D97-AF65-F5344CB8AC3E}">
        <p14:creationId xmlns:p14="http://schemas.microsoft.com/office/powerpoint/2010/main" val="38466560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84663"/>
              </p:ext>
            </p:extLst>
          </p:nvPr>
        </p:nvGraphicFramePr>
        <p:xfrm>
          <a:off x="263611" y="1878712"/>
          <a:ext cx="11117898" cy="259467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PDU Set QoS parameters in Alternative QoS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0128381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PDU Set QoS parameters in Alternative QoS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492951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Altitude reporting information in the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Nnef_UAVFlightAssistance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23.256 CR0167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981291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AF requested slice selection in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AMPolicyAuthorization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CR5305</a:t>
                      </a:r>
                    </a:p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CR6020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8478053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AF requested network slice replacement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 CR5305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85895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Allowed VLAN ID clarification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CR6073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4264248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Corrections to the NR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RedCap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UE indication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23.247 CR0384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646477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Corrections to the NR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RedCap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UE indication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23.247 CR0384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6095373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PDU Set QoS parameters in Alternative QoS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 CR1441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666819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Introduce (S)RTP Multiplexed Media Information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 CR5958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8840776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(4/4)</a:t>
            </a:r>
          </a:p>
        </p:txBody>
      </p:sp>
    </p:spTree>
    <p:extLst>
      <p:ext uri="{BB962C8B-B14F-4D97-AF65-F5344CB8AC3E}">
        <p14:creationId xmlns:p14="http://schemas.microsoft.com/office/powerpoint/2010/main" val="39177749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Yali Yan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yanyali@huawei.com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85991" y="51701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3609" y="2057545"/>
            <a:ext cx="4941602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CT3#139, (17</a:t>
            </a:r>
            <a:r>
              <a:rPr lang="en-US" altLang="zh-CN" baseline="30000" dirty="0"/>
              <a:t>th</a:t>
            </a:r>
            <a:r>
              <a:rPr lang="en-US" altLang="fr-FR" dirty="0"/>
              <a:t> – 21</a:t>
            </a:r>
            <a:r>
              <a:rPr lang="en-US" altLang="zh-CN" baseline="30000" dirty="0"/>
              <a:t>st</a:t>
            </a:r>
            <a:r>
              <a:rPr lang="en-US" altLang="fr-FR" dirty="0"/>
              <a:t> February, 2025) in Athens, </a:t>
            </a:r>
            <a:r>
              <a:rPr lang="en-US" altLang="fr-FR" dirty="0" smtClean="0"/>
              <a:t>Greece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5761409" y="2057545"/>
            <a:ext cx="5120774" cy="267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 smtClean="0"/>
              <a:t>CT3#140, (07</a:t>
            </a:r>
            <a:r>
              <a:rPr lang="en-US" altLang="zh-CN" baseline="30000" dirty="0" smtClean="0"/>
              <a:t>th</a:t>
            </a:r>
            <a:r>
              <a:rPr lang="en-US" altLang="fr-FR" dirty="0" smtClean="0"/>
              <a:t> </a:t>
            </a:r>
            <a:r>
              <a:rPr lang="en-US" altLang="fr-FR" dirty="0"/>
              <a:t>– </a:t>
            </a:r>
            <a:r>
              <a:rPr lang="en-US" altLang="fr-FR" dirty="0" smtClean="0"/>
              <a:t>11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 April, 2025) </a:t>
            </a:r>
            <a:r>
              <a:rPr lang="en-US" altLang="fr-FR" dirty="0"/>
              <a:t>in </a:t>
            </a:r>
            <a:r>
              <a:rPr lang="en-US" altLang="fr-FR" dirty="0" smtClean="0"/>
              <a:t>Wuhan, </a:t>
            </a:r>
            <a:r>
              <a:rPr lang="en-US" altLang="fr-FR" dirty="0"/>
              <a:t>China</a:t>
            </a:r>
          </a:p>
          <a:p>
            <a:pPr lvl="1">
              <a:buClrTx/>
            </a:pPr>
            <a:r>
              <a:rPr lang="en-US" altLang="fr-FR" dirty="0" smtClean="0"/>
              <a:t>CT3#141, </a:t>
            </a:r>
            <a:r>
              <a:rPr lang="en-US" altLang="fr-FR" dirty="0"/>
              <a:t>(</a:t>
            </a:r>
            <a:r>
              <a:rPr lang="en-US" altLang="fr-FR" dirty="0" smtClean="0"/>
              <a:t>19</a:t>
            </a:r>
            <a:r>
              <a:rPr lang="en-US" altLang="zh-CN" baseline="30000" dirty="0" smtClean="0"/>
              <a:t>th</a:t>
            </a:r>
            <a:r>
              <a:rPr lang="en-US" altLang="fr-FR" dirty="0" smtClean="0"/>
              <a:t> </a:t>
            </a:r>
            <a:r>
              <a:rPr lang="en-US" altLang="fr-FR" dirty="0"/>
              <a:t>– </a:t>
            </a:r>
            <a:r>
              <a:rPr lang="en-US" altLang="fr-FR" dirty="0" smtClean="0"/>
              <a:t>23</a:t>
            </a:r>
            <a:r>
              <a:rPr lang="en-US" altLang="fr-FR" baseline="30000" dirty="0" smtClean="0"/>
              <a:t>rd</a:t>
            </a:r>
            <a:r>
              <a:rPr lang="en-US" altLang="fr-FR" dirty="0" smtClean="0"/>
              <a:t> May, 2025) </a:t>
            </a:r>
            <a:r>
              <a:rPr lang="en-US" altLang="fr-FR" dirty="0"/>
              <a:t>in </a:t>
            </a:r>
            <a:r>
              <a:rPr lang="en-US" altLang="zh-CN" dirty="0"/>
              <a:t>Bratislava , Slovakia</a:t>
            </a:r>
            <a:endParaRPr lang="en-US" altLang="fr-F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="" xmlns:a16="http://schemas.microsoft.com/office/drawing/2014/main" id="{DE3CFE75-ED83-4279-BD44-10D0C3929A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266" y="1825625"/>
            <a:ext cx="546307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CT3#139:</a:t>
            </a:r>
            <a:endParaRPr lang="en-US" dirty="0"/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731 </a:t>
            </a:r>
            <a:r>
              <a:rPr lang="en-US" dirty="0"/>
              <a:t>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B/F : </a:t>
            </a:r>
            <a:r>
              <a:rPr lang="en-US" dirty="0" smtClean="0"/>
              <a:t>122/165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 smtClean="0"/>
              <a:t>14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 smtClean="0"/>
              <a:t>236 </a:t>
            </a:r>
            <a:r>
              <a:rPr lang="en-US" altLang="fr-FR" dirty="0"/>
              <a:t>registered/ </a:t>
            </a:r>
            <a:r>
              <a:rPr lang="en-US" altLang="fr-FR" dirty="0" smtClean="0"/>
              <a:t>211 </a:t>
            </a:r>
            <a:r>
              <a:rPr lang="en-US" altLang="fr-FR" dirty="0"/>
              <a:t>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712552"/>
              </p:ext>
            </p:extLst>
          </p:nvPr>
        </p:nvGraphicFramePr>
        <p:xfrm>
          <a:off x="337707" y="1820812"/>
          <a:ext cx="10976565" cy="4240652"/>
        </p:xfrm>
        <a:graphic>
          <a:graphicData uri="http://schemas.openxmlformats.org/drawingml/2006/table">
            <a:tbl>
              <a:tblPr firstRow="1" firstCol="1" bandRow="1"/>
              <a:tblGrid>
                <a:gridCol w="9362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837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=""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="" xmlns:a16="http://schemas.microsoft.com/office/drawing/2014/main" val="2714402546"/>
                    </a:ext>
                  </a:extLst>
                </a:gridCol>
              </a:tblGrid>
              <a:tr h="233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61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  <a:hlinkClick r:id="rId2"/>
                        </a:rPr>
                        <a:t>CP-250072</a:t>
                      </a:r>
                      <a:endParaRPr lang="zh-CN" sz="1100" dirty="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New WID on CT aspects of energy efficiency and energy saving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1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EnergySys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Samsung</a:t>
                      </a: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objective of this work is to </a:t>
                      </a: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specify the CT aspects of Energy Efficiency and Energy Saving.</a:t>
                      </a:r>
                      <a:endParaRPr lang="en-GB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2809107"/>
                  </a:ext>
                </a:extLst>
              </a:tr>
              <a:tr h="5433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  <a:hlinkClick r:id="rId3"/>
                        </a:rPr>
                        <a:t>CP-250073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New WID on CT aspects of Network Controlled Network Slice Selection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fr-FR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TEI19_SliceSel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ZTE</a:t>
                      </a: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objective of this work is </a:t>
                      </a: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to specify the CT aspects of Network Controlled Network Slice Selection in CT WGs specifications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27749840"/>
                  </a:ext>
                </a:extLst>
              </a:tr>
              <a:tr h="6499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  <a:hlinkClick r:id="rId4"/>
                        </a:rPr>
                        <a:t>CP-250074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New WID on CT Aspects of Rel-19 Application Data Analytics Enablement Service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TEI19_ADAES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Ericsson</a:t>
                      </a: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objective of this work item is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to </a:t>
                      </a: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provide the stage 3 solutions and protocol aspects of ADAES</a:t>
                      </a:r>
                      <a:endParaRPr lang="en-GB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6930785"/>
                  </a:ext>
                </a:extLst>
              </a:tr>
              <a:tr h="9692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  <a:hlinkClick r:id="rId5"/>
                        </a:rPr>
                        <a:t>CP-250075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New WID on Rel-19 Enhancements of SM Policy</a:t>
                      </a:r>
                      <a:endParaRPr lang="zh-CN" sz="11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SMPC19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Huawei</a:t>
                      </a: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objective of this work item is 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to </a:t>
                      </a: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specify the stage 3 procedures related to the technical improvements for SM-related pure stage 3 enhancement.</a:t>
                      </a:r>
                      <a:endParaRPr lang="en-GB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38605440"/>
                  </a:ext>
                </a:extLst>
              </a:tr>
              <a:tr h="5994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  <a:hlinkClick r:id="rId6"/>
                        </a:rPr>
                        <a:t>CP-250076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New WID on CT Aspects for IP Domain usage</a:t>
                      </a:r>
                      <a:endParaRPr lang="zh-CN" sz="11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IPD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China Mobile</a:t>
                      </a: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objective of this work is </a:t>
                      </a: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to specify the IP domain use cases and related data definition references</a:t>
                      </a:r>
                      <a:endParaRPr lang="en-GB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05415859"/>
                  </a:ext>
                </a:extLst>
              </a:tr>
              <a:tr h="5994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  <a:hlinkClick r:id="rId7"/>
                        </a:rPr>
                        <a:t>CP-250077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New WID on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UEId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Service API support for MSISDN verification operation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TEI19_MVOSNS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AT&amp;T</a:t>
                      </a: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objective of this work is to specify the stage 3 procedure and the associated </a:t>
                      </a:r>
                      <a:r>
                        <a:rPr lang="en-GB" altLang="zh-CN" sz="11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Nnef_UEId</a:t>
                      </a: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API for the exposure of the required MSISDN verification operation</a:t>
                      </a:r>
                      <a:endParaRPr lang="en-GB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6822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 Study/Work Items led by CT3   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360688"/>
              </p:ext>
            </p:extLst>
          </p:nvPr>
        </p:nvGraphicFramePr>
        <p:xfrm>
          <a:off x="131433" y="1769710"/>
          <a:ext cx="11261695" cy="1505939"/>
        </p:xfrm>
        <a:graphic>
          <a:graphicData uri="http://schemas.openxmlformats.org/drawingml/2006/table">
            <a:tbl>
              <a:tblPr firstRow="1" firstCol="1" bandRow="1"/>
              <a:tblGrid>
                <a:gridCol w="10412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06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34734">
                  <a:extLst>
                    <a:ext uri="{9D8B030D-6E8A-4147-A177-3AD203B41FA5}">
                      <a16:colId xmlns="" xmlns:a16="http://schemas.microsoft.com/office/drawing/2014/main" val="3844349732"/>
                    </a:ext>
                  </a:extLst>
                </a:gridCol>
                <a:gridCol w="8783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77028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96412">
                  <a:extLst>
                    <a:ext uri="{9D8B030D-6E8A-4147-A177-3AD203B41FA5}">
                      <a16:colId xmlns="" xmlns:a16="http://schemas.microsoft.com/office/drawing/2014/main" val="2714402546"/>
                    </a:ext>
                  </a:extLst>
                </a:gridCol>
              </a:tblGrid>
              <a:tr h="17588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24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  <a:hlinkClick r:id="rId2"/>
                        </a:rPr>
                        <a:t>CP-250078</a:t>
                      </a:r>
                      <a:endParaRPr lang="zh-CN" sz="1800" dirty="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Revised WID on CT aspects of Providing per-subscriber VLAN instructions from UDM and DN-AAA</a:t>
                      </a:r>
                      <a:endParaRPr lang="zh-CN" sz="1800" dirty="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TEI19_VLANSUB</a:t>
                      </a:r>
                      <a:endParaRPr lang="zh-CN" alt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Ericsson</a:t>
                      </a:r>
                      <a:endParaRPr lang="zh-CN" alt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objective of this work is </a:t>
                      </a:r>
                      <a:r>
                        <a:rPr lang="en-GB" altLang="zh-CN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to </a:t>
                      </a: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specify the stage 3 aspects to provide per-subscriber VLAN instructions from UDM and DN-AAA.</a:t>
                      </a:r>
                      <a:endParaRPr lang="en-US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WID is revised to add more stable impacts for CT WGs.</a:t>
                      </a:r>
                      <a:endParaRPr lang="zh-CN" alt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51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  <a:hlinkClick r:id="rId3"/>
                        </a:rPr>
                        <a:t>CP-250079</a:t>
                      </a:r>
                      <a:endParaRPr lang="zh-CN" sz="18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Revised WID on CT aspects of Core Network Enhanced Support for Artificial Intelligence (AI) and Machine Learning (ML)</a:t>
                      </a:r>
                      <a:endParaRPr lang="zh-CN" sz="1800" dirty="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AIML_CN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fr-FR" altLang="zh-CN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vivo</a:t>
                      </a:r>
                      <a:endParaRPr lang="fr-FR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objective of this work is </a:t>
                      </a:r>
                      <a:r>
                        <a:rPr lang="en-GB" altLang="zh-CN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to specify the CT aspects of Core Network Enhanced Support for Artificial Intelligence (AI)/Machine Learning (ML).</a:t>
                      </a:r>
                      <a:endParaRPr lang="en-GB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 WID is revised to add more stable impacts for CT WGs.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67501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4547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CT3 led             (1/2)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46955"/>
              </p:ext>
            </p:extLst>
          </p:nvPr>
        </p:nvGraphicFramePr>
        <p:xfrm>
          <a:off x="318888" y="1779198"/>
          <a:ext cx="11013394" cy="3432973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292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=""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=""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="" xmlns:a16="http://schemas.microsoft.com/office/drawing/2014/main" val="3618433566"/>
                    </a:ext>
                  </a:extLst>
                </a:gridCol>
              </a:tblGrid>
              <a:tr h="390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1040009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Rel-19 Enhancements of 3GPP Northbound and Application Layer interfaces and APIs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NBI19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66152799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1040006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of Providing per-subscriber VLAN instructions from UDM and DN-AAA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TEI19_VLANSUB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</a:t>
                      </a: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CP-250078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09865532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1040007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of Enhancing Parameter Provisioning with static UE IP address and UP security policy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TEI19_IP_SP_EXP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62452484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1040008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for Enabling Edge Applications Phase 3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EDGEAPP_Ph3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75%</a:t>
                      </a: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CP-241074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54520111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Core Network Enhanced Support for Artificial Intelligence (AI)/Machine Learning (ML)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AIML_CN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CP-250079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 enhancement on QoS monitoring enhancement	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TEI19_QME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  <a:endParaRPr 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CP-243080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686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application layer support for location services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eLSAPP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CP-242064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78039153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Spending Limits for UE Policies in Roaming scenario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TEI19_SLUPiR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CP-242060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5364329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 Enhancements of Network Automation Enablers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eNetAE19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6643651"/>
                  </a:ext>
                </a:extLst>
              </a:tr>
              <a:tr h="213107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Phase 3 for UAS, UAV and UAM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UAS_Ph3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9629726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29944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5803048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CT3 led             (2/2)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608902"/>
              </p:ext>
            </p:extLst>
          </p:nvPr>
        </p:nvGraphicFramePr>
        <p:xfrm>
          <a:off x="293251" y="1734548"/>
          <a:ext cx="11013394" cy="3852218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292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=""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=""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="" xmlns:a16="http://schemas.microsoft.com/office/drawing/2014/main" val="3618433566"/>
                    </a:ext>
                  </a:extLst>
                </a:gridCol>
              </a:tblGrid>
              <a:tr h="373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1060027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Extended Reality and Media service (XRM) Phase 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CP-243075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66152799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for application enablement for satellite access Phase 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5GSAT_Ph3_App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US" alt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CP-243071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09865532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1060025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Rel-19 Enhancements of UE Policy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UEP19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</a:t>
                      </a: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62452484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1060024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Application enablement for XRM Services Phase 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XRM_Ph2_App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  <a:endParaRPr kumimoji="0" lang="en-US" altLang="zh-CN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1354069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1060026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Common API Framework (CAPIF) Phase 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CAPIF_Ph3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54520111"/>
                  </a:ext>
                </a:extLst>
              </a:tr>
              <a:tr h="2732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1050025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application enablement for mobile metaverse services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Metaverse_App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</a:t>
                      </a: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CP-243309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1337064"/>
                  </a:ext>
                </a:extLst>
              </a:tr>
              <a:tr h="28911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1070002</a:t>
                      </a:r>
                      <a:endParaRPr lang="zh-CN" altLang="en-US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energy efficiency and energy saving</a:t>
                      </a:r>
                      <a:endParaRPr 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EnergySys</a:t>
                      </a:r>
                      <a:endParaRPr lang="zh-CN" sz="1000" kern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201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1070005</a:t>
                      </a:r>
                      <a:endParaRPr lang="zh-CN" altLang="en-US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Enhancements of SM Policy</a:t>
                      </a:r>
                      <a:endParaRPr 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SMPC19</a:t>
                      </a:r>
                      <a:endParaRPr lang="zh-CN" sz="1000" kern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910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1070006</a:t>
                      </a:r>
                      <a:endParaRPr lang="zh-CN" altLang="en-US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IP Domain usage</a:t>
                      </a:r>
                      <a:endParaRPr 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IPD</a:t>
                      </a:r>
                      <a:endParaRPr lang="zh-CN" sz="1000" kern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201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1070007</a:t>
                      </a:r>
                      <a:endParaRPr lang="zh-CN" altLang="en-US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UEId Service API support for MSISDN Verification operation</a:t>
                      </a:r>
                      <a:endParaRPr lang="zh-CN" sz="1000" kern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TEI19_MVOSNS</a:t>
                      </a:r>
                      <a:endParaRPr 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06/25</a:t>
                      </a: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1070003</a:t>
                      </a:r>
                      <a:endParaRPr lang="zh-CN" altLang="en-US" sz="10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Network Controlled Network Slice Selection</a:t>
                      </a:r>
                      <a:endParaRPr lang="zh-CN" sz="1000" kern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TEI19_SliceSel</a:t>
                      </a:r>
                      <a:endParaRPr 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06/25</a:t>
                      </a: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7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1070004</a:t>
                      </a:r>
                      <a:endParaRPr lang="zh-CN" altLang="en-US" sz="10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Rel-19 Application Data Analytics Enablement Service</a:t>
                      </a:r>
                      <a:endParaRPr lang="zh-CN" sz="1000" kern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TEI19_ADAES</a:t>
                      </a:r>
                      <a:endParaRPr 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29944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3110080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Non-CT3 led         (1/2)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4063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378046"/>
              </p:ext>
            </p:extLst>
          </p:nvPr>
        </p:nvGraphicFramePr>
        <p:xfrm>
          <a:off x="290549" y="1791370"/>
          <a:ext cx="10993179" cy="3699018"/>
        </p:xfrm>
        <a:graphic>
          <a:graphicData uri="http://schemas.openxmlformats.org/drawingml/2006/table">
            <a:tbl>
              <a:tblPr firstRow="1" firstCol="1" bandRow="1"/>
              <a:tblGrid>
                <a:gridCol w="7530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019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4763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62788">
                  <a:extLst>
                    <a:ext uri="{9D8B030D-6E8A-4147-A177-3AD203B41FA5}">
                      <a16:colId xmlns="" xmlns:a16="http://schemas.microsoft.com/office/drawing/2014/main" val="1432858994"/>
                    </a:ext>
                  </a:extLst>
                </a:gridCol>
                <a:gridCol w="941294">
                  <a:extLst>
                    <a:ext uri="{9D8B030D-6E8A-4147-A177-3AD203B41FA5}">
                      <a16:colId xmlns="" xmlns:a16="http://schemas.microsoft.com/office/drawing/2014/main" val="979862970"/>
                    </a:ext>
                  </a:extLst>
                </a:gridCol>
                <a:gridCol w="647909">
                  <a:extLst>
                    <a:ext uri="{9D8B030D-6E8A-4147-A177-3AD203B41FA5}">
                      <a16:colId xmlns="" xmlns:a16="http://schemas.microsoft.com/office/drawing/2014/main" val="3618433566"/>
                    </a:ext>
                  </a:extLst>
                </a:gridCol>
              </a:tblGrid>
              <a:tr h="4368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1040001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Service Based Interface Protocol Improvements Release 19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SBIProtoc19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CP-241021 </a:t>
                      </a:r>
                      <a:endParaRPr lang="fr-FR" altLang="zh-CN" sz="11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1040041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Protocol enhancements for Mission Critical Services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MCProtoc19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CP-241283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1040039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IMS Stage-3 IETF Protocol Alignment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IMSProtoc19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US" altLang="zh-CN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CP-241146 </a:t>
                      </a:r>
                      <a:endParaRPr lang="fr-FR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147937"/>
                  </a:ext>
                </a:extLst>
              </a:tr>
              <a:tr h="38355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1040004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on Minimize the Number of Policy Associations (TEI19_MINPA)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TEI19_MINPA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CP-241024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1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78039153"/>
                  </a:ext>
                </a:extLst>
              </a:tr>
              <a:tr h="38355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1040070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Application Layer Support for Uncrewed Aerial Systems (UAS), Phase 3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UASAPP_Ph3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90</a:t>
                      </a:r>
                      <a:r>
                        <a:rPr lang="en-US" sz="11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CP-241150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1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5364329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1050007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MPS for Messaging and SMS services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MPS4msg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CP-243047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9629726"/>
                  </a:ext>
                </a:extLst>
              </a:tr>
              <a:tr h="43688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Identifying non-3GPP Devices Connecting behind a UE or 5G-RG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UIA_ARC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CP242029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3153360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application enablement for AI/ML services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AIML_App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20%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CP-243310</a:t>
                      </a:r>
                      <a:endParaRPr lang="fr-FR" altLang="zh-CN" sz="11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0114282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UPF enhancement for Exposure And SBA Phase 2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UPEAS_Ph2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CP-250018</a:t>
                      </a:r>
                      <a:endParaRPr lang="fr-FR" altLang="zh-CN" sz="1100" kern="1200" noProof="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6768404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1050022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Next Generation Real time Communication services Phase 2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NG_RTC_Ph2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CP-242107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60077374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1050006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enhancement of support for Edge Computing in 5G Core network - Phase 3</a:t>
                      </a:r>
                      <a:endParaRPr lang="zh-CN" alt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eEDGE_5GC_Ph3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  <a:endParaRPr lang="en-US" altLang="zh-CN" sz="11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100" kern="1200" noProof="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CP-250016</a:t>
                      </a:r>
                      <a:endParaRPr lang="fr-FR" altLang="zh-CN" sz="1100" kern="1200" noProof="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13073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63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78860</TotalTime>
  <Words>2754</Words>
  <Application>Microsoft Office PowerPoint</Application>
  <PresentationFormat>宽屏</PresentationFormat>
  <Paragraphs>920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Aptos</vt:lpstr>
      <vt:lpstr>Arial </vt:lpstr>
      <vt:lpstr>MS Mincho</vt:lpstr>
      <vt:lpstr>MS PGothic</vt:lpstr>
      <vt:lpstr>宋体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CT WG3 Status Report  to TSG CT#107</vt:lpstr>
      <vt:lpstr>TSG CT WG3 Officials</vt:lpstr>
      <vt:lpstr>Meeting Calendar</vt:lpstr>
      <vt:lpstr>TSG WG CT3 Statistics</vt:lpstr>
      <vt:lpstr>New agreed Study/Work Items led by CT3</vt:lpstr>
      <vt:lpstr>Revised agreed Study/Work Items led by CT3    </vt:lpstr>
      <vt:lpstr>Rel-19 Work Plan – CT3 led             (1/2)</vt:lpstr>
      <vt:lpstr>Rel-19 Work Plan – CT3 led             (2/2)</vt:lpstr>
      <vt:lpstr>Rel-19 Work Plan – Non-CT3 led         (1/2) </vt:lpstr>
      <vt:lpstr>Rel-19 Work Plan – Non-CT3 led         (2/2) </vt:lpstr>
      <vt:lpstr>TS/TR sent to CT Plenary</vt:lpstr>
      <vt:lpstr>Exception sheet for work item</vt:lpstr>
      <vt:lpstr>Release 19 Status</vt:lpstr>
      <vt:lpstr>Release 18 Status</vt:lpstr>
      <vt:lpstr>Pre-Release 18 Status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             (1/4)</vt:lpstr>
      <vt:lpstr>CRs for conditional approval              (2/4)</vt:lpstr>
      <vt:lpstr>CRs for conditional approval              (3/4)</vt:lpstr>
      <vt:lpstr>CRs for conditional approval              (4/4)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YYL_1</cp:lastModifiedBy>
  <cp:revision>6296</cp:revision>
  <dcterms:created xsi:type="dcterms:W3CDTF">2010-02-05T13:52:04Z</dcterms:created>
  <dcterms:modified xsi:type="dcterms:W3CDTF">2025-02-28T02:11:11Z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(3)KaSE7T7zVZlRaW1r74FLeB/y2cZex2A39doLibb9fK9ckaN2WPUR3L03yIEYOsFKKnXGLpWp
esmNB82clv0izQBB07s13TRq8TPWKixk7fDex/bhBtOwvddbE0zkRT1UTdQELzOkuObv4LCK
85s4lxeaDS5X/bDL0esbbG7enbj03Uo7NYjVP1eggmaLViKE6BNTStwKMG30lP8ABZ0VONj3
a0RpsnBisX2iaxPSj7</vt:lpwstr>
  </property>
  <property fmtid="{D5CDD505-2E9C-101B-9397-08002B2CF9AE}" pid="4" name="_2015_ms_pID_7253431">
    <vt:lpwstr>ZOxnHjd/67T/VrqHHZyuAsLsyZFGPb3g2w38zu67N2e7XLIi649pa1
F0YinJTguw73jB/XTAtzKj5qio0DTT32CjmXN/9MH21MKQBgfMTIHHPv3ietArDaFQ4p0qz/
lb32iBVg+Fr5PbUn8V9eFPDbTUBlVGnjn/olPCBWUqrpPAxbKmwA2/sc8QrUmkEYG7t3qVuq
rMcjkKJ1GB1TQXsWFXkQNgZvwvTxEf1pnCaO</vt:lpwstr>
  </property>
  <property fmtid="{D5CDD505-2E9C-101B-9397-08002B2CF9AE}" pid="5" name="_2015_ms_pID_7253432">
    <vt:lpwstr>xwuNTqh+QaVt5wST5XWzV7c=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1701418387</vt:lpwstr>
  </property>
</Properties>
</file>