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2"/>
  </p:notesMasterIdLst>
  <p:handoutMasterIdLst>
    <p:handoutMasterId r:id="rId13"/>
  </p:handoutMasterIdLst>
  <p:sldIdLst>
    <p:sldId id="341" r:id="rId5"/>
    <p:sldId id="363" r:id="rId6"/>
    <p:sldId id="372" r:id="rId7"/>
    <p:sldId id="371" r:id="rId8"/>
    <p:sldId id="366" r:id="rId9"/>
    <p:sldId id="368" r:id="rId10"/>
    <p:sldId id="370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82" d="100"/>
          <a:sy n="82" d="100"/>
        </p:scale>
        <p:origin x="600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1716" y="-164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portal.3gpp.org/ngppapp/CreateTDoc.aspx?mode=view&amp;contributionId=1717250" TargetMode="Externa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#69</a:t>
            </a:r>
          </a:p>
          <a:p>
            <a:pPr eaLnBrk="1" hangingPunct="1">
              <a:defRPr/>
            </a:pPr>
            <a:r>
              <a:rPr lang="en-IN" altLang="en-US" sz="1200" b="1" dirty="0">
                <a:latin typeface="Arial "/>
              </a:rPr>
              <a:t>Wuhan, China 13th – 17th October 2025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61555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sz="1200" b="1" dirty="0" smtClean="0"/>
              <a:t>            S6-254339</a:t>
            </a:r>
            <a:endParaRPr lang="en-IN" sz="1000" b="1" i="0" kern="1200" dirty="0" smtClean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IN" sz="1000" b="0" u="none" strike="noStrike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6"/>
              </a:rPr>
              <a:t/>
            </a:r>
            <a:br>
              <a:rPr lang="en-IN" sz="1000" b="0" u="none" strike="noStrike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6"/>
              </a:rPr>
            </a:br>
            <a:r>
              <a:rPr lang="en-GB" altLang="en-US" sz="1200" dirty="0" smtClean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11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22082" y="245417"/>
            <a:ext cx="1821187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>
                <a:solidFill>
                  <a:srgbClr val="0066FF"/>
                </a:solidFill>
              </a:rPr>
              <a:t>Samsung</a:t>
            </a:r>
            <a:endParaRPr lang="en-GB" altLang="en-US" sz="1200" dirty="0">
              <a:solidFill>
                <a:srgbClr val="0066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IN" sz="3600" b="1" i="0" u="none" strike="noStrike" baseline="0" dirty="0">
                <a:latin typeface="Arial-BoldMT"/>
              </a:rPr>
              <a:t>NWM WA5 Way forward</a:t>
            </a:r>
            <a:br>
              <a:rPr lang="en-IN" sz="3600" b="1" i="0" u="none" strike="noStrike" baseline="0" dirty="0">
                <a:latin typeface="Arial-BoldMT"/>
              </a:rPr>
            </a:br>
            <a:r>
              <a:rPr lang="en-IN" sz="3600" b="1" i="0" u="none" strike="noStrike" baseline="0" dirty="0">
                <a:latin typeface="Arial-BoldMT"/>
              </a:rPr>
              <a:t/>
            </a:r>
            <a:br>
              <a:rPr lang="en-IN" sz="3600" b="1" i="0" u="none" strike="noStrike" baseline="0" dirty="0">
                <a:latin typeface="Arial-BoldMT"/>
              </a:rPr>
            </a:br>
            <a:r>
              <a:rPr lang="en-IN" sz="2400" b="0" i="0" u="none" strike="noStrike" baseline="0" dirty="0">
                <a:latin typeface="TimesNewRomanPSMT"/>
              </a:rPr>
              <a:t>WA5: Compute and Communication Aspects</a:t>
            </a:r>
            <a:endParaRPr lang="en-GB" altLang="en-US" sz="13800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 txBox="1">
            <a:spLocks/>
          </p:cNvSpPr>
          <p:nvPr/>
        </p:nvSpPr>
        <p:spPr bwMode="auto">
          <a:xfrm>
            <a:off x="2147888" y="4589463"/>
            <a:ext cx="7886700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FontTx/>
              <a:buNone/>
            </a:pPr>
            <a:r>
              <a:rPr lang="en-GB" altLang="en-US" dirty="0" err="1"/>
              <a:t>Arunprasath</a:t>
            </a:r>
            <a:r>
              <a:rPr lang="en-GB" altLang="en-US" dirty="0"/>
              <a:t> R, arun.prasath@Samsung.com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Samsung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9293"/>
            <a:ext cx="9013723" cy="711395"/>
          </a:xfrm>
        </p:spPr>
        <p:txBody>
          <a:bodyPr/>
          <a:lstStyle/>
          <a:p>
            <a:r>
              <a:rPr lang="en-GB" altLang="en-US" sz="3600" dirty="0"/>
              <a:t>Background: </a:t>
            </a:r>
            <a:br>
              <a:rPr lang="en-GB" altLang="en-US" sz="3600" dirty="0"/>
            </a:br>
            <a:r>
              <a:rPr lang="en-US" sz="3600" dirty="0"/>
              <a:t>WA5 Compute and Communication Aspects</a:t>
            </a:r>
            <a:r>
              <a:rPr lang="en-IN" sz="48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IN" sz="48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endParaRPr lang="en-GB" altLang="en-US" sz="48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6960460"/>
              </p:ext>
            </p:extLst>
          </p:nvPr>
        </p:nvGraphicFramePr>
        <p:xfrm>
          <a:off x="58992" y="1543207"/>
          <a:ext cx="11993390" cy="5080723"/>
        </p:xfrm>
        <a:graphic>
          <a:graphicData uri="http://schemas.openxmlformats.org/drawingml/2006/table">
            <a:tbl>
              <a:tblPr firstRow="1" firstCol="1" bandRow="1"/>
              <a:tblGrid>
                <a:gridCol w="3285942">
                  <a:extLst>
                    <a:ext uri="{9D8B030D-6E8A-4147-A177-3AD203B41FA5}">
                      <a16:colId xmlns:a16="http://schemas.microsoft.com/office/drawing/2014/main" val="2979913034"/>
                    </a:ext>
                  </a:extLst>
                </a:gridCol>
                <a:gridCol w="2120646">
                  <a:extLst>
                    <a:ext uri="{9D8B030D-6E8A-4147-A177-3AD203B41FA5}">
                      <a16:colId xmlns:a16="http://schemas.microsoft.com/office/drawing/2014/main" val="4106146577"/>
                    </a:ext>
                  </a:extLst>
                </a:gridCol>
                <a:gridCol w="335120">
                  <a:extLst>
                    <a:ext uri="{9D8B030D-6E8A-4147-A177-3AD203B41FA5}">
                      <a16:colId xmlns:a16="http://schemas.microsoft.com/office/drawing/2014/main" val="75670161"/>
                    </a:ext>
                  </a:extLst>
                </a:gridCol>
                <a:gridCol w="3125841">
                  <a:extLst>
                    <a:ext uri="{9D8B030D-6E8A-4147-A177-3AD203B41FA5}">
                      <a16:colId xmlns:a16="http://schemas.microsoft.com/office/drawing/2014/main" val="3552411709"/>
                    </a:ext>
                  </a:extLst>
                </a:gridCol>
                <a:gridCol w="3125841">
                  <a:extLst>
                    <a:ext uri="{9D8B030D-6E8A-4147-A177-3AD203B41FA5}">
                      <a16:colId xmlns:a16="http://schemas.microsoft.com/office/drawing/2014/main" val="1131761322"/>
                    </a:ext>
                  </a:extLst>
                </a:gridCol>
              </a:tblGrid>
              <a:tr h="30879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DengXian"/>
                        </a:rPr>
                        <a:t>Work Area Description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DengXian"/>
                        </a:rPr>
                        <a:t>Compute Communication application enablement aspects to support emerging applications requiring both connectivity and computational power, such as augmented reality (AR) and other data-intensive services.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2408025"/>
                  </a:ext>
                </a:extLst>
              </a:tr>
              <a:tr h="154395">
                <a:tc rowSpan="4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DengXian"/>
                        </a:rPr>
                        <a:t>Moderator Summary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Support: 9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CATT, Lenovo, MediaTek, CMCC, Apple, Huawei, Samsung, ZTE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1712482"/>
                  </a:ext>
                </a:extLst>
              </a:tr>
              <a:tr h="84799"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Do not support: 2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Nokia, Ericsson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6677264"/>
                  </a:ext>
                </a:extLst>
              </a:tr>
              <a:tr h="526347"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Remarks: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Co-ordinate with network capabilities (SA2 and SA5) and expose compute capabilities / resources which are mainly at the application layer on the edge/cloud platform and device side to 3</a:t>
                      </a:r>
                      <a:r>
                        <a:rPr lang="en-US" sz="1000" baseline="30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rd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 party, ensuring </a:t>
                      </a: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NewRomanPSMT"/>
                          <a:ea typeface="Times New Roman" panose="02020603050405020304" pitchFamily="18" charset="0"/>
                          <a:cs typeface="TimesNewRomanPSMT"/>
                        </a:rPr>
                        <a:t>coordinating joint compute and communication capabilities for data-intensive and latency-critical services (e.g., AR, XR, DT, etc.) in 6G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739793"/>
                  </a:ext>
                </a:extLst>
              </a:tr>
              <a:tr h="84799"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0193908"/>
                  </a:ext>
                </a:extLst>
              </a:tr>
              <a:tr h="23159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DengXian"/>
                        </a:rPr>
                        <a:t>Candidate Work Task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 to Explore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(based on response to Q3)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Do not support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(based on response to Q4)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Moderator Remarks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0971830"/>
                  </a:ext>
                </a:extLst>
              </a:tr>
              <a:tr h="350897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WT5.1: New compute plane tailored to ASP/vertical use cases, while considering the network situation 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Lenovo, Samsung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CATT, MediaTek, CMCC, Apple, Huawei, Nokia, Ericsson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Needs clarification, Definition, SA2 scope/overlap, SA6 scope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6973999"/>
                  </a:ext>
                </a:extLst>
              </a:tr>
              <a:tr h="385988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WT5.2: Compute handling on UE and offloading outside UE</a:t>
                      </a:r>
                      <a:endParaRPr lang="en-IN" sz="9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Lenovo, CMCC, Apple, Samsung, Nokia, Ericsson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CATT, </a:t>
                      </a:r>
                      <a:r>
                        <a:rPr lang="en-US" sz="1000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MediaTek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, Apple, Huawei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Use cases, Needs clarification, Merge to WT5.4, SA2 relation, Move it to WA4 or WA2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5811184"/>
                  </a:ext>
                </a:extLst>
              </a:tr>
              <a:tr h="320485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WT5.3: Quantifying compute requirements and discovering nodes for handling</a:t>
                      </a:r>
                      <a:endParaRPr lang="en-IN" sz="9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Lenovo, Apple, Samsung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MediaTek, CMCC, Huawei, Nokia, Ericsson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Needs clarification, Merge to WT5.7, Overlap/relation with SA2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9640508"/>
                  </a:ext>
                </a:extLst>
              </a:tr>
              <a:tr h="30879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WT5.4: Compute co-ordination with CN</a:t>
                      </a:r>
                      <a:endParaRPr lang="en-IN" sz="9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Lenovo, </a:t>
                      </a:r>
                      <a:r>
                        <a:rPr lang="en-US" sz="1000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MediaTek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, CMCC, Apple, Samsung, ZTE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Huawei, Nokia, Ericsson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Rewording, Merge with WT5.2, Need clarification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2233070"/>
                  </a:ext>
                </a:extLst>
              </a:tr>
              <a:tr h="30879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WT5.5: Network resources vs compute resources at edge/cloud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Lenovo, CMCC, Apple, Samsung, ZTE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CATT, MediaTek, Huawei, Nokia, Ericsson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Merge with WT5.4, Needs clarification, SA2 overlap, Merge to WT5.4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3842328"/>
                  </a:ext>
                </a:extLst>
              </a:tr>
              <a:tr h="84215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WT5.6: 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Investigating the mechanisms about existing and future application server deployment mechanism ,</a:t>
                      </a: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analyzing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 the exposure requirements on computing resource offered by 3GPP system for the deployment application server.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CATT, Lenovo, MediaTek, CMCC, Huawei, Samsung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Apple, Nokia, Ericsson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Related to WA1, Needs clarification, SA2 overlap, Rewording, SA5 relation, Rewording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5572398"/>
                  </a:ext>
                </a:extLst>
              </a:tr>
              <a:tr h="23159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WT5.7: Study enabling compute requirements of 6G use cases</a:t>
                      </a:r>
                      <a:endParaRPr lang="en-IN" sz="9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CATT, Lenovo, MediaTek, Apple, Samsung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CMCC, Huawei, Nokia, Ericsson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Needs clarification, SA2 overlap, Link SA1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5818241"/>
                  </a:ext>
                </a:extLst>
              </a:tr>
              <a:tr h="30879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WT5.8: Study efficient usage of available resources for application enablement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CATT, Lenovo, Samsung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MediaTek, CMCC, Apple, Huawei, Nokia, Ericsson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Needs clarification, SA2 overlap, SA5 relation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1330677"/>
                  </a:ext>
                </a:extLst>
              </a:tr>
              <a:tr h="350897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WT5.9: Study enabling new business case by providing compute as a service to applications and service providers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CATT, Lenovo, CMCC, Samsung, ZTE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MediaTek, Apple, Huawei, Nokia, Ericsson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Use cases, Needs clarification, SA2 overlap, Not SA6 Scope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378" marR="283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305134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BA3FDA-9112-4DC6-A92F-522DE86D1C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5772"/>
            <a:ext cx="10515600" cy="909926"/>
          </a:xfrm>
        </p:spPr>
        <p:txBody>
          <a:bodyPr/>
          <a:lstStyle/>
          <a:p>
            <a:r>
              <a:rPr lang="en-IN" dirty="0"/>
              <a:t>Use-Cases based on TR 22.870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8862397-DB51-405A-A47A-40DFCC7C15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1298092"/>
              </p:ext>
            </p:extLst>
          </p:nvPr>
        </p:nvGraphicFramePr>
        <p:xfrm>
          <a:off x="472439" y="1791013"/>
          <a:ext cx="10927081" cy="43150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57207">
                  <a:extLst>
                    <a:ext uri="{9D8B030D-6E8A-4147-A177-3AD203B41FA5}">
                      <a16:colId xmlns:a16="http://schemas.microsoft.com/office/drawing/2014/main" val="4199874440"/>
                    </a:ext>
                  </a:extLst>
                </a:gridCol>
                <a:gridCol w="6069874">
                  <a:extLst>
                    <a:ext uri="{9D8B030D-6E8A-4147-A177-3AD203B41FA5}">
                      <a16:colId xmlns:a16="http://schemas.microsoft.com/office/drawing/2014/main" val="3620387346"/>
                    </a:ext>
                  </a:extLst>
                </a:gridCol>
              </a:tblGrid>
              <a:tr h="10013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b="1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case</a:t>
                      </a:r>
                      <a:endParaRPr lang="en-IN" sz="1000" b="1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2799" marR="3279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b="1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Requirement(s) Summary</a:t>
                      </a:r>
                      <a:endParaRPr lang="en-IN" sz="1000" b="1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2799" marR="3279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808735"/>
                  </a:ext>
                </a:extLst>
              </a:tr>
              <a:tr h="100138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 </a:t>
                      </a: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case on end-to-end AI for connected cars </a:t>
                      </a: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(Clause 6.2)</a:t>
                      </a:r>
                      <a:endParaRPr lang="en-IN" sz="1000" b="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2799" marR="3279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provide computing resource in the Service Hosting Environment for AI services.</a:t>
                      </a:r>
                      <a:endParaRPr lang="en-IN" sz="1000" b="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2799" marR="3279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1834356"/>
                  </a:ext>
                </a:extLst>
              </a:tr>
              <a:tr h="100138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 </a:t>
                      </a: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case on personalized AI for health monitoring </a:t>
                      </a: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(clause 6.4)</a:t>
                      </a:r>
                      <a:endParaRPr lang="en-IN" sz="1000" b="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2799" marR="3279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b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Mechanisms to execute compute tasks at edge upon service request from UEs.</a:t>
                      </a:r>
                      <a:endParaRPr lang="en-IN" sz="1000" b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2799" marR="3279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8739728"/>
                  </a:ext>
                </a:extLst>
              </a:tr>
              <a:tr h="27537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 Use case on AI-agents communication (clause 6.6)</a:t>
                      </a:r>
                      <a:endParaRPr lang="en-IN" sz="1000" b="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2799" marR="3279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secure means to expose different services, e.g. computing offloading service in Service Hosting Environment, to the authorized third-party AI agent</a:t>
                      </a:r>
                      <a:endParaRPr lang="en-IN" sz="1000" b="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2799" marR="3279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8859467"/>
                  </a:ext>
                </a:extLst>
              </a:tr>
              <a:tr h="200275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 Use case on intelligent UAV swarms (clause 6.13)</a:t>
                      </a:r>
                      <a:endParaRPr lang="en-IN" sz="1000" b="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2799" marR="3279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GB" sz="1000" b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collect charging information for the computing resource(s) coordinated by the 6G network e.g. per request, per UE.</a:t>
                      </a:r>
                      <a:endParaRPr lang="en-IN" sz="1000" b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2799" marR="3279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8016533"/>
                  </a:ext>
                </a:extLst>
              </a:tr>
              <a:tr h="100138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 Use case on 6G system assisted target object detection (clause 6.14)</a:t>
                      </a:r>
                      <a:endParaRPr lang="en-IN" sz="1000" b="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2799" marR="3279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selection of computing resources and guarantee an overall E2E latency for a computing task</a:t>
                      </a:r>
                      <a:endParaRPr lang="en-IN" sz="1000" b="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2799" marR="3279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2157705"/>
                  </a:ext>
                </a:extLst>
              </a:tr>
              <a:tr h="200275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 Use case on distributed 6G network for AI computing (clause 6.23)</a:t>
                      </a:r>
                      <a:endParaRPr lang="en-IN" sz="1000" b="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2799" marR="3279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b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accommodate compute and communication (e.g. traffic load) resources to meet service requirements (e.g. bitrate and latency)</a:t>
                      </a:r>
                      <a:endParaRPr lang="en-IN" sz="1000" b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2799" marR="3279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3548922"/>
                  </a:ext>
                </a:extLst>
              </a:tr>
              <a:tr h="100138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Use case on AI/ML model training and inference</a:t>
                      </a:r>
                      <a:endParaRPr lang="en-IN" sz="1000" b="0" dirty="0">
                        <a:solidFill>
                          <a:sysClr val="windowText" lastClr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2799" marR="3279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b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</a:t>
                      </a:r>
                      <a:r>
                        <a:rPr lang="en-US" sz="1000" b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computing resource availability for the AI/ML model training</a:t>
                      </a:r>
                      <a:endParaRPr lang="en-IN" sz="1000" b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2799" marR="3279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1557080"/>
                  </a:ext>
                </a:extLst>
              </a:tr>
              <a:tr h="200275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8. </a:t>
                      </a: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case on AI text-to-video generation supported by computing </a:t>
                      </a: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(clause 6.32)</a:t>
                      </a:r>
                      <a:endParaRPr lang="en-IN" sz="1000" b="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2799" marR="3279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GB" sz="1000" b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</a:t>
                      </a:r>
                      <a:r>
                        <a:rPr lang="en-US" sz="1000" b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capability to receive the </a:t>
                      </a:r>
                      <a:r>
                        <a:rPr lang="en-GB" sz="1000" b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requested computing requirements</a:t>
                      </a:r>
                      <a:r>
                        <a:rPr lang="en-US" sz="1000" b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of computing services </a:t>
                      </a:r>
                      <a:endParaRPr lang="en-IN" sz="1000" b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2799" marR="3279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2321203"/>
                  </a:ext>
                </a:extLst>
              </a:tr>
              <a:tr h="30041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9. </a:t>
                      </a: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case on 6G computing support for AI model inference </a:t>
                      </a: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(clause 6.33)</a:t>
                      </a:r>
                      <a:endParaRPr lang="en-IN" sz="1000" b="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2799" marR="3279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authorize a user to offload task from a 3</a:t>
                      </a:r>
                      <a:r>
                        <a:rPr lang="en-GB" sz="1000" b="0" baseline="300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rd</a:t>
                      </a: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party application</a:t>
                      </a:r>
                      <a:r>
                        <a:rPr lang="en-US" sz="10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(e.g. a </a:t>
                      </a: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 inference workload) </a:t>
                      </a:r>
                      <a:r>
                        <a:rPr lang="en-US" sz="10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the Service Hosting Environment; </a:t>
                      </a: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prioritize the processing of offloading task request(s) from a high-priority user per service;</a:t>
                      </a:r>
                      <a:r>
                        <a:rPr lang="en-US" sz="10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selection of computing resources</a:t>
                      </a:r>
                      <a:endParaRPr lang="en-IN" sz="1000" b="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2799" marR="3279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0987981"/>
                  </a:ext>
                </a:extLst>
              </a:tr>
              <a:tr h="100138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b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10. Use case on energy efficiency for AI service (clause 6.36)</a:t>
                      </a:r>
                      <a:endParaRPr lang="en-IN" sz="1000" b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2799" marR="3279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support a mechanism to assist in selecting computing resources</a:t>
                      </a:r>
                      <a:endParaRPr lang="en-IN" sz="1000" b="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2799" marR="3279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7126308"/>
                  </a:ext>
                </a:extLst>
              </a:tr>
              <a:tr h="100138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 </a:t>
                      </a: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case on immersive gaming </a:t>
                      </a: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(clause 9.1)</a:t>
                      </a:r>
                      <a:endParaRPr lang="en-IN" sz="1000" b="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2799" marR="3279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GB" sz="1000" b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strict KPIs for compute flows (latency, bit-rate, etc)</a:t>
                      </a:r>
                      <a:endParaRPr lang="en-IN" sz="1000" b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2799" marR="3279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4896713"/>
                  </a:ext>
                </a:extLst>
              </a:tr>
              <a:tr h="200275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12. </a:t>
                      </a: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case on multi-media services with deterministic experience </a:t>
                      </a: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(clause 9.2)</a:t>
                      </a:r>
                      <a:endParaRPr lang="en-IN" sz="1000" b="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2799" marR="3279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</a:t>
                      </a:r>
                      <a:r>
                        <a:rPr lang="en-US" sz="10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coordinate with UE to make decisions on splitting/offloading rendering tasks dynamically based on the real-time network status and the computing resource availability</a:t>
                      </a:r>
                      <a:endParaRPr lang="en-IN" sz="1000" b="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2799" marR="3279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0025865"/>
                  </a:ext>
                </a:extLst>
              </a:tr>
              <a:tr h="100138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13. </a:t>
                      </a: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case on XR rendering offload support </a:t>
                      </a: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(clause 9.3)</a:t>
                      </a:r>
                      <a:endParaRPr lang="en-IN" sz="1000" b="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2799" marR="3279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to enable compute offloading to an Service Hosting Environment for third party applications</a:t>
                      </a:r>
                      <a:endParaRPr lang="en-IN" sz="1000" b="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2799" marR="3279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6699449"/>
                  </a:ext>
                </a:extLst>
              </a:tr>
              <a:tr h="100138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14. </a:t>
                      </a: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case on seamless immersive reality in education </a:t>
                      </a: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(clause 9.4)</a:t>
                      </a:r>
                      <a:endParaRPr lang="en-IN" sz="1000" b="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2799" marR="3279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enable the support of computing tasks to render 6DoF video and spatial audio</a:t>
                      </a:r>
                      <a:endParaRPr lang="en-IN" sz="1000" b="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2799" marR="3279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9504129"/>
                  </a:ext>
                </a:extLst>
              </a:tr>
              <a:tr h="200275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15. </a:t>
                      </a: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case on collaborative service in multi-site involved immersive communication </a:t>
                      </a: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(clause 9.5)</a:t>
                      </a:r>
                      <a:endParaRPr lang="en-IN" sz="1000" b="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2799" marR="3279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</a:t>
                      </a:r>
                      <a:r>
                        <a:rPr lang="en-US" sz="10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provide computing service controlled by the core network to third-party for supporting rendering</a:t>
                      </a:r>
                      <a:endParaRPr lang="en-IN" sz="1000" b="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2799" marR="3279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8333"/>
                  </a:ext>
                </a:extLst>
              </a:tr>
              <a:tr h="40055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b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16. Use case on coordinating computing and communication for XR rendering (clause 9.15)</a:t>
                      </a:r>
                      <a:endParaRPr lang="en-IN" sz="1000" b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2799" marR="3279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GB" sz="1000" b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acquire and maintain the information of trusted computing resources; to collect status information of trusted computing resources; to expose to an authorised 3rd party the information of computing resources; support the selection of computing resource(s) based on e.g. requested computing capabilities, and support routing of data traffic between a UE and the selected computing resource(s) based on required communication service QoS.</a:t>
                      </a:r>
                      <a:endParaRPr lang="en-IN" sz="1000" b="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2799" marR="3279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8318709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D2A6891D-85FD-4636-9E0A-125E852E7137}"/>
              </a:ext>
            </a:extLst>
          </p:cNvPr>
          <p:cNvSpPr txBox="1"/>
          <p:nvPr/>
        </p:nvSpPr>
        <p:spPr>
          <a:xfrm>
            <a:off x="424542" y="6139793"/>
            <a:ext cx="21066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100" dirty="0"/>
              <a:t>*</a:t>
            </a:r>
            <a:r>
              <a:rPr lang="en-IN" sz="1100" dirty="0">
                <a:highlight>
                  <a:srgbClr val="FFFF00"/>
                </a:highlight>
              </a:rPr>
              <a:t>Application related Use-cases</a:t>
            </a:r>
          </a:p>
        </p:txBody>
      </p:sp>
    </p:spTree>
    <p:extLst>
      <p:ext uri="{BB962C8B-B14F-4D97-AF65-F5344CB8AC3E}">
        <p14:creationId xmlns:p14="http://schemas.microsoft.com/office/powerpoint/2010/main" val="240591754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A6AE77-237D-4AC7-A802-D743D116E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3600" dirty="0"/>
              <a:t>Comparison with SA2 study on Compute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87F41CF4-A893-4B3A-9A2C-01B785D8AE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36741"/>
              </p:ext>
            </p:extLst>
          </p:nvPr>
        </p:nvGraphicFramePr>
        <p:xfrm>
          <a:off x="450669" y="2118590"/>
          <a:ext cx="11469190" cy="4335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116">
                  <a:extLst>
                    <a:ext uri="{9D8B030D-6E8A-4147-A177-3AD203B41FA5}">
                      <a16:colId xmlns:a16="http://schemas.microsoft.com/office/drawing/2014/main" val="1359044025"/>
                    </a:ext>
                  </a:extLst>
                </a:gridCol>
                <a:gridCol w="3290034">
                  <a:extLst>
                    <a:ext uri="{9D8B030D-6E8A-4147-A177-3AD203B41FA5}">
                      <a16:colId xmlns:a16="http://schemas.microsoft.com/office/drawing/2014/main" val="3427219611"/>
                    </a:ext>
                  </a:extLst>
                </a:gridCol>
                <a:gridCol w="4255040">
                  <a:extLst>
                    <a:ext uri="{9D8B030D-6E8A-4147-A177-3AD203B41FA5}">
                      <a16:colId xmlns:a16="http://schemas.microsoft.com/office/drawing/2014/main" val="3034201834"/>
                    </a:ext>
                  </a:extLst>
                </a:gridCol>
              </a:tblGrid>
              <a:tr h="230928">
                <a:tc>
                  <a:txBody>
                    <a:bodyPr/>
                    <a:lstStyle/>
                    <a:p>
                      <a:r>
                        <a:rPr lang="en-IN" sz="105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Key Issues discussed in SA2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N" sz="105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Overlap with SA6 WTs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N" sz="105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Remarks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6594430"/>
                  </a:ext>
                </a:extLst>
              </a:tr>
              <a:tr h="937709">
                <a:tc>
                  <a:txBody>
                    <a:bodyPr/>
                    <a:lstStyle/>
                    <a:p>
                      <a:r>
                        <a:rPr lang="en-HK" sz="105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Enablement/authorization of computing service to UE or AF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HK" sz="10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Whether and how to enable UE/AF to request computing service. 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HK" sz="10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Whether and how to authorize UE/AF request for computing service</a:t>
                      </a:r>
                      <a:endParaRPr lang="en-IN" sz="1600" dirty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050" b="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WT5.2: Compute handling on UE and offloading outside UE</a:t>
                      </a:r>
                      <a:endParaRPr lang="en-IN" sz="105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endParaRPr lang="en-IN" sz="1050" b="0" dirty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en-IN" sz="105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 is not clear which computing resources are discussed here. When UE/AF requests for computing resources at application layer for various application specific use-cases discussed in TR 22.870, it needs to be handled at application layer.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9341965"/>
                  </a:ext>
                </a:extLst>
              </a:tr>
              <a:tr h="1994381">
                <a:tc>
                  <a:txBody>
                    <a:bodyPr/>
                    <a:lstStyle/>
                    <a:p>
                      <a:r>
                        <a:rPr lang="en-HK" sz="105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Coordination of communication and computing, service continuity and QoS aspects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IN" sz="10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Whether and how to coordinate communication and computing resource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IN" sz="10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Whether and how to identify and/or collect the computing resource related information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IN" sz="10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Whether and how to expose the computing resource information and/or network metrics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IN" sz="10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Whether and how to characterize network metrics to improve QoS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IN" sz="10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Whether and how to support service continuity for computing service upon change of computing resource and/or user plane function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050" b="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WT5.3: Quantifying compute requirements and discovering nodes for handling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050" b="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WT5.4: Compute co-ordination with CN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050" b="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WT5.7: Study enabling compute requirements of 6G use cases</a:t>
                      </a:r>
                      <a:endParaRPr lang="en-IN" sz="105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IN" sz="1050" b="0" dirty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en-IN" sz="1050" b="1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Awareness of Application Context</a:t>
                      </a:r>
                      <a:r>
                        <a:rPr lang="en-IN" sz="105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Application layer is aware of application specific computing requirements, and hence involvement of application layer is important</a:t>
                      </a:r>
                    </a:p>
                    <a:p>
                      <a:pPr marL="742950" lvl="1" indent="-285750">
                        <a:buFontTx/>
                        <a:buChar char="-"/>
                      </a:pPr>
                      <a:r>
                        <a:rPr lang="en-IN" sz="105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Knows compute requirements (continuous vs burst workloads)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IN" sz="105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Coordination with core network is required to reserve the computing resources but dynamic compute requirements needs to be handled at application layer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IN" sz="1050" b="1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Adaptive Behaviour </a:t>
                      </a:r>
                      <a:r>
                        <a:rPr lang="en-IN" sz="105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Application can monitor user-experience in real-time and can dynamically request more/less compute; hence improving the QoS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IN" sz="105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Application layer can also perform </a:t>
                      </a:r>
                      <a:r>
                        <a:rPr lang="en-IN" sz="1050" b="1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service differentiation </a:t>
                      </a:r>
                      <a:r>
                        <a:rPr lang="en-IN" sz="105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based on critical vs non-critical workloads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9983171"/>
                  </a:ext>
                </a:extLst>
              </a:tr>
              <a:tr h="818746">
                <a:tc>
                  <a:txBody>
                    <a:bodyPr/>
                    <a:lstStyle/>
                    <a:p>
                      <a:r>
                        <a:rPr lang="en-HK" sz="105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Discovery and (re-)selection of compute site(s)/resource(s)</a:t>
                      </a: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HK" sz="1000" kern="12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Whether and how to discover and (re-)select computing site(s)/resource(s) for UE/AF requested service. </a:t>
                      </a:r>
                      <a:endParaRPr lang="en-IN" sz="1000" kern="1200" dirty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00" kern="12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Whether and how to re-use and/or enhance 5G Edge Computing features</a:t>
                      </a:r>
                      <a:endParaRPr lang="en-IN" sz="1000" kern="1200" dirty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050" b="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WT5.5: Network resources vs compute resources at edge/cloud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050" b="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WT5.2: Compute handling on UE and offloading outside UE</a:t>
                      </a:r>
                      <a:endParaRPr lang="en-IN" sz="105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endParaRPr lang="en-IN" sz="1050" b="0" kern="1200" dirty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r>
                        <a:rPr lang="en-IN" sz="105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 clear which computing resources are discussed here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IN" sz="105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Application layer can perform discovery and selection of compute resources that are part of application layer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endParaRPr lang="en-IN" sz="1050" dirty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428907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ED65186-E732-4F14-92B8-E3755BC033F5}"/>
              </a:ext>
            </a:extLst>
          </p:cNvPr>
          <p:cNvSpPr txBox="1"/>
          <p:nvPr/>
        </p:nvSpPr>
        <p:spPr>
          <a:xfrm>
            <a:off x="529046" y="1810813"/>
            <a:ext cx="73084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400" dirty="0"/>
              <a:t>As per S2-2507949, following key issues have been discussed for “Support of Computing”</a:t>
            </a:r>
          </a:p>
        </p:txBody>
      </p:sp>
    </p:spTree>
    <p:extLst>
      <p:ext uri="{BB962C8B-B14F-4D97-AF65-F5344CB8AC3E}">
        <p14:creationId xmlns:p14="http://schemas.microsoft.com/office/powerpoint/2010/main" val="118320694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0521"/>
            <a:ext cx="8877300" cy="1104917"/>
          </a:xfrm>
        </p:spPr>
        <p:txBody>
          <a:bodyPr/>
          <a:lstStyle/>
          <a:p>
            <a:r>
              <a:rPr lang="en-GB" altLang="en-US" sz="3200" dirty="0"/>
              <a:t>WA5: Compute and Communication Convergence; WT5.2 &amp; WT5.4 (1/2)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2789990"/>
            <a:ext cx="10630145" cy="3897386"/>
          </a:xfrm>
        </p:spPr>
        <p:txBody>
          <a:bodyPr/>
          <a:lstStyle/>
          <a:p>
            <a:r>
              <a:rPr lang="en-IN" sz="1200" b="1" dirty="0"/>
              <a:t>Summary of comments</a:t>
            </a:r>
          </a:p>
          <a:p>
            <a:pPr lvl="1"/>
            <a:r>
              <a:rPr lang="en-IN" sz="1200" dirty="0"/>
              <a:t>Compute handling at UE needs more clarification</a:t>
            </a:r>
          </a:p>
          <a:p>
            <a:pPr lvl="1"/>
            <a:r>
              <a:rPr lang="en-IN" sz="1200" dirty="0"/>
              <a:t>WT5.2 and WT5.4 can be merged</a:t>
            </a:r>
          </a:p>
          <a:p>
            <a:pPr lvl="1"/>
            <a:r>
              <a:rPr lang="en-IN" sz="1200" dirty="0"/>
              <a:t>Overlap with SA2 needs to be avoided</a:t>
            </a:r>
          </a:p>
          <a:p>
            <a:r>
              <a:rPr lang="en-IN" sz="1200" b="1" dirty="0"/>
              <a:t>Justification</a:t>
            </a:r>
          </a:p>
          <a:p>
            <a:pPr lvl="1"/>
            <a:r>
              <a:rPr lang="en-IN" sz="1200" dirty="0"/>
              <a:t>UE compute offload is dependent on application requirements (which can be dynamic) and hence SA6 need to also facilitate offloading aspects</a:t>
            </a:r>
          </a:p>
          <a:p>
            <a:pPr lvl="1"/>
            <a:r>
              <a:rPr lang="en-US" sz="1200" dirty="0">
                <a:effectLst/>
                <a:latin typeface="Calibri" panose="020F0502020204030204" pitchFamily="34" charset="0"/>
                <a:ea typeface="Malgun Gothic" panose="020B0503020000020004" pitchFamily="34" charset="-127"/>
              </a:rPr>
              <a:t>Compute handling on UE -&gt; Coordinating available compute resources at UE with 6G network.</a:t>
            </a:r>
          </a:p>
          <a:p>
            <a:pPr lvl="2"/>
            <a:r>
              <a:rPr lang="en-US" sz="1200" dirty="0">
                <a:latin typeface="Calibri" panose="020F0502020204030204" pitchFamily="34" charset="0"/>
                <a:ea typeface="Malgun Gothic" panose="020B0503020000020004" pitchFamily="34" charset="-127"/>
              </a:rPr>
              <a:t>Network can use this to understand available compute capability at UE and the need for offloading.</a:t>
            </a:r>
          </a:p>
          <a:p>
            <a:pPr lvl="1"/>
            <a:r>
              <a:rPr lang="en-IN" sz="1200" dirty="0">
                <a:effectLst/>
                <a:latin typeface="Calibri" panose="020F0502020204030204" pitchFamily="34" charset="0"/>
                <a:ea typeface="Malgun Gothic" panose="020B0503020000020004" pitchFamily="34" charset="-127"/>
              </a:rPr>
              <a:t>Compute Coordination</a:t>
            </a:r>
            <a:r>
              <a:rPr lang="en-IN" sz="1200" dirty="0">
                <a:latin typeface="Calibri" panose="020F0502020204030204" pitchFamily="34" charset="0"/>
                <a:ea typeface="Malgun Gothic" panose="020B0503020000020004" pitchFamily="34" charset="-127"/>
              </a:rPr>
              <a:t> with CN need to be merged with offloading as it closely linked to offloading requirements such as enabling radio and transport resources for compute data transfer; </a:t>
            </a:r>
            <a:r>
              <a:rPr lang="en-IN" sz="1200" dirty="0"/>
              <a:t>Coordination with SA2 needs further study</a:t>
            </a:r>
          </a:p>
          <a:p>
            <a:r>
              <a:rPr lang="en-IN" sz="1200" b="1" dirty="0"/>
              <a:t>Way forward</a:t>
            </a:r>
          </a:p>
          <a:p>
            <a:pPr lvl="1"/>
            <a:r>
              <a:rPr lang="en-IN" sz="1200" dirty="0"/>
              <a:t>WT5.2 and WT5.4 can be merged</a:t>
            </a:r>
          </a:p>
          <a:p>
            <a:pPr lvl="1"/>
            <a:r>
              <a:rPr lang="en-IN" sz="1200" dirty="0"/>
              <a:t>Proposed WT </a:t>
            </a:r>
          </a:p>
          <a:p>
            <a:pPr lvl="2"/>
            <a:r>
              <a:rPr lang="en-IN" sz="1200" dirty="0"/>
              <a:t>WT5.2: </a:t>
            </a:r>
            <a:r>
              <a:rPr lang="en-US" sz="1200" dirty="0"/>
              <a:t>Computing resource coordination between UE and 6G network, and application-aware offloading outside UE.</a:t>
            </a:r>
          </a:p>
          <a:p>
            <a:pPr lvl="2"/>
            <a:r>
              <a:rPr lang="en-US" sz="1200" dirty="0"/>
              <a:t>WT5.4: Void</a:t>
            </a:r>
            <a:endParaRPr lang="en-IN" sz="1200" dirty="0"/>
          </a:p>
          <a:p>
            <a:pPr lvl="1"/>
            <a:endParaRPr lang="en-IN" sz="1200" dirty="0"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61050286"/>
              </p:ext>
            </p:extLst>
          </p:nvPr>
        </p:nvGraphicFramePr>
        <p:xfrm>
          <a:off x="838200" y="1787533"/>
          <a:ext cx="10630146" cy="980986"/>
        </p:xfrm>
        <a:graphic>
          <a:graphicData uri="http://schemas.openxmlformats.org/drawingml/2006/table">
            <a:tbl>
              <a:tblPr firstRow="1" firstCol="1" bandRow="1"/>
              <a:tblGrid>
                <a:gridCol w="2563935">
                  <a:extLst>
                    <a:ext uri="{9D8B030D-6E8A-4147-A177-3AD203B41FA5}">
                      <a16:colId xmlns:a16="http://schemas.microsoft.com/office/drawing/2014/main" val="4258532851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225040043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474654838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4015064392"/>
                    </a:ext>
                  </a:extLst>
                </a:gridCol>
              </a:tblGrid>
              <a:tr h="215235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DengXian"/>
                        </a:rPr>
                        <a:t>Candidate Work Task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Do not 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Moderator Remarks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158886"/>
                  </a:ext>
                </a:extLst>
              </a:tr>
              <a:tr h="43047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IN" sz="1100" dirty="0">
                          <a:effectLst/>
                          <a:latin typeface="Arial" panose="020B0604020202020204" pitchFamily="34" charset="0"/>
                          <a:ea typeface="DengXian"/>
                        </a:rPr>
                        <a:t>WT5.2: Compute handling on UE and offloading outside UE.</a:t>
                      </a:r>
                      <a:endParaRPr lang="en-IN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Lenovo, CMCC, Apple, Samsung, Nokia, Ericsson</a:t>
                      </a:r>
                      <a:endParaRPr lang="en-IN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CATT, MediaTek, Apple, Huawei, Nokia</a:t>
                      </a:r>
                      <a:endParaRPr lang="en-IN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Use cases, Needs clarification, Merge to WT5.4, SA2 relation, Move it to WA4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886183"/>
                  </a:ext>
                </a:extLst>
              </a:tr>
              <a:tr h="19566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WT5.4: Compute co-ordination with CN</a:t>
                      </a:r>
                      <a:endParaRPr lang="en-IN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Lenovo, MediaTek, CMCC, Apple, Samsung, ZTE</a:t>
                      </a:r>
                      <a:endParaRPr lang="en-IN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Huawei, Nokia, Ericsson</a:t>
                      </a:r>
                      <a:endParaRPr lang="en-IN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Rewording, Merge with WT5.2, Need clarification</a:t>
                      </a:r>
                      <a:endParaRPr lang="en-IN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95351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59175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0521"/>
            <a:ext cx="8877300" cy="1104917"/>
          </a:xfrm>
        </p:spPr>
        <p:txBody>
          <a:bodyPr/>
          <a:lstStyle/>
          <a:p>
            <a:r>
              <a:rPr lang="en-GB" altLang="en-US" sz="3200" dirty="0"/>
              <a:t>WA5: Compute and Communication Convergence; WT5.3 &amp; WT5.7 (1/2)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2762250"/>
            <a:ext cx="10630146" cy="3414712"/>
          </a:xfrm>
        </p:spPr>
        <p:txBody>
          <a:bodyPr/>
          <a:lstStyle/>
          <a:p>
            <a:r>
              <a:rPr lang="en-IN" sz="1800" dirty="0"/>
              <a:t>Summary of comments</a:t>
            </a:r>
          </a:p>
          <a:p>
            <a:pPr lvl="1"/>
            <a:r>
              <a:rPr lang="en-IN" sz="1200" dirty="0"/>
              <a:t>Work task definition is too vague; needs clarification</a:t>
            </a:r>
          </a:p>
          <a:p>
            <a:pPr lvl="1"/>
            <a:r>
              <a:rPr lang="en-IN" sz="1200" dirty="0"/>
              <a:t>Quantifying compute requirement is solution specific; discovering nodes for handling is unclear</a:t>
            </a:r>
          </a:p>
          <a:p>
            <a:pPr lvl="1"/>
            <a:r>
              <a:rPr lang="en-IN" sz="1200" dirty="0"/>
              <a:t>Can be merged with WT5.7</a:t>
            </a:r>
          </a:p>
          <a:p>
            <a:r>
              <a:rPr lang="en-IN" sz="1800" dirty="0"/>
              <a:t>Justification</a:t>
            </a:r>
          </a:p>
          <a:p>
            <a:pPr lvl="1"/>
            <a:r>
              <a:rPr lang="en-IN" sz="1200" dirty="0"/>
              <a:t>Every application has different compute requirements that needs to be studied and consolidated </a:t>
            </a:r>
          </a:p>
          <a:p>
            <a:pPr lvl="1"/>
            <a:r>
              <a:rPr lang="en-IN" sz="1200" dirty="0"/>
              <a:t>Without clear understanding of compute requirements, it is difficult to design an efficient solution</a:t>
            </a:r>
          </a:p>
          <a:p>
            <a:r>
              <a:rPr lang="en-IN" sz="1800" dirty="0"/>
              <a:t>Way forward</a:t>
            </a:r>
          </a:p>
          <a:p>
            <a:pPr lvl="1"/>
            <a:r>
              <a:rPr lang="en-IN" sz="1200" dirty="0"/>
              <a:t>WT5.3 and WT5.7 can be revised.</a:t>
            </a:r>
          </a:p>
          <a:p>
            <a:pPr lvl="1"/>
            <a:r>
              <a:rPr lang="en-IN" sz="1200" dirty="0"/>
              <a:t>Proposed WTs </a:t>
            </a:r>
          </a:p>
          <a:p>
            <a:pPr lvl="2"/>
            <a:r>
              <a:rPr lang="en-IN" sz="1100" dirty="0"/>
              <a:t>WT5.3: Study of Application Specific Compute Requirements</a:t>
            </a:r>
          </a:p>
          <a:p>
            <a:pPr lvl="2"/>
            <a:r>
              <a:rPr lang="en-IN" sz="1100" dirty="0"/>
              <a:t>WT5.7: Study the need and challenges related to Compute Resource Discovery </a:t>
            </a:r>
            <a:endParaRPr lang="en-IN" sz="600" dirty="0"/>
          </a:p>
          <a:p>
            <a:endParaRPr lang="en-IN" sz="1600" dirty="0"/>
          </a:p>
        </p:txBody>
      </p:sp>
      <p:graphicFrame>
        <p:nvGraphicFramePr>
          <p:cNvPr id="7" name="Content Placeholder 2"/>
          <p:cNvGraphicFramePr>
            <a:graphicFrameLocks/>
          </p:cNvGraphicFramePr>
          <p:nvPr/>
        </p:nvGraphicFramePr>
        <p:xfrm>
          <a:off x="838200" y="1825625"/>
          <a:ext cx="10630146" cy="838200"/>
        </p:xfrm>
        <a:graphic>
          <a:graphicData uri="http://schemas.openxmlformats.org/drawingml/2006/table">
            <a:tbl>
              <a:tblPr firstRow="1" firstCol="1" bandRow="1"/>
              <a:tblGrid>
                <a:gridCol w="2563935">
                  <a:extLst>
                    <a:ext uri="{9D8B030D-6E8A-4147-A177-3AD203B41FA5}">
                      <a16:colId xmlns:a16="http://schemas.microsoft.com/office/drawing/2014/main" val="4258532851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225040043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474654838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401506439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DengXian"/>
                        </a:rPr>
                        <a:t>Candidate Work Task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Do not 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Moderator Remarks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1588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WT5.3: Quantifying compute requirements and discovering nodes for handling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Lenovo, Apple, Samsung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MediaTek, CMCC, Huawei, Nokia, Ericsson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Needs clarification, Merge to WT5.7, Overlap/relation with SA2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8861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WT5.7: Study enabling compute requirements of 6G use cases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CATT, Lenovo, MediaTek, Apple, Samsung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CMCC, Huawei, Nokia, Ericsson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Needs clarification, SA2 overlap, Link SA1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84979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0756212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A5AF0E5F-E65C-4E56-B7A9-1A4E2F94E35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07552722"/>
              </p:ext>
            </p:extLst>
          </p:nvPr>
        </p:nvGraphicFramePr>
        <p:xfrm>
          <a:off x="1562100" y="2606675"/>
          <a:ext cx="86868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400">
                  <a:extLst>
                    <a:ext uri="{9D8B030D-6E8A-4147-A177-3AD203B41FA5}">
                      <a16:colId xmlns:a16="http://schemas.microsoft.com/office/drawing/2014/main" val="358225844"/>
                    </a:ext>
                  </a:extLst>
                </a:gridCol>
                <a:gridCol w="4343400">
                  <a:extLst>
                    <a:ext uri="{9D8B030D-6E8A-4147-A177-3AD203B41FA5}">
                      <a16:colId xmlns:a16="http://schemas.microsoft.com/office/drawing/2014/main" val="10016097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IN" sz="1600" dirty="0">
                          <a:solidFill>
                            <a:schemeClr val="tx1"/>
                          </a:solidFill>
                          <a:latin typeface="+mn-lt"/>
                        </a:rPr>
                        <a:t>Current Work Tasks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N" sz="1600" dirty="0">
                          <a:solidFill>
                            <a:schemeClr val="tx1"/>
                          </a:solidFill>
                          <a:latin typeface="+mn-lt"/>
                        </a:rPr>
                        <a:t>Proposed Work Tasks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14829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IN" sz="1600" dirty="0">
                          <a:effectLst/>
                          <a:latin typeface="+mn-lt"/>
                          <a:ea typeface="DengXian"/>
                        </a:rPr>
                        <a:t>WT5.2: Compute handling on UE and offloading outside UE.</a:t>
                      </a:r>
                      <a:endParaRPr lang="en-IN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600" dirty="0">
                          <a:solidFill>
                            <a:schemeClr val="tx1"/>
                          </a:solidFill>
                          <a:latin typeface="+mn-lt"/>
                        </a:rPr>
                        <a:t>WT5.2: </a:t>
                      </a: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Computing resource coordination between UE and 6G network, and application-</a:t>
                      </a:r>
                      <a:r>
                        <a:rPr lang="en-US" sz="16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aware </a:t>
                      </a: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offloading outside UE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WT5.4: Void</a:t>
                      </a:r>
                      <a:endParaRPr lang="en-IN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9650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WT5.4: Compute co-ordination with CN</a:t>
                      </a:r>
                      <a:endParaRPr lang="en-IN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IN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9819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WT5.3: Quantifying compute requirements and discovering nodes for handling</a:t>
                      </a:r>
                      <a:endParaRPr lang="en-IN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600" dirty="0"/>
                        <a:t>WT5.3: Study of Application Specific Compute Requirements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94465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WT5.7: Study enabling compute requirements of 6G use cases</a:t>
                      </a:r>
                      <a:endParaRPr lang="en-IN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600" dirty="0"/>
                        <a:t>WT5.7: Study the need and challenges related to Compute Resource Discovery </a:t>
                      </a:r>
                      <a:endParaRPr lang="en-IN" sz="105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37618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468773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purl.org/dc/terms/"/>
    <ds:schemaRef ds:uri="http://purl.org/dc/elements/1.1/"/>
    <ds:schemaRef ds:uri="http://schemas.microsoft.com/office/2006/metadata/properties"/>
    <ds:schemaRef ds:uri="http://schemas.microsoft.com/office/2006/documentManagement/types"/>
    <ds:schemaRef ds:uri="280d8efa-eff2-4910-88d2-79ca146720c4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679a257e-872f-4c98-9e8a-0a9c104f72cd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5909</TotalTime>
  <Words>2029</Words>
  <Application>Microsoft Office PowerPoint</Application>
  <PresentationFormat>Widescreen</PresentationFormat>
  <Paragraphs>186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Malgun Gothic</vt:lpstr>
      <vt:lpstr>SimSun</vt:lpstr>
      <vt:lpstr>Arial</vt:lpstr>
      <vt:lpstr>Arial </vt:lpstr>
      <vt:lpstr>Arial-BoldMT</vt:lpstr>
      <vt:lpstr>Calibri</vt:lpstr>
      <vt:lpstr>Calibri Light</vt:lpstr>
      <vt:lpstr>DengXian</vt:lpstr>
      <vt:lpstr>Times New Roman</vt:lpstr>
      <vt:lpstr>TimesNewRomanPSMT</vt:lpstr>
      <vt:lpstr>Office Theme</vt:lpstr>
      <vt:lpstr>NWM WA5 Way forward  WA5: Compute and Communication Aspects</vt:lpstr>
      <vt:lpstr>Background:  WA5 Compute and Communication Aspects </vt:lpstr>
      <vt:lpstr>Use-Cases based on TR 22.870</vt:lpstr>
      <vt:lpstr>Comparison with SA2 study on Compute</vt:lpstr>
      <vt:lpstr>WA5: Compute and Communication Convergence; WT5.2 &amp; WT5.4 (1/2)</vt:lpstr>
      <vt:lpstr>WA5: Compute and Communication Convergence; WT5.3 &amp; WT5.7 (1/2)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Samsung_SA6#69</cp:lastModifiedBy>
  <cp:revision>693</cp:revision>
  <dcterms:created xsi:type="dcterms:W3CDTF">2010-02-05T13:52:04Z</dcterms:created>
  <dcterms:modified xsi:type="dcterms:W3CDTF">2025-10-06T14:13:05Z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