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4" r:id="rId6"/>
    <p:sldId id="366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82" d="100"/>
          <a:sy n="82" d="100"/>
        </p:scale>
        <p:origin x="600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69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IN" altLang="en-US" sz="1200" b="1" dirty="0" smtClean="0">
                <a:latin typeface="Arial "/>
              </a:rPr>
              <a:t>Wuhan, China 13th – 17th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S6-254333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>
                <a:solidFill>
                  <a:srgbClr val="0066FF"/>
                </a:solidFill>
              </a:rPr>
              <a:t>Samsung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806251" cy="2852737"/>
          </a:xfrm>
        </p:spPr>
        <p:txBody>
          <a:bodyPr/>
          <a:lstStyle/>
          <a:p>
            <a:pPr eaLnBrk="1" hangingPunct="1"/>
            <a:r>
              <a:rPr lang="en-IN" sz="4800" b="1" dirty="0" smtClean="0">
                <a:latin typeface="Arial-BoldMT"/>
              </a:rPr>
              <a:t>NWM WA2 </a:t>
            </a:r>
            <a:r>
              <a:rPr lang="en-IN" sz="4800" b="1" dirty="0">
                <a:latin typeface="Arial-BoldMT"/>
              </a:rPr>
              <a:t>Way </a:t>
            </a:r>
            <a:r>
              <a:rPr lang="en-IN" sz="4800" b="1" dirty="0" smtClean="0">
                <a:latin typeface="Arial-BoldMT"/>
              </a:rPr>
              <a:t>forward</a:t>
            </a:r>
            <a:br>
              <a:rPr lang="en-IN" sz="4800" b="1" dirty="0" smtClean="0">
                <a:latin typeface="Arial-BoldMT"/>
              </a:rPr>
            </a:br>
            <a:r>
              <a:rPr lang="en-IN" sz="2800" dirty="0" smtClean="0">
                <a:latin typeface="Arial-BoldMT"/>
              </a:rPr>
              <a:t>WA2 : Application Enabler Service Aspects</a:t>
            </a:r>
            <a:r>
              <a:rPr lang="en-IN" sz="4800" b="1" dirty="0" smtClean="0">
                <a:latin typeface="Arial-BoldMT"/>
              </a:rPr>
              <a:t/>
            </a:r>
            <a:br>
              <a:rPr lang="en-IN" sz="4800" b="1" dirty="0" smtClean="0">
                <a:latin typeface="Arial-BoldMT"/>
              </a:rPr>
            </a:b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Arunprasath R, arun.prasath@Samsung.com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Samsung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9936874">
            <a:off x="2277152" y="3334613"/>
            <a:ext cx="6801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600" dirty="0" smtClean="0">
                <a:solidFill>
                  <a:schemeClr val="bg1">
                    <a:lumMod val="95000"/>
                  </a:schemeClr>
                </a:solidFill>
              </a:rPr>
              <a:t>TEMLATE</a:t>
            </a:r>
            <a:endParaRPr lang="en-IN" sz="6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 smtClean="0"/>
              <a:t>WA2: Application Enabler Service Aspects; WT2.1</a:t>
            </a:r>
            <a:endParaRPr lang="en-GB" altLang="en-US" sz="3200" dirty="0">
              <a:solidFill>
                <a:srgbClr val="0066F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38539" y="1835354"/>
            <a:ext cx="11243387" cy="4182981"/>
          </a:xfrm>
        </p:spPr>
        <p:txBody>
          <a:bodyPr/>
          <a:lstStyle/>
          <a:p>
            <a:endParaRPr lang="en-IN" dirty="0" smtClean="0"/>
          </a:p>
          <a:p>
            <a:r>
              <a:rPr lang="en-IN" b="1" dirty="0" smtClean="0"/>
              <a:t>Summary of comments</a:t>
            </a:r>
          </a:p>
          <a:p>
            <a:pPr lvl="1"/>
            <a:r>
              <a:rPr lang="en-IN" sz="1400" dirty="0" smtClean="0"/>
              <a:t>WT </a:t>
            </a:r>
            <a:r>
              <a:rPr lang="en-IN" sz="1400" dirty="0"/>
              <a:t>are too general and need </a:t>
            </a:r>
            <a:r>
              <a:rPr lang="en-IN" sz="1400" dirty="0" smtClean="0"/>
              <a:t>clarification , Seems </a:t>
            </a:r>
            <a:r>
              <a:rPr lang="en-IN" sz="1400" dirty="0"/>
              <a:t>to be a purpose/principle instead of work task.</a:t>
            </a:r>
          </a:p>
          <a:p>
            <a:pPr lvl="1"/>
            <a:r>
              <a:rPr lang="en-IN" sz="1400" dirty="0" smtClean="0"/>
              <a:t>Seem </a:t>
            </a:r>
            <a:r>
              <a:rPr lang="en-IN" sz="1400" dirty="0"/>
              <a:t>to be not technical driven, but re-structuring the work on Enablement as a unified enabler for promoting within 3GPP. There will be issues related to compatibility with existing enabler technologies.</a:t>
            </a:r>
          </a:p>
          <a:p>
            <a:pPr lvl="1"/>
            <a:r>
              <a:rPr lang="en-IN" sz="1400" dirty="0"/>
              <a:t>Any aspect to be considered within 3GPP System is within SA2 scope. This work task cannot be addressed in SA6.  </a:t>
            </a:r>
          </a:p>
          <a:p>
            <a:pPr lvl="1"/>
            <a:r>
              <a:rPr lang="en-IN" sz="1400" dirty="0"/>
              <a:t>Currently the wording is too simple. We proposed to collaborate with working groups including SA2, SA3, SA4, and SA5 to study a unified 3GPP capability exposure framework and incorporate it into the 6G system architecture</a:t>
            </a:r>
          </a:p>
          <a:p>
            <a:r>
              <a:rPr lang="en-IN" b="1" dirty="0" smtClean="0"/>
              <a:t>Justification/Clarification</a:t>
            </a:r>
          </a:p>
          <a:p>
            <a:pPr lvl="1"/>
            <a:r>
              <a:rPr lang="en-IN" sz="1400" dirty="0" smtClean="0"/>
              <a:t>This is not about the unified exposure framework but about representing the enabler layer as part of the 3GPP 6G system.</a:t>
            </a:r>
          </a:p>
          <a:p>
            <a:pPr lvl="1"/>
            <a:r>
              <a:rPr lang="en-IN" sz="1400" dirty="0" smtClean="0"/>
              <a:t>This </a:t>
            </a:r>
            <a:r>
              <a:rPr lang="en-IN" sz="1400" dirty="0"/>
              <a:t>is not about 3GPP system but how the enabler layer can be integrated with the 3GPP 6G system.</a:t>
            </a:r>
          </a:p>
          <a:p>
            <a:pPr lvl="1"/>
            <a:r>
              <a:rPr lang="en-IN" sz="1400" dirty="0" smtClean="0"/>
              <a:t>SA2 is responsible for core network and 3GPP system includes RAN, CN, application enabler layer etc.</a:t>
            </a:r>
          </a:p>
          <a:p>
            <a:r>
              <a:rPr lang="en-IN" b="1" dirty="0" smtClean="0"/>
              <a:t>Way forward </a:t>
            </a:r>
          </a:p>
          <a:p>
            <a:pPr lvl="1"/>
            <a:r>
              <a:rPr lang="en-IN" sz="1400" dirty="0" smtClean="0"/>
              <a:t>Revise the WT as : “Representation of enabler layer within 3GPP 6G system, in coordination with other relevant WGs”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5218468"/>
              </p:ext>
            </p:extLst>
          </p:nvPr>
        </p:nvGraphicFramePr>
        <p:xfrm>
          <a:off x="438540" y="1792338"/>
          <a:ext cx="11001814" cy="502920"/>
        </p:xfrm>
        <a:graphic>
          <a:graphicData uri="http://schemas.openxmlformats.org/drawingml/2006/table">
            <a:tbl>
              <a:tblPr firstRow="1" firstCol="1" bandRow="1"/>
              <a:tblGrid>
                <a:gridCol w="3159397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27692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782745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782745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IN" sz="1100" dirty="0" smtClean="0">
                          <a:effectLst/>
                          <a:latin typeface="Arial" panose="020B0604020202020204" pitchFamily="34" charset="0"/>
                          <a:ea typeface="DengXian"/>
                        </a:rPr>
                        <a:t>WT2.1: 6G Enabler integrated within 3GPP System for better positioning in 6G Landscape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CMCC, Samsung, Apple, Huawei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CATT, Lenovo, Nokia, Ericsson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Need clarification, Non-technical, SA2 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9936874">
            <a:off x="2277152" y="3334613"/>
            <a:ext cx="6801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600" dirty="0" smtClean="0">
                <a:solidFill>
                  <a:schemeClr val="bg1">
                    <a:lumMod val="95000"/>
                  </a:schemeClr>
                </a:solidFill>
              </a:rPr>
              <a:t>TEMLATE</a:t>
            </a:r>
            <a:endParaRPr lang="en-IN" sz="6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 smtClean="0"/>
              <a:t>WA2: Application Enabler Service Aspects; WT2.4</a:t>
            </a:r>
            <a:endParaRPr lang="en-GB" altLang="en-US" sz="3200" dirty="0">
              <a:solidFill>
                <a:srgbClr val="0066F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1298" y="1965992"/>
            <a:ext cx="11924522" cy="4378824"/>
          </a:xfrm>
        </p:spPr>
        <p:txBody>
          <a:bodyPr/>
          <a:lstStyle/>
          <a:p>
            <a:endParaRPr lang="en-IN" dirty="0" smtClean="0"/>
          </a:p>
          <a:p>
            <a:r>
              <a:rPr lang="en-IN" b="1" dirty="0" smtClean="0"/>
              <a:t>Summary of comments</a:t>
            </a:r>
          </a:p>
          <a:p>
            <a:pPr lvl="1"/>
            <a:r>
              <a:rPr lang="en-IN" sz="1400" dirty="0" smtClean="0"/>
              <a:t>WT description seems to be non-technical in nature and is more of principle. It might fall under the scope of WA1.</a:t>
            </a:r>
          </a:p>
          <a:p>
            <a:pPr lvl="1"/>
            <a:r>
              <a:rPr lang="en-IN" sz="1400" dirty="0" smtClean="0"/>
              <a:t>Should not overlap with the WA3, WA5, WA6 scope which are specific to individual enablers ; </a:t>
            </a:r>
            <a:r>
              <a:rPr lang="en-IN" sz="1400" dirty="0"/>
              <a:t>It is within SA2 scope</a:t>
            </a:r>
            <a:r>
              <a:rPr lang="en-IN" sz="1400" dirty="0" smtClean="0"/>
              <a:t>.</a:t>
            </a:r>
          </a:p>
          <a:p>
            <a:pPr lvl="1"/>
            <a:r>
              <a:rPr lang="en-IN" sz="1400" dirty="0" smtClean="0"/>
              <a:t>WT2.4 </a:t>
            </a:r>
            <a:r>
              <a:rPr lang="en-IN" sz="1400" dirty="0"/>
              <a:t>can be supported with the modifications to reflect the differences with network layer and WA </a:t>
            </a:r>
            <a:r>
              <a:rPr lang="en-IN" sz="1400" dirty="0" smtClean="0"/>
              <a:t>changes.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IN" sz="2800" b="1" dirty="0"/>
              <a:t>Justification/Clarification</a:t>
            </a:r>
          </a:p>
          <a:p>
            <a:pPr lvl="1"/>
            <a:r>
              <a:rPr lang="en-IN" sz="1400" dirty="0"/>
              <a:t>This WT focus is to identify the exposure </a:t>
            </a:r>
            <a:r>
              <a:rPr lang="en-IN" sz="1400" dirty="0" smtClean="0"/>
              <a:t>requirements </a:t>
            </a:r>
            <a:r>
              <a:rPr lang="en-IN" sz="1400" b="1" dirty="0" smtClean="0"/>
              <a:t>(Service APIs)</a:t>
            </a:r>
            <a:r>
              <a:rPr lang="en-IN" sz="1400" dirty="0" smtClean="0"/>
              <a:t> </a:t>
            </a:r>
            <a:r>
              <a:rPr lang="en-IN" sz="1400" dirty="0"/>
              <a:t>at the enabler layer and not at the core network level</a:t>
            </a:r>
            <a:r>
              <a:rPr lang="en-IN" sz="1400" dirty="0" smtClean="0"/>
              <a:t>. </a:t>
            </a:r>
          </a:p>
          <a:p>
            <a:pPr lvl="1"/>
            <a:r>
              <a:rPr lang="en-IN" sz="1400" dirty="0" smtClean="0"/>
              <a:t>As part of this WT we can identify the value add required on top of CN exposed capabilities or on top of existing enabler services.</a:t>
            </a:r>
          </a:p>
          <a:p>
            <a:pPr lvl="1"/>
            <a:r>
              <a:rPr lang="en-IN" sz="1400" dirty="0" smtClean="0"/>
              <a:t>Certain requirements would depend on other WGs (SA2) and some might directly fall under enabler layer scope.</a:t>
            </a:r>
          </a:p>
          <a:p>
            <a:pPr lvl="1"/>
            <a:r>
              <a:rPr lang="en-IN" sz="1400" dirty="0" smtClean="0"/>
              <a:t>Objectives derived for this WT can be enhancements to the existing services or can be part of the new services.</a:t>
            </a:r>
          </a:p>
          <a:p>
            <a:r>
              <a:rPr lang="en-IN" b="1" dirty="0"/>
              <a:t>Way forward</a:t>
            </a:r>
          </a:p>
          <a:p>
            <a:pPr lvl="1"/>
            <a:r>
              <a:rPr lang="en-IN" sz="1400" dirty="0"/>
              <a:t>Revise the WT as below for better clarity :</a:t>
            </a:r>
          </a:p>
          <a:p>
            <a:pPr marL="457200" lvl="1" indent="0">
              <a:buNone/>
            </a:pPr>
            <a:r>
              <a:rPr lang="en-IN" sz="1400" dirty="0"/>
              <a:t>  “Investigate the requirements </a:t>
            </a:r>
            <a:r>
              <a:rPr lang="en-IN" sz="1400" dirty="0" smtClean="0"/>
              <a:t>targeted for </a:t>
            </a:r>
            <a:r>
              <a:rPr lang="en-IN" sz="1400" dirty="0"/>
              <a:t>6G applications and identify the </a:t>
            </a:r>
            <a:r>
              <a:rPr lang="en-IN" sz="1400" dirty="0" smtClean="0"/>
              <a:t>service </a:t>
            </a:r>
            <a:r>
              <a:rPr lang="en-IN" sz="1400" dirty="0"/>
              <a:t>requirements </a:t>
            </a:r>
            <a:r>
              <a:rPr lang="en-IN" sz="1400" dirty="0" smtClean="0"/>
              <a:t>of application enabler layer”</a:t>
            </a:r>
            <a:endParaRPr lang="en-IN" sz="1400" dirty="0"/>
          </a:p>
          <a:p>
            <a:pPr lvl="1"/>
            <a:endParaRPr lang="en-IN" sz="1400" dirty="0"/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2023504"/>
              </p:ext>
            </p:extLst>
          </p:nvPr>
        </p:nvGraphicFramePr>
        <p:xfrm>
          <a:off x="261258" y="1792338"/>
          <a:ext cx="11449692" cy="752234"/>
        </p:xfrm>
        <a:graphic>
          <a:graphicData uri="http://schemas.openxmlformats.org/drawingml/2006/table">
            <a:tbl>
              <a:tblPr firstRow="1" firstCol="1" bandRow="1"/>
              <a:tblGrid>
                <a:gridCol w="4478693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1856792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218178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896029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16099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58459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IN" sz="1100" dirty="0" smtClean="0">
                          <a:effectLst/>
                          <a:latin typeface="Arial" panose="020B0604020202020204" pitchFamily="34" charset="0"/>
                          <a:ea typeface="DengXian"/>
                        </a:rPr>
                        <a:t>WT 2.4: Investigating application layer mechanism for different 6G target applications, </a:t>
                      </a:r>
                      <a:r>
                        <a:rPr lang="en-IN" sz="1100" dirty="0" err="1" smtClean="0">
                          <a:effectLst/>
                          <a:latin typeface="Arial" panose="020B0604020202020204" pitchFamily="34" charset="0"/>
                          <a:ea typeface="DengXian"/>
                        </a:rPr>
                        <a:t>analyzing</a:t>
                      </a:r>
                      <a:r>
                        <a:rPr lang="en-IN" sz="1100" dirty="0" smtClean="0">
                          <a:effectLst/>
                          <a:latin typeface="Arial" panose="020B0604020202020204" pitchFamily="34" charset="0"/>
                          <a:ea typeface="DengXian"/>
                        </a:rPr>
                        <a:t> the information exposure requirements on 3GPP system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CATT, Lenovo, Samsung, Apple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Nokia, Huawei, Ericsson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Avoid overlap with WA3, WA4, WA6, SA2 scope, Merge in WA1 (WT1.5 and WT1.12), Need clarification and updates</a:t>
                      </a:r>
                      <a:endParaRPr lang="en-I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727702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A5AF0E5F-E65C-4E56-B7A9-1A4E2F94E3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4282380"/>
              </p:ext>
            </p:extLst>
          </p:nvPr>
        </p:nvGraphicFramePr>
        <p:xfrm>
          <a:off x="1562100" y="2606675"/>
          <a:ext cx="8686800" cy="2192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358225844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10016097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1600" dirty="0">
                          <a:solidFill>
                            <a:schemeClr val="tx1"/>
                          </a:solidFill>
                          <a:latin typeface="+mn-lt"/>
                        </a:rPr>
                        <a:t>Current Work Tasks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N" sz="16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Revised proposal</a:t>
                      </a:r>
                      <a:endParaRPr lang="en-IN" sz="1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1482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+mn-cs"/>
                        </a:rPr>
                        <a:t>WT2.1: 6G Enabler integrated within 3GPP System for better positioning in 6G Landscape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dirty="0" smtClean="0"/>
                        <a:t>WT2.1 : Representation of enabler layer within 3GPP 6G system, in coordination with other relevant WGs</a:t>
                      </a:r>
                      <a:endParaRPr lang="en-IN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9446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+mn-cs"/>
                        </a:rPr>
                        <a:t>WT 2.4 : Investigating application layer mechanism for different 6G target applications, </a:t>
                      </a:r>
                      <a:r>
                        <a:rPr lang="en-IN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+mn-cs"/>
                        </a:rPr>
                        <a:t>analyzing</a:t>
                      </a:r>
                      <a:r>
                        <a:rPr lang="en-I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+mn-cs"/>
                        </a:rPr>
                        <a:t> the information exposure requirements on 3GPP system</a:t>
                      </a:r>
                      <a:endParaRPr lang="en-I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dirty="0" smtClean="0"/>
                        <a:t> WT2.4</a:t>
                      </a:r>
                      <a:r>
                        <a:rPr lang="en-IN" sz="1600" baseline="0" dirty="0" smtClean="0"/>
                        <a:t> : </a:t>
                      </a:r>
                      <a:r>
                        <a:rPr lang="en-IN" sz="1600" dirty="0" smtClean="0"/>
                        <a:t>Investigate the requirements targeted for 6G applications and identify the service requirements of application enabler layer</a:t>
                      </a:r>
                      <a:endParaRPr lang="en-IN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76186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  <ds:schemaRef ds:uri="http://purl.org/dc/terms/"/>
    <ds:schemaRef ds:uri="http://purl.org/dc/elements/1.1/"/>
    <ds:schemaRef ds:uri="http://schemas.microsoft.com/office/infopath/2007/PartnerControls"/>
    <ds:schemaRef ds:uri="280d8efa-eff2-4910-88d2-79ca146720c4"/>
    <ds:schemaRef ds:uri="679a257e-872f-4c98-9e8a-0a9c104f72cd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6052</TotalTime>
  <Words>618</Words>
  <Application>Microsoft Office PowerPoint</Application>
  <PresentationFormat>Widescreen</PresentationFormat>
  <Paragraphs>55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Malgun Gothic</vt:lpstr>
      <vt:lpstr>Arial</vt:lpstr>
      <vt:lpstr>Arial </vt:lpstr>
      <vt:lpstr>Arial-BoldMT</vt:lpstr>
      <vt:lpstr>Calibri</vt:lpstr>
      <vt:lpstr>Calibri Light</vt:lpstr>
      <vt:lpstr>DengXian</vt:lpstr>
      <vt:lpstr>Times New Roman</vt:lpstr>
      <vt:lpstr>Office Theme</vt:lpstr>
      <vt:lpstr>NWM WA2 Way forward WA2 : Application Enabler Service Aspects </vt:lpstr>
      <vt:lpstr>WA2: Application Enabler Service Aspects; WT2.1</vt:lpstr>
      <vt:lpstr>WA2: Application Enabler Service Aspects; WT2.4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Samsung_SA6#69</cp:lastModifiedBy>
  <cp:revision>660</cp:revision>
  <dcterms:created xsi:type="dcterms:W3CDTF">2010-02-05T13:52:04Z</dcterms:created>
  <dcterms:modified xsi:type="dcterms:W3CDTF">2025-10-06T14:07:36Z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