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72" r:id="rId6"/>
    <p:sldId id="364" r:id="rId7"/>
    <p:sldId id="366" r:id="rId8"/>
    <p:sldId id="365" r:id="rId9"/>
    <p:sldId id="368" r:id="rId10"/>
    <p:sldId id="369" r:id="rId11"/>
    <p:sldId id="370" r:id="rId12"/>
    <p:sldId id="371" r:id="rId13"/>
    <p:sldId id="373"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616783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36A03-6FA3-7BBA-21FB-4EC725B89A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38F54-35E4-9DBA-D6CE-E1D0677CD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78AA4B-ED24-D162-69AE-23F5E14337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AFC0FE-2302-05FF-C85D-BA886FD64195}"/>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5383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0446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774943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69</a:t>
            </a:r>
            <a:endParaRPr lang="sv-SE" altLang="en-US" sz="1200" b="1" dirty="0">
              <a:latin typeface="Arial "/>
            </a:endParaRPr>
          </a:p>
          <a:p>
            <a:pPr eaLnBrk="1" hangingPunct="1">
              <a:defRPr/>
            </a:pPr>
            <a:r>
              <a:rPr lang="en-IN" altLang="en-US" sz="1200" b="1" dirty="0" smtClean="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S6-254329</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806251" cy="2852737"/>
          </a:xfrm>
        </p:spPr>
        <p:txBody>
          <a:bodyPr/>
          <a:lstStyle/>
          <a:p>
            <a:pPr eaLnBrk="1" hangingPunct="1"/>
            <a:r>
              <a:rPr lang="en-IN" sz="4800" b="1" dirty="0" smtClean="0">
                <a:latin typeface="Arial-BoldMT"/>
              </a:rPr>
              <a:t>NWM WA2 </a:t>
            </a:r>
            <a:r>
              <a:rPr lang="en-IN" sz="4800" b="1" dirty="0">
                <a:latin typeface="Arial-BoldMT"/>
              </a:rPr>
              <a:t>Way </a:t>
            </a:r>
            <a:r>
              <a:rPr lang="en-IN" sz="4800" b="1" dirty="0" smtClean="0">
                <a:latin typeface="Arial-BoldMT"/>
              </a:rPr>
              <a:t>forward</a:t>
            </a:r>
            <a:br>
              <a:rPr lang="en-IN" sz="4800" b="1" dirty="0" smtClean="0">
                <a:latin typeface="Arial-BoldMT"/>
              </a:rPr>
            </a:br>
            <a:r>
              <a:rPr lang="en-IN" sz="2800" dirty="0" smtClean="0">
                <a:latin typeface="Arial-BoldMT"/>
              </a:rPr>
              <a:t>WA2 : Application Enabler Service Aspects</a:t>
            </a:r>
            <a:r>
              <a:rPr lang="en-IN" sz="4800" b="1" dirty="0" smtClean="0">
                <a:latin typeface="Arial-BoldMT"/>
              </a:rPr>
              <a:t/>
            </a:r>
            <a:br>
              <a:rPr lang="en-IN" sz="4800" b="1" dirty="0" smtClean="0">
                <a:latin typeface="Arial-BoldMT"/>
              </a:rPr>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Moderator, Samsung, </a:t>
            </a:r>
            <a:r>
              <a:rPr lang="en-GB" altLang="en-US" dirty="0" smtClean="0"/>
              <a:t>Interdigital</a:t>
            </a:r>
            <a:endParaRPr lang="en-GB" altLang="en-US" dirty="0"/>
          </a:p>
          <a:p>
            <a:pPr marL="0" indent="0" eaLnBrk="1" hangingPunct="1">
              <a:buFontTx/>
              <a:buNone/>
            </a:pPr>
            <a:r>
              <a:rPr lang="en-GB" altLang="en-US" dirty="0" smtClean="0"/>
              <a:t>basavarajjp@samsung.com</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TBD</a:t>
            </a:r>
            <a:r>
              <a:rPr lang="en-IN" sz="3600" b="1" dirty="0" smtClean="0"/>
              <a:t>)</a:t>
            </a:r>
            <a:r>
              <a:rPr lang="en-IN" sz="3600" dirty="0"/>
              <a:t/>
            </a:r>
            <a:br>
              <a:rPr lang="en-IN" sz="3600" dirty="0"/>
            </a:br>
            <a:r>
              <a:rPr lang="en-IN" sz="3600"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417260548"/>
              </p:ext>
            </p:extLst>
          </p:nvPr>
        </p:nvGraphicFramePr>
        <p:xfrm>
          <a:off x="424752" y="1825624"/>
          <a:ext cx="11025895" cy="3875768"/>
        </p:xfrm>
        <a:graphic>
          <a:graphicData uri="http://schemas.openxmlformats.org/drawingml/2006/table">
            <a:tbl>
              <a:tblPr firstRow="1" firstCol="1" bandRow="1"/>
              <a:tblGrid>
                <a:gridCol w="4113657">
                  <a:extLst>
                    <a:ext uri="{9D8B030D-6E8A-4147-A177-3AD203B41FA5}">
                      <a16:colId xmlns:a16="http://schemas.microsoft.com/office/drawing/2014/main" val="2532290280"/>
                    </a:ext>
                  </a:extLst>
                </a:gridCol>
                <a:gridCol w="5454644">
                  <a:extLst>
                    <a:ext uri="{9D8B030D-6E8A-4147-A177-3AD203B41FA5}">
                      <a16:colId xmlns:a16="http://schemas.microsoft.com/office/drawing/2014/main" val="2667516614"/>
                    </a:ext>
                  </a:extLst>
                </a:gridCol>
                <a:gridCol w="1457594">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WT2.1: 6G Enabler integrated within 3GPP System for better positioning in 6G Landscape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WT2.2: Holistic 6G Enabler that is simple to use by Verticals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WT2.3: </a:t>
                      </a:r>
                      <a:r>
                        <a:rPr lang="en-GB" sz="1200" dirty="0">
                          <a:effectLst/>
                          <a:latin typeface="Arial" panose="020B0604020202020204" pitchFamily="34" charset="0"/>
                          <a:ea typeface="Malgun Gothic" panose="020B0503020000020004" pitchFamily="34" charset="-127"/>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WT2.4: </a:t>
                      </a:r>
                      <a:r>
                        <a:rPr lang="en-GB" sz="1200" dirty="0">
                          <a:effectLst/>
                          <a:latin typeface="Arial" panose="020B0604020202020204" pitchFamily="34" charset="0"/>
                          <a:ea typeface="Malgun Gothic" panose="020B0503020000020004" pitchFamily="34" charset="-127"/>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information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endParaRPr lang="en-IN" sz="12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WT2.5: How to support location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182005289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685060772"/>
              </p:ext>
            </p:extLst>
          </p:nvPr>
        </p:nvGraphicFramePr>
        <p:xfrm>
          <a:off x="424753" y="1825624"/>
          <a:ext cx="11043594" cy="3392896"/>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WT2.1: 6G Enabler integrated within 3GPP System for better positioning in 6G Landscape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CMCC, Samsung, Apple,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S6-254333</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WT2.2: Holistic 6G Enabler that is simple to use by Verticals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WT2.3: </a:t>
                      </a:r>
                      <a:r>
                        <a:rPr lang="en-GB" sz="1200" dirty="0">
                          <a:effectLst/>
                          <a:latin typeface="Arial" panose="020B0604020202020204" pitchFamily="34" charset="0"/>
                          <a:ea typeface="Malgun Gothic" panose="020B0503020000020004" pitchFamily="34" charset="-127"/>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WT2.4: </a:t>
                      </a:r>
                      <a:r>
                        <a:rPr lang="en-GB" sz="1200" dirty="0">
                          <a:effectLst/>
                          <a:latin typeface="Arial" panose="020B0604020202020204" pitchFamily="34" charset="0"/>
                          <a:ea typeface="Malgun Gothic" panose="020B0503020000020004" pitchFamily="34" charset="-127"/>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information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Lenovo, Samsung, Apple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S6-254333</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WT2.5: How to support location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Apple, ZTE, Ericsson, Nokia</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Interdigital</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S6-254071</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405916139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smtClean="0">
                <a:solidFill>
                  <a:schemeClr val="bg1">
                    <a:lumMod val="95000"/>
                  </a:schemeClr>
                </a:solidFill>
              </a:rPr>
              <a:t>TEMLATE</a:t>
            </a:r>
            <a:endParaRPr lang="en-IN" sz="6600" dirty="0">
              <a:solidFill>
                <a:schemeClr val="bg1">
                  <a:lumMod val="95000"/>
                </a:schemeClr>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smtClean="0"/>
              <a:t>WA2: Application Enabler Service Aspects; WT2.1</a:t>
            </a:r>
            <a:endParaRPr lang="en-GB" altLang="en-US" sz="3200" dirty="0">
              <a:solidFill>
                <a:srgbClr val="0066FF"/>
              </a:solidFill>
            </a:endParaRPr>
          </a:p>
        </p:txBody>
      </p:sp>
      <p:sp>
        <p:nvSpPr>
          <p:cNvPr id="4" name="Content Placeholder 3"/>
          <p:cNvSpPr>
            <a:spLocks noGrp="1"/>
          </p:cNvSpPr>
          <p:nvPr>
            <p:ph idx="1"/>
          </p:nvPr>
        </p:nvSpPr>
        <p:spPr>
          <a:xfrm>
            <a:off x="438539" y="1835354"/>
            <a:ext cx="11243387" cy="4182981"/>
          </a:xfrm>
        </p:spPr>
        <p:txBody>
          <a:bodyPr/>
          <a:lstStyle/>
          <a:p>
            <a:endParaRPr lang="en-IN" dirty="0" smtClean="0"/>
          </a:p>
          <a:p>
            <a:r>
              <a:rPr lang="en-IN" b="1" dirty="0" smtClean="0"/>
              <a:t>Summary of comments</a:t>
            </a:r>
          </a:p>
          <a:p>
            <a:pPr lvl="1"/>
            <a:r>
              <a:rPr lang="en-IN" sz="1400" dirty="0" smtClean="0"/>
              <a:t>WT </a:t>
            </a:r>
            <a:r>
              <a:rPr lang="en-IN" sz="1400" dirty="0"/>
              <a:t>are too general and need </a:t>
            </a:r>
            <a:r>
              <a:rPr lang="en-IN" sz="1400" dirty="0" smtClean="0"/>
              <a:t>clarification , Seems </a:t>
            </a:r>
            <a:r>
              <a:rPr lang="en-IN" sz="1400" dirty="0"/>
              <a:t>to be a purpose/principle instead of work task.</a:t>
            </a:r>
          </a:p>
          <a:p>
            <a:pPr lvl="1"/>
            <a:r>
              <a:rPr lang="en-IN" sz="1400" dirty="0" smtClean="0"/>
              <a:t>Seem </a:t>
            </a:r>
            <a:r>
              <a:rPr lang="en-IN" sz="1400" dirty="0"/>
              <a:t>to be not technical driven, but re-structuring the work on Enablement as a unified enabler for promoting within 3GPP. There will be issues related to compatibility with existing enabler technologies.</a:t>
            </a:r>
          </a:p>
          <a:p>
            <a:pPr lvl="1"/>
            <a:r>
              <a:rPr lang="en-IN" sz="1400" dirty="0"/>
              <a:t>Any aspect to be considered within 3GPP System is within SA2 scope. This work task cannot be addressed in SA6.  </a:t>
            </a:r>
          </a:p>
          <a:p>
            <a:pPr lvl="1"/>
            <a:r>
              <a:rPr lang="en-IN" sz="1400" dirty="0"/>
              <a:t>Currently the wording is too simple. We proposed to collaborate with working groups including SA2, SA3, SA4, and SA5 to study a unified 3GPP capability exposure framework and incorporate it into the 6G system architecture</a:t>
            </a:r>
          </a:p>
          <a:p>
            <a:r>
              <a:rPr lang="en-IN" b="1" dirty="0" smtClean="0"/>
              <a:t>Justification/Clarification</a:t>
            </a:r>
          </a:p>
          <a:p>
            <a:pPr lvl="1"/>
            <a:r>
              <a:rPr lang="en-IN" sz="1400" dirty="0" smtClean="0"/>
              <a:t>This is not about the unified exposure framework but about representing the enabler layer as part of the 3GPP 6G system.</a:t>
            </a:r>
          </a:p>
          <a:p>
            <a:pPr lvl="1"/>
            <a:r>
              <a:rPr lang="en-IN" sz="1400" dirty="0" smtClean="0"/>
              <a:t>This </a:t>
            </a:r>
            <a:r>
              <a:rPr lang="en-IN" sz="1400" dirty="0"/>
              <a:t>is not about 3GPP system but how the enabler layer can be integrated with the 3GPP 6G system.</a:t>
            </a:r>
          </a:p>
          <a:p>
            <a:pPr lvl="1"/>
            <a:r>
              <a:rPr lang="en-IN" sz="1400" dirty="0" smtClean="0"/>
              <a:t>SA2 is responsible for core network and 3GPP system includes RAN, CN, application enabler layer etc.</a:t>
            </a:r>
          </a:p>
          <a:p>
            <a:r>
              <a:rPr lang="en-IN" b="1" dirty="0" smtClean="0"/>
              <a:t>Way forward </a:t>
            </a:r>
          </a:p>
          <a:p>
            <a:pPr lvl="1"/>
            <a:r>
              <a:rPr lang="en-IN" sz="1400" dirty="0" smtClean="0"/>
              <a:t>Revise the WT as : “Representation of enabler layer within 3GPP 6G system, in coordination with other relevant WGs”</a:t>
            </a:r>
          </a:p>
        </p:txBody>
      </p:sp>
      <p:graphicFrame>
        <p:nvGraphicFramePr>
          <p:cNvPr id="7" name="Content Placeholder 2"/>
          <p:cNvGraphicFramePr>
            <a:graphicFrameLocks/>
          </p:cNvGraphicFramePr>
          <p:nvPr>
            <p:extLst>
              <p:ext uri="{D42A27DB-BD31-4B8C-83A1-F6EECF244321}">
                <p14:modId xmlns:p14="http://schemas.microsoft.com/office/powerpoint/2010/main" val="3465218468"/>
              </p:ext>
            </p:extLst>
          </p:nvPr>
        </p:nvGraphicFramePr>
        <p:xfrm>
          <a:off x="438540" y="1792338"/>
          <a:ext cx="11001814" cy="502920"/>
        </p:xfrm>
        <a:graphic>
          <a:graphicData uri="http://schemas.openxmlformats.org/drawingml/2006/table">
            <a:tbl>
              <a:tblPr firstRow="1" firstCol="1" bandRow="1"/>
              <a:tblGrid>
                <a:gridCol w="3159397">
                  <a:extLst>
                    <a:ext uri="{9D8B030D-6E8A-4147-A177-3AD203B41FA5}">
                      <a16:colId xmlns:a16="http://schemas.microsoft.com/office/drawing/2014/main" val="4258532851"/>
                    </a:ext>
                  </a:extLst>
                </a:gridCol>
                <a:gridCol w="2276927">
                  <a:extLst>
                    <a:ext uri="{9D8B030D-6E8A-4147-A177-3AD203B41FA5}">
                      <a16:colId xmlns:a16="http://schemas.microsoft.com/office/drawing/2014/main" val="1225040043"/>
                    </a:ext>
                  </a:extLst>
                </a:gridCol>
                <a:gridCol w="2782745">
                  <a:extLst>
                    <a:ext uri="{9D8B030D-6E8A-4147-A177-3AD203B41FA5}">
                      <a16:colId xmlns:a16="http://schemas.microsoft.com/office/drawing/2014/main" val="1474654838"/>
                    </a:ext>
                  </a:extLst>
                </a:gridCol>
                <a:gridCol w="2782745">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smtClean="0">
                          <a:effectLst/>
                          <a:latin typeface="Arial" panose="020B0604020202020204" pitchFamily="34" charset="0"/>
                          <a:ea typeface="DengXian"/>
                        </a:rPr>
                        <a:t>WT2.1: 6G Enabler integrated within 3GPP System for better positioning in 6G Landscape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CMCC, Samsung, Apple, Huawei</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smtClean="0">
                          <a:effectLst/>
                          <a:latin typeface="Arial" panose="020B0604020202020204" pitchFamily="34" charset="0"/>
                          <a:ea typeface="Malgun Gothic" panose="020B0503020000020004" pitchFamily="34" charset="-127"/>
                        </a:rPr>
                        <a:t>Interdigital, CATT, Lenovo, Nokia,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smtClean="0">
                          <a:effectLst/>
                          <a:latin typeface="Arial" panose="020B0604020202020204" pitchFamily="34" charset="0"/>
                          <a:ea typeface="Malgun Gothic" panose="020B0503020000020004" pitchFamily="34" charset="-127"/>
                        </a:rPr>
                        <a:t>Need clarification, Non-technical, SA2 </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a:t>
            </a:r>
            <a:r>
              <a:rPr lang="en-GB" altLang="en-US" sz="1200" b="1" dirty="0" smtClean="0">
                <a:solidFill>
                  <a:srgbClr val="0066FF"/>
                </a:solidFill>
              </a:rPr>
              <a:t>Samsung</a:t>
            </a:r>
            <a:endParaRPr lang="en-GB" altLang="en-US" sz="1200" dirty="0">
              <a:solidFill>
                <a:srgbClr val="0066FF"/>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smtClean="0">
                <a:solidFill>
                  <a:schemeClr val="bg1">
                    <a:lumMod val="95000"/>
                  </a:schemeClr>
                </a:solidFill>
              </a:rPr>
              <a:t>TEMLATE</a:t>
            </a:r>
            <a:endParaRPr lang="en-IN" sz="6600" dirty="0">
              <a:solidFill>
                <a:schemeClr val="bg1">
                  <a:lumMod val="95000"/>
                </a:schemeClr>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smtClean="0"/>
              <a:t>WA2: Application Enabler Service Aspects; WT2.4</a:t>
            </a:r>
            <a:endParaRPr lang="en-GB" altLang="en-US" sz="3200" dirty="0">
              <a:solidFill>
                <a:srgbClr val="0066FF"/>
              </a:solidFill>
            </a:endParaRPr>
          </a:p>
        </p:txBody>
      </p:sp>
      <p:sp>
        <p:nvSpPr>
          <p:cNvPr id="4" name="Content Placeholder 3"/>
          <p:cNvSpPr>
            <a:spLocks noGrp="1"/>
          </p:cNvSpPr>
          <p:nvPr>
            <p:ph idx="1"/>
          </p:nvPr>
        </p:nvSpPr>
        <p:spPr>
          <a:xfrm>
            <a:off x="121298" y="1965992"/>
            <a:ext cx="11924522" cy="4378824"/>
          </a:xfrm>
        </p:spPr>
        <p:txBody>
          <a:bodyPr/>
          <a:lstStyle/>
          <a:p>
            <a:endParaRPr lang="en-IN" dirty="0" smtClean="0"/>
          </a:p>
          <a:p>
            <a:r>
              <a:rPr lang="en-IN" b="1" dirty="0" smtClean="0"/>
              <a:t>Summary of comments</a:t>
            </a:r>
          </a:p>
          <a:p>
            <a:pPr lvl="1"/>
            <a:r>
              <a:rPr lang="en-IN" sz="1400" dirty="0" smtClean="0"/>
              <a:t>WT description seems to be non-technical in nature and is more of principle. It might fall under the scope of WA1.</a:t>
            </a:r>
          </a:p>
          <a:p>
            <a:pPr lvl="1"/>
            <a:r>
              <a:rPr lang="en-IN" sz="1400" dirty="0" smtClean="0"/>
              <a:t>Should not overlap with the WA3, WA5, WA6 scope which are specific to individual enablers ; </a:t>
            </a:r>
            <a:r>
              <a:rPr lang="en-IN" sz="1400" dirty="0"/>
              <a:t>It is within SA2 scope</a:t>
            </a:r>
            <a:r>
              <a:rPr lang="en-IN" sz="1400" dirty="0" smtClean="0"/>
              <a:t>.</a:t>
            </a:r>
          </a:p>
          <a:p>
            <a:pPr lvl="1"/>
            <a:r>
              <a:rPr lang="en-IN" sz="1400" dirty="0" smtClean="0"/>
              <a:t>WT2.4 </a:t>
            </a:r>
            <a:r>
              <a:rPr lang="en-IN" sz="1400" dirty="0"/>
              <a:t>can be supported with the modifications to reflect the differences with network layer and WA </a:t>
            </a:r>
            <a:r>
              <a:rPr lang="en-IN" sz="1400" dirty="0" smtClean="0"/>
              <a:t>changes.</a:t>
            </a:r>
          </a:p>
          <a:p>
            <a:pPr marL="228600" lvl="1">
              <a:spcBef>
                <a:spcPts val="1000"/>
              </a:spcBef>
              <a:buBlip>
                <a:blip r:embed="rId2"/>
              </a:buBlip>
            </a:pPr>
            <a:r>
              <a:rPr lang="en-IN" sz="2800" b="1" dirty="0"/>
              <a:t>Justification/Clarification</a:t>
            </a:r>
          </a:p>
          <a:p>
            <a:pPr lvl="1"/>
            <a:r>
              <a:rPr lang="en-IN" sz="1400" dirty="0"/>
              <a:t>This WT focus is to identify the exposure </a:t>
            </a:r>
            <a:r>
              <a:rPr lang="en-IN" sz="1400" dirty="0" smtClean="0"/>
              <a:t>requirements </a:t>
            </a:r>
            <a:r>
              <a:rPr lang="en-IN" sz="1400" b="1" dirty="0" smtClean="0"/>
              <a:t>(Service APIs)</a:t>
            </a:r>
            <a:r>
              <a:rPr lang="en-IN" sz="1400" dirty="0" smtClean="0"/>
              <a:t> </a:t>
            </a:r>
            <a:r>
              <a:rPr lang="en-IN" sz="1400" dirty="0"/>
              <a:t>at the enabler layer and not at the core network level</a:t>
            </a:r>
            <a:r>
              <a:rPr lang="en-IN" sz="1400" dirty="0" smtClean="0"/>
              <a:t>. </a:t>
            </a:r>
          </a:p>
          <a:p>
            <a:pPr lvl="1"/>
            <a:r>
              <a:rPr lang="en-IN" sz="1400" dirty="0" smtClean="0"/>
              <a:t>As part of this WT we can identify the value add required on top of CN exposed capabilities or on top of existing enabler services.</a:t>
            </a:r>
          </a:p>
          <a:p>
            <a:pPr lvl="1"/>
            <a:r>
              <a:rPr lang="en-IN" sz="1400" dirty="0" smtClean="0"/>
              <a:t>Certain requirements would depend on other WGs (SA2) and some might directly fall under enabler layer scope.</a:t>
            </a:r>
          </a:p>
          <a:p>
            <a:pPr lvl="1"/>
            <a:r>
              <a:rPr lang="en-IN" sz="1400" dirty="0" smtClean="0"/>
              <a:t>Objectives derived for this WT can be enhancements to the existing services or can be part of the new services.</a:t>
            </a:r>
          </a:p>
          <a:p>
            <a:r>
              <a:rPr lang="en-IN" b="1" dirty="0"/>
              <a:t>Way forward</a:t>
            </a:r>
          </a:p>
          <a:p>
            <a:pPr lvl="1"/>
            <a:r>
              <a:rPr lang="en-IN" sz="1400" dirty="0"/>
              <a:t>Revise the WT as below for better clarity :</a:t>
            </a:r>
          </a:p>
          <a:p>
            <a:pPr marL="457200" lvl="1" indent="0">
              <a:buNone/>
            </a:pPr>
            <a:r>
              <a:rPr lang="en-IN" sz="1400" dirty="0"/>
              <a:t>  “Investigate the requirements </a:t>
            </a:r>
            <a:r>
              <a:rPr lang="en-IN" sz="1400" dirty="0" smtClean="0"/>
              <a:t>targeted for </a:t>
            </a:r>
            <a:r>
              <a:rPr lang="en-IN" sz="1400" dirty="0"/>
              <a:t>6G applications and identify the </a:t>
            </a:r>
            <a:r>
              <a:rPr lang="en-IN" sz="1400" dirty="0" smtClean="0"/>
              <a:t>service </a:t>
            </a:r>
            <a:r>
              <a:rPr lang="en-IN" sz="1400" dirty="0"/>
              <a:t>requirements </a:t>
            </a:r>
            <a:r>
              <a:rPr lang="en-IN" sz="1400" dirty="0" smtClean="0"/>
              <a:t>of application enabler layer”</a:t>
            </a:r>
            <a:endParaRPr lang="en-IN" sz="1400" dirty="0"/>
          </a:p>
          <a:p>
            <a:pPr lvl="1"/>
            <a:endParaRPr lang="en-IN" sz="1400" dirty="0"/>
          </a:p>
        </p:txBody>
      </p:sp>
      <p:graphicFrame>
        <p:nvGraphicFramePr>
          <p:cNvPr id="7" name="Content Placeholder 2"/>
          <p:cNvGraphicFramePr>
            <a:graphicFrameLocks/>
          </p:cNvGraphicFramePr>
          <p:nvPr>
            <p:extLst>
              <p:ext uri="{D42A27DB-BD31-4B8C-83A1-F6EECF244321}">
                <p14:modId xmlns:p14="http://schemas.microsoft.com/office/powerpoint/2010/main" val="4102023504"/>
              </p:ext>
            </p:extLst>
          </p:nvPr>
        </p:nvGraphicFramePr>
        <p:xfrm>
          <a:off x="261258" y="1792338"/>
          <a:ext cx="11449692" cy="752234"/>
        </p:xfrm>
        <a:graphic>
          <a:graphicData uri="http://schemas.openxmlformats.org/drawingml/2006/table">
            <a:tbl>
              <a:tblPr firstRow="1" firstCol="1" bandRow="1"/>
              <a:tblGrid>
                <a:gridCol w="4478693">
                  <a:extLst>
                    <a:ext uri="{9D8B030D-6E8A-4147-A177-3AD203B41FA5}">
                      <a16:colId xmlns:a16="http://schemas.microsoft.com/office/drawing/2014/main" val="4258532851"/>
                    </a:ext>
                  </a:extLst>
                </a:gridCol>
                <a:gridCol w="1856792">
                  <a:extLst>
                    <a:ext uri="{9D8B030D-6E8A-4147-A177-3AD203B41FA5}">
                      <a16:colId xmlns:a16="http://schemas.microsoft.com/office/drawing/2014/main" val="1225040043"/>
                    </a:ext>
                  </a:extLst>
                </a:gridCol>
                <a:gridCol w="2218178">
                  <a:extLst>
                    <a:ext uri="{9D8B030D-6E8A-4147-A177-3AD203B41FA5}">
                      <a16:colId xmlns:a16="http://schemas.microsoft.com/office/drawing/2014/main" val="1474654838"/>
                    </a:ext>
                  </a:extLst>
                </a:gridCol>
                <a:gridCol w="2896029">
                  <a:extLst>
                    <a:ext uri="{9D8B030D-6E8A-4147-A177-3AD203B41FA5}">
                      <a16:colId xmlns:a16="http://schemas.microsoft.com/office/drawing/2014/main" val="4015064392"/>
                    </a:ext>
                  </a:extLst>
                </a:gridCol>
              </a:tblGrid>
              <a:tr h="16099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584594">
                <a:tc>
                  <a:txBody>
                    <a:bodyPr/>
                    <a:lstStyle/>
                    <a:p>
                      <a:pPr hangingPunct="0">
                        <a:spcAft>
                          <a:spcPts val="900"/>
                        </a:spcAft>
                      </a:pPr>
                      <a:r>
                        <a:rPr lang="en-IN" sz="1100" dirty="0" smtClean="0">
                          <a:effectLst/>
                          <a:latin typeface="Arial" panose="020B0604020202020204" pitchFamily="34" charset="0"/>
                          <a:ea typeface="DengXian"/>
                        </a:rPr>
                        <a:t>WT 2.4: Investigating application layer mechanism for different 6G target applications, </a:t>
                      </a:r>
                      <a:r>
                        <a:rPr lang="en-IN" sz="1100" dirty="0" err="1" smtClean="0">
                          <a:effectLst/>
                          <a:latin typeface="Arial" panose="020B0604020202020204" pitchFamily="34" charset="0"/>
                          <a:ea typeface="DengXian"/>
                        </a:rPr>
                        <a:t>analyzing</a:t>
                      </a:r>
                      <a:r>
                        <a:rPr lang="en-IN" sz="1100" dirty="0" smtClean="0">
                          <a:effectLst/>
                          <a:latin typeface="Arial" panose="020B0604020202020204" pitchFamily="34" charset="0"/>
                          <a:ea typeface="DengXian"/>
                        </a:rPr>
                        <a:t> the information exposure requirements on 3GPP system</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smtClean="0">
                          <a:effectLst/>
                          <a:latin typeface="Arial" panose="020B0604020202020204" pitchFamily="34" charset="0"/>
                          <a:ea typeface="Malgun Gothic" panose="020B0503020000020004" pitchFamily="34" charset="-127"/>
                        </a:rPr>
                        <a:t>Interdigital, CATT, Lenovo, Samsung,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Nokia, Huawei,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100" kern="1200" dirty="0" smtClean="0">
                          <a:solidFill>
                            <a:schemeClr val="tx1"/>
                          </a:solidFill>
                          <a:effectLst/>
                          <a:latin typeface="Arial" panose="020B0604020202020204" pitchFamily="34" charset="0"/>
                          <a:ea typeface="Malgun Gothic" panose="020B0503020000020004" pitchFamily="34" charset="-127"/>
                          <a:cs typeface="+mn-cs"/>
                        </a:rPr>
                        <a:t>Avoid overlap with WA3, WA4, WA6, SA2 scope, Merge in WA1 (WT1.5 and WT1.12), Need clarification and updates</a:t>
                      </a:r>
                      <a:endParaRPr lang="en-IN"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a:t>
            </a:r>
            <a:r>
              <a:rPr lang="en-GB" altLang="en-US" sz="1200" b="1" dirty="0" smtClean="0">
                <a:solidFill>
                  <a:srgbClr val="0066FF"/>
                </a:solidFill>
              </a:rPr>
              <a:t>Samsung</a:t>
            </a:r>
            <a:endParaRPr lang="en-GB" altLang="en-US" sz="1200" dirty="0">
              <a:solidFill>
                <a:srgbClr val="0066FF"/>
              </a:solidFill>
            </a:endParaRPr>
          </a:p>
        </p:txBody>
      </p:sp>
    </p:spTree>
    <p:extLst>
      <p:ext uri="{BB962C8B-B14F-4D97-AF65-F5344CB8AC3E}">
        <p14:creationId xmlns:p14="http://schemas.microsoft.com/office/powerpoint/2010/main" val="15672770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4"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2784282380"/>
              </p:ext>
            </p:extLst>
          </p:nvPr>
        </p:nvGraphicFramePr>
        <p:xfrm>
          <a:off x="1562100" y="2606675"/>
          <a:ext cx="8686800" cy="219202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smtClean="0">
                          <a:solidFill>
                            <a:schemeClr val="tx1"/>
                          </a:solidFill>
                          <a:latin typeface="+mn-lt"/>
                        </a:rPr>
                        <a:t>Revised proposal</a:t>
                      </a:r>
                      <a:endParaRPr lang="en-IN" sz="16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smtClean="0">
                          <a:solidFill>
                            <a:schemeClr val="dk1"/>
                          </a:solidFill>
                          <a:effectLst/>
                          <a:latin typeface="+mn-lt"/>
                          <a:ea typeface="Malgun Gothic" panose="020B0503020000020004" pitchFamily="34" charset="-127"/>
                          <a:cs typeface="+mn-cs"/>
                        </a:rPr>
                        <a:t>WT2.1: 6G Enabler integrated within 3GPP System for better positioning in 6G Landscape</a:t>
                      </a:r>
                    </a:p>
                    <a:p>
                      <a:pPr hangingPunct="0">
                        <a:spcAft>
                          <a:spcPts val="900"/>
                        </a:spcAft>
                      </a:pP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smtClean="0"/>
                        <a:t>WT2.1 : Representation of enabler layer within 3GPP 6G system, in coordination with other relevant WGs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smtClean="0">
                          <a:solidFill>
                            <a:schemeClr val="dk1"/>
                          </a:solidFill>
                          <a:effectLst/>
                          <a:latin typeface="+mn-lt"/>
                          <a:ea typeface="Malgun Gothic" panose="020B0503020000020004" pitchFamily="34" charset="-127"/>
                          <a:cs typeface="+mn-cs"/>
                        </a:rPr>
                        <a:t>WT 2.4 : Investigating application layer mechanism for different 6G target applications, </a:t>
                      </a:r>
                      <a:r>
                        <a:rPr lang="en-IN" sz="1600" kern="1200" dirty="0" err="1" smtClean="0">
                          <a:solidFill>
                            <a:schemeClr val="dk1"/>
                          </a:solidFill>
                          <a:effectLst/>
                          <a:latin typeface="+mn-lt"/>
                          <a:ea typeface="Malgun Gothic" panose="020B0503020000020004" pitchFamily="34" charset="-127"/>
                          <a:cs typeface="+mn-cs"/>
                        </a:rPr>
                        <a:t>analyzing</a:t>
                      </a:r>
                      <a:r>
                        <a:rPr lang="en-IN" sz="1600" kern="1200" dirty="0" smtClean="0">
                          <a:solidFill>
                            <a:schemeClr val="dk1"/>
                          </a:solidFill>
                          <a:effectLst/>
                          <a:latin typeface="+mn-lt"/>
                          <a:ea typeface="Malgun Gothic" panose="020B0503020000020004" pitchFamily="34" charset="-127"/>
                          <a:cs typeface="+mn-cs"/>
                        </a:rPr>
                        <a:t> the information exposure requirements on 3GPP system</a:t>
                      </a:r>
                      <a:endParaRPr lang="en-IN" sz="1600" kern="1200" dirty="0">
                        <a:solidFill>
                          <a:schemeClr val="dk1"/>
                        </a:solidFill>
                        <a:effectLst/>
                        <a:latin typeface="+mn-lt"/>
                        <a:ea typeface="Malgun Gothic" panose="020B0503020000020004" pitchFamily="34" charset="-127"/>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smtClean="0"/>
                        <a:t> WT2.4</a:t>
                      </a:r>
                      <a:r>
                        <a:rPr lang="en-IN" sz="1600" baseline="0" dirty="0" smtClean="0"/>
                        <a:t> : </a:t>
                      </a:r>
                      <a:r>
                        <a:rPr lang="en-IN" sz="1600" dirty="0" smtClean="0"/>
                        <a:t>Investigate the requirements targeted for 6G applications and identify the service requirements of application enabler layer</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S6-254333,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p:cNvSpPr>
            <a:spLocks noGrp="1"/>
          </p:cNvSpPr>
          <p:nvPr>
            <p:ph idx="1"/>
          </p:nvPr>
        </p:nvSpPr>
        <p:spPr>
          <a:xfrm>
            <a:off x="520065" y="3272810"/>
            <a:ext cx="11553948" cy="2904151"/>
          </a:xfrm>
        </p:spPr>
        <p:txBody>
          <a:bodyPr/>
          <a:lstStyle/>
          <a:p>
            <a:r>
              <a:rPr lang="en-IN" sz="2000" b="1" dirty="0"/>
              <a:t>Summary of comments</a:t>
            </a:r>
          </a:p>
          <a:p>
            <a:pPr lvl="1"/>
            <a:r>
              <a:rPr lang="en-IN" sz="1800" dirty="0">
                <a:solidFill>
                  <a:srgbClr val="0066FF"/>
                </a:solidFill>
              </a:rPr>
              <a:t>Need coordination with SA2/SA5 – Most companies</a:t>
            </a:r>
          </a:p>
          <a:p>
            <a:pPr lvl="1"/>
            <a:r>
              <a:rPr lang="en-IN" sz="1800" dirty="0">
                <a:solidFill>
                  <a:srgbClr val="0066FF"/>
                </a:solidFill>
              </a:rPr>
              <a:t>Requires justification / use cases /examples – Huawei, Nokia</a:t>
            </a:r>
          </a:p>
          <a:p>
            <a:pPr lvl="1"/>
            <a:r>
              <a:rPr lang="en-IN" sz="1800" dirty="0">
                <a:solidFill>
                  <a:srgbClr val="0066FF"/>
                </a:solidFill>
              </a:rPr>
              <a:t>Qualify as a separate Work Area – Nokia, CMCC</a:t>
            </a:r>
          </a:p>
          <a:p>
            <a:pPr lvl="1"/>
            <a:r>
              <a:rPr lang="en-IN" sz="1800" dirty="0">
                <a:solidFill>
                  <a:srgbClr val="0066FF"/>
                </a:solidFill>
              </a:rPr>
              <a:t>Application user consent linkage – Apple</a:t>
            </a:r>
          </a:p>
          <a:p>
            <a:pPr lvl="1"/>
            <a:r>
              <a:rPr lang="en-US" sz="1800" dirty="0">
                <a:solidFill>
                  <a:srgbClr val="0066FF"/>
                </a:solidFill>
              </a:rPr>
              <a:t>Need to consider 5GA features and enhanced for 6G - Ericsson</a:t>
            </a:r>
            <a:endParaRPr lang="en-IN" sz="1800" dirty="0">
              <a:solidFill>
                <a:srgbClr val="0066FF"/>
              </a:solidFill>
            </a:endParaRPr>
          </a:p>
          <a:p>
            <a:pPr lvl="1"/>
            <a:r>
              <a:rPr lang="en-IN" sz="1800" dirty="0">
                <a:solidFill>
                  <a:srgbClr val="0066FF"/>
                </a:solidFill>
              </a:rPr>
              <a:t>Important for </a:t>
            </a:r>
            <a:r>
              <a:rPr lang="en-US" sz="1800" dirty="0">
                <a:solidFill>
                  <a:srgbClr val="0066FF"/>
                </a:solidFill>
              </a:rPr>
              <a:t>data-centric use cases, avoiding data-duplication, ensuring data consistency - InterDigital</a:t>
            </a:r>
            <a:endParaRPr lang="en-IN" sz="1800" dirty="0">
              <a:solidFill>
                <a:srgbClr val="0066FF"/>
              </a:solidFill>
            </a:endParaRPr>
          </a:p>
        </p:txBody>
      </p:sp>
      <p:graphicFrame>
        <p:nvGraphicFramePr>
          <p:cNvPr id="7" name="Content Placeholder 2"/>
          <p:cNvGraphicFramePr>
            <a:graphicFrameLocks/>
          </p:cNvGraphicFramePr>
          <p:nvPr>
            <p:extLst/>
          </p:nvPr>
        </p:nvGraphicFramePr>
        <p:xfrm>
          <a:off x="780927" y="1825010"/>
          <a:ext cx="10630146" cy="14478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105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CATT, Lenovo, CMCC, Apple, ZTE, 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Nokia, 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5918596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501E-BCB0-5525-5976-E9113FBCD52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97C0762-0C00-EABF-1A2F-4EABEC149094}"/>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D3BDEFB9-68AE-5BA8-602C-B7A123BFFE15}"/>
              </a:ext>
            </a:extLst>
          </p:cNvPr>
          <p:cNvSpPr>
            <a:spLocks noGrp="1"/>
          </p:cNvSpPr>
          <p:nvPr>
            <p:ph idx="1"/>
          </p:nvPr>
        </p:nvSpPr>
        <p:spPr>
          <a:xfrm>
            <a:off x="520065" y="2678450"/>
            <a:ext cx="11151870" cy="3496208"/>
          </a:xfrm>
        </p:spPr>
        <p:txBody>
          <a:bodyPr/>
          <a:lstStyle/>
          <a:p>
            <a:r>
              <a:rPr lang="en-IN" sz="2000" b="1" dirty="0"/>
              <a:t>Justification</a:t>
            </a:r>
          </a:p>
          <a:p>
            <a:pPr marL="457200" lvl="1" indent="0">
              <a:buNone/>
            </a:pPr>
            <a:r>
              <a:rPr lang="en-IN" sz="1600" dirty="0">
                <a:solidFill>
                  <a:srgbClr val="0066FF"/>
                </a:solidFill>
              </a:rPr>
              <a:t>TR 22.870 defines 6G use cases that are data-centric and applicable to VAL / SA6 enablers – some examples:</a:t>
            </a:r>
            <a:endParaRPr lang="en-IN" sz="1400" dirty="0">
              <a:solidFill>
                <a:srgbClr val="0066FF"/>
              </a:solidFill>
            </a:endParaRPr>
          </a:p>
          <a:p>
            <a:pPr lvl="1"/>
            <a:r>
              <a:rPr lang="en-US" sz="1100" dirty="0">
                <a:solidFill>
                  <a:srgbClr val="0066FF"/>
                </a:solidFill>
              </a:rPr>
              <a:t>Cooperating Mobile Robots	11.2.62	Robots exchange sensor, XR, video, and AI/ML data. A data framework would ensure consistent data sharing, 					synchronization, and avoidance of duplication across consumers.</a:t>
            </a:r>
          </a:p>
          <a:p>
            <a:pPr lvl="1"/>
            <a:r>
              <a:rPr lang="en-US" sz="1100" dirty="0">
                <a:solidFill>
                  <a:srgbClr val="0066FF"/>
                </a:solidFill>
              </a:rPr>
              <a:t>Real-time Digital Twins	11.3	Requires ingestion and aggregation of heterogeneous data (sensors, network, AI/ML, etc.). A data framework would ensure 				harmonized abstraction, data lifecycle management, and consistent exposure of twin state.</a:t>
            </a:r>
          </a:p>
          <a:p>
            <a:pPr lvl="1"/>
            <a:r>
              <a:rPr lang="en-US" sz="1100" dirty="0">
                <a:solidFill>
                  <a:srgbClr val="0066FF"/>
                </a:solidFill>
              </a:rPr>
              <a:t>Stored Sensing Data Handling	7.10	Involves long-term collection and reuse of sensing data. A data framework would provide standardized storage, 					retention, and exposure functions while preventing redundancy.</a:t>
            </a:r>
          </a:p>
          <a:p>
            <a:pPr lvl="1"/>
            <a:r>
              <a:rPr lang="en-US" sz="1100" dirty="0">
                <a:solidFill>
                  <a:srgbClr val="0066FF"/>
                </a:solidFill>
              </a:rPr>
              <a:t>Rescue Robots with AI Agents	6.31	Uses iterative cycles of sensing, AI inference, and feedback. A data framework would manage large iterative data 				exchanges, ensure consistency across distributed AI agents, and control lifecycle of datasets.</a:t>
            </a:r>
          </a:p>
          <a:p>
            <a:pPr lvl="1"/>
            <a:r>
              <a:rPr lang="en-US" sz="1100" dirty="0">
                <a:solidFill>
                  <a:srgbClr val="0066FF"/>
                </a:solidFill>
              </a:rPr>
              <a:t>AI Text-to-Video Generation	6.32	Requires massive AI datasets and compute offloading. A data framework would enable efficient transfer, 					caching, and exposure of large datasets/models for inference and training.</a:t>
            </a:r>
          </a:p>
          <a:p>
            <a:pPr lvl="1"/>
            <a:r>
              <a:rPr lang="en-US" sz="1100" dirty="0">
                <a:solidFill>
                  <a:srgbClr val="0066FF"/>
                </a:solidFill>
              </a:rPr>
              <a:t>UAV Multi-Sensor Fusion	7.15	Relies on real-time fusion of camera, radar, and network sensors. A data framework would standardize fusion, 					manage temporary mission-specific datasets, and enable secure exposure to UAV controllers.</a:t>
            </a:r>
          </a:p>
          <a:p>
            <a:pPr lvl="1"/>
            <a:r>
              <a:rPr lang="en-US" sz="1100" dirty="0">
                <a:solidFill>
                  <a:srgbClr val="0066FF"/>
                </a:solidFill>
              </a:rPr>
              <a:t>Context-Aware Maps/Hazard Det.	7.5	Requires sharing sensing results across operators for real-time map updates. A data framework would support 					federation, consistency across domains, and privacy-aware exposure of environment data.</a:t>
            </a:r>
          </a:p>
          <a:p>
            <a:pPr lvl="1"/>
            <a:r>
              <a:rPr lang="en-IN" sz="1100" dirty="0">
                <a:solidFill>
                  <a:srgbClr val="0066FF"/>
                </a:solidFill>
              </a:rPr>
              <a:t>Additional AIML and Sensing use cases applicable.</a:t>
            </a:r>
          </a:p>
        </p:txBody>
      </p:sp>
      <p:graphicFrame>
        <p:nvGraphicFramePr>
          <p:cNvPr id="7" name="Content Placeholder 2">
            <a:extLst>
              <a:ext uri="{FF2B5EF4-FFF2-40B4-BE49-F238E27FC236}">
                <a16:creationId xmlns:a16="http://schemas.microsoft.com/office/drawing/2014/main" id="{426FDBAA-CF55-3829-698D-5B8EFA7CE50D}"/>
              </a:ext>
            </a:extLst>
          </p:cNvPr>
          <p:cNvGraphicFramePr>
            <a:graphicFrameLocks/>
          </p:cNvGraphicFramePr>
          <p:nvPr>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Nokia, 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407674433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Clarification</a:t>
            </a:r>
            <a:endParaRPr lang="en-US" sz="1400" dirty="0">
              <a:solidFill>
                <a:srgbClr val="0066FF"/>
              </a:solidFill>
            </a:endParaRPr>
          </a:p>
          <a:p>
            <a:pPr lvl="1"/>
            <a:r>
              <a:rPr lang="en-US" sz="1400" dirty="0">
                <a:solidFill>
                  <a:srgbClr val="0066FF"/>
                </a:solidFill>
              </a:rPr>
              <a:t>Aspects related to 6G data-collection are studied by SA2 (e.g., how to transport collected data) </a:t>
            </a:r>
          </a:p>
          <a:p>
            <a:pPr lvl="2"/>
            <a:r>
              <a:rPr lang="en-US" sz="1400" dirty="0">
                <a:solidFill>
                  <a:srgbClr val="0066FF"/>
                </a:solidFill>
              </a:rPr>
              <a:t>these aspects are in SA2 purview; coordination may be needed to ensure that data-collection for VAL/SA6 enablers is supported</a:t>
            </a:r>
            <a:endParaRPr lang="en-US" sz="1000" dirty="0">
              <a:solidFill>
                <a:srgbClr val="0066FF"/>
              </a:solidFill>
            </a:endParaRPr>
          </a:p>
          <a:p>
            <a:pPr lvl="1"/>
            <a:r>
              <a:rPr lang="en-US" sz="1400" dirty="0">
                <a:solidFill>
                  <a:srgbClr val="0066FF"/>
                </a:solidFill>
              </a:rPr>
              <a:t>Aspects related to WT 2.6 on </a:t>
            </a:r>
            <a:r>
              <a:rPr lang="en-US" sz="1400" b="1" u="sng" dirty="0">
                <a:solidFill>
                  <a:srgbClr val="0066FF"/>
                </a:solidFill>
              </a:rPr>
              <a:t>application data management </a:t>
            </a:r>
            <a:r>
              <a:rPr lang="en-US" sz="1400" dirty="0">
                <a:solidFill>
                  <a:srgbClr val="0066FF"/>
                </a:solidFill>
              </a:rPr>
              <a:t>(e.g., after collected data is transported) is in SA6 purview</a:t>
            </a:r>
          </a:p>
          <a:p>
            <a:pPr lvl="2"/>
            <a:r>
              <a:rPr lang="en-US" sz="1400" dirty="0">
                <a:solidFill>
                  <a:srgbClr val="0066FF"/>
                </a:solidFill>
              </a:rPr>
              <a:t>including application data storage, exposure, lifecycle management, consistency/integrity and subject to user consent aspects</a:t>
            </a:r>
          </a:p>
          <a:p>
            <a:pPr lvl="1"/>
            <a:r>
              <a:rPr lang="en-US" sz="1400" dirty="0">
                <a:solidFill>
                  <a:srgbClr val="0066FF"/>
                </a:solidFill>
              </a:rPr>
              <a:t>ADAE is related to analytics which is different than WT 2.6 on application data management </a:t>
            </a:r>
          </a:p>
          <a:p>
            <a:pPr lvl="2"/>
            <a:r>
              <a:rPr lang="en-US" sz="1400" dirty="0">
                <a:solidFill>
                  <a:srgbClr val="0066FF"/>
                </a:solidFill>
              </a:rPr>
              <a:t>study can determine whether a new service is needed, or ADAE should be enhanced</a:t>
            </a:r>
            <a:endParaRPr lang="en-US" sz="1000" dirty="0">
              <a:solidFill>
                <a:srgbClr val="0066FF"/>
              </a:solidFill>
            </a:endParaRPr>
          </a:p>
          <a:p>
            <a:pPr lvl="1"/>
            <a:r>
              <a:rPr lang="en-US" sz="1400" dirty="0">
                <a:solidFill>
                  <a:srgbClr val="0066FF"/>
                </a:solidFill>
              </a:rPr>
              <a:t>The scope of this work task qualifies as a separate WA – This should be considered</a:t>
            </a:r>
          </a:p>
          <a:p>
            <a:pPr lvl="1"/>
            <a:r>
              <a:rPr lang="en-US" sz="1400" dirty="0">
                <a:solidFill>
                  <a:srgbClr val="0066FF"/>
                </a:solidFill>
              </a:rPr>
              <a:t>Do you propose common data framework for all data?</a:t>
            </a:r>
          </a:p>
          <a:p>
            <a:pPr lvl="2"/>
            <a:r>
              <a:rPr lang="en-US" sz="1400" dirty="0">
                <a:solidFill>
                  <a:srgbClr val="0066FF"/>
                </a:solidFill>
              </a:rPr>
              <a:t>The scope should be for application layer data (e.g., VAL &amp; SA6 enablers) – </a:t>
            </a:r>
            <a:r>
              <a:rPr lang="en-US" sz="1400" b="1" u="sng" dirty="0">
                <a:solidFill>
                  <a:srgbClr val="0066FF"/>
                </a:solidFill>
              </a:rPr>
              <a:t>CN data </a:t>
            </a:r>
            <a:r>
              <a:rPr lang="en-US" sz="1400" dirty="0">
                <a:solidFill>
                  <a:srgbClr val="0066FF"/>
                </a:solidFill>
              </a:rPr>
              <a:t>should be managed in CN and </a:t>
            </a:r>
            <a:r>
              <a:rPr lang="en-US" sz="1400" b="1" u="sng" dirty="0">
                <a:solidFill>
                  <a:srgbClr val="0066FF"/>
                </a:solidFill>
              </a:rPr>
              <a:t>OAM data </a:t>
            </a:r>
            <a:r>
              <a:rPr lang="en-US" sz="1400" dirty="0">
                <a:solidFill>
                  <a:srgbClr val="0066FF"/>
                </a:solidFill>
              </a:rPr>
              <a:t>in MnS</a:t>
            </a:r>
          </a:p>
          <a:p>
            <a:pPr lvl="1"/>
            <a:r>
              <a:rPr lang="en-US" sz="1400" dirty="0">
                <a:solidFill>
                  <a:srgbClr val="0066FF"/>
                </a:solidFill>
              </a:rPr>
              <a:t>The study should abstract how managed application layer data is provided (e.g., support both new and existing mechanisms)</a:t>
            </a:r>
          </a:p>
          <a:p>
            <a:pPr lvl="2"/>
            <a:r>
              <a:rPr lang="en-US" sz="1400" dirty="0">
                <a:solidFill>
                  <a:srgbClr val="0066FF"/>
                </a:solidFill>
              </a:rPr>
              <a:t>For example - via 6G data-collection, via user plane, via 3</a:t>
            </a:r>
            <a:r>
              <a:rPr lang="en-US" sz="1400" baseline="30000" dirty="0">
                <a:solidFill>
                  <a:srgbClr val="0066FF"/>
                </a:solidFill>
              </a:rPr>
              <a:t>rd</a:t>
            </a:r>
            <a:r>
              <a:rPr lang="en-US" sz="1400" dirty="0">
                <a:solidFill>
                  <a:srgbClr val="0066FF"/>
                </a:solidFill>
              </a:rPr>
              <a:t> party providers, via EVEX</a:t>
            </a:r>
          </a:p>
          <a:p>
            <a:pPr lvl="1"/>
            <a:r>
              <a:rPr lang="en-US" sz="1400" dirty="0">
                <a:solidFill>
                  <a:srgbClr val="0066FF"/>
                </a:solidFill>
              </a:rPr>
              <a:t>Need to consider the new features added in 5GA and enhanced in 6G</a:t>
            </a:r>
          </a:p>
          <a:p>
            <a:pPr lvl="2"/>
            <a:r>
              <a:rPr lang="en-US" sz="1400" dirty="0">
                <a:solidFill>
                  <a:srgbClr val="0066FF"/>
                </a:solidFill>
              </a:rPr>
              <a:t>5GA features that are enhanced for 6G could be enhanced for application data management if needed</a:t>
            </a: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Nokia, 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109887241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 </a:t>
            </a:r>
            <a:r>
              <a:rPr lang="en-GB" altLang="en-US" sz="3600" dirty="0"/>
              <a:t>WT 2.6:</a:t>
            </a:r>
            <a:r>
              <a:rPr lang="en-GB" altLang="en-US" sz="3600" dirty="0">
                <a:solidFill>
                  <a:srgbClr val="0066FF"/>
                </a:solidFill>
              </a:rPr>
              <a:t> Application Data Service</a:t>
            </a:r>
            <a:endParaRPr lang="en-GB" altLang="en-US" sz="36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7542" y="1934380"/>
            <a:ext cx="11627440" cy="4554627"/>
          </a:xfrm>
        </p:spPr>
        <p:txBody>
          <a:bodyPr/>
          <a:lstStyle/>
          <a:p>
            <a:r>
              <a:rPr lang="en-US" altLang="en-US" sz="2000" dirty="0"/>
              <a:t> TR 22.870 includes many 6G data-centric use cases applicable to SA6, reinforcing the need to study WT 2.6.</a:t>
            </a:r>
          </a:p>
          <a:p>
            <a:r>
              <a:rPr lang="en-US" altLang="en-US" sz="2000" dirty="0"/>
              <a:t> Additionally, some 6G use cases clearly require cross-enabler data handling (e.g., AIML, sensing, XR, DT) making WT 2.6 directly relevant for SA6.</a:t>
            </a:r>
          </a:p>
          <a:p>
            <a:r>
              <a:rPr lang="en-US" altLang="en-US" sz="2000" dirty="0"/>
              <a:t>Proposed way-forward</a:t>
            </a:r>
            <a:endParaRPr lang="en-US" altLang="en-US" sz="2200" dirty="0"/>
          </a:p>
          <a:p>
            <a:pPr lvl="1"/>
            <a:r>
              <a:rPr lang="en-US" altLang="en-US" sz="1600" dirty="0"/>
              <a:t>Decouple WT 2.6 from data-collection aspects</a:t>
            </a:r>
          </a:p>
          <a:p>
            <a:pPr lvl="1"/>
            <a:r>
              <a:rPr lang="en-US" altLang="en-US" sz="1600" b="1" dirty="0"/>
              <a:t>First proposal</a:t>
            </a:r>
            <a:r>
              <a:rPr lang="en-US" altLang="en-US" sz="1600" dirty="0"/>
              <a:t> – Agree to a revised WT 2.6</a:t>
            </a:r>
          </a:p>
          <a:p>
            <a:pPr lvl="2"/>
            <a:r>
              <a:rPr lang="en-US" altLang="en-US" sz="1600" dirty="0"/>
              <a:t>To study architecture and functionalities of an </a:t>
            </a:r>
            <a:r>
              <a:rPr lang="en-US" altLang="en-US" sz="1600" b="1" u="sng" dirty="0"/>
              <a:t>application data management service </a:t>
            </a:r>
            <a:r>
              <a:rPr lang="en-US" altLang="en-US" sz="1600" dirty="0"/>
              <a:t>for VAL &amp; SA6 enablers.</a:t>
            </a:r>
          </a:p>
          <a:p>
            <a:pPr lvl="1"/>
            <a:r>
              <a:rPr lang="en-US" altLang="en-US" sz="1600" b="1" dirty="0"/>
              <a:t>Second proposal</a:t>
            </a:r>
            <a:r>
              <a:rPr lang="en-US" altLang="en-US" sz="1600" dirty="0"/>
              <a:t> – Agree to updated WT 2.6 to have the following objectives:</a:t>
            </a:r>
          </a:p>
          <a:p>
            <a:pPr lvl="2"/>
            <a:r>
              <a:rPr lang="en-US" altLang="en-US" sz="1600" dirty="0"/>
              <a:t>Study what architecture and functionalities needed to support an application data management service, including aspects related to data storage, exposure, lifecycle management, consistency, integrity and subject to user consent aspects.</a:t>
            </a:r>
          </a:p>
          <a:p>
            <a:pPr lvl="2"/>
            <a:r>
              <a:rPr lang="en-US" altLang="en-US" sz="1600" dirty="0"/>
              <a:t>Study and define exposure requirements of an application data management service (in coordination with WT1).</a:t>
            </a:r>
          </a:p>
          <a:p>
            <a:pPr lvl="2"/>
            <a:r>
              <a:rPr lang="en-US" altLang="en-US" sz="1600" dirty="0"/>
              <a:t>Study how application enablers may leverage an application data management service to fulfill 6G use cases. </a:t>
            </a:r>
          </a:p>
          <a:p>
            <a:pPr lvl="2"/>
            <a:r>
              <a:rPr lang="en-US" altLang="en-US" sz="1600" dirty="0"/>
              <a:t>Study how data providing mechanisms (existing and new</a:t>
            </a:r>
            <a:r>
              <a:rPr lang="en-US" altLang="en-US" sz="1600"/>
              <a:t>) can interact </a:t>
            </a:r>
            <a:r>
              <a:rPr lang="en-US" altLang="en-US" sz="1600" dirty="0"/>
              <a:t>with the application data management service.</a:t>
            </a:r>
          </a:p>
          <a:p>
            <a:pPr lvl="1"/>
            <a:endParaRPr lang="en-US" altLang="en-US" sz="1800" dirty="0"/>
          </a:p>
          <a:p>
            <a:pPr lvl="1"/>
            <a:endParaRPr lang="en-US" altLang="en-US" sz="1800" dirty="0"/>
          </a:p>
          <a:p>
            <a:pPr lvl="1"/>
            <a:endParaRPr lang="en-US" altLang="en-US" sz="18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355942724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http://purl.org/dc/dcmitype/"/>
    <ds:schemaRef ds:uri="http://purl.org/dc/terms/"/>
    <ds:schemaRef ds:uri="http://schemas.microsoft.com/office/infopath/2007/PartnerControls"/>
    <ds:schemaRef ds:uri="http://schemas.microsoft.com/office/2006/documentManagement/types"/>
    <ds:schemaRef ds:uri="http://www.w3.org/XML/1998/namespace"/>
    <ds:schemaRef ds:uri="http://purl.org/dc/elements/1.1/"/>
    <ds:schemaRef ds:uri="280d8efa-eff2-4910-88d2-79ca146720c4"/>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6064</TotalTime>
  <Words>2165</Words>
  <Application>Microsoft Office PowerPoint</Application>
  <PresentationFormat>Widescreen</PresentationFormat>
  <Paragraphs>180</Paragraphs>
  <Slides>10</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 </vt:lpstr>
      <vt:lpstr>Arial-BoldMT</vt:lpstr>
      <vt:lpstr>DengXian</vt:lpstr>
      <vt:lpstr>Malgun Gothic</vt:lpstr>
      <vt:lpstr>Arial</vt:lpstr>
      <vt:lpstr>Calibri</vt:lpstr>
      <vt:lpstr>Calibri Light</vt:lpstr>
      <vt:lpstr>Times New Roman</vt:lpstr>
      <vt:lpstr>Office Theme</vt:lpstr>
      <vt:lpstr>NWM WA2 Way forward WA2 : Application Enabler Service Aspects </vt:lpstr>
      <vt:lpstr>WA2 : Application Enabler Service Aspects</vt:lpstr>
      <vt:lpstr>WA2: Application Enabler Service Aspects; WT2.1</vt:lpstr>
      <vt:lpstr>WA2: Application Enabler Service Aspects; WT2.4</vt:lpstr>
      <vt:lpstr>Summary</vt:lpstr>
      <vt:lpstr>WA2: Application Enablers Services WT2.6: Application Data Service</vt:lpstr>
      <vt:lpstr>WA2: Application Enablers Services WT2.6: Application Data Service</vt:lpstr>
      <vt:lpstr>WA2: Application Enablers Services WT2.6: Application Data Service</vt:lpstr>
      <vt:lpstr>Summary – WT 2.6: Application Data Service</vt:lpstr>
      <vt:lpstr>Way forward (TBD) WA2 : Application Enabler Service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666</cp:revision>
  <dcterms:created xsi:type="dcterms:W3CDTF">2010-02-05T13:52:04Z</dcterms:created>
  <dcterms:modified xsi:type="dcterms:W3CDTF">2025-10-07T13:13:51Z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