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146" r:id="rId1"/>
  </p:sldMasterIdLst>
  <p:notesMasterIdLst>
    <p:notesMasterId r:id="rId7"/>
  </p:notesMasterIdLst>
  <p:handoutMasterIdLst>
    <p:handoutMasterId r:id="rId8"/>
  </p:handoutMasterIdLst>
  <p:sldIdLst>
    <p:sldId id="341" r:id="rId2"/>
    <p:sldId id="363" r:id="rId3"/>
    <p:sldId id="366" r:id="rId4"/>
    <p:sldId id="367" r:id="rId5"/>
    <p:sldId id="365" r:id="rId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96" autoAdjust="0"/>
    <p:restoredTop sz="95712" autoAdjust="0"/>
  </p:normalViewPr>
  <p:slideViewPr>
    <p:cSldViewPr snapToGrid="0">
      <p:cViewPr varScale="1">
        <p:scale>
          <a:sx n="93" d="100"/>
          <a:sy n="93" d="100"/>
        </p:scale>
        <p:origin x="1200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1716" y="-1644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#69</a:t>
            </a:r>
          </a:p>
          <a:p>
            <a:pPr eaLnBrk="1" hangingPunct="1">
              <a:defRPr/>
            </a:pPr>
            <a:r>
              <a:rPr lang="en-IN" altLang="en-US" sz="1200" b="1" dirty="0">
                <a:latin typeface="Arial "/>
              </a:rPr>
              <a:t>Wuhan, China 13th – 17th October 2025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S6-254214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7" y="1709738"/>
            <a:ext cx="8682869" cy="1875943"/>
          </a:xfrm>
        </p:spPr>
        <p:txBody>
          <a:bodyPr/>
          <a:lstStyle/>
          <a:p>
            <a:pPr eaLnBrk="1" hangingPunct="1"/>
            <a:r>
              <a:rPr lang="en-GB" altLang="en-US" sz="5400" dirty="0"/>
              <a:t>WA5 Discussion</a:t>
            </a:r>
            <a:r>
              <a:rPr lang="zh-TW" altLang="en-US" sz="5400" dirty="0"/>
              <a:t> </a:t>
            </a:r>
            <a:r>
              <a:rPr lang="en-US" altLang="zh-TW" sz="5400" dirty="0"/>
              <a:t>on the Way Forward</a:t>
            </a:r>
            <a:r>
              <a:rPr lang="en-GB" altLang="en-US" sz="5400" dirty="0"/>
              <a:t> for WT5.4 and WT5.6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GB" altLang="en-US" dirty="0"/>
              <a:t>MediaTek Inc.</a:t>
            </a:r>
          </a:p>
          <a:p>
            <a:pPr marL="0" indent="0" algn="ctr" eaLnBrk="1" hangingPunct="1">
              <a:buFontTx/>
              <a:buNone/>
            </a:pPr>
            <a:r>
              <a:rPr lang="en-GB" altLang="en-US" dirty="0"/>
              <a:t>Contact: Yu-Jen Ku (Yu-Jen.Ku@mediatek.com)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661708"/>
          </a:xfrm>
        </p:spPr>
        <p:txBody>
          <a:bodyPr/>
          <a:lstStyle/>
          <a:p>
            <a:r>
              <a:rPr lang="en-US" altLang="en-US" dirty="0"/>
              <a:t>Justification/Clarification on WT5.4</a:t>
            </a:r>
          </a:p>
          <a:p>
            <a:r>
              <a:rPr lang="en-US" altLang="en-US" dirty="0"/>
              <a:t>Justification/Clarification on WT5.6</a:t>
            </a:r>
          </a:p>
          <a:p>
            <a:r>
              <a:rPr lang="en-US" altLang="en-US" dirty="0"/>
              <a:t>Summary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19936874">
            <a:off x="2277152" y="3334613"/>
            <a:ext cx="68019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6600" dirty="0">
                <a:solidFill>
                  <a:schemeClr val="bg1">
                    <a:lumMod val="95000"/>
                  </a:schemeClr>
                </a:solidFill>
              </a:rPr>
              <a:t>TEMLATE</a:t>
            </a:r>
          </a:p>
        </p:txBody>
      </p:sp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343"/>
            <a:ext cx="11080531" cy="1104917"/>
          </a:xfrm>
        </p:spPr>
        <p:txBody>
          <a:bodyPr/>
          <a:lstStyle/>
          <a:p>
            <a:r>
              <a:rPr lang="en-GB" altLang="en-US" sz="3600" dirty="0"/>
              <a:t>WA5: Compute and Communication Aspects </a:t>
            </a:r>
            <a:br>
              <a:rPr lang="en-GB" altLang="en-US" sz="3600" dirty="0"/>
            </a:br>
            <a:r>
              <a:rPr lang="en-GB" altLang="en-US" sz="2800" dirty="0"/>
              <a:t>WT5.4</a:t>
            </a:r>
            <a:endParaRPr lang="en-GB" alt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35867" y="2005540"/>
            <a:ext cx="10834811" cy="4698815"/>
          </a:xfrm>
        </p:spPr>
        <p:txBody>
          <a:bodyPr/>
          <a:lstStyle/>
          <a:p>
            <a:endParaRPr lang="en-IN" sz="2000" dirty="0"/>
          </a:p>
          <a:p>
            <a:r>
              <a:rPr lang="en-IN" sz="2000" b="1" dirty="0"/>
              <a:t>Summary of comments</a:t>
            </a:r>
          </a:p>
          <a:p>
            <a:pPr lvl="1"/>
            <a:r>
              <a:rPr lang="en-US" sz="1800" dirty="0"/>
              <a:t>The details of the “co-ordination” </a:t>
            </a:r>
          </a:p>
          <a:p>
            <a:pPr lvl="1"/>
            <a:r>
              <a:rPr lang="en-US" sz="1800" dirty="0"/>
              <a:t>Has dependency on SA2 progress</a:t>
            </a:r>
            <a:endParaRPr lang="en-IN" sz="1800" dirty="0"/>
          </a:p>
          <a:p>
            <a:r>
              <a:rPr lang="en-IN" sz="2000" b="1" dirty="0"/>
              <a:t>Justification/Clarification</a:t>
            </a:r>
          </a:p>
          <a:p>
            <a:pPr lvl="1"/>
            <a:r>
              <a:rPr lang="en-IN" sz="1800" dirty="0"/>
              <a:t>SA2 is discussing on how to support the computing service provided and managed by CN</a:t>
            </a:r>
          </a:p>
          <a:p>
            <a:pPr lvl="1"/>
            <a:r>
              <a:rPr lang="en-IN" sz="1800" dirty="0"/>
              <a:t>This WT can study the enabler function for 3</a:t>
            </a:r>
            <a:r>
              <a:rPr lang="en-IN" sz="1800" baseline="30000" dirty="0"/>
              <a:t>rd</a:t>
            </a:r>
            <a:r>
              <a:rPr lang="en-IN" sz="1800" dirty="0"/>
              <a:t> party server to co-ordinate with the CN, when deciding where to serve the offloaded computing tasks</a:t>
            </a:r>
            <a:endParaRPr lang="en-US" sz="1800" dirty="0"/>
          </a:p>
          <a:p>
            <a:r>
              <a:rPr lang="en-IN" sz="2000" b="1" dirty="0"/>
              <a:t>Way forward (e.g. revised WT, merging etc)</a:t>
            </a:r>
          </a:p>
          <a:p>
            <a:pPr lvl="1"/>
            <a:r>
              <a:rPr lang="en-IN" sz="1800" dirty="0"/>
              <a:t>Revise WT as the following: </a:t>
            </a:r>
          </a:p>
          <a:p>
            <a:pPr lvl="1"/>
            <a:r>
              <a:rPr lang="en-US" sz="1800" dirty="0"/>
              <a:t>How to enable computing service with co-ordination between CN and 3rd party </a:t>
            </a:r>
          </a:p>
          <a:p>
            <a:pPr lvl="2"/>
            <a:r>
              <a:rPr lang="en-US" sz="1600" dirty="0"/>
              <a:t>Note: The progress of this WT needs to co-ordinate with SA2 WG</a:t>
            </a:r>
            <a:endParaRPr lang="en-IN" sz="16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AB5B1D8-C21D-7FF4-E986-3A18AB077A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1418152"/>
              </p:ext>
            </p:extLst>
          </p:nvPr>
        </p:nvGraphicFramePr>
        <p:xfrm>
          <a:off x="838201" y="1754080"/>
          <a:ext cx="10630145" cy="502920"/>
        </p:xfrm>
        <a:graphic>
          <a:graphicData uri="http://schemas.openxmlformats.org/drawingml/2006/table">
            <a:tbl>
              <a:tblPr firstRow="1" firstCol="1" bandRow="1"/>
              <a:tblGrid>
                <a:gridCol w="2563934">
                  <a:extLst>
                    <a:ext uri="{9D8B030D-6E8A-4147-A177-3AD203B41FA5}">
                      <a16:colId xmlns:a16="http://schemas.microsoft.com/office/drawing/2014/main" val="788208499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294477530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3435279252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4199663478"/>
                    </a:ext>
                  </a:extLst>
                </a:gridCol>
              </a:tblGrid>
              <a:tr h="5948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Candidate Work Task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Support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Do not support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Moderator Remarks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50137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WT5.4: Compute co-ordination with CN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Lenovo, MediaTek, CMCC, Apple, Samsung, ZTE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Huawei, Nokia, Ericsson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Rewording, Merge with WT5.2, Need clarification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14777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0886166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19936874">
            <a:off x="2277152" y="3334613"/>
            <a:ext cx="68019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6600" dirty="0">
                <a:solidFill>
                  <a:schemeClr val="bg1">
                    <a:lumMod val="95000"/>
                  </a:schemeClr>
                </a:solidFill>
              </a:rPr>
              <a:t>TEMLATE</a:t>
            </a:r>
          </a:p>
        </p:txBody>
      </p:sp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343"/>
            <a:ext cx="11080531" cy="1104917"/>
          </a:xfrm>
        </p:spPr>
        <p:txBody>
          <a:bodyPr/>
          <a:lstStyle/>
          <a:p>
            <a:r>
              <a:rPr lang="en-GB" altLang="en-US" sz="3600" dirty="0"/>
              <a:t>WA5: Compute and Communication Aspects </a:t>
            </a:r>
            <a:br>
              <a:rPr lang="en-GB" altLang="en-US" sz="3600" dirty="0"/>
            </a:br>
            <a:r>
              <a:rPr lang="en-GB" altLang="en-US" sz="2800" dirty="0"/>
              <a:t>WT5.6</a:t>
            </a:r>
            <a:endParaRPr lang="en-GB" alt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80926" y="2705177"/>
            <a:ext cx="10834811" cy="3809923"/>
          </a:xfrm>
        </p:spPr>
        <p:txBody>
          <a:bodyPr/>
          <a:lstStyle/>
          <a:p>
            <a:r>
              <a:rPr lang="en-IN" sz="2000" b="1" dirty="0"/>
              <a:t>Summary of comments</a:t>
            </a:r>
          </a:p>
          <a:p>
            <a:pPr lvl="1"/>
            <a:r>
              <a:rPr lang="en-US" sz="1800" dirty="0"/>
              <a:t>Understanding current application deployment and requirement are essential</a:t>
            </a:r>
          </a:p>
          <a:p>
            <a:pPr lvl="1"/>
            <a:r>
              <a:rPr lang="en-IN" sz="1800" dirty="0"/>
              <a:t>Exposure aspect overlaps with WA1</a:t>
            </a:r>
          </a:p>
          <a:p>
            <a:r>
              <a:rPr lang="en-IN" sz="2000" b="1" dirty="0"/>
              <a:t>Justification/Clarification</a:t>
            </a:r>
          </a:p>
          <a:p>
            <a:pPr lvl="1"/>
            <a:r>
              <a:rPr lang="en-US" sz="1800" dirty="0"/>
              <a:t>We can study the mechanism on supporting communication and computing requirements for the compute-intensive use cases listed by SA1 (TR22.870)</a:t>
            </a:r>
          </a:p>
          <a:p>
            <a:pPr lvl="1"/>
            <a:r>
              <a:rPr lang="en-US" sz="1800" dirty="0"/>
              <a:t>This can be independent from other WGs</a:t>
            </a:r>
            <a:endParaRPr lang="en-IN" sz="1600" dirty="0"/>
          </a:p>
          <a:p>
            <a:r>
              <a:rPr lang="en-IN" sz="2000" b="1" dirty="0"/>
              <a:t>Way forward (e.g. revised WT, merging etc)</a:t>
            </a:r>
          </a:p>
          <a:p>
            <a:pPr lvl="1"/>
            <a:r>
              <a:rPr lang="en-IN" sz="1800" dirty="0"/>
              <a:t>Revise WT as the following: I</a:t>
            </a:r>
            <a:r>
              <a:rPr lang="en-US" sz="1800" dirty="0" err="1"/>
              <a:t>nvestigate</a:t>
            </a:r>
            <a:r>
              <a:rPr lang="en-US" sz="1800" dirty="0"/>
              <a:t> the mechanisms supporting communication and computing requirements for the existing and future use cases and applications, analyzing the enabler layer requirements for these use cases and applications.</a:t>
            </a:r>
            <a:endParaRPr lang="en-IN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AB5B1D8-C21D-7FF4-E986-3A18AB077A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673599"/>
              </p:ext>
            </p:extLst>
          </p:nvPr>
        </p:nvGraphicFramePr>
        <p:xfrm>
          <a:off x="838200" y="1600260"/>
          <a:ext cx="10630145" cy="1082040"/>
        </p:xfrm>
        <a:graphic>
          <a:graphicData uri="http://schemas.openxmlformats.org/drawingml/2006/table">
            <a:tbl>
              <a:tblPr firstRow="1" firstCol="1" bandRow="1"/>
              <a:tblGrid>
                <a:gridCol w="2563934">
                  <a:extLst>
                    <a:ext uri="{9D8B030D-6E8A-4147-A177-3AD203B41FA5}">
                      <a16:colId xmlns:a16="http://schemas.microsoft.com/office/drawing/2014/main" val="788208499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1294477530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3435279252"/>
                    </a:ext>
                  </a:extLst>
                </a:gridCol>
                <a:gridCol w="2688737">
                  <a:extLst>
                    <a:ext uri="{9D8B030D-6E8A-4147-A177-3AD203B41FA5}">
                      <a16:colId xmlns:a16="http://schemas.microsoft.com/office/drawing/2014/main" val="419966347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Candidate Work Task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Support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Do not support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Moderator Remarks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50137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WT5.6: 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Investigating the mechanisms about existing and future application server deployment mechanism ,</a:t>
                      </a:r>
                      <a:r>
                        <a:rPr lang="en-GB" sz="1000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analyzing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 the exposure requirements on computing resource offered by 3GPP system for the deployment application server.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Interdigital, CATT, Lenovo, MediaTek, CMCC, Huawei, Samsung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Apple, Nokia, Ericsson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Related to WA1, Needs clarification, SA2 overlap, Rewording, SA5 relation, Rewording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14777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9313451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57817"/>
            <a:ext cx="10515600" cy="4052566"/>
          </a:xfrm>
        </p:spPr>
        <p:txBody>
          <a:bodyPr/>
          <a:lstStyle/>
          <a:p>
            <a:r>
              <a:rPr lang="en-US" altLang="en-US" sz="2400" dirty="0"/>
              <a:t>In summary, MediaTek supports WT5.4, WT5.6 with the following revision:</a:t>
            </a:r>
          </a:p>
          <a:p>
            <a:r>
              <a:rPr lang="en-US" altLang="en-US" sz="2400" dirty="0"/>
              <a:t>For WT5.4, revise the WT as: </a:t>
            </a:r>
          </a:p>
          <a:p>
            <a:pPr lvl="1"/>
            <a:r>
              <a:rPr lang="en-US" altLang="en-US" sz="2000" dirty="0"/>
              <a:t>How to enable computing service with co-ordination between CN and 3rd party </a:t>
            </a:r>
          </a:p>
          <a:p>
            <a:pPr lvl="2"/>
            <a:r>
              <a:rPr lang="en-US" altLang="en-US" sz="1800" dirty="0"/>
              <a:t>Note: The progress of this WT needs to co-ordinate with SA2 WG</a:t>
            </a:r>
          </a:p>
          <a:p>
            <a:r>
              <a:rPr lang="en-US" altLang="en-US" sz="2400" dirty="0"/>
              <a:t>For WT5.6, revise the WT as:</a:t>
            </a:r>
          </a:p>
          <a:p>
            <a:pPr lvl="1"/>
            <a:r>
              <a:rPr lang="en-IN" sz="2000" dirty="0"/>
              <a:t>I</a:t>
            </a:r>
            <a:r>
              <a:rPr lang="en-US" sz="2000" dirty="0" err="1"/>
              <a:t>nvestigate</a:t>
            </a:r>
            <a:r>
              <a:rPr lang="en-US" sz="2000" dirty="0"/>
              <a:t> the mechanisms supporting communication and computing requirements for the existing and future use cases and applications, analyzing the enabler layer requirements for these use cases and applications.</a:t>
            </a:r>
            <a:endParaRPr lang="en-US" altLang="en-US" sz="20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83bcef13-7cac-433f-ba1d-47a323951816}" enabled="1" method="Privileged" siteId="{a7687ede-7a6b-4ef6-bace-642f677fbe31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458</Words>
  <Application>Microsoft Office PowerPoint</Application>
  <PresentationFormat>Widescreen</PresentationFormat>
  <Paragraphs>53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 </vt:lpstr>
      <vt:lpstr>Arial</vt:lpstr>
      <vt:lpstr>Calibri</vt:lpstr>
      <vt:lpstr>Calibri Light</vt:lpstr>
      <vt:lpstr>Times New Roman</vt:lpstr>
      <vt:lpstr>Office Theme</vt:lpstr>
      <vt:lpstr>WA5 Discussion on the Way Forward for WT5.4 and WT5.6</vt:lpstr>
      <vt:lpstr>Outline</vt:lpstr>
      <vt:lpstr>WA5: Compute and Communication Aspects  WT5.4</vt:lpstr>
      <vt:lpstr>WA5: Compute and Communication Aspects  WT5.6</vt:lpstr>
      <vt:lpstr>Summary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/>
  <cp:revision>1</cp:revision>
  <dcterms:created xsi:type="dcterms:W3CDTF">2025-10-04T05:55:43Z</dcterms:created>
  <dcterms:modified xsi:type="dcterms:W3CDTF">2025-10-06T08:48:02Z</dcterms:modified>
  <cp:contentStatus/>
</cp:coreProperties>
</file>