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48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63005-5EF9-4336-A963-129BAFCF8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FE693-D583-428D-B8EC-341EA9789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94C4F-DB4E-4A4B-B822-15B23AA45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95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FF1C0-1D87-47EA-A196-B3583881E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05561F-A9D2-4BCC-9875-6B8D4BCDA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21A42-8F21-4144-96A8-866888DCF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68CE1-5F43-4AEB-83F3-BC960B9D8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68B47-A02D-4AED-86A3-29EE6C119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hcSlideMaster.Title and Vertical TextHeader" descr="Airbus Amber ">
            <a:extLst>
              <a:ext uri="{FF2B5EF4-FFF2-40B4-BE49-F238E27FC236}">
                <a16:creationId xmlns:a16="http://schemas.microsoft.com/office/drawing/2014/main" id="{F260A973-5988-4A23-8AC7-22E3F6EEF9B3}"/>
              </a:ext>
            </a:extLst>
          </p:cNvPr>
          <p:cNvSpPr txBox="1"/>
          <p:nvPr userDrawn="1"/>
        </p:nvSpPr>
        <p:spPr>
          <a:xfrm>
            <a:off x="0" y="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  <p:sp>
        <p:nvSpPr>
          <p:cNvPr id="8" name="fcSlideMaster.Title and Vertical TextFooter" descr="Airbus Amber ">
            <a:extLst>
              <a:ext uri="{FF2B5EF4-FFF2-40B4-BE49-F238E27FC236}">
                <a16:creationId xmlns:a16="http://schemas.microsoft.com/office/drawing/2014/main" id="{FF6BF939-2A76-46B4-865E-8EAEEC27CA51}"/>
              </a:ext>
            </a:extLst>
          </p:cNvPr>
          <p:cNvSpPr txBox="1"/>
          <p:nvPr userDrawn="1"/>
        </p:nvSpPr>
        <p:spPr>
          <a:xfrm>
            <a:off x="0" y="654558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</p:spTree>
    <p:extLst>
      <p:ext uri="{BB962C8B-B14F-4D97-AF65-F5344CB8AC3E}">
        <p14:creationId xmlns:p14="http://schemas.microsoft.com/office/powerpoint/2010/main" val="1859687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8E730F-E020-464C-A5CF-FF99C454AB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598452-14C1-4032-AA4E-3C1B9310C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F8BD9-C9E4-4E83-8426-0ABF8477E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D04A4-44C4-493F-955C-7F3396648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67FA2-EF8C-42A7-ACD6-711251BE4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hcSlideMaster.Vertical Title and TextHeader" descr="Airbus Amber ">
            <a:extLst>
              <a:ext uri="{FF2B5EF4-FFF2-40B4-BE49-F238E27FC236}">
                <a16:creationId xmlns:a16="http://schemas.microsoft.com/office/drawing/2014/main" id="{C64417A8-3426-451A-9794-51F6B66E8EEE}"/>
              </a:ext>
            </a:extLst>
          </p:cNvPr>
          <p:cNvSpPr txBox="1"/>
          <p:nvPr userDrawn="1"/>
        </p:nvSpPr>
        <p:spPr>
          <a:xfrm>
            <a:off x="0" y="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  <p:sp>
        <p:nvSpPr>
          <p:cNvPr id="8" name="fcSlideMaster.Vertical Title and TextFooter" descr="Airbus Amber ">
            <a:extLst>
              <a:ext uri="{FF2B5EF4-FFF2-40B4-BE49-F238E27FC236}">
                <a16:creationId xmlns:a16="http://schemas.microsoft.com/office/drawing/2014/main" id="{E45DCF3E-0D39-4B59-B080-7E456C6D7C6C}"/>
              </a:ext>
            </a:extLst>
          </p:cNvPr>
          <p:cNvSpPr txBox="1"/>
          <p:nvPr userDrawn="1"/>
        </p:nvSpPr>
        <p:spPr>
          <a:xfrm>
            <a:off x="0" y="654558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</p:spTree>
    <p:extLst>
      <p:ext uri="{BB962C8B-B14F-4D97-AF65-F5344CB8AC3E}">
        <p14:creationId xmlns:p14="http://schemas.microsoft.com/office/powerpoint/2010/main" val="373393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A0A8E-9F0F-430C-B028-AAD2524EB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AD5AC-FD81-433C-9EFC-8618D413C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3058C6-B53B-41CD-BA85-9FFB8D2C2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611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EB6DC-4D7C-4C39-97EE-D33936284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28135-99D0-4324-A9EC-5F358143A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7D3C2-3A24-40AB-8934-53598D009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8FA038-48EB-42DF-924D-04D058E1C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100CA-4158-4BDF-A529-F67C12B54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5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34C2A-2A5F-46AD-A83D-FA63A612C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D0F30-FB4C-44AD-B618-D23A83EF44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27D04-6FCE-4C64-9A77-5A9605349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7AC35E-81F9-4746-A688-ECBE8EC81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414C54-EF6D-4CA0-991C-765FADC9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82B85-26E6-45B6-BC42-66C9679AB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25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A78FA-B127-4C2D-BB72-D9EBB101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96D9C-3C64-4241-9635-73FF898AE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F536-7D2E-47D4-8F4D-35F6070329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A96E2-342E-4EBD-9748-FDFF4C3609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46A6A9-6E74-4F26-8350-11A2B91644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0DAC37-331B-4B20-BF95-47B4D56E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4007DE-D4AA-40CB-8A6A-B3BDEC7E6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0A2AE2-E658-4ECB-9EAC-87889476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84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56B66-A61D-41C7-8704-61A60AA4D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23F51-73A6-447A-A132-8A0B4188C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8644C0-9DDE-4FF0-99EE-79F0284B1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0700F-8101-4E07-A869-8CCB588FE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25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3E8873-5416-410A-A972-9A21ACE9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F0F6AB-E48F-4CCC-BB0F-BCDBCC76C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F1C9D-3D34-4464-8B24-F87ECD2BB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34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999E-DE1F-40F8-9307-1D07BA836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A92AE-55F4-444B-90A0-5F4F287D9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F5A336-D69E-4AB9-8BCE-B7558E8D76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02351D-E9DD-4B5B-AFDD-EB8438E0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18E23-2E4A-4822-8C7C-A10A45E60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5D8897-1633-41FB-A39F-91B3BBAF6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  <p:sp>
        <p:nvSpPr>
          <p:cNvPr id="8" name="hcSlideMaster.Content with CaptionHeader" descr="Airbus Amber ">
            <a:extLst>
              <a:ext uri="{FF2B5EF4-FFF2-40B4-BE49-F238E27FC236}">
                <a16:creationId xmlns:a16="http://schemas.microsoft.com/office/drawing/2014/main" id="{9FAAA84C-BCA3-4178-BE1B-7813814F68CF}"/>
              </a:ext>
            </a:extLst>
          </p:cNvPr>
          <p:cNvSpPr txBox="1"/>
          <p:nvPr userDrawn="1"/>
        </p:nvSpPr>
        <p:spPr>
          <a:xfrm>
            <a:off x="0" y="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  <p:sp>
        <p:nvSpPr>
          <p:cNvPr id="9" name="fcSlideMaster.Content with CaptionFooter" descr="Airbus Amber ">
            <a:extLst>
              <a:ext uri="{FF2B5EF4-FFF2-40B4-BE49-F238E27FC236}">
                <a16:creationId xmlns:a16="http://schemas.microsoft.com/office/drawing/2014/main" id="{1847D4DD-3F06-4656-81B9-1B374D693FA8}"/>
              </a:ext>
            </a:extLst>
          </p:cNvPr>
          <p:cNvSpPr txBox="1"/>
          <p:nvPr userDrawn="1"/>
        </p:nvSpPr>
        <p:spPr>
          <a:xfrm>
            <a:off x="0" y="654558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</p:spTree>
    <p:extLst>
      <p:ext uri="{BB962C8B-B14F-4D97-AF65-F5344CB8AC3E}">
        <p14:creationId xmlns:p14="http://schemas.microsoft.com/office/powerpoint/2010/main" val="1383554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DE436-B1E0-400A-943F-71D98B4DD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40BD16-AD01-4551-B13B-3948E9909C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C3A4BA-B1F1-4F1B-BD99-3745B6EAA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D61B71-15B0-4CCA-ADB5-472C00ABF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628B-A74C-488D-94C7-59901DDD3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EF5AC-54C7-47A0-B4E1-EB2657E47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  <p:sp>
        <p:nvSpPr>
          <p:cNvPr id="8" name="hcSlideMaster.Picture with CaptionHeader" descr="Airbus Amber ">
            <a:extLst>
              <a:ext uri="{FF2B5EF4-FFF2-40B4-BE49-F238E27FC236}">
                <a16:creationId xmlns:a16="http://schemas.microsoft.com/office/drawing/2014/main" id="{CE66608C-7E48-43F6-9433-929866EF9BC9}"/>
              </a:ext>
            </a:extLst>
          </p:cNvPr>
          <p:cNvSpPr txBox="1"/>
          <p:nvPr userDrawn="1"/>
        </p:nvSpPr>
        <p:spPr>
          <a:xfrm>
            <a:off x="0" y="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  <p:sp>
        <p:nvSpPr>
          <p:cNvPr id="9" name="fcSlideMaster.Picture with CaptionFooter" descr="Airbus Amber ">
            <a:extLst>
              <a:ext uri="{FF2B5EF4-FFF2-40B4-BE49-F238E27FC236}">
                <a16:creationId xmlns:a16="http://schemas.microsoft.com/office/drawing/2014/main" id="{BD18823B-4CC0-4EF7-8537-3209CEEA6CEC}"/>
              </a:ext>
            </a:extLst>
          </p:cNvPr>
          <p:cNvSpPr txBox="1"/>
          <p:nvPr userDrawn="1"/>
        </p:nvSpPr>
        <p:spPr>
          <a:xfrm>
            <a:off x="0" y="6545580"/>
            <a:ext cx="12192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GB" sz="800" b="0" i="0" u="none" baseline="0">
                <a:solidFill>
                  <a:srgbClr val="E29218"/>
                </a:solidFill>
                <a:latin typeface="arial" panose="020B0604020202020204" pitchFamily="34" charset="0"/>
              </a:rPr>
              <a:t>Airbus Amber </a:t>
            </a:r>
          </a:p>
        </p:txBody>
      </p:sp>
    </p:spTree>
    <p:extLst>
      <p:ext uri="{BB962C8B-B14F-4D97-AF65-F5344CB8AC3E}">
        <p14:creationId xmlns:p14="http://schemas.microsoft.com/office/powerpoint/2010/main" val="223895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8A2D22-6DAD-4F3F-AFD6-D40B28A4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17243-368E-4B07-B135-1DFBD92E0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18981-0B79-404F-BD96-B7640B8EC0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F12A9-8696-4DC3-A8CD-880AC36BD89E}" type="datetimeFigureOut">
              <a:rPr lang="en-GB" smtClean="0"/>
              <a:t>06/10/2025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22EB1-A479-4B5C-8825-66ABDB5128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C196B-A1D0-4638-8906-778E18F10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70978-BF71-4770-BD5D-6E897C7CE7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89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6_MissionCritical/Informal_ConfCalls/2025/IWS_20250918_MC_service_UE_remote_mgmt/inbox/S6-254xxx%20-%20Device%20disable%20for%20ESN-UKHO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6_MissionCritical/TSGS6_068_Gothenburg/docs/S6-253240.zip" TargetMode="External"/><Relationship Id="rId2" Type="http://schemas.openxmlformats.org/officeDocument/2006/relationships/hyperlink" Target="https://www.3gpp.org/ftp/tsg_sa/WG6_MissionCritical/TSGS6_068_Gothenburg/docs/S6-253237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6AE2-B25B-4A94-803D-62EC94B66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050" y="1122363"/>
            <a:ext cx="10153650" cy="2387600"/>
          </a:xfrm>
        </p:spPr>
        <p:txBody>
          <a:bodyPr>
            <a:normAutofit/>
          </a:bodyPr>
          <a:lstStyle/>
          <a:p>
            <a:r>
              <a:rPr lang="fi-FI" sz="5400" dirty="0"/>
              <a:t>MC </a:t>
            </a:r>
            <a:r>
              <a:rPr lang="fi-FI" sz="5400" dirty="0" err="1"/>
              <a:t>service</a:t>
            </a:r>
            <a:r>
              <a:rPr lang="fi-FI" sz="5400" dirty="0"/>
              <a:t> UE </a:t>
            </a:r>
            <a:r>
              <a:rPr lang="fi-FI" sz="5400" dirty="0" err="1"/>
              <a:t>disable</a:t>
            </a:r>
            <a:r>
              <a:rPr lang="fi-FI" sz="5400" dirty="0"/>
              <a:t> and </a:t>
            </a:r>
            <a:r>
              <a:rPr lang="fi-FI" sz="5400" dirty="0" err="1"/>
              <a:t>enable</a:t>
            </a:r>
            <a:endParaRPr lang="en-GB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6DA2A8-B1FA-4E47-8FEF-911A29043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5569"/>
            <a:ext cx="9144000" cy="794116"/>
          </a:xfrm>
        </p:spPr>
        <p:txBody>
          <a:bodyPr>
            <a:normAutofit/>
          </a:bodyPr>
          <a:lstStyle/>
          <a:p>
            <a:r>
              <a:rPr lang="fi-FI" sz="3200" dirty="0"/>
              <a:t>AIRBUS</a:t>
            </a:r>
            <a:endParaRPr lang="en-GB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1050F0-C11B-4215-A4CE-C5C87ABC6B0B}"/>
              </a:ext>
            </a:extLst>
          </p:cNvPr>
          <p:cNvSpPr txBox="1"/>
          <p:nvPr/>
        </p:nvSpPr>
        <p:spPr>
          <a:xfrm>
            <a:off x="200024" y="91312"/>
            <a:ext cx="11792683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TSG-SA6 Meeting #69</a:t>
            </a:r>
            <a:r>
              <a:rPr lang="en-GB" sz="20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S6-254107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Wuhan, China, 13th Oct 2025 - 17th Oct 2025 				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81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4B5C-8B37-430C-BCCA-7061D37F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Solutions under consideration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6E163-9EDF-4E22-8C9C-03371C92A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571500" lvl="0" indent="-457200" algn="l" rtl="0"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Ø"/>
            </a:pPr>
            <a:r>
              <a:rPr lang="en-GB" dirty="0"/>
              <a:t>MDM/EMM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GB" sz="1900" dirty="0"/>
              <a:t>Not covered in this presentation, see discussion paper from UKHO </a:t>
            </a:r>
          </a:p>
          <a:p>
            <a:pPr marL="1485900" lvl="2" indent="-457200">
              <a:spcBef>
                <a:spcPts val="0"/>
              </a:spcBef>
              <a:buSzPts val="1800"/>
            </a:pPr>
            <a:r>
              <a:rPr lang="en-GB" sz="1500" dirty="0">
                <a:hlinkClick r:id="rId2"/>
              </a:rPr>
              <a:t>https://www.3gpp.org/ftp/tsg_sa/WG6_MissionCritical/Informal_ConfCalls/2025/IWS_20250918_MC_service_UE_remote_mgmt/inbox/S6-254xxx%20-%20Device%20disable%20for%20ESN-UKHO.pptx</a:t>
            </a:r>
            <a:endParaRPr lang="en-GB" sz="1500" dirty="0"/>
          </a:p>
          <a:p>
            <a:pPr lvl="1" indent="-342900">
              <a:buSzPts val="1800"/>
              <a:buFont typeface="Wingdings" panose="05000000000000000000" pitchFamily="2" charset="2"/>
              <a:buChar char="Ø"/>
            </a:pPr>
            <a:endParaRPr lang="en-GB" dirty="0"/>
          </a:p>
          <a:p>
            <a:pPr marL="571500" lvl="0" indent="-457200" algn="l" rtl="0"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Ø"/>
            </a:pPr>
            <a:r>
              <a:rPr lang="en-GB" dirty="0"/>
              <a:t>Server based disable/enable feature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GB" sz="1900" dirty="0"/>
              <a:t>Access/refresh token based solution not covered in this paper, see the above DP from UKHO 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GB" sz="1900" dirty="0"/>
              <a:t>A high level </a:t>
            </a:r>
            <a:r>
              <a:rPr lang="en-GB" sz="1900" dirty="0" err="1"/>
              <a:t>architecture&amp;solution</a:t>
            </a:r>
            <a:r>
              <a:rPr lang="en-GB" sz="1900" dirty="0"/>
              <a:t> included, but has major issues </a:t>
            </a:r>
          </a:p>
          <a:p>
            <a:pPr lvl="1" indent="-342900">
              <a:buSzPts val="1800"/>
              <a:buFont typeface="Wingdings" panose="05000000000000000000" pitchFamily="2" charset="2"/>
              <a:buChar char="Ø"/>
            </a:pPr>
            <a:endParaRPr lang="en-GB" sz="1200" dirty="0"/>
          </a:p>
          <a:p>
            <a:pPr marL="571500" lvl="0" indent="-457200" algn="l" rtl="0"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Ø"/>
            </a:pPr>
            <a:r>
              <a:rPr lang="en-GB" dirty="0"/>
              <a:t>Adding new MC service procedures to cover DM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GB" sz="1900" dirty="0"/>
              <a:t>Ref: the proposed CR0679 and CR0680 for TS 23.280 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GB" sz="1900" dirty="0"/>
              <a:t>Major issues identified </a:t>
            </a:r>
          </a:p>
          <a:p>
            <a:pPr marL="571500" lvl="0" indent="-457200" algn="l" rtl="0"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Ø"/>
            </a:pPr>
            <a:endParaRPr lang="en-GB" dirty="0"/>
          </a:p>
          <a:p>
            <a:pPr marL="571500" lvl="0" indent="-457200" algn="l" rtl="0"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Ø"/>
            </a:pPr>
            <a:r>
              <a:rPr lang="en-GB" dirty="0"/>
              <a:t>Dedicated DM server and client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173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4B5C-8B37-430C-BCCA-7061D37F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Server based UE disable/enable feature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6E163-9EDF-4E22-8C9C-03371C92A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9809285" cy="4351338"/>
          </a:xfrm>
        </p:spPr>
        <p:txBody>
          <a:bodyPr>
            <a:normAutofit/>
          </a:bodyPr>
          <a:lstStyle/>
          <a:p>
            <a:pPr lvl="1"/>
            <a:r>
              <a:rPr lang="fi-FI" sz="2800" dirty="0" err="1"/>
              <a:t>What</a:t>
            </a:r>
            <a:r>
              <a:rPr lang="fi-FI" sz="2800" dirty="0"/>
              <a:t> </a:t>
            </a:r>
            <a:r>
              <a:rPr lang="fi-FI" sz="2800" dirty="0" err="1"/>
              <a:t>would</a:t>
            </a:r>
            <a:r>
              <a:rPr lang="fi-FI" sz="2800" dirty="0"/>
              <a:t> </a:t>
            </a:r>
            <a:r>
              <a:rPr lang="fi-FI" sz="2800" dirty="0" err="1"/>
              <a:t>this</a:t>
            </a:r>
            <a:r>
              <a:rPr lang="fi-FI" sz="2800" dirty="0"/>
              <a:t> </a:t>
            </a:r>
            <a:r>
              <a:rPr lang="fi-FI" sz="2800" dirty="0" err="1"/>
              <a:t>require</a:t>
            </a:r>
            <a:r>
              <a:rPr lang="fi-FI" sz="2800" dirty="0"/>
              <a:t>?</a:t>
            </a:r>
          </a:p>
          <a:p>
            <a:pPr lvl="2"/>
            <a:r>
              <a:rPr lang="fi-FI" sz="1800" dirty="0"/>
              <a:t>MC </a:t>
            </a:r>
            <a:r>
              <a:rPr lang="fi-FI" sz="1800" dirty="0" err="1"/>
              <a:t>servers</a:t>
            </a:r>
            <a:r>
              <a:rPr lang="fi-FI" sz="1800" dirty="0"/>
              <a:t> </a:t>
            </a:r>
            <a:r>
              <a:rPr lang="fi-FI" sz="1800" dirty="0" err="1"/>
              <a:t>should</a:t>
            </a:r>
            <a:r>
              <a:rPr lang="fi-FI" sz="1800" dirty="0"/>
              <a:t> </a:t>
            </a:r>
            <a:r>
              <a:rPr lang="fi-FI" sz="1800" dirty="0" err="1"/>
              <a:t>separately</a:t>
            </a:r>
            <a:r>
              <a:rPr lang="fi-FI" sz="1800" dirty="0"/>
              <a:t> </a:t>
            </a:r>
            <a:r>
              <a:rPr lang="fi-FI" sz="1800" dirty="0" err="1"/>
              <a:t>authorize</a:t>
            </a:r>
            <a:r>
              <a:rPr lang="fi-FI" sz="1800" dirty="0"/>
              <a:t> </a:t>
            </a:r>
            <a:r>
              <a:rPr lang="fi-FI" sz="1800" dirty="0" err="1"/>
              <a:t>the</a:t>
            </a:r>
            <a:r>
              <a:rPr lang="fi-FI" sz="1800" dirty="0"/>
              <a:t> MC </a:t>
            </a:r>
            <a:r>
              <a:rPr lang="fi-FI" sz="1800" dirty="0" err="1"/>
              <a:t>service</a:t>
            </a:r>
            <a:r>
              <a:rPr lang="fi-FI" sz="1800" dirty="0"/>
              <a:t> UE for </a:t>
            </a:r>
            <a:r>
              <a:rPr lang="fi-FI" sz="1800" dirty="0" err="1"/>
              <a:t>each</a:t>
            </a:r>
            <a:r>
              <a:rPr lang="fi-FI" sz="1800" dirty="0"/>
              <a:t> </a:t>
            </a:r>
            <a:r>
              <a:rPr lang="fi-FI" sz="1800" dirty="0" err="1"/>
              <a:t>request</a:t>
            </a:r>
            <a:r>
              <a:rPr lang="fi-FI" sz="1800" dirty="0"/>
              <a:t> </a:t>
            </a:r>
            <a:r>
              <a:rPr lang="fi-FI" sz="1800" dirty="0" err="1"/>
              <a:t>from</a:t>
            </a:r>
            <a:r>
              <a:rPr lang="fi-FI" sz="1800" dirty="0"/>
              <a:t> </a:t>
            </a:r>
            <a:r>
              <a:rPr lang="fi-FI" sz="1800" dirty="0" err="1"/>
              <a:t>the</a:t>
            </a:r>
            <a:r>
              <a:rPr lang="fi-FI" sz="1800" dirty="0"/>
              <a:t> </a:t>
            </a:r>
            <a:r>
              <a:rPr lang="fi-FI" sz="1800" dirty="0" err="1"/>
              <a:t>clients</a:t>
            </a:r>
            <a:endParaRPr lang="fi-FI" sz="1800" dirty="0"/>
          </a:p>
          <a:p>
            <a:pPr lvl="2"/>
            <a:r>
              <a:rPr lang="fi-FI" sz="1800" dirty="0"/>
              <a:t>A </a:t>
            </a:r>
            <a:r>
              <a:rPr lang="fi-FI" sz="1800" dirty="0" err="1"/>
              <a:t>common</a:t>
            </a:r>
            <a:r>
              <a:rPr lang="fi-FI" sz="1800" dirty="0"/>
              <a:t> </a:t>
            </a:r>
            <a:r>
              <a:rPr lang="fi-FI" sz="1800" dirty="0" err="1"/>
              <a:t>database</a:t>
            </a:r>
            <a:r>
              <a:rPr lang="fi-FI" sz="1800" dirty="0"/>
              <a:t> </a:t>
            </a:r>
            <a:r>
              <a:rPr lang="fi-FI" sz="1800" dirty="0" err="1"/>
              <a:t>would</a:t>
            </a:r>
            <a:r>
              <a:rPr lang="fi-FI" sz="1800" dirty="0"/>
              <a:t> </a:t>
            </a:r>
            <a:r>
              <a:rPr lang="fi-FI" sz="1800" dirty="0" err="1"/>
              <a:t>be</a:t>
            </a:r>
            <a:r>
              <a:rPr lang="fi-FI" sz="1800" dirty="0"/>
              <a:t> </a:t>
            </a:r>
            <a:r>
              <a:rPr lang="fi-FI" sz="1800" dirty="0" err="1"/>
              <a:t>needed</a:t>
            </a:r>
            <a:r>
              <a:rPr lang="fi-FI" sz="1800" dirty="0"/>
              <a:t>, </a:t>
            </a:r>
            <a:r>
              <a:rPr lang="fi-FI" sz="1800" dirty="0" err="1"/>
              <a:t>containing</a:t>
            </a:r>
            <a:r>
              <a:rPr lang="fi-FI" sz="1800" dirty="0"/>
              <a:t> </a:t>
            </a:r>
            <a:r>
              <a:rPr lang="fi-FI" sz="1800" dirty="0" err="1"/>
              <a:t>information</a:t>
            </a:r>
            <a:r>
              <a:rPr lang="fi-FI" sz="1800" dirty="0"/>
              <a:t> of </a:t>
            </a:r>
            <a:r>
              <a:rPr lang="fi-FI" sz="1800" dirty="0" err="1"/>
              <a:t>the</a:t>
            </a:r>
            <a:r>
              <a:rPr lang="fi-FI" sz="1800" dirty="0"/>
              <a:t> MC </a:t>
            </a:r>
            <a:r>
              <a:rPr lang="fi-FI" sz="1800" dirty="0" err="1"/>
              <a:t>service</a:t>
            </a:r>
            <a:r>
              <a:rPr lang="fi-FI" sz="1800" dirty="0"/>
              <a:t> </a:t>
            </a:r>
            <a:r>
              <a:rPr lang="fi-FI" sz="1800" dirty="0" err="1"/>
              <a:t>UEs</a:t>
            </a:r>
            <a:r>
              <a:rPr lang="fi-FI" sz="1800" dirty="0"/>
              <a:t> </a:t>
            </a:r>
            <a:r>
              <a:rPr lang="fi-FI" sz="1800" dirty="0" err="1"/>
              <a:t>enable</a:t>
            </a:r>
            <a:r>
              <a:rPr lang="fi-FI" sz="1800" dirty="0"/>
              <a:t>/</a:t>
            </a:r>
            <a:r>
              <a:rPr lang="fi-FI" sz="1800" dirty="0" err="1"/>
              <a:t>disable</a:t>
            </a:r>
            <a:r>
              <a:rPr lang="fi-FI" sz="1800" dirty="0"/>
              <a:t> status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3927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4B5C-8B37-430C-BCCA-7061D37F4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431" y="198072"/>
            <a:ext cx="6307993" cy="751498"/>
          </a:xfrm>
        </p:spPr>
        <p:txBody>
          <a:bodyPr>
            <a:normAutofit/>
          </a:bodyPr>
          <a:lstStyle/>
          <a:p>
            <a:r>
              <a:rPr lang="en-GB" sz="3200" dirty="0"/>
              <a:t>Server based disable/enable feature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851C44-7C70-4512-AD56-BAC45DBBEA0C}"/>
              </a:ext>
            </a:extLst>
          </p:cNvPr>
          <p:cNvSpPr txBox="1"/>
          <p:nvPr/>
        </p:nvSpPr>
        <p:spPr>
          <a:xfrm>
            <a:off x="282994" y="852431"/>
            <a:ext cx="612659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/>
              <a:t>Issues</a:t>
            </a:r>
            <a:r>
              <a:rPr lang="fi-FI" sz="2000" dirty="0"/>
              <a:t>:</a:t>
            </a:r>
            <a:br>
              <a:rPr lang="fi-FI" sz="2000" dirty="0"/>
            </a:br>
            <a:endParaRPr lang="fi-FI" sz="2000" dirty="0"/>
          </a:p>
          <a:p>
            <a:pPr marL="342900" indent="-342900">
              <a:buFontTx/>
              <a:buChar char="-"/>
            </a:pPr>
            <a:r>
              <a:rPr lang="en" dirty="0"/>
              <a:t>Currently no MC service UE (device) access control in MC standards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" dirty="0"/>
              <a:t>The user authentication / service authorisation functionality (TS 33.180) should be extended with device authentication/authorization (MC service UE id)</a:t>
            </a:r>
            <a:br>
              <a:rPr lang="en" dirty="0"/>
            </a:br>
            <a:endParaRPr lang="en" dirty="0"/>
          </a:p>
          <a:p>
            <a:pPr marL="342900" indent="-342900">
              <a:buFontTx/>
              <a:buChar char="-"/>
            </a:pPr>
            <a:r>
              <a:rPr lang="en" dirty="0"/>
              <a:t>Most of the client-server messages should be amended with a new (mandatory) element (MC service UE id)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" dirty="0"/>
              <a:t>This would be a major update to many (all?) MC specifications and potentially also a major backwards compatibility issue in the client-server interface</a:t>
            </a:r>
          </a:p>
          <a:p>
            <a:pPr marL="342900" indent="-342900">
              <a:buFontTx/>
              <a:buChar char="-"/>
            </a:pPr>
            <a:endParaRPr lang="en" dirty="0"/>
          </a:p>
          <a:p>
            <a:pPr marL="342900" indent="-342900">
              <a:buFontTx/>
              <a:buChar char="-"/>
            </a:pPr>
            <a:r>
              <a:rPr lang="en" dirty="0"/>
              <a:t>New functionality needed to all MC servers to check the device enable/disable status at every transactions</a:t>
            </a:r>
          </a:p>
          <a:p>
            <a:pPr marL="342900" indent="-342900">
              <a:buFontTx/>
              <a:buChar char="-"/>
            </a:pPr>
            <a:endParaRPr lang="en" dirty="0"/>
          </a:p>
          <a:p>
            <a:pPr marL="342900" indent="-342900">
              <a:buFontTx/>
              <a:buChar char="-"/>
            </a:pPr>
            <a:r>
              <a:rPr lang="en" dirty="0"/>
              <a:t>How to perform (MC) data erasure in the device when it is disabled?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95B9DA-3EF8-4732-9343-B68A0891A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424" y="408842"/>
            <a:ext cx="5407582" cy="604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01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4B5C-8B37-430C-BCCA-7061D37F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" sz="3600" dirty="0"/>
              <a:t>Adding new MC service procedures for disable/enable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6E163-9EDF-4E22-8C9C-03371C92A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" dirty="0"/>
              <a:t>Issues wi</a:t>
            </a:r>
            <a:r>
              <a:rPr lang="en-GB" dirty="0" err="1"/>
              <a:t>th</a:t>
            </a:r>
            <a:r>
              <a:rPr lang="en-GB" dirty="0"/>
              <a:t> </a:t>
            </a:r>
            <a:r>
              <a:rPr lang="en" dirty="0"/>
              <a:t>the proposed CR0679 and CR0680</a:t>
            </a:r>
          </a:p>
          <a:p>
            <a:pPr marL="914400" lvl="2" indent="0">
              <a:buNone/>
            </a:pPr>
            <a:r>
              <a:rPr lang="en-GB" sz="1000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CR679: https://www.3gpp.org/ftp/tsg_sa/WG6_MissionCritical/TSGS6_068_Gothenburg/docs/S6-253237.zip</a:t>
            </a:r>
            <a:endParaRPr lang="en" sz="1000" u="sng" dirty="0"/>
          </a:p>
          <a:p>
            <a:pPr marL="914400" lvl="2" indent="0">
              <a:buNone/>
            </a:pPr>
            <a:r>
              <a:rPr lang="en-GB" sz="1000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CR680: https://www.3gpp.org/ftp/tsg_sa/WG6_MissionCritical/TSGS6_068_Gothenburg/docs/S6-253240.zip</a:t>
            </a:r>
            <a:endParaRPr lang="en" sz="1000" dirty="0"/>
          </a:p>
          <a:p>
            <a:pPr lvl="1"/>
            <a:r>
              <a:rPr lang="en-GB" sz="2000" dirty="0"/>
              <a:t>No MC service client can communicate with the server if a user is not logged in</a:t>
            </a:r>
          </a:p>
          <a:p>
            <a:pPr lvl="1"/>
            <a:r>
              <a:rPr lang="en-GB" sz="2000" dirty="0"/>
              <a:t>Therefore, the MC service UE management (disable/enable) will not work e.g. in the following cases:</a:t>
            </a:r>
          </a:p>
          <a:p>
            <a:pPr lvl="2"/>
            <a:r>
              <a:rPr lang="en-GB" sz="1800" dirty="0"/>
              <a:t>The stolen UE is powered on, but the (MC) user is not logged in. As the thief does not have the credentials, the MC service UE cannot be accessed </a:t>
            </a:r>
            <a:r>
              <a:rPr lang="en-GB" sz="1800" dirty="0">
                <a:sym typeface="Wingdings" panose="05000000000000000000" pitchFamily="2" charset="2"/>
              </a:rPr>
              <a:t> not possible to erase any sensitive (MC) data from the UE</a:t>
            </a:r>
            <a:endParaRPr lang="en-GB" sz="1800" dirty="0"/>
          </a:p>
          <a:p>
            <a:pPr lvl="2"/>
            <a:r>
              <a:rPr lang="en-GB" sz="1800" dirty="0"/>
              <a:t>A disabled UE is to be reactivated, but the user is unable to log in because the device is disabled, meaning the enable command cannot be sent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905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4B5C-8B37-430C-BCCA-7061D37F4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431" y="198072"/>
            <a:ext cx="6307993" cy="751498"/>
          </a:xfrm>
        </p:spPr>
        <p:txBody>
          <a:bodyPr>
            <a:normAutofit/>
          </a:bodyPr>
          <a:lstStyle/>
          <a:p>
            <a:r>
              <a:rPr lang="en-GB" sz="3200" dirty="0"/>
              <a:t>Dedicated DM server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5FF47D-0561-4266-8887-0D19570F9552}"/>
              </a:ext>
            </a:extLst>
          </p:cNvPr>
          <p:cNvSpPr txBox="1"/>
          <p:nvPr/>
        </p:nvSpPr>
        <p:spPr>
          <a:xfrm>
            <a:off x="124732" y="940778"/>
            <a:ext cx="62184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2000" dirty="0"/>
              <a:t>New device management server and client</a:t>
            </a:r>
            <a:br>
              <a:rPr lang="en-GB" sz="2000" dirty="0"/>
            </a:br>
            <a:endParaRPr lang="en-GB" sz="20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2000" dirty="0"/>
              <a:t>UE’s device management client is started when UE is powered on</a:t>
            </a: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</a:pPr>
            <a:r>
              <a:rPr lang="en-GB" sz="1600" dirty="0"/>
              <a:t>A requirement can be added to 3GPP TS but the actual process (to start the client) is out of 3gpp scope</a:t>
            </a:r>
            <a:br>
              <a:rPr lang="en-GB" sz="1600" dirty="0"/>
            </a:br>
            <a:endParaRPr lang="en-GB" sz="16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2000" dirty="0"/>
              <a:t>Enable/disable information is stored in MC service UE</a:t>
            </a: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</a:pPr>
            <a:r>
              <a:rPr lang="en-GB" sz="1600" dirty="0"/>
              <a:t>Possible server side database is implementation specific</a:t>
            </a:r>
            <a:br>
              <a:rPr lang="en-GB" sz="1600" dirty="0"/>
            </a:br>
            <a:endParaRPr lang="en-GB" sz="1600" dirty="0"/>
          </a:p>
          <a:p>
            <a:pPr marL="457200" indent="-317500">
              <a:buSzPts val="1400"/>
              <a:buFont typeface="Arial" panose="020B0604020202020204" pitchFamily="34" charset="0"/>
              <a:buChar char="•"/>
            </a:pPr>
            <a:r>
              <a:rPr lang="en-GB" sz="2000" dirty="0"/>
              <a:t>DM client authentication (with DM server) is separated from the MC user authentication / service authorization</a:t>
            </a:r>
          </a:p>
          <a:p>
            <a:pPr marL="914400" lvl="1" indent="-317500">
              <a:buSzPts val="1400"/>
              <a:buFont typeface="Arial" panose="020B0604020202020204" pitchFamily="34" charset="0"/>
              <a:buChar char="•"/>
            </a:pPr>
            <a:r>
              <a:rPr lang="en-GB" sz="1600" dirty="0"/>
              <a:t>Mutual TLS authentication can be used (mutual TLS already existing in 3GPP standards)</a:t>
            </a:r>
          </a:p>
          <a:p>
            <a:pPr marL="914400" lvl="1" indent="-317500">
              <a:buSzPts val="1400"/>
              <a:buFont typeface="Arial" panose="020B0604020202020204" pitchFamily="34" charset="0"/>
              <a:buChar char="•"/>
            </a:pPr>
            <a:r>
              <a:rPr lang="en-GB" sz="1600" dirty="0"/>
              <a:t>No backwards compatibility issues to the MC specifications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C67906-CF4E-4267-9B6E-87AD2906D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041" y="198072"/>
            <a:ext cx="4439472" cy="631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428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</vt:lpstr>
      <vt:lpstr>Calibri</vt:lpstr>
      <vt:lpstr>Calibri Light</vt:lpstr>
      <vt:lpstr>Wingdings</vt:lpstr>
      <vt:lpstr>Office Theme</vt:lpstr>
      <vt:lpstr>MC service UE disable and enable</vt:lpstr>
      <vt:lpstr>Solutions under consideration</vt:lpstr>
      <vt:lpstr>Server based UE disable/enable feature</vt:lpstr>
      <vt:lpstr>Server based disable/enable feature</vt:lpstr>
      <vt:lpstr>Adding new MC service procedures for disable/enable</vt:lpstr>
      <vt:lpstr>Dedicated DM server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sfsdfsfs</dc:title>
  <dc:creator>Vialen, Jukka</dc:creator>
  <cp:lastModifiedBy>Vialen, Jukka</cp:lastModifiedBy>
  <cp:revision>14</cp:revision>
  <dcterms:created xsi:type="dcterms:W3CDTF">2025-10-02T08:32:20Z</dcterms:created>
  <dcterms:modified xsi:type="dcterms:W3CDTF">2025-10-06T09:26:16Z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3a8bc30f-dd7e-47f4-a421-1e7273e0224d</vt:lpwstr>
  </property>
  <property fmtid="{D5CDD505-2E9C-101B-9397-08002B2CF9AE}" pid="3" name="L">
    <vt:lpwstr>XXSEN</vt:lpwstr>
  </property>
  <property fmtid="{D5CDD505-2E9C-101B-9397-08002B2CF9AE}" pid="4" name="CC">
    <vt:lpwstr>XXAAM</vt:lpwstr>
  </property>
  <property fmtid="{D5CDD505-2E9C-101B-9397-08002B2CF9AE}" pid="5" name="PP">
    <vt:lpwstr>XXPCA</vt:lpwstr>
  </property>
  <property fmtid="{D5CDD505-2E9C-101B-9397-08002B2CF9AE}" pid="6" name="GD">
    <vt:lpwstr>XXGCA</vt:lpwstr>
  </property>
  <property fmtid="{D5CDD505-2E9C-101B-9397-08002B2CF9AE}" pid="7" name="OT">
    <vt:lpwstr>XXOCA</vt:lpwstr>
  </property>
  <property fmtid="{D5CDD505-2E9C-101B-9397-08002B2CF9AE}" pid="8" name="CAV">
    <vt:lpwstr>NOC</vt:lpwstr>
  </property>
  <property fmtid="{D5CDD505-2E9C-101B-9397-08002B2CF9AE}" pid="9" name="STAMP">
    <vt:lpwstr>YES</vt:lpwstr>
  </property>
</Properties>
</file>