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bookmarkIdSeed="2">
  <p:sldMasterIdLst>
    <p:sldMasterId id="2147483648" r:id="rId5"/>
  </p:sldMasterIdLst>
  <p:notesMasterIdLst>
    <p:notesMasterId r:id="rId20"/>
  </p:notesMasterIdLst>
  <p:handoutMasterIdLst>
    <p:handoutMasterId r:id="rId21"/>
  </p:handoutMasterIdLst>
  <p:sldIdLst>
    <p:sldId id="341" r:id="rId6"/>
    <p:sldId id="416" r:id="rId7"/>
    <p:sldId id="418" r:id="rId8"/>
    <p:sldId id="417" r:id="rId9"/>
    <p:sldId id="419" r:id="rId10"/>
    <p:sldId id="420" r:id="rId11"/>
    <p:sldId id="421" r:id="rId12"/>
    <p:sldId id="422" r:id="rId13"/>
    <p:sldId id="423" r:id="rId14"/>
    <p:sldId id="424" r:id="rId15"/>
    <p:sldId id="425" r:id="rId16"/>
    <p:sldId id="426" r:id="rId17"/>
    <p:sldId id="427" r:id="rId18"/>
    <p:sldId id="412"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03"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5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64" autoAdjust="0"/>
    <p:restoredTop sz="94679" autoAdjust="0"/>
  </p:normalViewPr>
  <p:slideViewPr>
    <p:cSldViewPr snapToGrid="0" showGuides="1">
      <p:cViewPr varScale="1">
        <p:scale>
          <a:sx n="76" d="100"/>
          <a:sy n="76" d="100"/>
        </p:scale>
        <p:origin x="192" y="64"/>
      </p:cViewPr>
      <p:guideLst>
        <p:guide orient="horz" pos="2160"/>
        <p:guide pos="380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5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extLst>
      <p:ext uri="{BB962C8B-B14F-4D97-AF65-F5344CB8AC3E}">
        <p14:creationId xmlns:p14="http://schemas.microsoft.com/office/powerpoint/2010/main" val="367969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extLst>
      <p:ext uri="{BB962C8B-B14F-4D97-AF65-F5344CB8AC3E}">
        <p14:creationId xmlns:p14="http://schemas.microsoft.com/office/powerpoint/2010/main" val="30125150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1" name="Text Box 14"/>
          <p:cNvSpPr txBox="1">
            <a:spLocks noChangeArrowheads="1"/>
          </p:cNvSpPr>
          <p:nvPr userDrawn="1"/>
        </p:nvSpPr>
        <p:spPr bwMode="auto">
          <a:xfrm>
            <a:off x="133349" y="36513"/>
            <a:ext cx="111426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smtClean="0">
                <a:latin typeface="Arial "/>
              </a:rPr>
              <a:t>3GPP TSG-SA WG6 </a:t>
            </a:r>
            <a:r>
              <a:rPr lang="en-GB" altLang="zh-CN" sz="1400" b="1" kern="1200" dirty="0" smtClean="0">
                <a:solidFill>
                  <a:schemeClr val="tx1"/>
                </a:solidFill>
                <a:latin typeface="Arial "/>
                <a:ea typeface="+mn-ea"/>
                <a:cs typeface="Arial" panose="020B0604020202020204" pitchFamily="34" charset="0"/>
              </a:rPr>
              <a:t>Meeting #</a:t>
            </a:r>
            <a:r>
              <a:rPr lang="en-GB" altLang="zh-CN" sz="1400" b="1" kern="1200" dirty="0" smtClean="0">
                <a:solidFill>
                  <a:schemeClr val="tx1"/>
                </a:solidFill>
                <a:latin typeface="Arial "/>
                <a:ea typeface="+mn-ea"/>
                <a:cs typeface="Arial" panose="020B0604020202020204" pitchFamily="34" charset="0"/>
              </a:rPr>
              <a:t>69                                                                                       S6-254023</a:t>
            </a:r>
            <a:endParaRPr lang="sv-SE" altLang="en-US" sz="1400" b="1" kern="1200" dirty="0" smtClean="0">
              <a:solidFill>
                <a:schemeClr val="tx1"/>
              </a:solidFill>
              <a:latin typeface="Arial "/>
              <a:ea typeface="+mn-ea"/>
              <a:cs typeface="Arial" panose="020B0604020202020204" pitchFamily="34" charset="0"/>
            </a:endParaRPr>
          </a:p>
          <a:p>
            <a:pPr eaLnBrk="1" hangingPunct="1">
              <a:defRPr/>
            </a:pPr>
            <a:r>
              <a:rPr lang="en-US" altLang="zh-CN" sz="1400" b="1" kern="1200" dirty="0" smtClean="0">
                <a:solidFill>
                  <a:schemeClr val="tx1"/>
                </a:solidFill>
                <a:latin typeface="Arial "/>
                <a:ea typeface="+mn-ea"/>
                <a:cs typeface="Arial" panose="020B0604020202020204" pitchFamily="34" charset="0"/>
              </a:rPr>
              <a:t>Wuhan</a:t>
            </a:r>
            <a:r>
              <a:rPr lang="en-GB" altLang="zh-CN" sz="1400" b="1" kern="1200" dirty="0" smtClean="0">
                <a:solidFill>
                  <a:schemeClr val="tx1"/>
                </a:solidFill>
                <a:latin typeface="Arial "/>
                <a:ea typeface="+mn-ea"/>
                <a:cs typeface="Arial" panose="020B0604020202020204" pitchFamily="34" charset="0"/>
              </a:rPr>
              <a:t>, China, 13th – 17th </a:t>
            </a:r>
            <a:r>
              <a:rPr lang="en-US" altLang="zh-CN" sz="1400" b="1" kern="1200" dirty="0" smtClean="0">
                <a:solidFill>
                  <a:schemeClr val="tx1"/>
                </a:solidFill>
                <a:latin typeface="Arial "/>
                <a:ea typeface="+mn-ea"/>
                <a:cs typeface="Arial" panose="020B0604020202020204" pitchFamily="34" charset="0"/>
              </a:rPr>
              <a:t>October</a:t>
            </a:r>
            <a:r>
              <a:rPr lang="en-GB" altLang="zh-CN" sz="1400" b="1" kern="1200" dirty="0" smtClean="0">
                <a:solidFill>
                  <a:schemeClr val="tx1"/>
                </a:solidFill>
                <a:latin typeface="Arial "/>
                <a:ea typeface="+mn-ea"/>
                <a:cs typeface="Arial" panose="020B0604020202020204" pitchFamily="34" charset="0"/>
              </a:rPr>
              <a:t> 2025</a:t>
            </a:r>
            <a:endParaRPr lang="en-US" altLang="en-US" sz="1400" b="1" kern="1200" dirty="0">
              <a:solidFill>
                <a:schemeClr val="tx1"/>
              </a:solidFill>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ext Placeholder 2"/>
          <p:cNvSpPr>
            <a:spLocks noGrp="1"/>
          </p:cNvSpPr>
          <p:nvPr>
            <p:ph type="body" idx="4294967295"/>
          </p:nvPr>
        </p:nvSpPr>
        <p:spPr>
          <a:xfrm>
            <a:off x="2152482" y="4708130"/>
            <a:ext cx="7886700" cy="1500187"/>
          </a:xfrm>
        </p:spPr>
        <p:txBody>
          <a:bodyPr/>
          <a:lstStyle/>
          <a:p>
            <a:pPr marL="0" indent="0" algn="ctr" eaLnBrk="1" hangingPunct="1">
              <a:buFontTx/>
              <a:buNone/>
            </a:pPr>
            <a:r>
              <a:rPr lang="en-GB" altLang="en-US" dirty="0" smtClean="0"/>
              <a:t>ZTE Corporation</a:t>
            </a:r>
          </a:p>
          <a:p>
            <a:pPr marL="0" indent="0" algn="ctr" eaLnBrk="1" hangingPunct="1">
              <a:buFontTx/>
              <a:buNone/>
            </a:pPr>
            <a:r>
              <a:rPr lang="en-US" altLang="zh-CN" dirty="0" smtClean="0"/>
              <a:t>Shao </a:t>
            </a:r>
            <a:r>
              <a:rPr lang="en-US" altLang="zh-CN" dirty="0" err="1" smtClean="0"/>
              <a:t>Weixiang</a:t>
            </a:r>
            <a:endParaRPr lang="en-GB" altLang="en-US" dirty="0"/>
          </a:p>
        </p:txBody>
      </p:sp>
      <p:sp>
        <p:nvSpPr>
          <p:cNvPr id="3" name="TextBox 2"/>
          <p:cNvSpPr txBox="1"/>
          <p:nvPr/>
        </p:nvSpPr>
        <p:spPr>
          <a:xfrm>
            <a:off x="709127" y="1682750"/>
            <a:ext cx="10655559"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lnSpc>
                <a:spcPct val="90000"/>
              </a:lnSpc>
              <a:defRPr sz="6000">
                <a:latin typeface="+mj-lt"/>
                <a:ea typeface="+mj-ea"/>
                <a:cs typeface="+mj-cs"/>
              </a:defRPr>
            </a:lvl1pPr>
            <a:lvl2pPr>
              <a:lnSpc>
                <a:spcPct val="90000"/>
              </a:lnSpc>
              <a:defRPr sz="4400">
                <a:latin typeface="Calibri Light" panose="020F0302020204030204" pitchFamily="34" charset="0"/>
              </a:defRPr>
            </a:lvl2pPr>
            <a:lvl3pPr>
              <a:lnSpc>
                <a:spcPct val="90000"/>
              </a:lnSpc>
              <a:defRPr sz="4400">
                <a:latin typeface="Calibri Light" panose="020F0302020204030204" pitchFamily="34" charset="0"/>
              </a:defRPr>
            </a:lvl3pPr>
            <a:lvl4pPr>
              <a:lnSpc>
                <a:spcPct val="90000"/>
              </a:lnSpc>
              <a:defRPr sz="4400">
                <a:latin typeface="Calibri Light" panose="020F0302020204030204" pitchFamily="34" charset="0"/>
              </a:defRPr>
            </a:lvl4pPr>
            <a:lvl5pPr>
              <a:lnSpc>
                <a:spcPct val="90000"/>
              </a:lnSpc>
              <a:defRPr sz="4400">
                <a:latin typeface="Calibri Light" panose="020F0302020204030204" pitchFamily="34" charset="0"/>
              </a:defRPr>
            </a:lvl5pPr>
            <a:lvl6pPr marL="457200" fontAlgn="base">
              <a:lnSpc>
                <a:spcPct val="90000"/>
              </a:lnSpc>
              <a:spcBef>
                <a:spcPct val="0"/>
              </a:spcBef>
              <a:spcAft>
                <a:spcPct val="0"/>
              </a:spcAft>
              <a:defRPr sz="4400">
                <a:latin typeface="Calibri Light" panose="020F0302020204030204" pitchFamily="34" charset="0"/>
              </a:defRPr>
            </a:lvl6pPr>
            <a:lvl7pPr marL="914400" fontAlgn="base">
              <a:lnSpc>
                <a:spcPct val="90000"/>
              </a:lnSpc>
              <a:spcBef>
                <a:spcPct val="0"/>
              </a:spcBef>
              <a:spcAft>
                <a:spcPct val="0"/>
              </a:spcAft>
              <a:defRPr sz="4400">
                <a:latin typeface="Calibri Light" panose="020F0302020204030204" pitchFamily="34" charset="0"/>
              </a:defRPr>
            </a:lvl7pPr>
            <a:lvl8pPr marL="1371600" fontAlgn="base">
              <a:lnSpc>
                <a:spcPct val="90000"/>
              </a:lnSpc>
              <a:spcBef>
                <a:spcPct val="0"/>
              </a:spcBef>
              <a:spcAft>
                <a:spcPct val="0"/>
              </a:spcAft>
              <a:defRPr sz="4400">
                <a:latin typeface="Calibri Light" panose="020F0302020204030204" pitchFamily="34" charset="0"/>
              </a:defRPr>
            </a:lvl8pPr>
            <a:lvl9pPr marL="1828800" fontAlgn="base">
              <a:lnSpc>
                <a:spcPct val="90000"/>
              </a:lnSpc>
              <a:spcBef>
                <a:spcPct val="0"/>
              </a:spcBef>
              <a:spcAft>
                <a:spcPct val="0"/>
              </a:spcAft>
              <a:defRPr sz="4400">
                <a:latin typeface="Calibri Light" panose="020F0302020204030204" pitchFamily="34" charset="0"/>
              </a:defRPr>
            </a:lvl9pPr>
          </a:lstStyle>
          <a:p>
            <a:pPr algn="ctr"/>
            <a:r>
              <a:rPr lang="en-US" altLang="zh-CN" dirty="0"/>
              <a:t>Discussion on </a:t>
            </a:r>
            <a:endParaRPr lang="en-US" altLang="zh-CN" dirty="0" smtClean="0"/>
          </a:p>
          <a:p>
            <a:pPr algn="ctr"/>
            <a:r>
              <a:rPr lang="en-GB" altLang="zh-CN" dirty="0" smtClean="0"/>
              <a:t>WA7 Digital </a:t>
            </a:r>
            <a:r>
              <a:rPr lang="en-GB" altLang="zh-CN" dirty="0"/>
              <a:t>Twin Aspects</a:t>
            </a:r>
            <a:endParaRPr 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use case: new </a:t>
            </a:r>
            <a:r>
              <a:rPr lang="en-US" altLang="zh-CN" sz="3200" b="1" dirty="0"/>
              <a:t> XR </a:t>
            </a:r>
            <a:r>
              <a:rPr lang="en-US" altLang="zh-CN" sz="3200" b="1" dirty="0" smtClean="0"/>
              <a:t>service </a:t>
            </a:r>
            <a:r>
              <a:rPr lang="en-US" altLang="zh-CN" sz="3200" b="1" dirty="0"/>
              <a:t>introduction</a:t>
            </a:r>
            <a:endParaRPr lang="en-IN" sz="3200" b="1" dirty="0"/>
          </a:p>
        </p:txBody>
      </p:sp>
      <p:pic>
        <p:nvPicPr>
          <p:cNvPr id="5" name="图片 4"/>
          <p:cNvPicPr/>
          <p:nvPr/>
        </p:nvPicPr>
        <p:blipFill>
          <a:blip r:embed="rId2">
            <a:extLst>
              <a:ext uri="{28A0092B-C50C-407E-A947-70E740481C1C}">
                <a14:useLocalDpi xmlns:a14="http://schemas.microsoft.com/office/drawing/2010/main" val="0"/>
              </a:ext>
            </a:extLst>
          </a:blip>
          <a:stretch>
            <a:fillRect/>
          </a:stretch>
        </p:blipFill>
        <p:spPr>
          <a:xfrm>
            <a:off x="187138" y="1835778"/>
            <a:ext cx="5274310" cy="3835400"/>
          </a:xfrm>
          <a:prstGeom prst="rect">
            <a:avLst/>
          </a:prstGeom>
        </p:spPr>
      </p:pic>
      <p:sp>
        <p:nvSpPr>
          <p:cNvPr id="3" name="矩形 2"/>
          <p:cNvSpPr/>
          <p:nvPr/>
        </p:nvSpPr>
        <p:spPr>
          <a:xfrm>
            <a:off x="5461448" y="1835778"/>
            <a:ext cx="6730551" cy="4031873"/>
          </a:xfrm>
          <a:prstGeom prst="rect">
            <a:avLst/>
          </a:prstGeom>
        </p:spPr>
        <p:txBody>
          <a:bodyPr wrap="square">
            <a:spAutoFit/>
          </a:bodyPr>
          <a:lstStyle/>
          <a:p>
            <a:pPr algn="just">
              <a:lnSpc>
                <a:spcPct val="120000"/>
              </a:lnSpc>
              <a:spcBef>
                <a:spcPts val="600"/>
              </a:spcBef>
              <a:spcAft>
                <a:spcPts val="600"/>
              </a:spcAft>
            </a:pPr>
            <a:r>
              <a:rPr lang="en-US" altLang="zh-CN" sz="1200" kern="100" dirty="0">
                <a:cs typeface="Times New Roman" panose="02020603050405020304" pitchFamily="18" charset="0"/>
              </a:rPr>
              <a:t>A new application that supports the performance evaluation of XR in commercial wireless network has been constructed to complete new service verification. This application </a:t>
            </a:r>
            <a:r>
              <a:rPr lang="en-US" altLang="zh-CN" sz="1200" kern="100" dirty="0" smtClean="0">
                <a:cs typeface="Times New Roman" panose="02020603050405020304" pitchFamily="18" charset="0"/>
              </a:rPr>
              <a:t>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smtClean="0">
                <a:cs typeface="Times New Roman" panose="02020603050405020304" pitchFamily="18" charset="0"/>
                <a:sym typeface="+mn-ea"/>
              </a:rPr>
              <a:t>capabilities</a:t>
            </a:r>
            <a:r>
              <a:rPr lang="en-US" altLang="zh-CN" sz="1200" kern="100" dirty="0" smtClean="0">
                <a:cs typeface="Times New Roman" panose="02020603050405020304" pitchFamily="18" charset="0"/>
              </a:rPr>
              <a:t> </a:t>
            </a:r>
            <a:r>
              <a:rPr lang="en-US" altLang="zh-CN" sz="1200" kern="100" dirty="0">
                <a:cs typeface="Times New Roman" panose="02020603050405020304" pitchFamily="18" charset="0"/>
              </a:rPr>
              <a:t>such as data collection, model generation , and simulation. </a:t>
            </a:r>
            <a:endParaRPr lang="en-US" altLang="zh-CN" sz="1200" kern="100" dirty="0" smtClean="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smtClean="0">
                <a:cs typeface="Times New Roman" panose="02020603050405020304" pitchFamily="18" charset="0"/>
              </a:rPr>
              <a:t>Data </a:t>
            </a:r>
            <a:r>
              <a:rPr lang="en-US" altLang="zh-CN" sz="1200" kern="100" dirty="0">
                <a:cs typeface="Times New Roman" panose="02020603050405020304" pitchFamily="18" charset="0"/>
              </a:rPr>
              <a:t>collection: The drone with high-precision positioning capability faces the antenna plane, automatically identifies the edge of the antenna by using the grayscale recognition algorithm, and obtains the engineering parameter data in real </a:t>
            </a:r>
            <a:r>
              <a:rPr lang="en-US" altLang="zh-CN" sz="1200" kern="100" dirty="0" smtClean="0">
                <a:cs typeface="Times New Roman" panose="02020603050405020304" pitchFamily="18" charset="0"/>
              </a:rPr>
              <a:t>time.</a:t>
            </a:r>
            <a:endParaRPr lang="en-US" altLang="zh-CN" sz="1200" kern="100" dirty="0" smtClean="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smtClean="0">
                <a:cs typeface="Times New Roman" panose="02020603050405020304" pitchFamily="18" charset="0"/>
              </a:rPr>
              <a:t>Model </a:t>
            </a:r>
            <a:r>
              <a:rPr lang="en-US" altLang="zh-CN" sz="1200" kern="100" dirty="0">
                <a:cs typeface="Times New Roman" panose="02020603050405020304" pitchFamily="18" charset="0"/>
              </a:rPr>
              <a:t>generation : Digital modelling is performed for base stations, wireless channels, terminals, core networks, and XR services, to build high-precision digital twins for physical networks and lay the foundation for accurate guarantee of user </a:t>
            </a:r>
            <a:r>
              <a:rPr lang="en-US" altLang="zh-CN" sz="1200" kern="100" dirty="0" smtClean="0">
                <a:cs typeface="Times New Roman" panose="02020603050405020304" pitchFamily="18" charset="0"/>
              </a:rPr>
              <a:t>experience.</a:t>
            </a:r>
            <a:endParaRPr lang="en-US" altLang="zh-CN" sz="1200" kern="100" dirty="0" smtClean="0">
              <a:latin typeface="Calibri" panose="020F0502020204030204" pitchFamily="34" charset="0"/>
              <a:cs typeface="Times New Roman" panose="02020603050405020304" pitchFamily="18" charset="0"/>
            </a:endParaRPr>
          </a:p>
          <a:p>
            <a:pPr marL="171450" indent="-171450" algn="just">
              <a:lnSpc>
                <a:spcPct val="120000"/>
              </a:lnSpc>
              <a:spcBef>
                <a:spcPts val="600"/>
              </a:spcBef>
              <a:spcAft>
                <a:spcPts val="600"/>
              </a:spcAft>
              <a:buFont typeface="Wingdings" panose="05000000000000000000" pitchFamily="2" charset="2"/>
              <a:buChar char="u"/>
            </a:pPr>
            <a:r>
              <a:rPr lang="en-US" altLang="zh-CN" sz="1200" kern="100" dirty="0" smtClean="0">
                <a:cs typeface="Times New Roman" panose="02020603050405020304" pitchFamily="18" charset="0"/>
              </a:rPr>
              <a:t>Simulation</a:t>
            </a:r>
            <a:r>
              <a:rPr lang="en-US" altLang="zh-CN" sz="1200" kern="100" dirty="0">
                <a:cs typeface="Times New Roman" panose="02020603050405020304" pitchFamily="18" charset="0"/>
              </a:rPr>
              <a:t>: </a:t>
            </a:r>
            <a:r>
              <a:rPr lang="en-US" altLang="zh-CN" sz="1200" kern="100" dirty="0" smtClean="0">
                <a:cs typeface="Times New Roman" panose="02020603050405020304" pitchFamily="18" charset="0"/>
              </a:rPr>
              <a:t>Digital </a:t>
            </a:r>
            <a:r>
              <a:rPr lang="en-US" altLang="zh-CN" sz="1200" kern="100" dirty="0">
                <a:cs typeface="Times New Roman" panose="02020603050405020304" pitchFamily="18" charset="0"/>
              </a:rPr>
              <a:t>twin platform uses key technologies such as ray </a:t>
            </a:r>
            <a:r>
              <a:rPr lang="en-US" altLang="zh-CN" sz="1200" kern="100" dirty="0" smtClean="0">
                <a:cs typeface="Times New Roman" panose="02020603050405020304" pitchFamily="18" charset="0"/>
              </a:rPr>
              <a:t>tracing (see figure), </a:t>
            </a:r>
            <a:r>
              <a:rPr lang="en-US" altLang="zh-CN" sz="1200" kern="100" dirty="0">
                <a:cs typeface="Times New Roman" panose="02020603050405020304" pitchFamily="18" charset="0"/>
              </a:rPr>
              <a:t>GPU acceleration, and AI calibration for dynamic simulation, and improv</a:t>
            </a:r>
            <a:r>
              <a:rPr lang="en-US" altLang="zh-CN" sz="1200" u="dotted" kern="100" dirty="0">
                <a:cs typeface="Times New Roman" panose="02020603050405020304" pitchFamily="18" charset="0"/>
              </a:rPr>
              <a:t>e</a:t>
            </a:r>
            <a:r>
              <a:rPr lang="en-US" altLang="zh-CN" sz="1200" kern="100" dirty="0">
                <a:cs typeface="Times New Roman" panose="02020603050405020304" pitchFamily="18" charset="0"/>
              </a:rPr>
              <a:t> the precision of model in the digital twin network through simulation of drive test and fixed-point test, and evaluate the difference between the output of the platform and those of the physical network</a:t>
            </a:r>
            <a:r>
              <a:rPr lang="en-US" altLang="zh-CN" sz="1200" kern="100" dirty="0" smtClean="0">
                <a:cs typeface="Times New Roman" panose="02020603050405020304" pitchFamily="18" charset="0"/>
              </a:rPr>
              <a:t>.</a:t>
            </a:r>
          </a:p>
          <a:p>
            <a:pPr marL="171450" indent="-171450" algn="just">
              <a:lnSpc>
                <a:spcPct val="120000"/>
              </a:lnSpc>
              <a:spcBef>
                <a:spcPts val="600"/>
              </a:spcBef>
              <a:spcAft>
                <a:spcPts val="600"/>
              </a:spcAft>
              <a:buFont typeface="Wingdings" panose="05000000000000000000" pitchFamily="2" charset="2"/>
              <a:buChar char="u"/>
            </a:pPr>
            <a:r>
              <a:rPr lang="en-US" altLang="zh-CN" sz="1200" dirty="0"/>
              <a:t>The results of large-scale fixed-point test have shown that the twinning precision of XR performance has reached over 90% in areas such as parks and squares, etc.</a:t>
            </a:r>
            <a:endParaRPr lang="zh-CN" altLang="zh-CN" sz="1200" kern="100" dirty="0">
              <a:latin typeface="Calibri" panose="020F0502020204030204" pitchFamily="34" charset="0"/>
              <a:cs typeface="Times New Roman" panose="02020603050405020304" pitchFamily="18" charset="0"/>
            </a:endParaRPr>
          </a:p>
        </p:txBody>
      </p:sp>
      <p:sp>
        <p:nvSpPr>
          <p:cNvPr id="7" name="矩形 6"/>
          <p:cNvSpPr/>
          <p:nvPr/>
        </p:nvSpPr>
        <p:spPr>
          <a:xfrm>
            <a:off x="1334109" y="5682985"/>
            <a:ext cx="2980368" cy="369332"/>
          </a:xfrm>
          <a:prstGeom prst="rect">
            <a:avLst/>
          </a:prstGeom>
        </p:spPr>
        <p:txBody>
          <a:bodyPr wrap="none">
            <a:spAutoFit/>
          </a:bodyPr>
          <a:lstStyle/>
          <a:p>
            <a:r>
              <a:rPr lang="en-US" altLang="zh-CN" dirty="0"/>
              <a:t>Ray Tracing Demonstration</a:t>
            </a:r>
            <a:endParaRPr lang="zh-CN" altLang="en-US" dirty="0"/>
          </a:p>
        </p:txBody>
      </p:sp>
    </p:spTree>
    <p:extLst>
      <p:ext uri="{BB962C8B-B14F-4D97-AF65-F5344CB8AC3E}">
        <p14:creationId xmlns:p14="http://schemas.microsoft.com/office/powerpoint/2010/main" val="2306669339"/>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use case: </a:t>
            </a:r>
            <a:r>
              <a:rPr lang="en-US" altLang="zh-CN" sz="3200" b="1" dirty="0"/>
              <a:t>high-speed railway</a:t>
            </a:r>
            <a:endParaRPr lang="en-IN" sz="3200" b="1" dirty="0"/>
          </a:p>
        </p:txBody>
      </p:sp>
      <p:sp>
        <p:nvSpPr>
          <p:cNvPr id="3" name="矩形 2"/>
          <p:cNvSpPr/>
          <p:nvPr/>
        </p:nvSpPr>
        <p:spPr>
          <a:xfrm>
            <a:off x="3875714" y="1835778"/>
            <a:ext cx="8316285" cy="4524315"/>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smtClean="0"/>
              <a:t> </a:t>
            </a:r>
            <a:r>
              <a:rPr lang="en-US" altLang="zh-CN" sz="1200" dirty="0"/>
              <a:t>that supports visual and precise network planning for high-speed railway scenario has been constructed based on digital twin platform.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smtClean="0"/>
              <a:t> </a:t>
            </a:r>
            <a:r>
              <a:rPr lang="en-US" altLang="zh-CN" sz="1200" dirty="0"/>
              <a:t>such as data collection, model generation , simulation, strategy optimization, and visualization.</a:t>
            </a:r>
            <a:endParaRPr lang="zh-CN" altLang="zh-CN" sz="1200" dirty="0"/>
          </a:p>
          <a:p>
            <a:pPr marL="171450" indent="-171450">
              <a:buFont typeface="Wingdings" panose="05000000000000000000" pitchFamily="2" charset="2"/>
              <a:buChar char="u"/>
            </a:pPr>
            <a:r>
              <a:rPr lang="en-US" altLang="zh-CN" sz="1200" dirty="0"/>
              <a:t>Data collection: The image data of the tower and antenn</a:t>
            </a:r>
            <a:r>
              <a:rPr lang="en-US" altLang="zh-CN" sz="1200" u="dotted" dirty="0"/>
              <a:t>a</a:t>
            </a:r>
            <a:r>
              <a:rPr lang="en-US" altLang="zh-CN" sz="1200" dirty="0"/>
              <a:t> system of the high-speed railway site is collected. During the test, 12 sites and 119 antennas are surveyed, where 113 antennas can be tested for engineering parameter acquisition, accounting for 95%. </a:t>
            </a:r>
            <a:endParaRPr lang="zh-CN" altLang="zh-CN" sz="1200" dirty="0"/>
          </a:p>
          <a:p>
            <a:pPr marL="171450" indent="-171450">
              <a:buFont typeface="Wingdings" panose="05000000000000000000" pitchFamily="2" charset="2"/>
              <a:buChar char="u"/>
            </a:pPr>
            <a:r>
              <a:rPr lang="en-US" altLang="zh-CN" sz="1200" dirty="0"/>
              <a:t>Model generation : After the digital survey is completed, the data such as the map, site location, and engineering parameters are pre-processed, and the digital twin model of the high-speed railway is constructed through the digital twin components, high-speed railway networks, and digital twin engines.</a:t>
            </a:r>
            <a:endParaRPr lang="zh-CN" altLang="zh-CN" sz="1200" dirty="0"/>
          </a:p>
          <a:p>
            <a:pPr marL="171450" indent="-171450">
              <a:buFont typeface="Wingdings" panose="05000000000000000000" pitchFamily="2" charset="2"/>
              <a:buChar char="u"/>
            </a:pPr>
            <a:r>
              <a:rPr lang="en-US" altLang="zh-CN" sz="1200" dirty="0"/>
              <a:t>Simulation: Run the digital twin system for simulation, use the adaptive Simpson algorithm and the greedy algorithm combined with ray tracing algorithm to search the local network planning parameters, and use the group intelligent algorithm, reinforcement learning algorithm combined with Monte Carlo algorithm to search the global network planning parameter.</a:t>
            </a:r>
            <a:endParaRPr lang="zh-CN" altLang="zh-CN" sz="1200" dirty="0"/>
          </a:p>
          <a:p>
            <a:pPr marL="171450" indent="-171450">
              <a:buFont typeface="Wingdings" panose="05000000000000000000" pitchFamily="2" charset="2"/>
              <a:buChar char="u"/>
            </a:pPr>
            <a:r>
              <a:rPr lang="en-US" altLang="zh-CN" sz="1200" dirty="0"/>
              <a:t>Strategy optimization : The digital twin platform exports the optimal parameters of base station hardware, RF software, and system software.</a:t>
            </a:r>
            <a:endParaRPr lang="zh-CN" altLang="zh-CN" sz="1200" dirty="0"/>
          </a:p>
          <a:p>
            <a:pPr marL="171450" indent="-171450">
              <a:buFont typeface="Wingdings" panose="05000000000000000000" pitchFamily="2" charset="2"/>
              <a:buChar char="u"/>
            </a:pPr>
            <a:r>
              <a:rPr lang="en-US" altLang="zh-CN" sz="1200" dirty="0"/>
              <a:t>Visualization: The 3D real-view models, pre-built models, panoramic photos, and satellite maps are displayed in a multi-layer, multi-perspective, and multi-dimensional manner. The single canvas is used to implement scaling and roaming, marking and positioning, and measurement design, bringing users one-stop operation experience and dynamically display geographic data over time</a:t>
            </a:r>
            <a:r>
              <a:rPr lang="en-US" altLang="zh-CN" sz="1200" dirty="0" smtClean="0"/>
              <a:t>.</a:t>
            </a:r>
          </a:p>
          <a:p>
            <a:pPr marL="171450" indent="-171450">
              <a:buFont typeface="Wingdings" panose="05000000000000000000" pitchFamily="2" charset="2"/>
              <a:buChar char="u"/>
            </a:pPr>
            <a:r>
              <a:rPr lang="en-US" altLang="zh-CN" sz="1200" dirty="0"/>
              <a:t>Higher-precision digital twins support more precise network planning, in this case, the Mean Error of RSRP is 1 dB and the RMSE is 4 </a:t>
            </a:r>
            <a:r>
              <a:rPr lang="en-US" altLang="zh-CN" sz="1200" dirty="0" err="1"/>
              <a:t>dB.</a:t>
            </a:r>
            <a:r>
              <a:rPr lang="en-US" altLang="zh-CN" sz="1200" dirty="0"/>
              <a:t> The precision planning based on digital twins can support the improvement of engineering optimization efficiency in the early stage of network construction. It can be verified that the number of low-rate users on the high-speed railway system is improved significantly, and the proportion of users with the rate lower than 2Mbps is reduced by about 50 percentage points. </a:t>
            </a:r>
            <a:endParaRPr lang="zh-CN" altLang="zh-CN" sz="1200" dirty="0"/>
          </a:p>
        </p:txBody>
      </p:sp>
      <p:pic>
        <p:nvPicPr>
          <p:cNvPr id="6" name="图片 5"/>
          <p:cNvPicPr/>
          <p:nvPr/>
        </p:nvPicPr>
        <p:blipFill>
          <a:blip r:embed="rId2"/>
          <a:stretch>
            <a:fillRect/>
          </a:stretch>
        </p:blipFill>
        <p:spPr>
          <a:xfrm>
            <a:off x="571623" y="2021802"/>
            <a:ext cx="3112770" cy="1656715"/>
          </a:xfrm>
          <a:prstGeom prst="rect">
            <a:avLst/>
          </a:prstGeom>
          <a:noFill/>
          <a:ln>
            <a:noFill/>
          </a:ln>
        </p:spPr>
      </p:pic>
      <p:sp>
        <p:nvSpPr>
          <p:cNvPr id="4" name="矩形 3"/>
          <p:cNvSpPr/>
          <p:nvPr/>
        </p:nvSpPr>
        <p:spPr>
          <a:xfrm>
            <a:off x="605796" y="3678517"/>
            <a:ext cx="3044423" cy="369332"/>
          </a:xfrm>
          <a:prstGeom prst="rect">
            <a:avLst/>
          </a:prstGeom>
        </p:spPr>
        <p:txBody>
          <a:bodyPr wrap="none">
            <a:spAutoFit/>
          </a:bodyPr>
          <a:lstStyle/>
          <a:p>
            <a:r>
              <a:rPr lang="en-US" altLang="zh-CN" kern="100" dirty="0"/>
              <a:t>Digital twin site visualization</a:t>
            </a:r>
            <a:endParaRPr lang="zh-CN" altLang="en-US" dirty="0"/>
          </a:p>
        </p:txBody>
      </p:sp>
    </p:spTree>
    <p:extLst>
      <p:ext uri="{BB962C8B-B14F-4D97-AF65-F5344CB8AC3E}">
        <p14:creationId xmlns:p14="http://schemas.microsoft.com/office/powerpoint/2010/main" val="1998764213"/>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use case: </a:t>
            </a:r>
            <a:r>
              <a:rPr lang="en-US" altLang="zh-CN" sz="3200" b="1" dirty="0"/>
              <a:t>port</a:t>
            </a:r>
            <a:endParaRPr lang="en-IN" sz="3200" b="1" dirty="0"/>
          </a:p>
        </p:txBody>
      </p:sp>
      <p:sp>
        <p:nvSpPr>
          <p:cNvPr id="3" name="矩形 2"/>
          <p:cNvSpPr/>
          <p:nvPr/>
        </p:nvSpPr>
        <p:spPr>
          <a:xfrm>
            <a:off x="3875714" y="1835778"/>
            <a:ext cx="8316285" cy="4154984"/>
          </a:xfrm>
          <a:prstGeom prst="rect">
            <a:avLst/>
          </a:prstGeom>
        </p:spPr>
        <p:txBody>
          <a:bodyPr wrap="square">
            <a:spAutoFit/>
          </a:bodyPr>
          <a:lstStyle/>
          <a:p>
            <a:r>
              <a:rPr lang="en-US" altLang="zh-CN" sz="1200" dirty="0"/>
              <a:t>A new </a:t>
            </a:r>
            <a:r>
              <a:rPr lang="en-US" altLang="zh-CN" sz="1200" kern="100" dirty="0">
                <a:cs typeface="Times New Roman" panose="02020603050405020304" pitchFamily="18" charset="0"/>
              </a:rPr>
              <a:t>application</a:t>
            </a:r>
            <a:r>
              <a:rPr lang="en-US" altLang="zh-CN" sz="1200" dirty="0" smtClean="0"/>
              <a:t> </a:t>
            </a:r>
            <a:r>
              <a:rPr lang="en-US" altLang="zh-CN" sz="1200" dirty="0"/>
              <a:t>that supports precise network planning has been constructed fo</a:t>
            </a:r>
            <a:r>
              <a:rPr lang="en-US" altLang="zh-CN" sz="1200" u="dotted" dirty="0"/>
              <a:t>r</a:t>
            </a:r>
            <a:r>
              <a:rPr lang="en-US" altLang="zh-CN" sz="1200" dirty="0"/>
              <a:t> port scenario, which is for B2B use. The </a:t>
            </a:r>
            <a:r>
              <a:rPr lang="en-US" altLang="zh-CN" sz="1200" kern="100" dirty="0">
                <a:cs typeface="Times New Roman" panose="02020603050405020304" pitchFamily="18" charset="0"/>
              </a:rPr>
              <a:t>application invokes </a:t>
            </a:r>
            <a:r>
              <a:rPr lang="en-US" altLang="zh-CN" sz="1200" kern="100" dirty="0" err="1">
                <a:cs typeface="Times New Roman" panose="02020603050405020304" pitchFamily="18" charset="0"/>
              </a:rPr>
              <a:t>DTaaS</a:t>
            </a:r>
            <a:r>
              <a:rPr lang="en-US" altLang="zh-CN" sz="1200" kern="100" dirty="0">
                <a:cs typeface="Times New Roman" panose="02020603050405020304" pitchFamily="18" charset="0"/>
              </a:rPr>
              <a:t> </a:t>
            </a:r>
            <a:r>
              <a:rPr lang="en-US" altLang="zh-CN" sz="1200" kern="100" dirty="0">
                <a:cs typeface="Times New Roman" panose="02020603050405020304" pitchFamily="18" charset="0"/>
                <a:sym typeface="+mn-ea"/>
              </a:rPr>
              <a:t>capabilities</a:t>
            </a:r>
            <a:r>
              <a:rPr lang="en-US" altLang="zh-CN" sz="1200" dirty="0"/>
              <a:t> </a:t>
            </a:r>
            <a:r>
              <a:rPr lang="en-US" altLang="zh-CN" sz="1200" dirty="0" smtClean="0"/>
              <a:t>such </a:t>
            </a:r>
            <a:r>
              <a:rPr lang="en-US" altLang="zh-CN" sz="1200" dirty="0"/>
              <a:t>as data collection, model generation , simulation, strategy optimization , and algorithm deployment.</a:t>
            </a:r>
            <a:endParaRPr lang="zh-CN" altLang="zh-CN" sz="1200" dirty="0"/>
          </a:p>
          <a:p>
            <a:pPr marL="171450" indent="-171450">
              <a:buFont typeface="Wingdings" panose="05000000000000000000" pitchFamily="2" charset="2"/>
              <a:buChar char="u"/>
            </a:pPr>
            <a:r>
              <a:rPr lang="en-US" altLang="zh-CN" sz="1200" dirty="0"/>
              <a:t>Data collection: Based on the port environment twin information collection, the image data is obtained through tilt photography by using drone-mounted camera, and a deep learning algorithm model is constructed by using computer graphics, so as to identify, extract, and reconstruct the on-site environment to obtain the 3D physical modeling of the environment.</a:t>
            </a:r>
            <a:endParaRPr lang="zh-CN" altLang="zh-CN" sz="1200" dirty="0"/>
          </a:p>
          <a:p>
            <a:pPr marL="171450" indent="-171450">
              <a:buFont typeface="Wingdings" panose="05000000000000000000" pitchFamily="2" charset="2"/>
              <a:buChar char="u"/>
            </a:pPr>
            <a:r>
              <a:rPr lang="en-US" altLang="zh-CN" sz="1200" dirty="0"/>
              <a:t>Model generation : Equipment entities and network elements in real world can be flexible combined and deployed based on the 3D vector map, and the variables such as truck, quay bridge, and container can be added together to build a digital twin model.</a:t>
            </a:r>
            <a:endParaRPr lang="zh-CN" altLang="zh-CN" sz="1200" dirty="0"/>
          </a:p>
          <a:p>
            <a:pPr marL="171450" indent="-171450">
              <a:buFont typeface="Wingdings" panose="05000000000000000000" pitchFamily="2" charset="2"/>
              <a:buChar char="u"/>
            </a:pPr>
            <a:r>
              <a:rPr lang="en-US" altLang="zh-CN" sz="1200" dirty="0"/>
              <a:t>Simulation: Driverless trucks service is divided into automatic driving mode and remote driving mode in the </a:t>
            </a:r>
            <a:r>
              <a:rPr lang="en-US" altLang="zh-CN" sz="1200" dirty="0" smtClean="0"/>
              <a:t>Port</a:t>
            </a:r>
            <a:r>
              <a:rPr lang="en-US" altLang="zh-CN" sz="1200" dirty="0"/>
              <a:t>. The network transmission requirements under the two modes are quite different. Considering the characteristics of the environment changes greatly, the digital twin model can be used to implement precise </a:t>
            </a:r>
            <a:r>
              <a:rPr lang="en-US" altLang="zh-CN" sz="1200" dirty="0" smtClean="0"/>
              <a:t>network </a:t>
            </a:r>
            <a:r>
              <a:rPr lang="en-US" altLang="zh-CN" sz="1200" dirty="0"/>
              <a:t>planning, preferentially ensure the large rate time-frequency backhaul service, and ensure the location changes of various containers and shore cranes.</a:t>
            </a:r>
            <a:endParaRPr lang="zh-CN" altLang="zh-CN" sz="1200" dirty="0"/>
          </a:p>
          <a:p>
            <a:pPr marL="171450" indent="-171450">
              <a:buFont typeface="Wingdings" panose="05000000000000000000" pitchFamily="2" charset="2"/>
              <a:buChar char="u"/>
            </a:pPr>
            <a:r>
              <a:rPr lang="en-US" altLang="zh-CN" sz="1200" dirty="0"/>
              <a:t>Strategy optimization : AI calibration   is performed based on the drive test result, and parameter optimization is performed based on the calibrated results. By adjusting the horizontal angle of the antenna, the RSRP of 18% of the sampled points has seen a consistent improvement. </a:t>
            </a:r>
            <a:endParaRPr lang="zh-CN" altLang="zh-CN" sz="1200" dirty="0"/>
          </a:p>
          <a:p>
            <a:pPr marL="171450" indent="-171450">
              <a:buFont typeface="Wingdings" panose="05000000000000000000" pitchFamily="2" charset="2"/>
              <a:buChar char="u"/>
            </a:pPr>
            <a:r>
              <a:rPr lang="en-US" altLang="zh-CN" sz="1200" dirty="0"/>
              <a:t>Algorithm deployment: The planning and optimization module and black box optimization algorithm are used to optimize antenna engineering parameters and beams in the network. This module can be opened to different optimization algorithm providers, who can upload their own modules according to different optimization objectives and algorithm development to complete different network planning and optimization.</a:t>
            </a:r>
            <a:r>
              <a:rPr lang="zh-CN" altLang="zh-CN" sz="1200" dirty="0"/>
              <a:t> </a:t>
            </a:r>
          </a:p>
        </p:txBody>
      </p:sp>
      <p:sp>
        <p:nvSpPr>
          <p:cNvPr id="4" name="矩形 3"/>
          <p:cNvSpPr/>
          <p:nvPr/>
        </p:nvSpPr>
        <p:spPr>
          <a:xfrm>
            <a:off x="125678" y="3344050"/>
            <a:ext cx="1210588" cy="369332"/>
          </a:xfrm>
          <a:prstGeom prst="rect">
            <a:avLst/>
          </a:prstGeom>
        </p:spPr>
        <p:txBody>
          <a:bodyPr wrap="none">
            <a:spAutoFit/>
          </a:bodyPr>
          <a:lstStyle/>
          <a:p>
            <a:r>
              <a:rPr lang="en-US" altLang="zh-CN" dirty="0"/>
              <a:t>real photo</a:t>
            </a:r>
            <a:endParaRPr lang="zh-CN" altLang="en-US" dirty="0"/>
          </a:p>
        </p:txBody>
      </p:sp>
      <p:pic>
        <p:nvPicPr>
          <p:cNvPr id="7" name="图片 6"/>
          <p:cNvPicPr/>
          <p:nvPr/>
        </p:nvPicPr>
        <p:blipFill>
          <a:blip r:embed="rId2" cstate="print">
            <a:extLst>
              <a:ext uri="{28A0092B-C50C-407E-A947-70E740481C1C}">
                <a14:useLocalDpi xmlns:a14="http://schemas.microsoft.com/office/drawing/2010/main" val="0"/>
              </a:ext>
            </a:extLst>
          </a:blip>
          <a:srcRect l="9238" t="17081" r="14879"/>
          <a:stretch>
            <a:fillRect/>
          </a:stretch>
        </p:blipFill>
        <p:spPr>
          <a:xfrm>
            <a:off x="125678" y="2020710"/>
            <a:ext cx="1756410" cy="1323340"/>
          </a:xfrm>
          <a:prstGeom prst="rect">
            <a:avLst/>
          </a:prstGeom>
          <a:solidFill>
            <a:srgbClr val="FFFFFF">
              <a:shade val="85000"/>
            </a:srgbClr>
          </a:solidFill>
          <a:ln>
            <a:noFill/>
          </a:ln>
          <a:effectLst/>
        </p:spPr>
      </p:pic>
      <p:pic>
        <p:nvPicPr>
          <p:cNvPr id="8" name="图片 7"/>
          <p:cNvPicPr/>
          <p:nvPr/>
        </p:nvPicPr>
        <p:blipFill>
          <a:blip r:embed="rId3" cstate="print">
            <a:extLst>
              <a:ext uri="{28A0092B-C50C-407E-A947-70E740481C1C}">
                <a14:useLocalDpi xmlns:a14="http://schemas.microsoft.com/office/drawing/2010/main" val="0"/>
              </a:ext>
            </a:extLst>
          </a:blip>
          <a:srcRect l="6345" r="43908"/>
          <a:stretch>
            <a:fillRect/>
          </a:stretch>
        </p:blipFill>
        <p:spPr>
          <a:xfrm>
            <a:off x="2002283" y="2020710"/>
            <a:ext cx="1753235" cy="1324610"/>
          </a:xfrm>
          <a:prstGeom prst="rect">
            <a:avLst/>
          </a:prstGeom>
          <a:solidFill>
            <a:srgbClr val="FFFFFF">
              <a:shade val="85000"/>
            </a:srgbClr>
          </a:solidFill>
          <a:ln>
            <a:noFill/>
          </a:ln>
          <a:effectLst/>
        </p:spPr>
      </p:pic>
      <p:sp>
        <p:nvSpPr>
          <p:cNvPr id="5" name="矩形 4"/>
          <p:cNvSpPr/>
          <p:nvPr/>
        </p:nvSpPr>
        <p:spPr>
          <a:xfrm>
            <a:off x="1990861" y="3344050"/>
            <a:ext cx="1781450" cy="369332"/>
          </a:xfrm>
          <a:prstGeom prst="rect">
            <a:avLst/>
          </a:prstGeom>
        </p:spPr>
        <p:txBody>
          <a:bodyPr wrap="none">
            <a:spAutoFit/>
          </a:bodyPr>
          <a:lstStyle/>
          <a:p>
            <a:r>
              <a:rPr lang="en-US" altLang="zh-CN" kern="100" dirty="0">
                <a:latin typeface="Calibri" panose="020F0502020204030204" pitchFamily="34" charset="0"/>
              </a:rPr>
              <a:t>modeling picture</a:t>
            </a:r>
            <a:endParaRPr lang="zh-CN" altLang="en-US" dirty="0"/>
          </a:p>
        </p:txBody>
      </p:sp>
    </p:spTree>
    <p:extLst>
      <p:ext uri="{BB962C8B-B14F-4D97-AF65-F5344CB8AC3E}">
        <p14:creationId xmlns:p14="http://schemas.microsoft.com/office/powerpoint/2010/main" val="407526090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smtClean="0"/>
              <a:t>What SA6 can do</a:t>
            </a:r>
            <a:endParaRPr lang="en-IN" sz="3200" b="1" dirty="0"/>
          </a:p>
        </p:txBody>
      </p:sp>
      <p:graphicFrame>
        <p:nvGraphicFramePr>
          <p:cNvPr id="3" name="表格 2"/>
          <p:cNvGraphicFramePr>
            <a:graphicFrameLocks noGrp="1"/>
          </p:cNvGraphicFramePr>
          <p:nvPr>
            <p:extLst>
              <p:ext uri="{D42A27DB-BD31-4B8C-83A1-F6EECF244321}">
                <p14:modId xmlns:p14="http://schemas.microsoft.com/office/powerpoint/2010/main" val="3628344350"/>
              </p:ext>
            </p:extLst>
          </p:nvPr>
        </p:nvGraphicFramePr>
        <p:xfrm>
          <a:off x="66412" y="1801846"/>
          <a:ext cx="11971791" cy="4678680"/>
        </p:xfrm>
        <a:graphic>
          <a:graphicData uri="http://schemas.openxmlformats.org/drawingml/2006/table">
            <a:tbl>
              <a:tblPr firstRow="1" bandRow="1">
                <a:tableStyleId>{5C22544A-7EE6-4342-B048-85BDC9FD1C3A}</a:tableStyleId>
              </a:tblPr>
              <a:tblGrid>
                <a:gridCol w="1812722"/>
                <a:gridCol w="4706224"/>
                <a:gridCol w="5452845"/>
              </a:tblGrid>
              <a:tr h="212264">
                <a:tc>
                  <a:txBody>
                    <a:bodyPr/>
                    <a:lstStyle/>
                    <a:p>
                      <a:r>
                        <a:rPr lang="en-US" altLang="zh-CN" sz="1300" b="1" dirty="0" err="1" smtClean="0"/>
                        <a:t>DTaaS</a:t>
                      </a:r>
                      <a:r>
                        <a:rPr lang="en-US" altLang="zh-CN" sz="1300" b="1" dirty="0" smtClean="0"/>
                        <a:t> </a:t>
                      </a:r>
                      <a:r>
                        <a:rPr lang="en-US" altLang="zh-CN" sz="1300" b="1" dirty="0" smtClean="0">
                          <a:sym typeface="+mn-ea"/>
                        </a:rPr>
                        <a:t>capabilities</a:t>
                      </a:r>
                      <a:endParaRPr lang="zh-CN" altLang="en-US" sz="1300" dirty="0"/>
                    </a:p>
                  </a:txBody>
                  <a:tcPr/>
                </a:tc>
                <a:tc>
                  <a:txBody>
                    <a:bodyPr/>
                    <a:lstStyle/>
                    <a:p>
                      <a:r>
                        <a:rPr lang="en-US" altLang="zh-CN" sz="1300" dirty="0" smtClean="0"/>
                        <a:t>SA5 (TS 28.561)</a:t>
                      </a:r>
                      <a:endParaRPr lang="zh-CN" altLang="en-US" sz="1300" dirty="0"/>
                    </a:p>
                  </a:txBody>
                  <a:tcPr/>
                </a:tc>
                <a:tc>
                  <a:txBody>
                    <a:bodyPr/>
                    <a:lstStyle/>
                    <a:p>
                      <a:r>
                        <a:rPr lang="en-US" altLang="zh-CN" sz="1300" smtClean="0"/>
                        <a:t>SA6 objects</a:t>
                      </a:r>
                      <a:endParaRPr lang="zh-CN" altLang="en-US" sz="1300" dirty="0"/>
                    </a:p>
                  </a:txBody>
                  <a:tcPr/>
                </a:tc>
              </a:tr>
              <a:tr h="647963">
                <a:tc>
                  <a:txBody>
                    <a:bodyPr/>
                    <a:lstStyle/>
                    <a:p>
                      <a:r>
                        <a:rPr lang="en-US" altLang="zh-CN" sz="1300" b="0" dirty="0" smtClean="0"/>
                        <a:t>Data collection</a:t>
                      </a:r>
                      <a:endParaRPr lang="zh-CN" altLang="en-US" sz="1300" b="0" dirty="0"/>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Current support </a:t>
                      </a:r>
                      <a:r>
                        <a:rPr lang="en-US" altLang="zh-CN" sz="1300" b="0" dirty="0" smtClean="0"/>
                        <a:t>collect </a:t>
                      </a:r>
                      <a:r>
                        <a:rPr lang="en-GB" altLang="zh-CN" sz="1300" kern="1200" dirty="0" smtClean="0">
                          <a:solidFill>
                            <a:schemeClr val="dk1"/>
                          </a:solidFill>
                          <a:latin typeface="+mn-lt"/>
                          <a:ea typeface="+mn-ea"/>
                          <a:cs typeface="+mn-cs"/>
                        </a:rPr>
                        <a:t>physical network information include Performance data, MDT/Trace data, Fault management data, Configuration data  </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b="0" dirty="0" smtClean="0"/>
                        <a:t>Collect </a:t>
                      </a:r>
                      <a:r>
                        <a:rPr lang="en-US" altLang="zh-CN" sz="1300" dirty="0" smtClean="0"/>
                        <a:t>digital twin network </a:t>
                      </a:r>
                      <a:r>
                        <a:rPr lang="en-GB" altLang="zh-CN" sz="1300" kern="1200" dirty="0" smtClean="0">
                          <a:solidFill>
                            <a:schemeClr val="dk1"/>
                          </a:solidFill>
                          <a:latin typeface="+mn-lt"/>
                          <a:ea typeface="+mn-ea"/>
                          <a:cs typeface="+mn-cs"/>
                        </a:rPr>
                        <a:t>information</a:t>
                      </a:r>
                    </a:p>
                    <a:p>
                      <a:pPr marL="285750" indent="-285750">
                        <a:buFont typeface="Wingdings" panose="05000000000000000000" pitchFamily="2" charset="2"/>
                        <a:buChar char="u"/>
                      </a:pPr>
                      <a:r>
                        <a:rPr lang="en-US" altLang="zh-CN" sz="1300" b="0" dirty="0" smtClean="0"/>
                        <a:t>Collect </a:t>
                      </a:r>
                      <a:r>
                        <a:rPr lang="en-GB" altLang="zh-CN" sz="1300" kern="1200" dirty="0" smtClean="0">
                          <a:solidFill>
                            <a:schemeClr val="dk1"/>
                          </a:solidFill>
                          <a:latin typeface="+mn-lt"/>
                          <a:ea typeface="+mn-ea"/>
                          <a:cs typeface="+mn-cs"/>
                        </a:rPr>
                        <a:t>physical network information </a:t>
                      </a:r>
                      <a:r>
                        <a:rPr lang="en-US" altLang="zh-CN" sz="1300" b="0" dirty="0" smtClean="0"/>
                        <a:t>by </a:t>
                      </a:r>
                      <a:r>
                        <a:rPr lang="en-US" altLang="zh-CN" sz="1300" dirty="0" smtClean="0"/>
                        <a:t>specialized measurement devices</a:t>
                      </a:r>
                    </a:p>
                    <a:p>
                      <a:pPr marL="285750" indent="-285750">
                        <a:buFont typeface="Wingdings" panose="05000000000000000000" pitchFamily="2" charset="2"/>
                        <a:buChar char="u"/>
                      </a:pPr>
                      <a:r>
                        <a:rPr lang="en-US" altLang="zh-CN" sz="1300" b="0" dirty="0" smtClean="0"/>
                        <a:t>Collect data through </a:t>
                      </a:r>
                      <a:r>
                        <a:rPr lang="en-US" altLang="zh-CN" sz="1300" dirty="0" smtClean="0">
                          <a:ea typeface="微软雅黑" panose="020B0503020204020204" pitchFamily="34" charset="-122"/>
                        </a:rPr>
                        <a:t>Sensing, </a:t>
                      </a:r>
                      <a:r>
                        <a:rPr lang="en-US" altLang="zh-CN" sz="1300" dirty="0" err="1" smtClean="0">
                          <a:ea typeface="微软雅黑" panose="020B0503020204020204" pitchFamily="34" charset="-122"/>
                        </a:rPr>
                        <a:t>EnergySys</a:t>
                      </a:r>
                      <a:r>
                        <a:rPr lang="en-US" altLang="zh-CN" sz="1300" dirty="0" smtClean="0">
                          <a:ea typeface="微软雅黑" panose="020B0503020204020204" pitchFamily="34" charset="-122"/>
                        </a:rPr>
                        <a:t> and other SEAL services</a:t>
                      </a:r>
                      <a:endParaRPr lang="en-US" altLang="zh-CN" sz="1300" dirty="0" smtClean="0"/>
                    </a:p>
                    <a:p>
                      <a:pPr marL="285750" indent="-285750">
                        <a:buFont typeface="Wingdings" panose="05000000000000000000" pitchFamily="2" charset="2"/>
                        <a:buChar char="u"/>
                      </a:pPr>
                      <a:r>
                        <a:rPr lang="en-US" altLang="zh-CN" sz="1300" dirty="0" smtClean="0"/>
                        <a:t>Data delivery by</a:t>
                      </a:r>
                      <a:r>
                        <a:rPr lang="en-US" altLang="zh-CN" sz="1300" baseline="0" dirty="0" smtClean="0"/>
                        <a:t> SEALDD</a:t>
                      </a:r>
                      <a:endParaRPr lang="zh-CN" altLang="en-US" sz="1300" dirty="0"/>
                    </a:p>
                  </a:txBody>
                  <a:tcPr/>
                </a:tc>
              </a:tr>
              <a:tr h="357497">
                <a:tc>
                  <a:txBody>
                    <a:bodyPr/>
                    <a:lstStyle/>
                    <a:p>
                      <a:r>
                        <a:rPr lang="en-US" altLang="zh-CN" sz="1300" b="0" kern="1200" dirty="0" smtClean="0">
                          <a:solidFill>
                            <a:schemeClr val="dk1"/>
                          </a:solidFill>
                          <a:latin typeface="+mn-lt"/>
                          <a:ea typeface="+mn-ea"/>
                          <a:cs typeface="+mn-cs"/>
                        </a:rPr>
                        <a:t>Model generation</a:t>
                      </a:r>
                      <a:endParaRPr lang="zh-CN" altLang="en-US" sz="1300" b="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Current support </a:t>
                      </a:r>
                      <a:r>
                        <a:rPr lang="en-GB" altLang="zh-CN" sz="1300" kern="1200" dirty="0" smtClean="0">
                          <a:solidFill>
                            <a:schemeClr val="dk1"/>
                          </a:solidFill>
                          <a:latin typeface="+mn-lt"/>
                          <a:ea typeface="+mn-ea"/>
                          <a:cs typeface="+mn-cs"/>
                        </a:rPr>
                        <a:t>mathematical model </a:t>
                      </a:r>
                      <a:r>
                        <a:rPr lang="en-GB" altLang="zh-CN" sz="1300" kern="1200" smtClean="0">
                          <a:solidFill>
                            <a:schemeClr val="dk1"/>
                          </a:solidFill>
                          <a:latin typeface="+mn-lt"/>
                          <a:ea typeface="+mn-ea"/>
                          <a:cs typeface="+mn-cs"/>
                        </a:rPr>
                        <a:t>for Simulation</a:t>
                      </a:r>
                    </a:p>
                    <a:p>
                      <a:pPr marL="285750" indent="-285750">
                        <a:buFont typeface="Wingdings" panose="05000000000000000000" pitchFamily="2" charset="2"/>
                        <a:buChar char="u"/>
                      </a:pPr>
                      <a:r>
                        <a:rPr lang="en-GB" altLang="zh-CN" sz="1300" kern="1200" smtClean="0">
                          <a:solidFill>
                            <a:schemeClr val="dk1"/>
                          </a:solidFill>
                          <a:latin typeface="+mn-lt"/>
                          <a:ea typeface="+mn-ea"/>
                          <a:cs typeface="+mn-cs"/>
                        </a:rPr>
                        <a:t>Not support</a:t>
                      </a:r>
                      <a:r>
                        <a:rPr lang="en-GB" altLang="zh-CN" sz="1300" kern="1200" baseline="0" smtClean="0">
                          <a:solidFill>
                            <a:schemeClr val="dk1"/>
                          </a:solidFill>
                          <a:latin typeface="+mn-lt"/>
                          <a:ea typeface="+mn-ea"/>
                          <a:cs typeface="+mn-cs"/>
                        </a:rPr>
                        <a:t> service twin models</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b="0" kern="1200" dirty="0" smtClean="0">
                          <a:solidFill>
                            <a:schemeClr val="dk1"/>
                          </a:solidFill>
                          <a:latin typeface="+mn-lt"/>
                          <a:ea typeface="+mn-ea"/>
                          <a:cs typeface="+mn-cs"/>
                        </a:rPr>
                        <a:t>Knowledge-and-data dual-driven models</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models</a:t>
                      </a:r>
                      <a:endParaRPr lang="zh-CN" altLang="en-US" sz="1300" b="0" kern="1200" dirty="0">
                        <a:solidFill>
                          <a:schemeClr val="dk1"/>
                        </a:solidFill>
                        <a:latin typeface="+mn-lt"/>
                        <a:ea typeface="+mn-ea"/>
                        <a:cs typeface="+mn-cs"/>
                      </a:endParaRPr>
                    </a:p>
                  </a:txBody>
                  <a:tcPr/>
                </a:tc>
              </a:tr>
              <a:tr h="212264">
                <a:tc>
                  <a:txBody>
                    <a:bodyPr/>
                    <a:lstStyle/>
                    <a:p>
                      <a:r>
                        <a:rPr lang="en-US" altLang="zh-CN" sz="1300" b="0" kern="1200" smtClean="0">
                          <a:solidFill>
                            <a:schemeClr val="dk1"/>
                          </a:solidFill>
                          <a:latin typeface="+mn-lt"/>
                          <a:ea typeface="+mn-ea"/>
                          <a:cs typeface="+mn-cs"/>
                        </a:rPr>
                        <a:t>Simulation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twin s</a:t>
                      </a:r>
                      <a:r>
                        <a:rPr lang="en-US" altLang="zh-CN" sz="1300" dirty="0" err="1" smtClean="0"/>
                        <a:t>upported</a:t>
                      </a:r>
                      <a:endParaRPr lang="zh-CN" altLang="en-US" sz="1300" dirty="0"/>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s</a:t>
                      </a:r>
                      <a:r>
                        <a:rPr lang="en-US" altLang="zh-CN" sz="1300" b="0" kern="1200" dirty="0" err="1" smtClean="0">
                          <a:solidFill>
                            <a:schemeClr val="dk1"/>
                          </a:solidFill>
                          <a:latin typeface="+mn-lt"/>
                          <a:ea typeface="+mn-ea"/>
                          <a:cs typeface="+mn-cs"/>
                        </a:rPr>
                        <a:t>imulation</a:t>
                      </a:r>
                      <a:endParaRPr lang="zh-CN" altLang="en-US" sz="1300" b="0" kern="1200" dirty="0" smtClean="0">
                        <a:solidFill>
                          <a:schemeClr val="dk1"/>
                        </a:solidFill>
                        <a:latin typeface="+mn-lt"/>
                        <a:ea typeface="+mn-ea"/>
                        <a:cs typeface="+mn-cs"/>
                      </a:endParaRPr>
                    </a:p>
                  </a:txBody>
                  <a:tcPr/>
                </a:tc>
              </a:tr>
              <a:tr h="212264">
                <a:tc>
                  <a:txBody>
                    <a:bodyPr/>
                    <a:lstStyle/>
                    <a:p>
                      <a:r>
                        <a:rPr lang="en-US" altLang="zh-CN" sz="1300" b="0" kern="1200" smtClean="0">
                          <a:solidFill>
                            <a:schemeClr val="dk1"/>
                          </a:solidFill>
                          <a:latin typeface="+mn-lt"/>
                          <a:ea typeface="+mn-ea"/>
                          <a:cs typeface="+mn-cs"/>
                        </a:rPr>
                        <a:t>Visualization</a:t>
                      </a:r>
                      <a:endParaRPr lang="zh-CN" altLang="en-US" sz="1300" b="0" kern="1200">
                        <a:solidFill>
                          <a:schemeClr val="dk1"/>
                        </a:solidFill>
                        <a:latin typeface="+mn-lt"/>
                        <a:ea typeface="+mn-ea"/>
                        <a:cs typeface="+mn-cs"/>
                      </a:endParaRPr>
                    </a:p>
                  </a:txBody>
                  <a:tcPr/>
                </a:tc>
                <a:tc gridSpan="2">
                  <a:txBody>
                    <a:bodyPr/>
                    <a:lstStyle/>
                    <a:p>
                      <a:pPr marL="285750" indent="-285750">
                        <a:buFont typeface="Calibri" panose="020F0502020204030204" pitchFamily="34" charset="0"/>
                        <a:buChar char="*"/>
                      </a:pPr>
                      <a:r>
                        <a:rPr lang="en-US" altLang="zh-CN" sz="1300" dirty="0" smtClean="0"/>
                        <a:t>SA4 scope</a:t>
                      </a:r>
                      <a:endParaRPr lang="zh-CN" altLang="en-US" sz="1300" dirty="0"/>
                    </a:p>
                  </a:txBody>
                  <a:tcPr/>
                </a:tc>
                <a:tc hMerge="1">
                  <a:txBody>
                    <a:bodyPr/>
                    <a:lstStyle/>
                    <a:p>
                      <a:endParaRPr lang="zh-CN" altLang="en-US" sz="1400" dirty="0"/>
                    </a:p>
                  </a:txBody>
                  <a:tcPr/>
                </a:tc>
              </a:tr>
              <a:tr h="357497">
                <a:tc>
                  <a:txBody>
                    <a:bodyPr/>
                    <a:lstStyle/>
                    <a:p>
                      <a:pPr marL="0" algn="l" defTabSz="914400" rtl="0" eaLnBrk="1" latinLnBrk="0" hangingPunct="1"/>
                      <a:r>
                        <a:rPr lang="en-US" altLang="zh-CN" sz="1300" b="0" kern="1200" smtClean="0">
                          <a:solidFill>
                            <a:schemeClr val="dk1"/>
                          </a:solidFill>
                          <a:latin typeface="+mn-lt"/>
                          <a:ea typeface="+mn-ea"/>
                          <a:cs typeface="+mn-cs"/>
                        </a:rPr>
                        <a:t>Strategy optimization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dirty="0" smtClean="0"/>
                        <a:t>Not Supported</a:t>
                      </a:r>
                      <a:endParaRPr lang="zh-CN" altLang="en-US" sz="1300" dirty="0" smtClean="0"/>
                    </a:p>
                    <a:p>
                      <a:endParaRPr lang="zh-CN" altLang="en-US" sz="1300" dirty="0"/>
                    </a:p>
                  </a:txBody>
                  <a:tcPr/>
                </a:tc>
                <a:tc>
                  <a:txBody>
                    <a:bodyPr/>
                    <a:lstStyle/>
                    <a:p>
                      <a:pPr marL="285750" indent="-285750">
                        <a:buFont typeface="Wingdings" panose="05000000000000000000" pitchFamily="2" charset="2"/>
                        <a:buChar char="u"/>
                      </a:pPr>
                      <a:r>
                        <a:rPr lang="en-US" altLang="zh-CN" sz="1300" dirty="0" smtClean="0"/>
                        <a:t>Optimize parameters and strategies</a:t>
                      </a:r>
                    </a:p>
                    <a:p>
                      <a:pPr marL="285750" indent="-285750">
                        <a:buFont typeface="Wingdings" panose="05000000000000000000" pitchFamily="2" charset="2"/>
                        <a:buChar char="u"/>
                      </a:pPr>
                      <a:r>
                        <a:rPr lang="en-US" altLang="zh-CN" sz="1300" dirty="0" smtClean="0"/>
                        <a:t>AI based optimization through AIML</a:t>
                      </a:r>
                      <a:endParaRPr lang="zh-CN" altLang="en-US" sz="1300" dirty="0"/>
                    </a:p>
                  </a:txBody>
                  <a:tcPr/>
                </a:tc>
              </a:tr>
              <a:tr h="212264">
                <a:tc>
                  <a:txBody>
                    <a:bodyPr/>
                    <a:lstStyle/>
                    <a:p>
                      <a:r>
                        <a:rPr lang="en-US" altLang="zh-CN" sz="1300" b="0" kern="1200" smtClean="0">
                          <a:solidFill>
                            <a:schemeClr val="dk1"/>
                          </a:solidFill>
                          <a:latin typeface="+mn-lt"/>
                          <a:ea typeface="+mn-ea"/>
                          <a:cs typeface="+mn-cs"/>
                        </a:rPr>
                        <a:t>Algorithm deployment</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dirty="0" smtClean="0">
                          <a:solidFill>
                            <a:schemeClr val="dk1"/>
                          </a:solidFill>
                          <a:latin typeface="+mn-lt"/>
                          <a:ea typeface="+mn-ea"/>
                          <a:cs typeface="+mn-cs"/>
                        </a:rPr>
                        <a:t>Not Supported</a:t>
                      </a:r>
                      <a:endParaRPr lang="zh-CN" altLang="en-US" sz="1300" kern="1200" dirty="0">
                        <a:solidFill>
                          <a:schemeClr val="dk1"/>
                        </a:solidFill>
                        <a:latin typeface="+mn-lt"/>
                        <a:ea typeface="+mn-ea"/>
                        <a:cs typeface="+mn-cs"/>
                      </a:endParaRPr>
                    </a:p>
                  </a:txBody>
                  <a:tcPr/>
                </a:tc>
                <a:tc>
                  <a:txBody>
                    <a:bodyPr/>
                    <a:lstStyle/>
                    <a:p>
                      <a:pPr marL="285750" indent="-285750" algn="l" defTabSz="914400" rtl="0" eaLnBrk="1" latinLnBrk="0" hangingPunct="1">
                        <a:buFont typeface="Wingdings" panose="05000000000000000000" pitchFamily="2" charset="2"/>
                        <a:buChar char="u"/>
                      </a:pPr>
                      <a:r>
                        <a:rPr lang="en-US" altLang="zh-CN" sz="1300" kern="1200" dirty="0" smtClean="0">
                          <a:solidFill>
                            <a:schemeClr val="dk1"/>
                          </a:solidFill>
                          <a:latin typeface="+mn-lt"/>
                          <a:ea typeface="+mn-ea"/>
                          <a:cs typeface="+mn-cs"/>
                        </a:rPr>
                        <a:t>Integrate vertical own algorithms or modules</a:t>
                      </a:r>
                      <a:endParaRPr lang="zh-CN" altLang="en-US" sz="1300" kern="1200" dirty="0">
                        <a:solidFill>
                          <a:schemeClr val="dk1"/>
                        </a:solidFill>
                        <a:latin typeface="+mn-lt"/>
                        <a:ea typeface="+mn-ea"/>
                        <a:cs typeface="+mn-cs"/>
                      </a:endParaRPr>
                    </a:p>
                  </a:txBody>
                  <a:tcPr/>
                </a:tc>
              </a:tr>
              <a:tr h="357497">
                <a:tc>
                  <a:txBody>
                    <a:bodyPr/>
                    <a:lstStyle/>
                    <a:p>
                      <a:r>
                        <a:rPr lang="en-US" altLang="zh-CN" sz="1300" b="0" kern="1200" smtClean="0">
                          <a:solidFill>
                            <a:schemeClr val="dk1"/>
                          </a:solidFill>
                          <a:latin typeface="+mn-lt"/>
                          <a:ea typeface="+mn-ea"/>
                          <a:cs typeface="+mn-cs"/>
                        </a:rPr>
                        <a:t>Data augmentation</a:t>
                      </a:r>
                      <a:endParaRPr lang="zh-CN" altLang="en-US" sz="1300" b="0" kern="120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Current support </a:t>
                      </a:r>
                      <a:r>
                        <a:rPr lang="en-GB" altLang="zh-CN" sz="1300" kern="1200" dirty="0" smtClean="0">
                          <a:solidFill>
                            <a:schemeClr val="dk1"/>
                          </a:solidFill>
                          <a:latin typeface="+mn-lt"/>
                          <a:ea typeface="+mn-ea"/>
                          <a:cs typeface="+mn-cs"/>
                        </a:rPr>
                        <a:t>to generate ML training data and user </a:t>
                      </a:r>
                      <a:r>
                        <a:rPr lang="en-US" altLang="zh-CN" sz="1300" kern="1200" dirty="0" smtClean="0">
                          <a:solidFill>
                            <a:schemeClr val="dk1"/>
                          </a:solidFill>
                          <a:latin typeface="+mn-lt"/>
                          <a:ea typeface="+mn-ea"/>
                          <a:cs typeface="+mn-cs"/>
                        </a:rPr>
                        <a:t>experience data</a:t>
                      </a: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dirty="0" smtClean="0">
                          <a:solidFill>
                            <a:schemeClr val="dk1"/>
                          </a:solidFill>
                          <a:latin typeface="+mn-lt"/>
                          <a:ea typeface="+mn-ea"/>
                          <a:cs typeface="+mn-cs"/>
                        </a:rPr>
                        <a:t>Generate customized virtual scenarios and datasets on-demand</a:t>
                      </a:r>
                      <a:endParaRPr lang="zh-CN" altLang="en-US" sz="1300" kern="1200" dirty="0">
                        <a:solidFill>
                          <a:schemeClr val="dk1"/>
                        </a:solidFill>
                        <a:latin typeface="+mn-lt"/>
                        <a:ea typeface="+mn-ea"/>
                        <a:cs typeface="+mn-cs"/>
                      </a:endParaRPr>
                    </a:p>
                  </a:txBody>
                  <a:tcPr/>
                </a:tc>
              </a:tr>
              <a:tr h="357497">
                <a:tc>
                  <a:txBody>
                    <a:bodyPr/>
                    <a:lstStyle/>
                    <a:p>
                      <a:r>
                        <a:rPr lang="en-US" altLang="zh-CN" sz="1300" b="0" kern="1200" smtClean="0">
                          <a:solidFill>
                            <a:schemeClr val="dk1"/>
                          </a:solidFill>
                          <a:latin typeface="+mn-lt"/>
                          <a:ea typeface="+mn-ea"/>
                          <a:cs typeface="+mn-cs"/>
                        </a:rPr>
                        <a:t>Fault diagnosis and prediction</a:t>
                      </a:r>
                      <a:endParaRPr lang="zh-CN" altLang="en-US" sz="1300" b="0" kern="120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twin s</a:t>
                      </a:r>
                      <a:r>
                        <a:rPr lang="en-US" altLang="zh-CN" sz="1300" dirty="0" err="1" smtClean="0"/>
                        <a:t>upported</a:t>
                      </a:r>
                      <a:endParaRPr lang="zh-CN" altLang="en-US" sz="1300" dirty="0" smtClean="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indent="-285750">
                        <a:buFont typeface="Wingdings" panose="05000000000000000000" pitchFamily="2" charset="2"/>
                        <a:buChar char="u"/>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a:t>
                      </a:r>
                      <a:r>
                        <a:rPr lang="en-US" altLang="zh-CN" sz="1300" b="0" kern="1200" dirty="0" smtClean="0">
                          <a:solidFill>
                            <a:schemeClr val="dk1"/>
                          </a:solidFill>
                          <a:latin typeface="+mn-lt"/>
                          <a:ea typeface="+mn-ea"/>
                          <a:cs typeface="+mn-cs"/>
                        </a:rPr>
                        <a:t>diagnosis and prediction</a:t>
                      </a:r>
                      <a:endParaRPr lang="zh-CN" altLang="en-US" sz="1300" b="0" kern="1200" dirty="0" smtClean="0">
                        <a:solidFill>
                          <a:schemeClr val="dk1"/>
                        </a:solidFill>
                        <a:latin typeface="+mn-lt"/>
                        <a:ea typeface="+mn-ea"/>
                        <a:cs typeface="+mn-cs"/>
                      </a:endParaRPr>
                    </a:p>
                    <a:p>
                      <a:pPr marL="0" indent="0">
                        <a:buFont typeface="Wingdings" panose="05000000000000000000" pitchFamily="2" charset="2"/>
                        <a:buNone/>
                      </a:pPr>
                      <a:endParaRPr lang="zh-CN" altLang="en-US" sz="1300" kern="1200" dirty="0">
                        <a:solidFill>
                          <a:schemeClr val="dk1"/>
                        </a:solidFill>
                        <a:latin typeface="+mn-lt"/>
                        <a:ea typeface="+mn-ea"/>
                        <a:cs typeface="+mn-cs"/>
                      </a:endParaRPr>
                    </a:p>
                  </a:txBody>
                  <a:tcPr/>
                </a:tc>
              </a:tr>
              <a:tr h="212264">
                <a:tc>
                  <a:txBody>
                    <a:bodyPr/>
                    <a:lstStyle/>
                    <a:p>
                      <a:r>
                        <a:rPr lang="en-US" altLang="zh-CN" sz="1300" b="0" kern="1200" dirty="0" smtClean="0">
                          <a:solidFill>
                            <a:schemeClr val="dk1"/>
                          </a:solidFill>
                          <a:latin typeface="+mn-lt"/>
                          <a:ea typeface="+mn-ea"/>
                          <a:cs typeface="+mn-cs"/>
                        </a:rPr>
                        <a:t>Physical network provisioning</a:t>
                      </a:r>
                      <a:endParaRPr lang="zh-CN" altLang="en-US" sz="1300" b="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Network</a:t>
                      </a:r>
                      <a:r>
                        <a:rPr lang="en-GB" altLang="zh-CN" sz="1300" kern="1200" baseline="0" dirty="0" smtClean="0">
                          <a:solidFill>
                            <a:schemeClr val="dk1"/>
                          </a:solidFill>
                          <a:latin typeface="+mn-lt"/>
                          <a:ea typeface="+mn-ea"/>
                          <a:cs typeface="+mn-cs"/>
                        </a:rPr>
                        <a:t> twin s</a:t>
                      </a:r>
                      <a:r>
                        <a:rPr lang="en-US" altLang="zh-CN" sz="1300" dirty="0" err="1" smtClean="0"/>
                        <a:t>upported</a:t>
                      </a:r>
                      <a:endParaRPr lang="zh-CN" altLang="en-US" sz="1300" dirty="0" smtClean="0"/>
                    </a:p>
                    <a:p>
                      <a:pPr marL="285750" indent="-285750">
                        <a:buFont typeface="Wingdings" panose="05000000000000000000" pitchFamily="2" charset="2"/>
                        <a:buChar char="u"/>
                      </a:pPr>
                      <a:endParaRPr lang="zh-CN" altLang="en-US" sz="1300" kern="1200" dirty="0">
                        <a:solidFill>
                          <a:schemeClr val="dk1"/>
                        </a:solidFill>
                        <a:latin typeface="+mn-lt"/>
                        <a:ea typeface="+mn-ea"/>
                        <a:cs typeface="+mn-cs"/>
                      </a:endParaRPr>
                    </a:p>
                  </a:txBody>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kern="1200" baseline="0" dirty="0" smtClean="0">
                          <a:solidFill>
                            <a:schemeClr val="dk1"/>
                          </a:solidFill>
                          <a:latin typeface="+mn-lt"/>
                          <a:ea typeface="+mn-ea"/>
                          <a:cs typeface="+mn-cs"/>
                        </a:rPr>
                        <a:t>S</a:t>
                      </a:r>
                      <a:r>
                        <a:rPr lang="en-GB" altLang="zh-CN" sz="1300" kern="1200" baseline="0" dirty="0" err="1" smtClean="0">
                          <a:solidFill>
                            <a:schemeClr val="dk1"/>
                          </a:solidFill>
                          <a:latin typeface="+mn-lt"/>
                          <a:ea typeface="+mn-ea"/>
                          <a:cs typeface="+mn-cs"/>
                        </a:rPr>
                        <a:t>ervice</a:t>
                      </a:r>
                      <a:r>
                        <a:rPr lang="en-GB" altLang="zh-CN" sz="1300" kern="1200" baseline="0" dirty="0" smtClean="0">
                          <a:solidFill>
                            <a:schemeClr val="dk1"/>
                          </a:solidFill>
                          <a:latin typeface="+mn-lt"/>
                          <a:ea typeface="+mn-ea"/>
                          <a:cs typeface="+mn-cs"/>
                        </a:rPr>
                        <a:t> twin </a:t>
                      </a:r>
                      <a:r>
                        <a:rPr lang="en-US" altLang="zh-CN" sz="1300" b="0" kern="1200" dirty="0" smtClean="0">
                          <a:solidFill>
                            <a:schemeClr val="dk1"/>
                          </a:solidFill>
                          <a:latin typeface="+mn-lt"/>
                          <a:ea typeface="+mn-ea"/>
                          <a:cs typeface="+mn-cs"/>
                        </a:rPr>
                        <a:t>provisioning</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lang="en-US" altLang="zh-CN" sz="1300" b="0" kern="1200" dirty="0" smtClean="0">
                          <a:solidFill>
                            <a:schemeClr val="dk1"/>
                          </a:solidFill>
                          <a:latin typeface="+mn-lt"/>
                          <a:ea typeface="+mn-ea"/>
                          <a:cs typeface="+mn-cs"/>
                        </a:rPr>
                        <a:t>Distributed physical network provisioning according to different deployments/business models</a:t>
                      </a:r>
                      <a:endParaRPr lang="zh-CN" altLang="en-US" sz="1300" kern="1200" dirty="0">
                        <a:solidFill>
                          <a:schemeClr val="dk1"/>
                        </a:solidFill>
                        <a:latin typeface="+mn-lt"/>
                        <a:ea typeface="+mn-ea"/>
                        <a:cs typeface="+mn-cs"/>
                      </a:endParaRPr>
                    </a:p>
                  </a:txBody>
                  <a:tcPr/>
                </a:tc>
              </a:tr>
            </a:tbl>
          </a:graphicData>
        </a:graphic>
      </p:graphicFrame>
    </p:spTree>
    <p:extLst>
      <p:ext uri="{BB962C8B-B14F-4D97-AF65-F5344CB8AC3E}">
        <p14:creationId xmlns:p14="http://schemas.microsoft.com/office/powerpoint/2010/main" val="333572171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xfrm>
            <a:off x="1524000" y="1791018"/>
            <a:ext cx="9144000" cy="2387600"/>
          </a:xfrm>
        </p:spPr>
        <p:txBody>
          <a:bodyPr/>
          <a:lstStyle/>
          <a:p>
            <a:r>
              <a:rPr lang="en-US" altLang="zh-CN">
                <a:cs typeface="+mj-lt"/>
              </a:rPr>
              <a:t>Thank you</a:t>
            </a:r>
            <a:r>
              <a:rPr lang="zh-CN" altLang="en-US">
                <a:cs typeface="+mj-lt"/>
              </a:rPr>
              <a:t>！</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a:t>WA7: Digital Twin Aspects</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800" b="1" dirty="0">
                <a:ea typeface="微软雅黑" panose="020B0503020204020204" pitchFamily="34" charset="-122"/>
              </a:rPr>
              <a:t>Work Area Description: </a:t>
            </a:r>
            <a:r>
              <a:rPr lang="en-US" altLang="zh-CN" sz="1800" dirty="0">
                <a:ea typeface="微软雅黑" panose="020B0503020204020204" pitchFamily="34" charset="-122"/>
              </a:rPr>
              <a:t>Application enablement common aspects of digital twins service and use of digital </a:t>
            </a:r>
            <a:r>
              <a:rPr lang="en-US" altLang="zh-CN" sz="1800" dirty="0" smtClean="0">
                <a:ea typeface="微软雅黑" panose="020B0503020204020204" pitchFamily="34" charset="-122"/>
              </a:rPr>
              <a:t>twins </a:t>
            </a:r>
            <a:r>
              <a:rPr lang="en-US" altLang="zh-CN" sz="1800" dirty="0">
                <a:ea typeface="微软雅黑" panose="020B0503020204020204" pitchFamily="34" charset="-122"/>
              </a:rPr>
              <a:t>to support various applications. </a:t>
            </a:r>
          </a:p>
          <a:p>
            <a:r>
              <a:rPr lang="en-US" altLang="zh-CN" sz="1800" b="1" dirty="0">
                <a:ea typeface="微软雅黑" panose="020B0503020204020204" pitchFamily="34" charset="-122"/>
              </a:rPr>
              <a:t>Candidate Work Tasks: </a:t>
            </a:r>
            <a:endParaRPr lang="en-US" altLang="zh-CN" sz="1800" dirty="0">
              <a:ea typeface="微软雅黑" panose="020B0503020204020204" pitchFamily="34" charset="-122"/>
            </a:endParaRPr>
          </a:p>
          <a:p>
            <a:pPr lvl="1">
              <a:buFont typeface="Wingdings" panose="05000000000000000000" pitchFamily="2" charset="2"/>
              <a:buChar char="u"/>
            </a:pPr>
            <a:r>
              <a:rPr lang="en-US" altLang="zh-CN" sz="1800" dirty="0">
                <a:ea typeface="微软雅黑" panose="020B0503020204020204" pitchFamily="34" charset="-122"/>
              </a:rPr>
              <a:t>WT7.1: Application Digital Twins different from Network Digital Twins to support various verticals such as </a:t>
            </a:r>
            <a:r>
              <a:rPr lang="en-US" altLang="zh-CN" sz="1800" dirty="0" smtClean="0">
                <a:ea typeface="微软雅黑" panose="020B0503020204020204" pitchFamily="34" charset="-122"/>
              </a:rPr>
              <a:t>Factories</a:t>
            </a:r>
            <a:r>
              <a:rPr lang="en-US" altLang="zh-CN" sz="1800" dirty="0">
                <a:ea typeface="微软雅黑" panose="020B0503020204020204" pitchFamily="34" charset="-122"/>
              </a:rPr>
              <a:t>, Network. </a:t>
            </a:r>
          </a:p>
          <a:p>
            <a:pPr lvl="1">
              <a:buFont typeface="Wingdings" panose="05000000000000000000" pitchFamily="2" charset="2"/>
              <a:buChar char="u"/>
            </a:pPr>
            <a:r>
              <a:rPr lang="en-US" altLang="zh-CN" sz="1800" dirty="0">
                <a:ea typeface="微软雅黑" panose="020B0503020204020204" pitchFamily="34" charset="-122"/>
              </a:rPr>
              <a:t>WT7.2: Enabler Layer supported Service Digital Twins to enable rapid service development, testing, </a:t>
            </a:r>
            <a:r>
              <a:rPr lang="en-US" altLang="zh-CN" sz="1800" dirty="0" smtClean="0">
                <a:ea typeface="微软雅黑" panose="020B0503020204020204" pitchFamily="34" charset="-122"/>
              </a:rPr>
              <a:t>optimization</a:t>
            </a:r>
            <a:r>
              <a:rPr lang="en-US" altLang="zh-CN" sz="1800" dirty="0">
                <a:ea typeface="微软雅黑" panose="020B0503020204020204" pitchFamily="34" charset="-122"/>
              </a:rPr>
              <a:t>, and deployment of services. </a:t>
            </a:r>
          </a:p>
          <a:p>
            <a:pPr lvl="1">
              <a:buFont typeface="Wingdings" panose="05000000000000000000" pitchFamily="2" charset="2"/>
              <a:buChar char="u"/>
            </a:pPr>
            <a:r>
              <a:rPr lang="en-US" altLang="zh-CN" sz="1800" dirty="0">
                <a:ea typeface="微软雅黑" panose="020B0503020204020204" pitchFamily="34" charset="-122"/>
              </a:rPr>
              <a:t>WT7.3: Application enablement layer impacts for different deployments/business models and exposure of </a:t>
            </a:r>
            <a:r>
              <a:rPr lang="en-US" altLang="zh-CN" sz="1800" dirty="0" smtClean="0">
                <a:ea typeface="微软雅黑" panose="020B0503020204020204" pitchFamily="34" charset="-122"/>
              </a:rPr>
              <a:t>Digital </a:t>
            </a:r>
            <a:r>
              <a:rPr lang="en-US" altLang="zh-CN" sz="1800" dirty="0">
                <a:ea typeface="微软雅黑" panose="020B0503020204020204" pitchFamily="34" charset="-122"/>
              </a:rPr>
              <a:t>Twin services required by different vertical / applications over 6G. </a:t>
            </a:r>
          </a:p>
          <a:p>
            <a:pPr lvl="1">
              <a:buFont typeface="Wingdings" panose="05000000000000000000" pitchFamily="2" charset="2"/>
              <a:buChar char="u"/>
            </a:pPr>
            <a:r>
              <a:rPr lang="en-US" altLang="zh-CN" sz="1800" dirty="0">
                <a:ea typeface="微软雅黑" panose="020B0503020204020204" pitchFamily="34" charset="-122"/>
              </a:rPr>
              <a:t>WT7.4: Implications to existing SA6 application enablers (e.g. AIML, ADAES, Sensing, </a:t>
            </a:r>
            <a:r>
              <a:rPr lang="en-US" altLang="zh-CN" sz="1800" dirty="0" err="1">
                <a:ea typeface="微软雅黑" panose="020B0503020204020204" pitchFamily="34" charset="-122"/>
              </a:rPr>
              <a:t>EnergySys</a:t>
            </a:r>
            <a:r>
              <a:rPr lang="en-US" altLang="zh-CN" sz="1800" dirty="0">
                <a:ea typeface="微软雅黑" panose="020B0503020204020204" pitchFamily="34" charset="-122"/>
              </a:rPr>
              <a:t> and </a:t>
            </a:r>
            <a:r>
              <a:rPr lang="en-US" altLang="zh-CN" sz="1800" dirty="0" smtClean="0">
                <a:ea typeface="微软雅黑" panose="020B0503020204020204" pitchFamily="34" charset="-122"/>
              </a:rPr>
              <a:t>other </a:t>
            </a:r>
            <a:r>
              <a:rPr lang="en-US" altLang="zh-CN" sz="1800" dirty="0">
                <a:ea typeface="微软雅黑" panose="020B0503020204020204" pitchFamily="34" charset="-122"/>
              </a:rPr>
              <a:t>SEAL services) for supporting Digital Twin services. </a:t>
            </a:r>
            <a:endParaRPr lang="en-IN" altLang="zh-CN" sz="1800" dirty="0">
              <a:ea typeface="微软雅黑" panose="020B0503020204020204" pitchFamily="34" charset="-122"/>
            </a:endParaRPr>
          </a:p>
        </p:txBody>
      </p:sp>
    </p:spTree>
    <p:extLst>
      <p:ext uri="{BB962C8B-B14F-4D97-AF65-F5344CB8AC3E}">
        <p14:creationId xmlns:p14="http://schemas.microsoft.com/office/powerpoint/2010/main" val="1594442703"/>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smtClean="0"/>
              <a:t>Digital </a:t>
            </a:r>
            <a:r>
              <a:rPr lang="en-US" altLang="zh-CN" sz="3200" b="1" dirty="0"/>
              <a:t>Twin </a:t>
            </a:r>
            <a:r>
              <a:rPr lang="en-US" altLang="zh-CN" sz="3200" b="1" dirty="0" smtClean="0"/>
              <a:t>as a Service (</a:t>
            </a:r>
            <a:r>
              <a:rPr lang="en-US" altLang="zh-CN" sz="3200" b="1" dirty="0" err="1" smtClean="0"/>
              <a:t>DTaaS</a:t>
            </a:r>
            <a:r>
              <a:rPr lang="en-US" altLang="zh-CN" sz="3200" b="1" dirty="0" smtClean="0"/>
              <a:t>)</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600" b="1" dirty="0">
                <a:ea typeface="微软雅黑" panose="020B0503020204020204" pitchFamily="34" charset="-122"/>
              </a:rPr>
              <a:t>Digital Twin as a Service (</a:t>
            </a:r>
            <a:r>
              <a:rPr lang="en-US" altLang="zh-CN" sz="1600" b="1" dirty="0" err="1">
                <a:ea typeface="微软雅黑" panose="020B0503020204020204" pitchFamily="34" charset="-122"/>
              </a:rPr>
              <a:t>DTaaS</a:t>
            </a:r>
            <a:r>
              <a:rPr lang="en-US" altLang="zh-CN" sz="1600" b="1" dirty="0">
                <a:ea typeface="微软雅黑" panose="020B0503020204020204" pitchFamily="34" charset="-122"/>
              </a:rPr>
              <a:t>) </a:t>
            </a:r>
            <a:r>
              <a:rPr lang="en-US" altLang="zh-CN" sz="1600" dirty="0">
                <a:ea typeface="微软雅黑" panose="020B0503020204020204" pitchFamily="34" charset="-122"/>
              </a:rPr>
              <a:t>is a delivery model </a:t>
            </a:r>
            <a:r>
              <a:rPr lang="en-US" altLang="zh-CN" sz="1600" dirty="0" smtClean="0">
                <a:ea typeface="微软雅黑" panose="020B0503020204020204" pitchFamily="34" charset="-122"/>
              </a:rPr>
              <a:t>that provides </a:t>
            </a:r>
            <a:r>
              <a:rPr lang="en-US" altLang="zh-CN" sz="1600" dirty="0">
                <a:ea typeface="微软雅黑" panose="020B0503020204020204" pitchFamily="34" charset="-122"/>
              </a:rPr>
              <a:t>digital twin capabilities and functions to customers. Under this model, digital service providers deploy digital twin functions on their own servers and clouds, and users can access the service through the network. </a:t>
            </a:r>
          </a:p>
          <a:p>
            <a:r>
              <a:rPr lang="en-US" altLang="zh-CN" sz="1600" dirty="0">
                <a:ea typeface="微软雅黑" panose="020B0503020204020204" pitchFamily="34" charset="-122"/>
              </a:rPr>
              <a:t>The target customers of </a:t>
            </a:r>
            <a:r>
              <a:rPr lang="en-US" altLang="zh-CN" sz="1600" dirty="0" err="1">
                <a:ea typeface="微软雅黑" panose="020B0503020204020204" pitchFamily="34" charset="-122"/>
              </a:rPr>
              <a:t>DTaaS</a:t>
            </a:r>
            <a:r>
              <a:rPr lang="en-US" altLang="zh-CN" sz="1600" dirty="0">
                <a:ea typeface="微软雅黑" panose="020B0503020204020204" pitchFamily="34" charset="-122"/>
              </a:rPr>
              <a:t> include multiple roles of wireless communication network eco-system, such as: application developers, technology researchers, industry users, telecom operators and equipment vendors. </a:t>
            </a:r>
          </a:p>
          <a:p>
            <a:r>
              <a:rPr lang="en-US" altLang="zh-CN" sz="1600" dirty="0" err="1">
                <a:ea typeface="微软雅黑" panose="020B0503020204020204" pitchFamily="34" charset="-122"/>
              </a:rPr>
              <a:t>DTaaS</a:t>
            </a:r>
            <a:r>
              <a:rPr lang="en-US" altLang="zh-CN" sz="1600" dirty="0">
                <a:ea typeface="微软雅黑" panose="020B0503020204020204" pitchFamily="34" charset="-122"/>
              </a:rPr>
              <a:t> can provide with the following values for the above customers: </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Low-cost trials: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like physical network capability provisioning, simulation, parameter strategy optimization and algorithm deployment. This enables customers to accurately recreate specific networks in the digital twin environment for low-cost yet efficient execution, iteration and optimization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Open architecture: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customers with multiple </a:t>
            </a:r>
            <a:r>
              <a:rPr lang="en-US" altLang="zh-CN" sz="1600" dirty="0" smtClean="0">
                <a:ea typeface="微软雅黑" panose="020B0503020204020204" pitchFamily="34" charset="-122"/>
              </a:rPr>
              <a:t>capabilities</a:t>
            </a:r>
            <a:r>
              <a:rPr lang="en-US" altLang="zh-CN" sz="1600" dirty="0">
                <a:sym typeface="+mn-ea"/>
              </a:rPr>
              <a:t> through open interfaces</a:t>
            </a:r>
            <a:r>
              <a:rPr lang="en-US" altLang="zh-CN" sz="1600" dirty="0" smtClean="0">
                <a:ea typeface="微软雅黑" panose="020B0503020204020204" pitchFamily="34" charset="-122"/>
              </a:rPr>
              <a:t>. </a:t>
            </a:r>
            <a:r>
              <a:rPr lang="en-US" altLang="zh-CN" sz="1600" dirty="0">
                <a:ea typeface="微软雅黑" panose="020B0503020204020204" pitchFamily="34" charset="-122"/>
              </a:rPr>
              <a:t>This allows equipment vendors, technology researchers and third-party developers to deploy their own algorithms, models and even systems based on the </a:t>
            </a:r>
            <a:r>
              <a:rPr lang="en-US" altLang="zh-CN" sz="1600" dirty="0" err="1">
                <a:ea typeface="微软雅黑" panose="020B0503020204020204" pitchFamily="34" charset="-122"/>
              </a:rPr>
              <a:t>DTaaS</a:t>
            </a:r>
            <a:r>
              <a:rPr lang="en-US" altLang="zh-CN" sz="1600" dirty="0">
                <a:ea typeface="微软雅黑" panose="020B0503020204020204" pitchFamily="34" charset="-122"/>
              </a:rPr>
              <a:t> platform, realizing efficient innovation of new technologies, applications and autonomous network strategies.</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Easier data acquisition: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capabilities such as data augmentation and data collection, which enables to produce, process, transform, transmit and apply data from different network elements, devices, users and environments into complete and consistent datasets to support network analysis and modeling, making  data acquisition much easier.</a:t>
            </a:r>
            <a:endParaRPr lang="zh-CN" altLang="zh-CN" sz="1600" dirty="0">
              <a:ea typeface="微软雅黑" panose="020B0503020204020204" pitchFamily="34" charset="-122"/>
            </a:endParaRPr>
          </a:p>
          <a:p>
            <a:pPr lvl="1"/>
            <a:r>
              <a:rPr lang="en-US" altLang="zh-CN" sz="1600" dirty="0">
                <a:ea typeface="微软雅黑" panose="020B0503020204020204" pitchFamily="34" charset="-122"/>
              </a:rPr>
              <a:t>Improved model generalizability and interpretability: </a:t>
            </a:r>
            <a:r>
              <a:rPr lang="en-US" altLang="zh-CN" sz="1600" dirty="0" err="1">
                <a:ea typeface="微软雅黑" panose="020B0503020204020204" pitchFamily="34" charset="-122"/>
              </a:rPr>
              <a:t>DTaaS</a:t>
            </a:r>
            <a:r>
              <a:rPr lang="en-US" altLang="zh-CN" sz="1600" dirty="0">
                <a:ea typeface="微软雅黑" panose="020B0503020204020204" pitchFamily="34" charset="-122"/>
              </a:rPr>
              <a:t> provides model generation capabilities. Using a blended modeling approach that combines knowledge and data, </a:t>
            </a:r>
            <a:r>
              <a:rPr lang="en-US" altLang="zh-CN" sz="1600" dirty="0" err="1">
                <a:ea typeface="微软雅黑" panose="020B0503020204020204" pitchFamily="34" charset="-122"/>
              </a:rPr>
              <a:t>DTaaS</a:t>
            </a:r>
            <a:r>
              <a:rPr lang="en-US" altLang="zh-CN" sz="1600" dirty="0">
                <a:ea typeface="微软雅黑" panose="020B0503020204020204" pitchFamily="34" charset="-122"/>
              </a:rPr>
              <a:t> builds highly dynamic network models with high fidelity and precision. This leverages the strength of both model types to achieve a holistic network understanding, improving models' generalizability and interpretability.</a:t>
            </a:r>
            <a:endParaRPr lang="en-IN" altLang="zh-CN" sz="1600" dirty="0">
              <a:ea typeface="微软雅黑" panose="020B0503020204020204" pitchFamily="34" charset="-122"/>
            </a:endParaRPr>
          </a:p>
        </p:txBody>
      </p:sp>
    </p:spTree>
    <p:extLst>
      <p:ext uri="{BB962C8B-B14F-4D97-AF65-F5344CB8AC3E}">
        <p14:creationId xmlns:p14="http://schemas.microsoft.com/office/powerpoint/2010/main" val="3688769603"/>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smtClean="0"/>
              <a:t>DTaaS</a:t>
            </a:r>
            <a:r>
              <a:rPr lang="en-US" altLang="zh-CN" sz="3200" b="1" dirty="0"/>
              <a:t> architecture</a:t>
            </a:r>
            <a:endParaRPr lang="en-IN" sz="3200" b="1" dirty="0"/>
          </a:p>
        </p:txBody>
      </p:sp>
      <p:sp>
        <p:nvSpPr>
          <p:cNvPr id="5" name="矩形 4"/>
          <p:cNvSpPr/>
          <p:nvPr/>
        </p:nvSpPr>
        <p:spPr>
          <a:xfrm>
            <a:off x="4434032" y="5152009"/>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 name="矩形 5"/>
          <p:cNvSpPr/>
          <p:nvPr/>
        </p:nvSpPr>
        <p:spPr>
          <a:xfrm>
            <a:off x="4434032" y="2968328"/>
            <a:ext cx="6150904" cy="1707303"/>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7" name="文本框 6"/>
          <p:cNvSpPr txBox="1"/>
          <p:nvPr/>
        </p:nvSpPr>
        <p:spPr>
          <a:xfrm>
            <a:off x="4539003" y="3102743"/>
            <a:ext cx="5968780" cy="537492"/>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8" name="矩形 7"/>
          <p:cNvSpPr/>
          <p:nvPr/>
        </p:nvSpPr>
        <p:spPr>
          <a:xfrm>
            <a:off x="4434032" y="3748421"/>
            <a:ext cx="6150904" cy="620078"/>
          </a:xfrm>
          <a:prstGeom prst="rect">
            <a:avLst/>
          </a:prstGeom>
          <a:solidFill>
            <a:schemeClr val="bg1">
              <a:lumMod val="95000"/>
            </a:schemeClr>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a:solidFill>
                <a:srgbClr val="000000"/>
              </a:solidFill>
              <a:ea typeface="微软雅黑" panose="020B0503020204020204" pitchFamily="34" charset="-122"/>
              <a:cs typeface="Arial" panose="020B0604020202020204" pitchFamily="34" charset="0"/>
            </a:endParaRPr>
          </a:p>
        </p:txBody>
      </p:sp>
      <p:sp>
        <p:nvSpPr>
          <p:cNvPr id="9" name="文本框 8"/>
          <p:cNvSpPr txBox="1"/>
          <p:nvPr/>
        </p:nvSpPr>
        <p:spPr>
          <a:xfrm>
            <a:off x="4329177" y="5717205"/>
            <a:ext cx="1595451" cy="230832"/>
          </a:xfrm>
          <a:prstGeom prst="rect">
            <a:avLst/>
          </a:prstGeom>
          <a:noFill/>
        </p:spPr>
        <p:txBody>
          <a:bodyPr wrap="square" rtlCol="0" anchor="t">
            <a:spAutoFit/>
          </a:bodyPr>
          <a:lstStyle/>
          <a:p>
            <a:pPr algn="ctr"/>
            <a:r>
              <a:rPr lang="en-US" altLang="zh-CN" sz="900" b="1" kern="0" dirty="0">
                <a:solidFill>
                  <a:prstClr val="black"/>
                </a:solidFill>
                <a:ea typeface="微软雅黑" panose="020B0503020204020204" pitchFamily="34" charset="-122"/>
                <a:cs typeface="Arial" panose="020B0604020202020204" pitchFamily="34" charset="0"/>
                <a:sym typeface="+mn-ea"/>
              </a:rPr>
              <a:t>Physical </a:t>
            </a:r>
            <a:r>
              <a:rPr lang="en-US" altLang="zh-CN" sz="900" b="1" kern="0" dirty="0" smtClean="0">
                <a:solidFill>
                  <a:prstClr val="black"/>
                </a:solidFill>
                <a:ea typeface="微软雅黑" panose="020B0503020204020204" pitchFamily="34" charset="-122"/>
                <a:cs typeface="Arial" panose="020B0604020202020204" pitchFamily="34" charset="0"/>
                <a:sym typeface="+mn-ea"/>
              </a:rPr>
              <a:t>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grpSp>
        <p:nvGrpSpPr>
          <p:cNvPr id="10" name="组合 9"/>
          <p:cNvGrpSpPr/>
          <p:nvPr/>
        </p:nvGrpSpPr>
        <p:grpSpPr>
          <a:xfrm>
            <a:off x="6621107" y="4762291"/>
            <a:ext cx="244316" cy="328613"/>
            <a:chOff x="8052" y="8270"/>
            <a:chExt cx="513" cy="690"/>
          </a:xfrm>
        </p:grpSpPr>
        <p:sp>
          <p:nvSpPr>
            <p:cNvPr id="11" name="右箭头 55"/>
            <p:cNvSpPr/>
            <p:nvPr/>
          </p:nvSpPr>
          <p:spPr>
            <a:xfrm rot="5400000" flipH="1" flipV="1">
              <a:off x="8156" y="8551"/>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12" name="右箭头 55"/>
            <p:cNvSpPr/>
            <p:nvPr/>
          </p:nvSpPr>
          <p:spPr>
            <a:xfrm rot="16200000" flipH="1">
              <a:off x="7857" y="8465"/>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13" name="文本框 12"/>
          <p:cNvSpPr txBox="1"/>
          <p:nvPr/>
        </p:nvSpPr>
        <p:spPr>
          <a:xfrm>
            <a:off x="6772666" y="4822723"/>
            <a:ext cx="2705909" cy="230832"/>
          </a:xfrm>
          <a:prstGeom prst="rect">
            <a:avLst/>
          </a:prstGeom>
          <a:noFill/>
          <a:ln>
            <a:noFill/>
          </a:ln>
        </p:spPr>
        <p:txBody>
          <a:bodyPr wrap="square" rtlCol="0">
            <a:spAutoFit/>
          </a:bodyPr>
          <a:lstStyle/>
          <a:p>
            <a:pPr algn="ctr"/>
            <a:r>
              <a:rPr lang="en-US" altLang="zh-CN" sz="900" b="1" dirty="0">
                <a:solidFill>
                  <a:prstClr val="black"/>
                </a:solidFill>
                <a:ea typeface="微软雅黑" panose="020B0503020204020204" pitchFamily="34" charset="-122"/>
                <a:cs typeface="Arial" panose="020B0604020202020204" pitchFamily="34" charset="0"/>
              </a:rPr>
              <a:t>Data collection and control delivery</a:t>
            </a:r>
          </a:p>
        </p:txBody>
      </p:sp>
      <p:sp>
        <p:nvSpPr>
          <p:cNvPr id="14" name="文本框 13"/>
          <p:cNvSpPr txBox="1"/>
          <p:nvPr/>
        </p:nvSpPr>
        <p:spPr>
          <a:xfrm>
            <a:off x="4539003" y="4208750"/>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15" name="文本框 14"/>
          <p:cNvSpPr txBox="1"/>
          <p:nvPr/>
        </p:nvSpPr>
        <p:spPr>
          <a:xfrm>
            <a:off x="4505217" y="3125835"/>
            <a:ext cx="893321" cy="584775"/>
          </a:xfrm>
          <a:prstGeom prst="rect">
            <a:avLst/>
          </a:prstGeom>
          <a:noFill/>
        </p:spPr>
        <p:txBody>
          <a:bodyPr wrap="square" rtlCol="0" anchor="t">
            <a:spAutoFit/>
          </a:bodyPr>
          <a:lstStyle/>
          <a:p>
            <a:pPr algn="ctr"/>
            <a:r>
              <a:rPr lang="en-US" altLang="zh-CN" sz="800" b="1" dirty="0" smtClean="0">
                <a:solidFill>
                  <a:prstClr val="black"/>
                </a:solidFill>
                <a:ea typeface="微软雅黑" panose="020B0503020204020204" pitchFamily="34" charset="-122"/>
              </a:rPr>
              <a:t>Service capability</a:t>
            </a:r>
            <a:r>
              <a:rPr lang="en-US" altLang="zh-CN" sz="800" b="1" kern="0" dirty="0" smtClean="0">
                <a:solidFill>
                  <a:prstClr val="black"/>
                </a:solidFill>
                <a:ea typeface="微软雅黑" panose="020B0503020204020204" pitchFamily="34" charset="-122"/>
                <a:sym typeface="+mn-ea"/>
              </a:rPr>
              <a:t> expose layer </a:t>
            </a:r>
            <a:r>
              <a:rPr lang="en-US" altLang="zh-CN" sz="800" b="1" kern="0" dirty="0">
                <a:solidFill>
                  <a:prstClr val="black"/>
                </a:solidFill>
                <a:ea typeface="微软雅黑" panose="020B0503020204020204" pitchFamily="34" charset="-122"/>
                <a:sym typeface="+mn-ea"/>
              </a:rPr>
              <a:t>of digital twin</a:t>
            </a:r>
            <a:endParaRPr lang="zh-CN" altLang="en-US" sz="800" b="1" kern="0" dirty="0">
              <a:solidFill>
                <a:prstClr val="black"/>
              </a:solidFill>
              <a:ea typeface="微软雅黑" panose="020B0503020204020204" pitchFamily="34" charset="-122"/>
              <a:sym typeface="+mn-ea"/>
            </a:endParaRPr>
          </a:p>
        </p:txBody>
      </p:sp>
      <p:grpSp>
        <p:nvGrpSpPr>
          <p:cNvPr id="16" name="组合 15"/>
          <p:cNvGrpSpPr/>
          <p:nvPr/>
        </p:nvGrpSpPr>
        <p:grpSpPr>
          <a:xfrm>
            <a:off x="6739723" y="5279519"/>
            <a:ext cx="594360" cy="441661"/>
            <a:chOff x="3291459" y="5608447"/>
            <a:chExt cx="792480" cy="588880"/>
          </a:xfrm>
        </p:grpSpPr>
        <p:grpSp>
          <p:nvGrpSpPr>
            <p:cNvPr id="17" name="组合 16"/>
            <p:cNvGrpSpPr>
              <a:grpSpLocks noChangeAspect="1"/>
            </p:cNvGrpSpPr>
            <p:nvPr/>
          </p:nvGrpSpPr>
          <p:grpSpPr>
            <a:xfrm>
              <a:off x="3535934" y="5608447"/>
              <a:ext cx="448945" cy="313690"/>
              <a:chOff x="5138738" y="2630488"/>
              <a:chExt cx="1914525" cy="1606551"/>
            </a:xfrm>
            <a:solidFill>
              <a:srgbClr val="008DD3"/>
            </a:solidFill>
          </p:grpSpPr>
          <p:sp>
            <p:nvSpPr>
              <p:cNvPr id="19" name="Freeform 474"/>
              <p:cNvSpPr/>
              <p:nvPr/>
            </p:nvSpPr>
            <p:spPr bwMode="auto">
              <a:xfrm>
                <a:off x="6253163" y="2886076"/>
                <a:ext cx="100013" cy="88900"/>
              </a:xfrm>
              <a:custGeom>
                <a:avLst/>
                <a:gdLst>
                  <a:gd name="T0" fmla="*/ 7 w 10"/>
                  <a:gd name="T1" fmla="*/ 1 h 9"/>
                  <a:gd name="T2" fmla="*/ 5 w 10"/>
                  <a:gd name="T3" fmla="*/ 0 h 9"/>
                  <a:gd name="T4" fmla="*/ 5 w 10"/>
                  <a:gd name="T5" fmla="*/ 0 h 9"/>
                  <a:gd name="T6" fmla="*/ 5 w 10"/>
                  <a:gd name="T7" fmla="*/ 0 h 9"/>
                  <a:gd name="T8" fmla="*/ 3 w 10"/>
                  <a:gd name="T9" fmla="*/ 1 h 9"/>
                  <a:gd name="T10" fmla="*/ 2 w 10"/>
                  <a:gd name="T11" fmla="*/ 2 h 9"/>
                  <a:gd name="T12" fmla="*/ 2 w 10"/>
                  <a:gd name="T13" fmla="*/ 8 h 9"/>
                  <a:gd name="T14" fmla="*/ 3 w 10"/>
                  <a:gd name="T15" fmla="*/ 8 h 9"/>
                  <a:gd name="T16" fmla="*/ 5 w 10"/>
                  <a:gd name="T17" fmla="*/ 9 h 9"/>
                  <a:gd name="T18" fmla="*/ 5 w 10"/>
                  <a:gd name="T19" fmla="*/ 9 h 9"/>
                  <a:gd name="T20" fmla="*/ 5 w 10"/>
                  <a:gd name="T21" fmla="*/ 9 h 9"/>
                  <a:gd name="T22" fmla="*/ 7 w 10"/>
                  <a:gd name="T23" fmla="*/ 9 h 9"/>
                  <a:gd name="T24" fmla="*/ 8 w 10"/>
                  <a:gd name="T25" fmla="*/ 8 h 9"/>
                  <a:gd name="T26" fmla="*/ 8 w 10"/>
                  <a:gd name="T27" fmla="*/ 2 h 9"/>
                  <a:gd name="T28" fmla="*/ 7 w 10"/>
                  <a:gd name="T29"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9">
                    <a:moveTo>
                      <a:pt x="7" y="1"/>
                    </a:moveTo>
                    <a:cubicBezTo>
                      <a:pt x="6" y="0"/>
                      <a:pt x="6" y="0"/>
                      <a:pt x="5" y="0"/>
                    </a:cubicBezTo>
                    <a:cubicBezTo>
                      <a:pt x="5" y="0"/>
                      <a:pt x="5" y="0"/>
                      <a:pt x="5" y="0"/>
                    </a:cubicBezTo>
                    <a:cubicBezTo>
                      <a:pt x="5" y="0"/>
                      <a:pt x="5" y="0"/>
                      <a:pt x="5" y="0"/>
                    </a:cubicBezTo>
                    <a:cubicBezTo>
                      <a:pt x="4" y="0"/>
                      <a:pt x="3" y="1"/>
                      <a:pt x="3" y="1"/>
                    </a:cubicBezTo>
                    <a:cubicBezTo>
                      <a:pt x="3" y="1"/>
                      <a:pt x="2" y="1"/>
                      <a:pt x="2" y="2"/>
                    </a:cubicBezTo>
                    <a:cubicBezTo>
                      <a:pt x="0" y="3"/>
                      <a:pt x="0" y="6"/>
                      <a:pt x="2" y="8"/>
                    </a:cubicBezTo>
                    <a:cubicBezTo>
                      <a:pt x="2" y="8"/>
                      <a:pt x="3" y="8"/>
                      <a:pt x="3" y="8"/>
                    </a:cubicBezTo>
                    <a:cubicBezTo>
                      <a:pt x="3" y="9"/>
                      <a:pt x="4" y="9"/>
                      <a:pt x="5" y="9"/>
                    </a:cubicBezTo>
                    <a:cubicBezTo>
                      <a:pt x="5" y="9"/>
                      <a:pt x="5" y="9"/>
                      <a:pt x="5" y="9"/>
                    </a:cubicBezTo>
                    <a:cubicBezTo>
                      <a:pt x="5" y="9"/>
                      <a:pt x="5" y="9"/>
                      <a:pt x="5" y="9"/>
                    </a:cubicBezTo>
                    <a:cubicBezTo>
                      <a:pt x="6" y="9"/>
                      <a:pt x="6" y="9"/>
                      <a:pt x="7" y="9"/>
                    </a:cubicBezTo>
                    <a:cubicBezTo>
                      <a:pt x="7" y="8"/>
                      <a:pt x="8" y="8"/>
                      <a:pt x="8" y="8"/>
                    </a:cubicBezTo>
                    <a:cubicBezTo>
                      <a:pt x="10" y="6"/>
                      <a:pt x="10" y="3"/>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0" name="Freeform 475"/>
              <p:cNvSpPr/>
              <p:nvPr/>
            </p:nvSpPr>
            <p:spPr bwMode="auto">
              <a:xfrm>
                <a:off x="5207001" y="3063876"/>
                <a:ext cx="98425" cy="39688"/>
              </a:xfrm>
              <a:custGeom>
                <a:avLst/>
                <a:gdLst>
                  <a:gd name="T0" fmla="*/ 9 w 10"/>
                  <a:gd name="T1" fmla="*/ 4 h 4"/>
                  <a:gd name="T2" fmla="*/ 10 w 10"/>
                  <a:gd name="T3" fmla="*/ 3 h 4"/>
                  <a:gd name="T4" fmla="*/ 10 w 10"/>
                  <a:gd name="T5" fmla="*/ 0 h 4"/>
                  <a:gd name="T6" fmla="*/ 0 w 10"/>
                  <a:gd name="T7" fmla="*/ 0 h 4"/>
                  <a:gd name="T8" fmla="*/ 0 w 10"/>
                  <a:gd name="T9" fmla="*/ 3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4"/>
                      <a:pt x="10" y="3"/>
                    </a:cubicBezTo>
                    <a:cubicBezTo>
                      <a:pt x="10" y="0"/>
                      <a:pt x="10" y="0"/>
                      <a:pt x="10" y="0"/>
                    </a:cubicBezTo>
                    <a:cubicBezTo>
                      <a:pt x="0" y="0"/>
                      <a:pt x="0" y="0"/>
                      <a:pt x="0" y="0"/>
                    </a:cubicBezTo>
                    <a:cubicBezTo>
                      <a:pt x="0" y="3"/>
                      <a:pt x="0" y="3"/>
                      <a:pt x="0" y="3"/>
                    </a:cubicBezTo>
                    <a:cubicBezTo>
                      <a:pt x="0" y="4"/>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1" name="Freeform 476"/>
              <p:cNvSpPr/>
              <p:nvPr/>
            </p:nvSpPr>
            <p:spPr bwMode="auto">
              <a:xfrm>
                <a:off x="6253163" y="3448051"/>
                <a:ext cx="100013" cy="98425"/>
              </a:xfrm>
              <a:custGeom>
                <a:avLst/>
                <a:gdLst>
                  <a:gd name="T0" fmla="*/ 2 w 10"/>
                  <a:gd name="T1" fmla="*/ 2 h 10"/>
                  <a:gd name="T2" fmla="*/ 2 w 10"/>
                  <a:gd name="T3" fmla="*/ 8 h 10"/>
                  <a:gd name="T4" fmla="*/ 8 w 10"/>
                  <a:gd name="T5" fmla="*/ 8 h 10"/>
                  <a:gd name="T6" fmla="*/ 8 w 10"/>
                  <a:gd name="T7" fmla="*/ 2 h 10"/>
                  <a:gd name="T8" fmla="*/ 2 w 10"/>
                  <a:gd name="T9" fmla="*/ 2 h 10"/>
                </a:gdLst>
                <a:ahLst/>
                <a:cxnLst>
                  <a:cxn ang="0">
                    <a:pos x="T0" y="T1"/>
                  </a:cxn>
                  <a:cxn ang="0">
                    <a:pos x="T2" y="T3"/>
                  </a:cxn>
                  <a:cxn ang="0">
                    <a:pos x="T4" y="T5"/>
                  </a:cxn>
                  <a:cxn ang="0">
                    <a:pos x="T6" y="T7"/>
                  </a:cxn>
                  <a:cxn ang="0">
                    <a:pos x="T8" y="T9"/>
                  </a:cxn>
                </a:cxnLst>
                <a:rect l="0" t="0" r="r" b="b"/>
                <a:pathLst>
                  <a:path w="10" h="10">
                    <a:moveTo>
                      <a:pt x="2" y="2"/>
                    </a:moveTo>
                    <a:cubicBezTo>
                      <a:pt x="0" y="4"/>
                      <a:pt x="0" y="6"/>
                      <a:pt x="2" y="8"/>
                    </a:cubicBezTo>
                    <a:cubicBezTo>
                      <a:pt x="4" y="10"/>
                      <a:pt x="7" y="10"/>
                      <a:pt x="8" y="8"/>
                    </a:cubicBezTo>
                    <a:cubicBezTo>
                      <a:pt x="10" y="6"/>
                      <a:pt x="10" y="4"/>
                      <a:pt x="8" y="2"/>
                    </a:cubicBezTo>
                    <a:cubicBezTo>
                      <a:pt x="7" y="0"/>
                      <a:pt x="4"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2" name="Freeform 477"/>
              <p:cNvSpPr/>
              <p:nvPr/>
            </p:nvSpPr>
            <p:spPr bwMode="auto">
              <a:xfrm>
                <a:off x="5878513" y="3270251"/>
                <a:ext cx="474663" cy="138113"/>
              </a:xfrm>
              <a:custGeom>
                <a:avLst/>
                <a:gdLst>
                  <a:gd name="T0" fmla="*/ 47 w 48"/>
                  <a:gd name="T1" fmla="*/ 0 h 14"/>
                  <a:gd name="T2" fmla="*/ 1 w 48"/>
                  <a:gd name="T3" fmla="*/ 0 h 14"/>
                  <a:gd name="T4" fmla="*/ 0 w 48"/>
                  <a:gd name="T5" fmla="*/ 1 h 14"/>
                  <a:gd name="T6" fmla="*/ 0 w 48"/>
                  <a:gd name="T7" fmla="*/ 12 h 14"/>
                  <a:gd name="T8" fmla="*/ 1 w 48"/>
                  <a:gd name="T9" fmla="*/ 14 h 14"/>
                  <a:gd name="T10" fmla="*/ 47 w 48"/>
                  <a:gd name="T11" fmla="*/ 14 h 14"/>
                  <a:gd name="T12" fmla="*/ 48 w 48"/>
                  <a:gd name="T13" fmla="*/ 12 h 14"/>
                  <a:gd name="T14" fmla="*/ 48 w 48"/>
                  <a:gd name="T15" fmla="*/ 1 h 14"/>
                  <a:gd name="T16" fmla="*/ 47 w 48"/>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4">
                    <a:moveTo>
                      <a:pt x="47" y="0"/>
                    </a:moveTo>
                    <a:cubicBezTo>
                      <a:pt x="1" y="0"/>
                      <a:pt x="1" y="0"/>
                      <a:pt x="1" y="0"/>
                    </a:cubicBezTo>
                    <a:cubicBezTo>
                      <a:pt x="1" y="0"/>
                      <a:pt x="0" y="1"/>
                      <a:pt x="0" y="1"/>
                    </a:cubicBezTo>
                    <a:cubicBezTo>
                      <a:pt x="0" y="12"/>
                      <a:pt x="0" y="12"/>
                      <a:pt x="0" y="12"/>
                    </a:cubicBezTo>
                    <a:cubicBezTo>
                      <a:pt x="0" y="13"/>
                      <a:pt x="1" y="14"/>
                      <a:pt x="1" y="14"/>
                    </a:cubicBezTo>
                    <a:cubicBezTo>
                      <a:pt x="47" y="14"/>
                      <a:pt x="47" y="14"/>
                      <a:pt x="47" y="14"/>
                    </a:cubicBezTo>
                    <a:cubicBezTo>
                      <a:pt x="48" y="14"/>
                      <a:pt x="48" y="13"/>
                      <a:pt x="48" y="12"/>
                    </a:cubicBezTo>
                    <a:cubicBezTo>
                      <a:pt x="48" y="1"/>
                      <a:pt x="48" y="1"/>
                      <a:pt x="48" y="1"/>
                    </a:cubicBezTo>
                    <a:cubicBezTo>
                      <a:pt x="48" y="1"/>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3" name="Freeform 478"/>
              <p:cNvSpPr/>
              <p:nvPr/>
            </p:nvSpPr>
            <p:spPr bwMode="auto">
              <a:xfrm>
                <a:off x="5207001" y="3635376"/>
                <a:ext cx="98425" cy="39688"/>
              </a:xfrm>
              <a:custGeom>
                <a:avLst/>
                <a:gdLst>
                  <a:gd name="T0" fmla="*/ 9 w 10"/>
                  <a:gd name="T1" fmla="*/ 4 h 4"/>
                  <a:gd name="T2" fmla="*/ 10 w 10"/>
                  <a:gd name="T3" fmla="*/ 2 h 4"/>
                  <a:gd name="T4" fmla="*/ 10 w 10"/>
                  <a:gd name="T5" fmla="*/ 0 h 4"/>
                  <a:gd name="T6" fmla="*/ 0 w 10"/>
                  <a:gd name="T7" fmla="*/ 0 h 4"/>
                  <a:gd name="T8" fmla="*/ 0 w 10"/>
                  <a:gd name="T9" fmla="*/ 2 h 4"/>
                  <a:gd name="T10" fmla="*/ 2 w 10"/>
                  <a:gd name="T11" fmla="*/ 4 h 4"/>
                  <a:gd name="T12" fmla="*/ 9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4"/>
                    </a:moveTo>
                    <a:cubicBezTo>
                      <a:pt x="10" y="4"/>
                      <a:pt x="10" y="3"/>
                      <a:pt x="10" y="2"/>
                    </a:cubicBezTo>
                    <a:cubicBezTo>
                      <a:pt x="10" y="0"/>
                      <a:pt x="10" y="0"/>
                      <a:pt x="10" y="0"/>
                    </a:cubicBezTo>
                    <a:cubicBezTo>
                      <a:pt x="0" y="0"/>
                      <a:pt x="0" y="0"/>
                      <a:pt x="0" y="0"/>
                    </a:cubicBezTo>
                    <a:cubicBezTo>
                      <a:pt x="0" y="2"/>
                      <a:pt x="0" y="2"/>
                      <a:pt x="0" y="2"/>
                    </a:cubicBezTo>
                    <a:cubicBezTo>
                      <a:pt x="0" y="3"/>
                      <a:pt x="1" y="4"/>
                      <a:pt x="2" y="4"/>
                    </a:cubicBezTo>
                    <a:lnTo>
                      <a:pt x="9"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4" name="Freeform 479"/>
              <p:cNvSpPr/>
              <p:nvPr/>
            </p:nvSpPr>
            <p:spPr bwMode="auto">
              <a:xfrm>
                <a:off x="6264276" y="3635376"/>
                <a:ext cx="98425" cy="39688"/>
              </a:xfrm>
              <a:custGeom>
                <a:avLst/>
                <a:gdLst>
                  <a:gd name="T0" fmla="*/ 8 w 10"/>
                  <a:gd name="T1" fmla="*/ 4 h 4"/>
                  <a:gd name="T2" fmla="*/ 10 w 10"/>
                  <a:gd name="T3" fmla="*/ 2 h 4"/>
                  <a:gd name="T4" fmla="*/ 10 w 10"/>
                  <a:gd name="T5" fmla="*/ 0 h 4"/>
                  <a:gd name="T6" fmla="*/ 0 w 10"/>
                  <a:gd name="T7" fmla="*/ 0 h 4"/>
                  <a:gd name="T8" fmla="*/ 0 w 10"/>
                  <a:gd name="T9" fmla="*/ 2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3"/>
                      <a:pt x="10" y="2"/>
                    </a:cubicBezTo>
                    <a:cubicBezTo>
                      <a:pt x="10" y="0"/>
                      <a:pt x="10" y="0"/>
                      <a:pt x="10" y="0"/>
                    </a:cubicBezTo>
                    <a:cubicBezTo>
                      <a:pt x="0" y="0"/>
                      <a:pt x="0" y="0"/>
                      <a:pt x="0" y="0"/>
                    </a:cubicBezTo>
                    <a:cubicBezTo>
                      <a:pt x="0" y="2"/>
                      <a:pt x="0" y="2"/>
                      <a:pt x="0" y="2"/>
                    </a:cubicBezTo>
                    <a:cubicBezTo>
                      <a:pt x="0" y="3"/>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5" name="Freeform 480"/>
              <p:cNvSpPr/>
              <p:nvPr/>
            </p:nvSpPr>
            <p:spPr bwMode="auto">
              <a:xfrm>
                <a:off x="6253163" y="4021138"/>
                <a:ext cx="100013" cy="87313"/>
              </a:xfrm>
              <a:custGeom>
                <a:avLst/>
                <a:gdLst>
                  <a:gd name="T0" fmla="*/ 2 w 10"/>
                  <a:gd name="T1" fmla="*/ 1 h 9"/>
                  <a:gd name="T2" fmla="*/ 2 w 10"/>
                  <a:gd name="T3" fmla="*/ 8 h 9"/>
                  <a:gd name="T4" fmla="*/ 8 w 10"/>
                  <a:gd name="T5" fmla="*/ 8 h 9"/>
                  <a:gd name="T6" fmla="*/ 8 w 10"/>
                  <a:gd name="T7" fmla="*/ 1 h 9"/>
                  <a:gd name="T8" fmla="*/ 2 w 10"/>
                  <a:gd name="T9" fmla="*/ 1 h 9"/>
                </a:gdLst>
                <a:ahLst/>
                <a:cxnLst>
                  <a:cxn ang="0">
                    <a:pos x="T0" y="T1"/>
                  </a:cxn>
                  <a:cxn ang="0">
                    <a:pos x="T2" y="T3"/>
                  </a:cxn>
                  <a:cxn ang="0">
                    <a:pos x="T4" y="T5"/>
                  </a:cxn>
                  <a:cxn ang="0">
                    <a:pos x="T6" y="T7"/>
                  </a:cxn>
                  <a:cxn ang="0">
                    <a:pos x="T8" y="T9"/>
                  </a:cxn>
                </a:cxnLst>
                <a:rect l="0" t="0" r="r" b="b"/>
                <a:pathLst>
                  <a:path w="10" h="9">
                    <a:moveTo>
                      <a:pt x="2" y="1"/>
                    </a:moveTo>
                    <a:cubicBezTo>
                      <a:pt x="0" y="3"/>
                      <a:pt x="0" y="6"/>
                      <a:pt x="2" y="8"/>
                    </a:cubicBezTo>
                    <a:cubicBezTo>
                      <a:pt x="4" y="9"/>
                      <a:pt x="7" y="9"/>
                      <a:pt x="8" y="8"/>
                    </a:cubicBezTo>
                    <a:cubicBezTo>
                      <a:pt x="10" y="6"/>
                      <a:pt x="10" y="3"/>
                      <a:pt x="8" y="1"/>
                    </a:cubicBezTo>
                    <a:cubicBezTo>
                      <a:pt x="7" y="0"/>
                      <a:pt x="4"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6" name="Freeform 481"/>
              <p:cNvSpPr>
                <a:spLocks noEditPoints="1"/>
              </p:cNvSpPr>
              <p:nvPr/>
            </p:nvSpPr>
            <p:spPr bwMode="auto">
              <a:xfrm>
                <a:off x="5138738" y="3763963"/>
                <a:ext cx="1312863" cy="423863"/>
              </a:xfrm>
              <a:custGeom>
                <a:avLst/>
                <a:gdLst>
                  <a:gd name="T0" fmla="*/ 5 w 133"/>
                  <a:gd name="T1" fmla="*/ 0 h 43"/>
                  <a:gd name="T2" fmla="*/ 0 w 133"/>
                  <a:gd name="T3" fmla="*/ 38 h 43"/>
                  <a:gd name="T4" fmla="*/ 128 w 133"/>
                  <a:gd name="T5" fmla="*/ 43 h 43"/>
                  <a:gd name="T6" fmla="*/ 133 w 133"/>
                  <a:gd name="T7" fmla="*/ 4 h 43"/>
                  <a:gd name="T8" fmla="*/ 17 w 133"/>
                  <a:gd name="T9" fmla="*/ 34 h 43"/>
                  <a:gd name="T10" fmla="*/ 13 w 133"/>
                  <a:gd name="T11" fmla="*/ 35 h 43"/>
                  <a:gd name="T12" fmla="*/ 11 w 133"/>
                  <a:gd name="T13" fmla="*/ 9 h 43"/>
                  <a:gd name="T14" fmla="*/ 15 w 133"/>
                  <a:gd name="T15" fmla="*/ 7 h 43"/>
                  <a:gd name="T16" fmla="*/ 17 w 133"/>
                  <a:gd name="T17" fmla="*/ 34 h 43"/>
                  <a:gd name="T18" fmla="*/ 24 w 133"/>
                  <a:gd name="T19" fmla="*/ 35 h 43"/>
                  <a:gd name="T20" fmla="*/ 20 w 133"/>
                  <a:gd name="T21" fmla="*/ 34 h 43"/>
                  <a:gd name="T22" fmla="*/ 22 w 133"/>
                  <a:gd name="T23" fmla="*/ 7 h 43"/>
                  <a:gd name="T24" fmla="*/ 26 w 133"/>
                  <a:gd name="T25" fmla="*/ 9 h 43"/>
                  <a:gd name="T26" fmla="*/ 35 w 133"/>
                  <a:gd name="T27" fmla="*/ 34 h 43"/>
                  <a:gd name="T28" fmla="*/ 31 w 133"/>
                  <a:gd name="T29" fmla="*/ 35 h 43"/>
                  <a:gd name="T30" fmla="*/ 29 w 133"/>
                  <a:gd name="T31" fmla="*/ 9 h 43"/>
                  <a:gd name="T32" fmla="*/ 33 w 133"/>
                  <a:gd name="T33" fmla="*/ 7 h 43"/>
                  <a:gd name="T34" fmla="*/ 35 w 133"/>
                  <a:gd name="T35" fmla="*/ 34 h 43"/>
                  <a:gd name="T36" fmla="*/ 42 w 133"/>
                  <a:gd name="T37" fmla="*/ 35 h 43"/>
                  <a:gd name="T38" fmla="*/ 38 w 133"/>
                  <a:gd name="T39" fmla="*/ 34 h 43"/>
                  <a:gd name="T40" fmla="*/ 40 w 133"/>
                  <a:gd name="T41" fmla="*/ 7 h 43"/>
                  <a:gd name="T42" fmla="*/ 44 w 133"/>
                  <a:gd name="T43" fmla="*/ 9 h 43"/>
                  <a:gd name="T44" fmla="*/ 53 w 133"/>
                  <a:gd name="T45" fmla="*/ 34 h 43"/>
                  <a:gd name="T46" fmla="*/ 49 w 133"/>
                  <a:gd name="T47" fmla="*/ 35 h 43"/>
                  <a:gd name="T48" fmla="*/ 47 w 133"/>
                  <a:gd name="T49" fmla="*/ 9 h 43"/>
                  <a:gd name="T50" fmla="*/ 51 w 133"/>
                  <a:gd name="T51" fmla="*/ 7 h 43"/>
                  <a:gd name="T52" fmla="*/ 53 w 133"/>
                  <a:gd name="T53" fmla="*/ 34 h 43"/>
                  <a:gd name="T54" fmla="*/ 112 w 133"/>
                  <a:gd name="T55" fmla="*/ 31 h 43"/>
                  <a:gd name="T56" fmla="*/ 125 w 133"/>
                  <a:gd name="T57" fmla="*/ 31 h 43"/>
                  <a:gd name="T58" fmla="*/ 125 w 133"/>
                  <a:gd name="T59" fmla="*/ 20 h 43"/>
                  <a:gd name="T60" fmla="*/ 76 w 133"/>
                  <a:gd name="T61" fmla="*/ 23 h 43"/>
                  <a:gd name="T62" fmla="*/ 74 w 133"/>
                  <a:gd name="T63" fmla="*/ 9 h 43"/>
                  <a:gd name="T64" fmla="*/ 122 w 133"/>
                  <a:gd name="T65" fmla="*/ 6 h 43"/>
                  <a:gd name="T66" fmla="*/ 125 w 133"/>
                  <a:gd name="T67"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3" h="43">
                    <a:moveTo>
                      <a:pt x="128" y="0"/>
                    </a:moveTo>
                    <a:cubicBezTo>
                      <a:pt x="5" y="0"/>
                      <a:pt x="5" y="0"/>
                      <a:pt x="5" y="0"/>
                    </a:cubicBezTo>
                    <a:cubicBezTo>
                      <a:pt x="2" y="0"/>
                      <a:pt x="0" y="2"/>
                      <a:pt x="0" y="4"/>
                    </a:cubicBezTo>
                    <a:cubicBezTo>
                      <a:pt x="0" y="38"/>
                      <a:pt x="0" y="38"/>
                      <a:pt x="0" y="38"/>
                    </a:cubicBezTo>
                    <a:cubicBezTo>
                      <a:pt x="0" y="41"/>
                      <a:pt x="2" y="43"/>
                      <a:pt x="5"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9"/>
                      <a:pt x="11" y="9"/>
                      <a:pt x="11" y="9"/>
                    </a:cubicBezTo>
                    <a:cubicBezTo>
                      <a:pt x="11" y="8"/>
                      <a:pt x="12" y="7"/>
                      <a:pt x="13" y="7"/>
                    </a:cubicBezTo>
                    <a:cubicBezTo>
                      <a:pt x="15" y="7"/>
                      <a:pt x="15" y="7"/>
                      <a:pt x="15" y="7"/>
                    </a:cubicBezTo>
                    <a:cubicBezTo>
                      <a:pt x="16" y="7"/>
                      <a:pt x="17" y="8"/>
                      <a:pt x="17" y="9"/>
                    </a:cubicBezTo>
                    <a:lnTo>
                      <a:pt x="17" y="34"/>
                    </a:lnTo>
                    <a:close/>
                    <a:moveTo>
                      <a:pt x="26" y="34"/>
                    </a:moveTo>
                    <a:cubicBezTo>
                      <a:pt x="26" y="35"/>
                      <a:pt x="25" y="35"/>
                      <a:pt x="24" y="35"/>
                    </a:cubicBezTo>
                    <a:cubicBezTo>
                      <a:pt x="22" y="35"/>
                      <a:pt x="22" y="35"/>
                      <a:pt x="22" y="35"/>
                    </a:cubicBezTo>
                    <a:cubicBezTo>
                      <a:pt x="21" y="35"/>
                      <a:pt x="20" y="35"/>
                      <a:pt x="20" y="34"/>
                    </a:cubicBezTo>
                    <a:cubicBezTo>
                      <a:pt x="20" y="9"/>
                      <a:pt x="20" y="9"/>
                      <a:pt x="20" y="9"/>
                    </a:cubicBezTo>
                    <a:cubicBezTo>
                      <a:pt x="20" y="8"/>
                      <a:pt x="21" y="7"/>
                      <a:pt x="22" y="7"/>
                    </a:cubicBezTo>
                    <a:cubicBezTo>
                      <a:pt x="24" y="7"/>
                      <a:pt x="24" y="7"/>
                      <a:pt x="24" y="7"/>
                    </a:cubicBezTo>
                    <a:cubicBezTo>
                      <a:pt x="25" y="7"/>
                      <a:pt x="26" y="8"/>
                      <a:pt x="26" y="9"/>
                    </a:cubicBezTo>
                    <a:lnTo>
                      <a:pt x="26" y="34"/>
                    </a:lnTo>
                    <a:close/>
                    <a:moveTo>
                      <a:pt x="35" y="34"/>
                    </a:moveTo>
                    <a:cubicBezTo>
                      <a:pt x="35" y="35"/>
                      <a:pt x="34" y="35"/>
                      <a:pt x="33" y="35"/>
                    </a:cubicBezTo>
                    <a:cubicBezTo>
                      <a:pt x="31" y="35"/>
                      <a:pt x="31" y="35"/>
                      <a:pt x="31" y="35"/>
                    </a:cubicBezTo>
                    <a:cubicBezTo>
                      <a:pt x="30" y="35"/>
                      <a:pt x="29" y="35"/>
                      <a:pt x="29" y="34"/>
                    </a:cubicBezTo>
                    <a:cubicBezTo>
                      <a:pt x="29" y="9"/>
                      <a:pt x="29" y="9"/>
                      <a:pt x="29" y="9"/>
                    </a:cubicBezTo>
                    <a:cubicBezTo>
                      <a:pt x="29" y="8"/>
                      <a:pt x="30" y="7"/>
                      <a:pt x="31" y="7"/>
                    </a:cubicBezTo>
                    <a:cubicBezTo>
                      <a:pt x="33" y="7"/>
                      <a:pt x="33" y="7"/>
                      <a:pt x="33" y="7"/>
                    </a:cubicBezTo>
                    <a:cubicBezTo>
                      <a:pt x="34" y="7"/>
                      <a:pt x="35" y="8"/>
                      <a:pt x="35" y="9"/>
                    </a:cubicBezTo>
                    <a:lnTo>
                      <a:pt x="35" y="34"/>
                    </a:lnTo>
                    <a:close/>
                    <a:moveTo>
                      <a:pt x="44" y="34"/>
                    </a:moveTo>
                    <a:cubicBezTo>
                      <a:pt x="44" y="35"/>
                      <a:pt x="43" y="35"/>
                      <a:pt x="42" y="35"/>
                    </a:cubicBezTo>
                    <a:cubicBezTo>
                      <a:pt x="40" y="35"/>
                      <a:pt x="40" y="35"/>
                      <a:pt x="40" y="35"/>
                    </a:cubicBezTo>
                    <a:cubicBezTo>
                      <a:pt x="39" y="35"/>
                      <a:pt x="38" y="35"/>
                      <a:pt x="38" y="34"/>
                    </a:cubicBezTo>
                    <a:cubicBezTo>
                      <a:pt x="38" y="9"/>
                      <a:pt x="38" y="9"/>
                      <a:pt x="38" y="9"/>
                    </a:cubicBezTo>
                    <a:cubicBezTo>
                      <a:pt x="38" y="8"/>
                      <a:pt x="39" y="7"/>
                      <a:pt x="40" y="7"/>
                    </a:cubicBezTo>
                    <a:cubicBezTo>
                      <a:pt x="42" y="7"/>
                      <a:pt x="42" y="7"/>
                      <a:pt x="42" y="7"/>
                    </a:cubicBezTo>
                    <a:cubicBezTo>
                      <a:pt x="43" y="7"/>
                      <a:pt x="44" y="8"/>
                      <a:pt x="44" y="9"/>
                    </a:cubicBezTo>
                    <a:lnTo>
                      <a:pt x="44" y="34"/>
                    </a:lnTo>
                    <a:close/>
                    <a:moveTo>
                      <a:pt x="53" y="34"/>
                    </a:moveTo>
                    <a:cubicBezTo>
                      <a:pt x="53" y="35"/>
                      <a:pt x="52" y="35"/>
                      <a:pt x="51" y="35"/>
                    </a:cubicBezTo>
                    <a:cubicBezTo>
                      <a:pt x="49" y="35"/>
                      <a:pt x="49" y="35"/>
                      <a:pt x="49" y="35"/>
                    </a:cubicBezTo>
                    <a:cubicBezTo>
                      <a:pt x="48" y="35"/>
                      <a:pt x="47" y="35"/>
                      <a:pt x="47" y="34"/>
                    </a:cubicBezTo>
                    <a:cubicBezTo>
                      <a:pt x="47" y="9"/>
                      <a:pt x="47" y="9"/>
                      <a:pt x="47" y="9"/>
                    </a:cubicBezTo>
                    <a:cubicBezTo>
                      <a:pt x="47" y="8"/>
                      <a:pt x="48" y="7"/>
                      <a:pt x="49" y="7"/>
                    </a:cubicBezTo>
                    <a:cubicBezTo>
                      <a:pt x="51" y="7"/>
                      <a:pt x="51" y="7"/>
                      <a:pt x="51" y="7"/>
                    </a:cubicBezTo>
                    <a:cubicBezTo>
                      <a:pt x="52" y="7"/>
                      <a:pt x="53" y="8"/>
                      <a:pt x="53" y="9"/>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7" name="Freeform 482"/>
              <p:cNvSpPr/>
              <p:nvPr/>
            </p:nvSpPr>
            <p:spPr bwMode="auto">
              <a:xfrm>
                <a:off x="5878513" y="3843338"/>
                <a:ext cx="474663" cy="127000"/>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8" name="Freeform 483"/>
              <p:cNvSpPr/>
              <p:nvPr/>
            </p:nvSpPr>
            <p:spPr bwMode="auto">
              <a:xfrm>
                <a:off x="5207001" y="4197351"/>
                <a:ext cx="98425" cy="39688"/>
              </a:xfrm>
              <a:custGeom>
                <a:avLst/>
                <a:gdLst>
                  <a:gd name="T0" fmla="*/ 0 w 10"/>
                  <a:gd name="T1" fmla="*/ 3 h 4"/>
                  <a:gd name="T2" fmla="*/ 2 w 10"/>
                  <a:gd name="T3" fmla="*/ 4 h 4"/>
                  <a:gd name="T4" fmla="*/ 9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9" y="4"/>
                      <a:pt x="9" y="4"/>
                      <a:pt x="9" y="4"/>
                    </a:cubicBezTo>
                    <a:cubicBezTo>
                      <a:pt x="10"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29" name="Freeform 484"/>
              <p:cNvSpPr/>
              <p:nvPr/>
            </p:nvSpPr>
            <p:spPr bwMode="auto">
              <a:xfrm>
                <a:off x="6264276" y="4197351"/>
                <a:ext cx="98425" cy="39688"/>
              </a:xfrm>
              <a:custGeom>
                <a:avLst/>
                <a:gdLst>
                  <a:gd name="T0" fmla="*/ 0 w 10"/>
                  <a:gd name="T1" fmla="*/ 3 h 4"/>
                  <a:gd name="T2" fmla="*/ 2 w 10"/>
                  <a:gd name="T3" fmla="*/ 4 h 4"/>
                  <a:gd name="T4" fmla="*/ 8 w 10"/>
                  <a:gd name="T5" fmla="*/ 4 h 4"/>
                  <a:gd name="T6" fmla="*/ 10 w 10"/>
                  <a:gd name="T7" fmla="*/ 3 h 4"/>
                  <a:gd name="T8" fmla="*/ 10 w 10"/>
                  <a:gd name="T9" fmla="*/ 0 h 4"/>
                  <a:gd name="T10" fmla="*/ 0 w 10"/>
                  <a:gd name="T11" fmla="*/ 0 h 4"/>
                  <a:gd name="T12" fmla="*/ 0 w 10"/>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0" y="3"/>
                    </a:moveTo>
                    <a:cubicBezTo>
                      <a:pt x="0" y="4"/>
                      <a:pt x="1" y="4"/>
                      <a:pt x="2" y="4"/>
                    </a:cubicBezTo>
                    <a:cubicBezTo>
                      <a:pt x="8" y="4"/>
                      <a:pt x="8" y="4"/>
                      <a:pt x="8" y="4"/>
                    </a:cubicBezTo>
                    <a:cubicBezTo>
                      <a:pt x="9" y="4"/>
                      <a:pt x="10" y="4"/>
                      <a:pt x="10" y="3"/>
                    </a:cubicBezTo>
                    <a:cubicBezTo>
                      <a:pt x="10" y="0"/>
                      <a:pt x="10" y="0"/>
                      <a:pt x="10" y="0"/>
                    </a:cubicBezTo>
                    <a:cubicBezTo>
                      <a:pt x="0" y="0"/>
                      <a:pt x="0" y="0"/>
                      <a:pt x="0"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0" name="Freeform 485"/>
              <p:cNvSpPr/>
              <p:nvPr/>
            </p:nvSpPr>
            <p:spPr bwMode="auto">
              <a:xfrm>
                <a:off x="6688138" y="3892551"/>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2"/>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2"/>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1" name="Freeform 486"/>
              <p:cNvSpPr/>
              <p:nvPr/>
            </p:nvSpPr>
            <p:spPr bwMode="auto">
              <a:xfrm>
                <a:off x="6718301" y="3606801"/>
                <a:ext cx="117475" cy="255588"/>
              </a:xfrm>
              <a:custGeom>
                <a:avLst/>
                <a:gdLst>
                  <a:gd name="T0" fmla="*/ 1 w 12"/>
                  <a:gd name="T1" fmla="*/ 0 h 26"/>
                  <a:gd name="T2" fmla="*/ 0 w 12"/>
                  <a:gd name="T3" fmla="*/ 0 h 26"/>
                  <a:gd name="T4" fmla="*/ 0 w 12"/>
                  <a:gd name="T5" fmla="*/ 26 h 26"/>
                  <a:gd name="T6" fmla="*/ 1 w 12"/>
                  <a:gd name="T7" fmla="*/ 25 h 26"/>
                  <a:gd name="T8" fmla="*/ 10 w 12"/>
                  <a:gd name="T9" fmla="*/ 25 h 26"/>
                  <a:gd name="T10" fmla="*/ 12 w 12"/>
                  <a:gd name="T11" fmla="*/ 26 h 26"/>
                  <a:gd name="T12" fmla="*/ 12 w 12"/>
                  <a:gd name="T13" fmla="*/ 0 h 26"/>
                  <a:gd name="T14" fmla="*/ 10 w 12"/>
                  <a:gd name="T15" fmla="*/ 0 h 26"/>
                  <a:gd name="T16" fmla="*/ 1 w 12"/>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6">
                    <a:moveTo>
                      <a:pt x="1" y="0"/>
                    </a:moveTo>
                    <a:cubicBezTo>
                      <a:pt x="1" y="0"/>
                      <a:pt x="0" y="0"/>
                      <a:pt x="0" y="0"/>
                    </a:cubicBezTo>
                    <a:cubicBezTo>
                      <a:pt x="0" y="26"/>
                      <a:pt x="0" y="26"/>
                      <a:pt x="0" y="26"/>
                    </a:cubicBezTo>
                    <a:cubicBezTo>
                      <a:pt x="0" y="26"/>
                      <a:pt x="1" y="25"/>
                      <a:pt x="1" y="25"/>
                    </a:cubicBezTo>
                    <a:cubicBezTo>
                      <a:pt x="10" y="25"/>
                      <a:pt x="10" y="25"/>
                      <a:pt x="10" y="25"/>
                    </a:cubicBezTo>
                    <a:cubicBezTo>
                      <a:pt x="11" y="25"/>
                      <a:pt x="11" y="26"/>
                      <a:pt x="12" y="26"/>
                    </a:cubicBezTo>
                    <a:cubicBezTo>
                      <a:pt x="12" y="0"/>
                      <a:pt x="12" y="0"/>
                      <a:pt x="12" y="0"/>
                    </a:cubicBezTo>
                    <a:cubicBezTo>
                      <a:pt x="11" y="0"/>
                      <a:pt x="11" y="0"/>
                      <a:pt x="1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2" name="Rectangle 487"/>
              <p:cNvSpPr>
                <a:spLocks noChangeArrowheads="1"/>
              </p:cNvSpPr>
              <p:nvPr/>
            </p:nvSpPr>
            <p:spPr bwMode="auto">
              <a:xfrm>
                <a:off x="6491288" y="3359151"/>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3" name="Rectangle 488"/>
              <p:cNvSpPr>
                <a:spLocks noChangeArrowheads="1"/>
              </p:cNvSpPr>
              <p:nvPr/>
            </p:nvSpPr>
            <p:spPr bwMode="auto">
              <a:xfrm>
                <a:off x="6491288" y="3951288"/>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4" name="Freeform 489"/>
              <p:cNvSpPr>
                <a:spLocks noEditPoints="1"/>
              </p:cNvSpPr>
              <p:nvPr/>
            </p:nvSpPr>
            <p:spPr bwMode="auto">
              <a:xfrm>
                <a:off x="5138738" y="2630488"/>
                <a:ext cx="1312863" cy="423863"/>
              </a:xfrm>
              <a:custGeom>
                <a:avLst/>
                <a:gdLst>
                  <a:gd name="T0" fmla="*/ 5 w 133"/>
                  <a:gd name="T1" fmla="*/ 0 h 43"/>
                  <a:gd name="T2" fmla="*/ 0 w 133"/>
                  <a:gd name="T3" fmla="*/ 19 h 43"/>
                  <a:gd name="T4" fmla="*/ 5 w 133"/>
                  <a:gd name="T5" fmla="*/ 43 h 43"/>
                  <a:gd name="T6" fmla="*/ 128 w 133"/>
                  <a:gd name="T7" fmla="*/ 43 h 43"/>
                  <a:gd name="T8" fmla="*/ 133 w 133"/>
                  <a:gd name="T9" fmla="*/ 4 h 43"/>
                  <a:gd name="T10" fmla="*/ 17 w 133"/>
                  <a:gd name="T11" fmla="*/ 34 h 43"/>
                  <a:gd name="T12" fmla="*/ 13 w 133"/>
                  <a:gd name="T13" fmla="*/ 35 h 43"/>
                  <a:gd name="T14" fmla="*/ 11 w 133"/>
                  <a:gd name="T15" fmla="*/ 21 h 43"/>
                  <a:gd name="T16" fmla="*/ 13 w 133"/>
                  <a:gd name="T17" fmla="*/ 7 h 43"/>
                  <a:gd name="T18" fmla="*/ 17 w 133"/>
                  <a:gd name="T19" fmla="*/ 9 h 43"/>
                  <a:gd name="T20" fmla="*/ 17 w 133"/>
                  <a:gd name="T21" fmla="*/ 34 h 43"/>
                  <a:gd name="T22" fmla="*/ 24 w 133"/>
                  <a:gd name="T23" fmla="*/ 35 h 43"/>
                  <a:gd name="T24" fmla="*/ 20 w 133"/>
                  <a:gd name="T25" fmla="*/ 34 h 43"/>
                  <a:gd name="T26" fmla="*/ 20 w 133"/>
                  <a:gd name="T27" fmla="*/ 9 h 43"/>
                  <a:gd name="T28" fmla="*/ 24 w 133"/>
                  <a:gd name="T29" fmla="*/ 7 h 43"/>
                  <a:gd name="T30" fmla="*/ 26 w 133"/>
                  <a:gd name="T31" fmla="*/ 23 h 43"/>
                  <a:gd name="T32" fmla="*/ 35 w 133"/>
                  <a:gd name="T33" fmla="*/ 34 h 43"/>
                  <a:gd name="T34" fmla="*/ 31 w 133"/>
                  <a:gd name="T35" fmla="*/ 35 h 43"/>
                  <a:gd name="T36" fmla="*/ 29 w 133"/>
                  <a:gd name="T37" fmla="*/ 24 h 43"/>
                  <a:gd name="T38" fmla="*/ 31 w 133"/>
                  <a:gd name="T39" fmla="*/ 7 h 43"/>
                  <a:gd name="T40" fmla="*/ 35 w 133"/>
                  <a:gd name="T41" fmla="*/ 9 h 43"/>
                  <a:gd name="T42" fmla="*/ 35 w 133"/>
                  <a:gd name="T43" fmla="*/ 34 h 43"/>
                  <a:gd name="T44" fmla="*/ 42 w 133"/>
                  <a:gd name="T45" fmla="*/ 35 h 43"/>
                  <a:gd name="T46" fmla="*/ 38 w 133"/>
                  <a:gd name="T47" fmla="*/ 34 h 43"/>
                  <a:gd name="T48" fmla="*/ 38 w 133"/>
                  <a:gd name="T49" fmla="*/ 9 h 43"/>
                  <a:gd name="T50" fmla="*/ 42 w 133"/>
                  <a:gd name="T51" fmla="*/ 7 h 43"/>
                  <a:gd name="T52" fmla="*/ 44 w 133"/>
                  <a:gd name="T53" fmla="*/ 28 h 43"/>
                  <a:gd name="T54" fmla="*/ 53 w 133"/>
                  <a:gd name="T55" fmla="*/ 34 h 43"/>
                  <a:gd name="T56" fmla="*/ 49 w 133"/>
                  <a:gd name="T57" fmla="*/ 35 h 43"/>
                  <a:gd name="T58" fmla="*/ 47 w 133"/>
                  <a:gd name="T59" fmla="*/ 29 h 43"/>
                  <a:gd name="T60" fmla="*/ 49 w 133"/>
                  <a:gd name="T61" fmla="*/ 7 h 43"/>
                  <a:gd name="T62" fmla="*/ 53 w 133"/>
                  <a:gd name="T63" fmla="*/ 9 h 43"/>
                  <a:gd name="T64" fmla="*/ 53 w 133"/>
                  <a:gd name="T65" fmla="*/ 34 h 43"/>
                  <a:gd name="T66" fmla="*/ 112 w 133"/>
                  <a:gd name="T67" fmla="*/ 31 h 43"/>
                  <a:gd name="T68" fmla="*/ 125 w 133"/>
                  <a:gd name="T69" fmla="*/ 31 h 43"/>
                  <a:gd name="T70" fmla="*/ 125 w 133"/>
                  <a:gd name="T71" fmla="*/ 20 h 43"/>
                  <a:gd name="T72" fmla="*/ 76 w 133"/>
                  <a:gd name="T73" fmla="*/ 23 h 43"/>
                  <a:gd name="T74" fmla="*/ 74 w 133"/>
                  <a:gd name="T75" fmla="*/ 9 h 43"/>
                  <a:gd name="T76" fmla="*/ 122 w 133"/>
                  <a:gd name="T77" fmla="*/ 6 h 43"/>
                  <a:gd name="T78" fmla="*/ 125 w 133"/>
                  <a:gd name="T79" fmla="*/ 2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3" h="43">
                    <a:moveTo>
                      <a:pt x="128" y="0"/>
                    </a:moveTo>
                    <a:cubicBezTo>
                      <a:pt x="5" y="0"/>
                      <a:pt x="5" y="0"/>
                      <a:pt x="5" y="0"/>
                    </a:cubicBezTo>
                    <a:cubicBezTo>
                      <a:pt x="2" y="0"/>
                      <a:pt x="0" y="2"/>
                      <a:pt x="0" y="4"/>
                    </a:cubicBezTo>
                    <a:cubicBezTo>
                      <a:pt x="0" y="19"/>
                      <a:pt x="0" y="19"/>
                      <a:pt x="0" y="19"/>
                    </a:cubicBezTo>
                    <a:cubicBezTo>
                      <a:pt x="0" y="38"/>
                      <a:pt x="0" y="38"/>
                      <a:pt x="0" y="38"/>
                    </a:cubicBezTo>
                    <a:cubicBezTo>
                      <a:pt x="0" y="41"/>
                      <a:pt x="2" y="43"/>
                      <a:pt x="5" y="43"/>
                    </a:cubicBezTo>
                    <a:cubicBezTo>
                      <a:pt x="88" y="43"/>
                      <a:pt x="88" y="43"/>
                      <a:pt x="88" y="43"/>
                    </a:cubicBezTo>
                    <a:cubicBezTo>
                      <a:pt x="128" y="43"/>
                      <a:pt x="128" y="43"/>
                      <a:pt x="128" y="43"/>
                    </a:cubicBezTo>
                    <a:cubicBezTo>
                      <a:pt x="131" y="43"/>
                      <a:pt x="133" y="41"/>
                      <a:pt x="133" y="38"/>
                    </a:cubicBezTo>
                    <a:cubicBezTo>
                      <a:pt x="133" y="4"/>
                      <a:pt x="133" y="4"/>
                      <a:pt x="133" y="4"/>
                    </a:cubicBezTo>
                    <a:cubicBezTo>
                      <a:pt x="133" y="2"/>
                      <a:pt x="131" y="0"/>
                      <a:pt x="128" y="0"/>
                    </a:cubicBezTo>
                    <a:close/>
                    <a:moveTo>
                      <a:pt x="17" y="34"/>
                    </a:moveTo>
                    <a:cubicBezTo>
                      <a:pt x="17" y="35"/>
                      <a:pt x="16" y="35"/>
                      <a:pt x="15" y="35"/>
                    </a:cubicBezTo>
                    <a:cubicBezTo>
                      <a:pt x="13" y="35"/>
                      <a:pt x="13" y="35"/>
                      <a:pt x="13" y="35"/>
                    </a:cubicBezTo>
                    <a:cubicBezTo>
                      <a:pt x="12" y="35"/>
                      <a:pt x="11" y="35"/>
                      <a:pt x="11" y="34"/>
                    </a:cubicBezTo>
                    <a:cubicBezTo>
                      <a:pt x="11" y="21"/>
                      <a:pt x="11" y="21"/>
                      <a:pt x="11" y="21"/>
                    </a:cubicBezTo>
                    <a:cubicBezTo>
                      <a:pt x="11" y="9"/>
                      <a:pt x="11" y="9"/>
                      <a:pt x="11" y="9"/>
                    </a:cubicBezTo>
                    <a:cubicBezTo>
                      <a:pt x="11" y="8"/>
                      <a:pt x="12" y="7"/>
                      <a:pt x="13" y="7"/>
                    </a:cubicBezTo>
                    <a:cubicBezTo>
                      <a:pt x="15" y="7"/>
                      <a:pt x="15" y="7"/>
                      <a:pt x="15" y="7"/>
                    </a:cubicBezTo>
                    <a:cubicBezTo>
                      <a:pt x="16" y="7"/>
                      <a:pt x="17" y="8"/>
                      <a:pt x="17" y="9"/>
                    </a:cubicBezTo>
                    <a:cubicBezTo>
                      <a:pt x="17" y="21"/>
                      <a:pt x="17" y="21"/>
                      <a:pt x="17" y="21"/>
                    </a:cubicBezTo>
                    <a:lnTo>
                      <a:pt x="17" y="34"/>
                    </a:lnTo>
                    <a:close/>
                    <a:moveTo>
                      <a:pt x="26" y="34"/>
                    </a:moveTo>
                    <a:cubicBezTo>
                      <a:pt x="26" y="35"/>
                      <a:pt x="25" y="35"/>
                      <a:pt x="24" y="35"/>
                    </a:cubicBezTo>
                    <a:cubicBezTo>
                      <a:pt x="22" y="35"/>
                      <a:pt x="22" y="35"/>
                      <a:pt x="22" y="35"/>
                    </a:cubicBezTo>
                    <a:cubicBezTo>
                      <a:pt x="21" y="35"/>
                      <a:pt x="20" y="35"/>
                      <a:pt x="20" y="34"/>
                    </a:cubicBezTo>
                    <a:cubicBezTo>
                      <a:pt x="20" y="22"/>
                      <a:pt x="20" y="22"/>
                      <a:pt x="20" y="22"/>
                    </a:cubicBezTo>
                    <a:cubicBezTo>
                      <a:pt x="20" y="9"/>
                      <a:pt x="20" y="9"/>
                      <a:pt x="20" y="9"/>
                    </a:cubicBezTo>
                    <a:cubicBezTo>
                      <a:pt x="20" y="8"/>
                      <a:pt x="21" y="7"/>
                      <a:pt x="22" y="7"/>
                    </a:cubicBezTo>
                    <a:cubicBezTo>
                      <a:pt x="24" y="7"/>
                      <a:pt x="24" y="7"/>
                      <a:pt x="24" y="7"/>
                    </a:cubicBezTo>
                    <a:cubicBezTo>
                      <a:pt x="25" y="7"/>
                      <a:pt x="26" y="8"/>
                      <a:pt x="26" y="9"/>
                    </a:cubicBezTo>
                    <a:cubicBezTo>
                      <a:pt x="26" y="23"/>
                      <a:pt x="26" y="23"/>
                      <a:pt x="26" y="23"/>
                    </a:cubicBezTo>
                    <a:lnTo>
                      <a:pt x="26" y="34"/>
                    </a:lnTo>
                    <a:close/>
                    <a:moveTo>
                      <a:pt x="35" y="34"/>
                    </a:moveTo>
                    <a:cubicBezTo>
                      <a:pt x="35" y="35"/>
                      <a:pt x="34" y="35"/>
                      <a:pt x="33" y="35"/>
                    </a:cubicBezTo>
                    <a:cubicBezTo>
                      <a:pt x="31" y="35"/>
                      <a:pt x="31" y="35"/>
                      <a:pt x="31" y="35"/>
                    </a:cubicBezTo>
                    <a:cubicBezTo>
                      <a:pt x="30" y="35"/>
                      <a:pt x="29" y="35"/>
                      <a:pt x="29" y="34"/>
                    </a:cubicBezTo>
                    <a:cubicBezTo>
                      <a:pt x="29" y="24"/>
                      <a:pt x="29" y="24"/>
                      <a:pt x="29" y="24"/>
                    </a:cubicBezTo>
                    <a:cubicBezTo>
                      <a:pt x="29" y="9"/>
                      <a:pt x="29" y="9"/>
                      <a:pt x="29" y="9"/>
                    </a:cubicBezTo>
                    <a:cubicBezTo>
                      <a:pt x="29" y="8"/>
                      <a:pt x="30" y="7"/>
                      <a:pt x="31" y="7"/>
                    </a:cubicBezTo>
                    <a:cubicBezTo>
                      <a:pt x="33" y="7"/>
                      <a:pt x="33" y="7"/>
                      <a:pt x="33" y="7"/>
                    </a:cubicBezTo>
                    <a:cubicBezTo>
                      <a:pt x="34" y="7"/>
                      <a:pt x="35" y="8"/>
                      <a:pt x="35" y="9"/>
                    </a:cubicBezTo>
                    <a:cubicBezTo>
                      <a:pt x="35" y="25"/>
                      <a:pt x="35" y="25"/>
                      <a:pt x="35" y="25"/>
                    </a:cubicBezTo>
                    <a:lnTo>
                      <a:pt x="35" y="34"/>
                    </a:lnTo>
                    <a:close/>
                    <a:moveTo>
                      <a:pt x="44" y="34"/>
                    </a:moveTo>
                    <a:cubicBezTo>
                      <a:pt x="44" y="35"/>
                      <a:pt x="43" y="35"/>
                      <a:pt x="42" y="35"/>
                    </a:cubicBezTo>
                    <a:cubicBezTo>
                      <a:pt x="40" y="35"/>
                      <a:pt x="40" y="35"/>
                      <a:pt x="40" y="35"/>
                    </a:cubicBezTo>
                    <a:cubicBezTo>
                      <a:pt x="39" y="35"/>
                      <a:pt x="38" y="35"/>
                      <a:pt x="38" y="34"/>
                    </a:cubicBezTo>
                    <a:cubicBezTo>
                      <a:pt x="38" y="26"/>
                      <a:pt x="38" y="26"/>
                      <a:pt x="38" y="26"/>
                    </a:cubicBezTo>
                    <a:cubicBezTo>
                      <a:pt x="38" y="9"/>
                      <a:pt x="38" y="9"/>
                      <a:pt x="38" y="9"/>
                    </a:cubicBezTo>
                    <a:cubicBezTo>
                      <a:pt x="38" y="8"/>
                      <a:pt x="39" y="7"/>
                      <a:pt x="40" y="7"/>
                    </a:cubicBezTo>
                    <a:cubicBezTo>
                      <a:pt x="42" y="7"/>
                      <a:pt x="42" y="7"/>
                      <a:pt x="42" y="7"/>
                    </a:cubicBezTo>
                    <a:cubicBezTo>
                      <a:pt x="43" y="7"/>
                      <a:pt x="44" y="8"/>
                      <a:pt x="44" y="9"/>
                    </a:cubicBezTo>
                    <a:cubicBezTo>
                      <a:pt x="44" y="28"/>
                      <a:pt x="44" y="28"/>
                      <a:pt x="44" y="28"/>
                    </a:cubicBezTo>
                    <a:lnTo>
                      <a:pt x="44" y="34"/>
                    </a:lnTo>
                    <a:close/>
                    <a:moveTo>
                      <a:pt x="53" y="34"/>
                    </a:moveTo>
                    <a:cubicBezTo>
                      <a:pt x="53" y="35"/>
                      <a:pt x="52" y="35"/>
                      <a:pt x="51" y="35"/>
                    </a:cubicBezTo>
                    <a:cubicBezTo>
                      <a:pt x="49" y="35"/>
                      <a:pt x="49" y="35"/>
                      <a:pt x="49" y="35"/>
                    </a:cubicBezTo>
                    <a:cubicBezTo>
                      <a:pt x="48" y="35"/>
                      <a:pt x="47" y="35"/>
                      <a:pt x="47" y="34"/>
                    </a:cubicBezTo>
                    <a:cubicBezTo>
                      <a:pt x="47" y="29"/>
                      <a:pt x="47" y="29"/>
                      <a:pt x="47" y="29"/>
                    </a:cubicBezTo>
                    <a:cubicBezTo>
                      <a:pt x="47" y="9"/>
                      <a:pt x="47" y="9"/>
                      <a:pt x="47" y="9"/>
                    </a:cubicBezTo>
                    <a:cubicBezTo>
                      <a:pt x="47" y="8"/>
                      <a:pt x="48" y="7"/>
                      <a:pt x="49" y="7"/>
                    </a:cubicBezTo>
                    <a:cubicBezTo>
                      <a:pt x="51" y="7"/>
                      <a:pt x="51" y="7"/>
                      <a:pt x="51" y="7"/>
                    </a:cubicBezTo>
                    <a:cubicBezTo>
                      <a:pt x="52" y="7"/>
                      <a:pt x="53" y="8"/>
                      <a:pt x="53" y="9"/>
                    </a:cubicBezTo>
                    <a:cubicBezTo>
                      <a:pt x="53" y="31"/>
                      <a:pt x="53" y="31"/>
                      <a:pt x="53" y="31"/>
                    </a:cubicBezTo>
                    <a:lnTo>
                      <a:pt x="53" y="34"/>
                    </a:lnTo>
                    <a:close/>
                    <a:moveTo>
                      <a:pt x="118" y="37"/>
                    </a:moveTo>
                    <a:cubicBezTo>
                      <a:pt x="115" y="37"/>
                      <a:pt x="112" y="34"/>
                      <a:pt x="112" y="31"/>
                    </a:cubicBezTo>
                    <a:cubicBezTo>
                      <a:pt x="112" y="27"/>
                      <a:pt x="115" y="24"/>
                      <a:pt x="118" y="24"/>
                    </a:cubicBezTo>
                    <a:cubicBezTo>
                      <a:pt x="122" y="24"/>
                      <a:pt x="125" y="27"/>
                      <a:pt x="125" y="31"/>
                    </a:cubicBezTo>
                    <a:cubicBezTo>
                      <a:pt x="125" y="34"/>
                      <a:pt x="122" y="37"/>
                      <a:pt x="118" y="37"/>
                    </a:cubicBezTo>
                    <a:close/>
                    <a:moveTo>
                      <a:pt x="125" y="20"/>
                    </a:moveTo>
                    <a:cubicBezTo>
                      <a:pt x="125" y="21"/>
                      <a:pt x="124" y="23"/>
                      <a:pt x="122" y="23"/>
                    </a:cubicBezTo>
                    <a:cubicBezTo>
                      <a:pt x="76" y="23"/>
                      <a:pt x="76" y="23"/>
                      <a:pt x="76" y="23"/>
                    </a:cubicBezTo>
                    <a:cubicBezTo>
                      <a:pt x="75" y="23"/>
                      <a:pt x="74" y="21"/>
                      <a:pt x="74" y="20"/>
                    </a:cubicBezTo>
                    <a:cubicBezTo>
                      <a:pt x="74" y="9"/>
                      <a:pt x="74" y="9"/>
                      <a:pt x="74" y="9"/>
                    </a:cubicBezTo>
                    <a:cubicBezTo>
                      <a:pt x="74" y="7"/>
                      <a:pt x="75" y="6"/>
                      <a:pt x="76" y="6"/>
                    </a:cubicBezTo>
                    <a:cubicBezTo>
                      <a:pt x="122" y="6"/>
                      <a:pt x="122" y="6"/>
                      <a:pt x="122" y="6"/>
                    </a:cubicBezTo>
                    <a:cubicBezTo>
                      <a:pt x="124" y="6"/>
                      <a:pt x="125" y="7"/>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5" name="Freeform 490"/>
              <p:cNvSpPr/>
              <p:nvPr/>
            </p:nvSpPr>
            <p:spPr bwMode="auto">
              <a:xfrm>
                <a:off x="5878513" y="2708276"/>
                <a:ext cx="474663" cy="128588"/>
              </a:xfrm>
              <a:custGeom>
                <a:avLst/>
                <a:gdLst>
                  <a:gd name="T0" fmla="*/ 47 w 48"/>
                  <a:gd name="T1" fmla="*/ 0 h 13"/>
                  <a:gd name="T2" fmla="*/ 1 w 48"/>
                  <a:gd name="T3" fmla="*/ 0 h 13"/>
                  <a:gd name="T4" fmla="*/ 0 w 48"/>
                  <a:gd name="T5" fmla="*/ 1 h 13"/>
                  <a:gd name="T6" fmla="*/ 0 w 48"/>
                  <a:gd name="T7" fmla="*/ 12 h 13"/>
                  <a:gd name="T8" fmla="*/ 1 w 48"/>
                  <a:gd name="T9" fmla="*/ 13 h 13"/>
                  <a:gd name="T10" fmla="*/ 47 w 48"/>
                  <a:gd name="T11" fmla="*/ 13 h 13"/>
                  <a:gd name="T12" fmla="*/ 48 w 48"/>
                  <a:gd name="T13" fmla="*/ 12 h 13"/>
                  <a:gd name="T14" fmla="*/ 48 w 48"/>
                  <a:gd name="T15" fmla="*/ 1 h 13"/>
                  <a:gd name="T16" fmla="*/ 47 w 48"/>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
                    <a:moveTo>
                      <a:pt x="47" y="0"/>
                    </a:moveTo>
                    <a:cubicBezTo>
                      <a:pt x="1" y="0"/>
                      <a:pt x="1" y="0"/>
                      <a:pt x="1" y="0"/>
                    </a:cubicBezTo>
                    <a:cubicBezTo>
                      <a:pt x="1" y="0"/>
                      <a:pt x="0" y="0"/>
                      <a:pt x="0" y="1"/>
                    </a:cubicBezTo>
                    <a:cubicBezTo>
                      <a:pt x="0" y="12"/>
                      <a:pt x="0" y="12"/>
                      <a:pt x="0" y="12"/>
                    </a:cubicBezTo>
                    <a:cubicBezTo>
                      <a:pt x="0" y="13"/>
                      <a:pt x="1" y="13"/>
                      <a:pt x="1" y="13"/>
                    </a:cubicBezTo>
                    <a:cubicBezTo>
                      <a:pt x="47" y="13"/>
                      <a:pt x="47" y="13"/>
                      <a:pt x="47" y="13"/>
                    </a:cubicBezTo>
                    <a:cubicBezTo>
                      <a:pt x="48" y="13"/>
                      <a:pt x="48" y="13"/>
                      <a:pt x="48" y="12"/>
                    </a:cubicBezTo>
                    <a:cubicBezTo>
                      <a:pt x="48" y="1"/>
                      <a:pt x="48" y="1"/>
                      <a:pt x="48" y="1"/>
                    </a:cubicBezTo>
                    <a:cubicBezTo>
                      <a:pt x="48" y="0"/>
                      <a:pt x="48"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6" name="Freeform 491"/>
              <p:cNvSpPr/>
              <p:nvPr/>
            </p:nvSpPr>
            <p:spPr bwMode="auto">
              <a:xfrm>
                <a:off x="6264276" y="3063876"/>
                <a:ext cx="98425" cy="39688"/>
              </a:xfrm>
              <a:custGeom>
                <a:avLst/>
                <a:gdLst>
                  <a:gd name="T0" fmla="*/ 8 w 10"/>
                  <a:gd name="T1" fmla="*/ 4 h 4"/>
                  <a:gd name="T2" fmla="*/ 10 w 10"/>
                  <a:gd name="T3" fmla="*/ 3 h 4"/>
                  <a:gd name="T4" fmla="*/ 10 w 10"/>
                  <a:gd name="T5" fmla="*/ 0 h 4"/>
                  <a:gd name="T6" fmla="*/ 0 w 10"/>
                  <a:gd name="T7" fmla="*/ 0 h 4"/>
                  <a:gd name="T8" fmla="*/ 0 w 10"/>
                  <a:gd name="T9" fmla="*/ 3 h 4"/>
                  <a:gd name="T10" fmla="*/ 2 w 10"/>
                  <a:gd name="T11" fmla="*/ 4 h 4"/>
                  <a:gd name="T12" fmla="*/ 8 w 10"/>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8" y="4"/>
                    </a:moveTo>
                    <a:cubicBezTo>
                      <a:pt x="9" y="4"/>
                      <a:pt x="10" y="4"/>
                      <a:pt x="10" y="3"/>
                    </a:cubicBezTo>
                    <a:cubicBezTo>
                      <a:pt x="10" y="0"/>
                      <a:pt x="10" y="0"/>
                      <a:pt x="10" y="0"/>
                    </a:cubicBezTo>
                    <a:cubicBezTo>
                      <a:pt x="0" y="0"/>
                      <a:pt x="0" y="0"/>
                      <a:pt x="0" y="0"/>
                    </a:cubicBezTo>
                    <a:cubicBezTo>
                      <a:pt x="0" y="3"/>
                      <a:pt x="0" y="3"/>
                      <a:pt x="0" y="3"/>
                    </a:cubicBezTo>
                    <a:cubicBezTo>
                      <a:pt x="0" y="4"/>
                      <a:pt x="1" y="4"/>
                      <a:pt x="2" y="4"/>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7" name="Freeform 492"/>
              <p:cNvSpPr>
                <a:spLocks noEditPoints="1"/>
              </p:cNvSpPr>
              <p:nvPr/>
            </p:nvSpPr>
            <p:spPr bwMode="auto">
              <a:xfrm>
                <a:off x="5138738" y="3192463"/>
                <a:ext cx="1312863" cy="423863"/>
              </a:xfrm>
              <a:custGeom>
                <a:avLst/>
                <a:gdLst>
                  <a:gd name="T0" fmla="*/ 132 w 133"/>
                  <a:gd name="T1" fmla="*/ 2 h 43"/>
                  <a:gd name="T2" fmla="*/ 131 w 133"/>
                  <a:gd name="T3" fmla="*/ 1 h 43"/>
                  <a:gd name="T4" fmla="*/ 130 w 133"/>
                  <a:gd name="T5" fmla="*/ 1 h 43"/>
                  <a:gd name="T6" fmla="*/ 129 w 133"/>
                  <a:gd name="T7" fmla="*/ 0 h 43"/>
                  <a:gd name="T8" fmla="*/ 127 w 133"/>
                  <a:gd name="T9" fmla="*/ 0 h 43"/>
                  <a:gd name="T10" fmla="*/ 0 w 133"/>
                  <a:gd name="T11" fmla="*/ 5 h 43"/>
                  <a:gd name="T12" fmla="*/ 5 w 133"/>
                  <a:gd name="T13" fmla="*/ 43 h 43"/>
                  <a:gd name="T14" fmla="*/ 133 w 133"/>
                  <a:gd name="T15" fmla="*/ 39 h 43"/>
                  <a:gd name="T16" fmla="*/ 132 w 133"/>
                  <a:gd name="T17" fmla="*/ 2 h 43"/>
                  <a:gd name="T18" fmla="*/ 15 w 133"/>
                  <a:gd name="T19" fmla="*/ 36 h 43"/>
                  <a:gd name="T20" fmla="*/ 11 w 133"/>
                  <a:gd name="T21" fmla="*/ 34 h 43"/>
                  <a:gd name="T22" fmla="*/ 13 w 133"/>
                  <a:gd name="T23" fmla="*/ 8 h 43"/>
                  <a:gd name="T24" fmla="*/ 17 w 133"/>
                  <a:gd name="T25" fmla="*/ 9 h 43"/>
                  <a:gd name="T26" fmla="*/ 26 w 133"/>
                  <a:gd name="T27" fmla="*/ 34 h 43"/>
                  <a:gd name="T28" fmla="*/ 22 w 133"/>
                  <a:gd name="T29" fmla="*/ 36 h 43"/>
                  <a:gd name="T30" fmla="*/ 20 w 133"/>
                  <a:gd name="T31" fmla="*/ 9 h 43"/>
                  <a:gd name="T32" fmla="*/ 24 w 133"/>
                  <a:gd name="T33" fmla="*/ 8 h 43"/>
                  <a:gd name="T34" fmla="*/ 26 w 133"/>
                  <a:gd name="T35" fmla="*/ 34 h 43"/>
                  <a:gd name="T36" fmla="*/ 33 w 133"/>
                  <a:gd name="T37" fmla="*/ 36 h 43"/>
                  <a:gd name="T38" fmla="*/ 29 w 133"/>
                  <a:gd name="T39" fmla="*/ 34 h 43"/>
                  <a:gd name="T40" fmla="*/ 31 w 133"/>
                  <a:gd name="T41" fmla="*/ 8 h 43"/>
                  <a:gd name="T42" fmla="*/ 35 w 133"/>
                  <a:gd name="T43" fmla="*/ 9 h 43"/>
                  <a:gd name="T44" fmla="*/ 44 w 133"/>
                  <a:gd name="T45" fmla="*/ 34 h 43"/>
                  <a:gd name="T46" fmla="*/ 40 w 133"/>
                  <a:gd name="T47" fmla="*/ 36 h 43"/>
                  <a:gd name="T48" fmla="*/ 38 w 133"/>
                  <a:gd name="T49" fmla="*/ 9 h 43"/>
                  <a:gd name="T50" fmla="*/ 42 w 133"/>
                  <a:gd name="T51" fmla="*/ 8 h 43"/>
                  <a:gd name="T52" fmla="*/ 44 w 133"/>
                  <a:gd name="T53" fmla="*/ 34 h 43"/>
                  <a:gd name="T54" fmla="*/ 51 w 133"/>
                  <a:gd name="T55" fmla="*/ 36 h 43"/>
                  <a:gd name="T56" fmla="*/ 47 w 133"/>
                  <a:gd name="T57" fmla="*/ 34 h 43"/>
                  <a:gd name="T58" fmla="*/ 49 w 133"/>
                  <a:gd name="T59" fmla="*/ 8 h 43"/>
                  <a:gd name="T60" fmla="*/ 53 w 133"/>
                  <a:gd name="T61" fmla="*/ 9 h 43"/>
                  <a:gd name="T62" fmla="*/ 118 w 133"/>
                  <a:gd name="T63" fmla="*/ 38 h 43"/>
                  <a:gd name="T64" fmla="*/ 118 w 133"/>
                  <a:gd name="T65" fmla="*/ 24 h 43"/>
                  <a:gd name="T66" fmla="*/ 118 w 133"/>
                  <a:gd name="T67" fmla="*/ 38 h 43"/>
                  <a:gd name="T68" fmla="*/ 122 w 133"/>
                  <a:gd name="T69" fmla="*/ 23 h 43"/>
                  <a:gd name="T70" fmla="*/ 74 w 133"/>
                  <a:gd name="T71" fmla="*/ 20 h 43"/>
                  <a:gd name="T72" fmla="*/ 76 w 133"/>
                  <a:gd name="T73" fmla="*/ 7 h 43"/>
                  <a:gd name="T74" fmla="*/ 125 w 133"/>
                  <a:gd name="T75"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43">
                    <a:moveTo>
                      <a:pt x="132" y="2"/>
                    </a:moveTo>
                    <a:cubicBezTo>
                      <a:pt x="132" y="2"/>
                      <a:pt x="132" y="2"/>
                      <a:pt x="132" y="2"/>
                    </a:cubicBezTo>
                    <a:cubicBezTo>
                      <a:pt x="131" y="2"/>
                      <a:pt x="131" y="2"/>
                      <a:pt x="131" y="1"/>
                    </a:cubicBezTo>
                    <a:cubicBezTo>
                      <a:pt x="131" y="1"/>
                      <a:pt x="131" y="1"/>
                      <a:pt x="131" y="1"/>
                    </a:cubicBezTo>
                    <a:cubicBezTo>
                      <a:pt x="131" y="1"/>
                      <a:pt x="130" y="1"/>
                      <a:pt x="130" y="1"/>
                    </a:cubicBezTo>
                    <a:cubicBezTo>
                      <a:pt x="130" y="1"/>
                      <a:pt x="130" y="1"/>
                      <a:pt x="130" y="1"/>
                    </a:cubicBezTo>
                    <a:cubicBezTo>
                      <a:pt x="130" y="1"/>
                      <a:pt x="130" y="1"/>
                      <a:pt x="129" y="1"/>
                    </a:cubicBezTo>
                    <a:cubicBezTo>
                      <a:pt x="129" y="0"/>
                      <a:pt x="129" y="0"/>
                      <a:pt x="129" y="0"/>
                    </a:cubicBezTo>
                    <a:cubicBezTo>
                      <a:pt x="129" y="0"/>
                      <a:pt x="128" y="0"/>
                      <a:pt x="128" y="0"/>
                    </a:cubicBezTo>
                    <a:cubicBezTo>
                      <a:pt x="127" y="0"/>
                      <a:pt x="127" y="0"/>
                      <a:pt x="127" y="0"/>
                    </a:cubicBezTo>
                    <a:cubicBezTo>
                      <a:pt x="5" y="0"/>
                      <a:pt x="5" y="0"/>
                      <a:pt x="5" y="0"/>
                    </a:cubicBezTo>
                    <a:cubicBezTo>
                      <a:pt x="2" y="0"/>
                      <a:pt x="0" y="2"/>
                      <a:pt x="0" y="5"/>
                    </a:cubicBezTo>
                    <a:cubicBezTo>
                      <a:pt x="0" y="39"/>
                      <a:pt x="0" y="39"/>
                      <a:pt x="0" y="39"/>
                    </a:cubicBezTo>
                    <a:cubicBezTo>
                      <a:pt x="0" y="41"/>
                      <a:pt x="2" y="43"/>
                      <a:pt x="5" y="43"/>
                    </a:cubicBezTo>
                    <a:cubicBezTo>
                      <a:pt x="128" y="43"/>
                      <a:pt x="128" y="43"/>
                      <a:pt x="128" y="43"/>
                    </a:cubicBezTo>
                    <a:cubicBezTo>
                      <a:pt x="131" y="43"/>
                      <a:pt x="133" y="41"/>
                      <a:pt x="133" y="39"/>
                    </a:cubicBezTo>
                    <a:cubicBezTo>
                      <a:pt x="133" y="5"/>
                      <a:pt x="133" y="5"/>
                      <a:pt x="133" y="5"/>
                    </a:cubicBezTo>
                    <a:cubicBezTo>
                      <a:pt x="133" y="4"/>
                      <a:pt x="132" y="3"/>
                      <a:pt x="132" y="2"/>
                    </a:cubicBezTo>
                    <a:close/>
                    <a:moveTo>
                      <a:pt x="17" y="34"/>
                    </a:moveTo>
                    <a:cubicBezTo>
                      <a:pt x="17" y="35"/>
                      <a:pt x="16" y="36"/>
                      <a:pt x="15" y="36"/>
                    </a:cubicBezTo>
                    <a:cubicBezTo>
                      <a:pt x="13" y="36"/>
                      <a:pt x="13" y="36"/>
                      <a:pt x="13" y="36"/>
                    </a:cubicBezTo>
                    <a:cubicBezTo>
                      <a:pt x="12" y="36"/>
                      <a:pt x="11" y="35"/>
                      <a:pt x="11" y="34"/>
                    </a:cubicBezTo>
                    <a:cubicBezTo>
                      <a:pt x="11" y="9"/>
                      <a:pt x="11" y="9"/>
                      <a:pt x="11" y="9"/>
                    </a:cubicBezTo>
                    <a:cubicBezTo>
                      <a:pt x="11" y="8"/>
                      <a:pt x="12" y="8"/>
                      <a:pt x="13" y="8"/>
                    </a:cubicBezTo>
                    <a:cubicBezTo>
                      <a:pt x="15" y="8"/>
                      <a:pt x="15" y="8"/>
                      <a:pt x="15" y="8"/>
                    </a:cubicBezTo>
                    <a:cubicBezTo>
                      <a:pt x="16" y="8"/>
                      <a:pt x="17" y="8"/>
                      <a:pt x="17" y="9"/>
                    </a:cubicBezTo>
                    <a:lnTo>
                      <a:pt x="17" y="34"/>
                    </a:lnTo>
                    <a:close/>
                    <a:moveTo>
                      <a:pt x="26" y="34"/>
                    </a:moveTo>
                    <a:cubicBezTo>
                      <a:pt x="26" y="35"/>
                      <a:pt x="25" y="36"/>
                      <a:pt x="24" y="36"/>
                    </a:cubicBezTo>
                    <a:cubicBezTo>
                      <a:pt x="22" y="36"/>
                      <a:pt x="22" y="36"/>
                      <a:pt x="22" y="36"/>
                    </a:cubicBezTo>
                    <a:cubicBezTo>
                      <a:pt x="21" y="36"/>
                      <a:pt x="20" y="35"/>
                      <a:pt x="20" y="34"/>
                    </a:cubicBezTo>
                    <a:cubicBezTo>
                      <a:pt x="20" y="9"/>
                      <a:pt x="20" y="9"/>
                      <a:pt x="20" y="9"/>
                    </a:cubicBezTo>
                    <a:cubicBezTo>
                      <a:pt x="20" y="8"/>
                      <a:pt x="21" y="8"/>
                      <a:pt x="22" y="8"/>
                    </a:cubicBezTo>
                    <a:cubicBezTo>
                      <a:pt x="24" y="8"/>
                      <a:pt x="24" y="8"/>
                      <a:pt x="24" y="8"/>
                    </a:cubicBezTo>
                    <a:cubicBezTo>
                      <a:pt x="25" y="8"/>
                      <a:pt x="26" y="8"/>
                      <a:pt x="26" y="9"/>
                    </a:cubicBezTo>
                    <a:lnTo>
                      <a:pt x="26" y="34"/>
                    </a:lnTo>
                    <a:close/>
                    <a:moveTo>
                      <a:pt x="35" y="34"/>
                    </a:moveTo>
                    <a:cubicBezTo>
                      <a:pt x="35" y="35"/>
                      <a:pt x="34" y="36"/>
                      <a:pt x="33" y="36"/>
                    </a:cubicBezTo>
                    <a:cubicBezTo>
                      <a:pt x="31" y="36"/>
                      <a:pt x="31" y="36"/>
                      <a:pt x="31" y="36"/>
                    </a:cubicBezTo>
                    <a:cubicBezTo>
                      <a:pt x="30" y="36"/>
                      <a:pt x="29" y="35"/>
                      <a:pt x="29" y="34"/>
                    </a:cubicBezTo>
                    <a:cubicBezTo>
                      <a:pt x="29" y="9"/>
                      <a:pt x="29" y="9"/>
                      <a:pt x="29" y="9"/>
                    </a:cubicBezTo>
                    <a:cubicBezTo>
                      <a:pt x="29" y="8"/>
                      <a:pt x="30" y="8"/>
                      <a:pt x="31" y="8"/>
                    </a:cubicBezTo>
                    <a:cubicBezTo>
                      <a:pt x="33" y="8"/>
                      <a:pt x="33" y="8"/>
                      <a:pt x="33" y="8"/>
                    </a:cubicBezTo>
                    <a:cubicBezTo>
                      <a:pt x="34" y="8"/>
                      <a:pt x="35" y="8"/>
                      <a:pt x="35" y="9"/>
                    </a:cubicBezTo>
                    <a:lnTo>
                      <a:pt x="35" y="34"/>
                    </a:lnTo>
                    <a:close/>
                    <a:moveTo>
                      <a:pt x="44" y="34"/>
                    </a:moveTo>
                    <a:cubicBezTo>
                      <a:pt x="44" y="35"/>
                      <a:pt x="43" y="36"/>
                      <a:pt x="42" y="36"/>
                    </a:cubicBezTo>
                    <a:cubicBezTo>
                      <a:pt x="40" y="36"/>
                      <a:pt x="40" y="36"/>
                      <a:pt x="40" y="36"/>
                    </a:cubicBezTo>
                    <a:cubicBezTo>
                      <a:pt x="39" y="36"/>
                      <a:pt x="38" y="35"/>
                      <a:pt x="38" y="34"/>
                    </a:cubicBezTo>
                    <a:cubicBezTo>
                      <a:pt x="38" y="9"/>
                      <a:pt x="38" y="9"/>
                      <a:pt x="38" y="9"/>
                    </a:cubicBezTo>
                    <a:cubicBezTo>
                      <a:pt x="38" y="8"/>
                      <a:pt x="39" y="8"/>
                      <a:pt x="40" y="8"/>
                    </a:cubicBezTo>
                    <a:cubicBezTo>
                      <a:pt x="42" y="8"/>
                      <a:pt x="42" y="8"/>
                      <a:pt x="42" y="8"/>
                    </a:cubicBezTo>
                    <a:cubicBezTo>
                      <a:pt x="43" y="8"/>
                      <a:pt x="44" y="8"/>
                      <a:pt x="44" y="9"/>
                    </a:cubicBezTo>
                    <a:lnTo>
                      <a:pt x="44" y="34"/>
                    </a:lnTo>
                    <a:close/>
                    <a:moveTo>
                      <a:pt x="53" y="34"/>
                    </a:moveTo>
                    <a:cubicBezTo>
                      <a:pt x="53" y="35"/>
                      <a:pt x="52" y="36"/>
                      <a:pt x="51" y="36"/>
                    </a:cubicBezTo>
                    <a:cubicBezTo>
                      <a:pt x="49" y="36"/>
                      <a:pt x="49" y="36"/>
                      <a:pt x="49" y="36"/>
                    </a:cubicBezTo>
                    <a:cubicBezTo>
                      <a:pt x="48" y="36"/>
                      <a:pt x="47" y="35"/>
                      <a:pt x="47" y="34"/>
                    </a:cubicBezTo>
                    <a:cubicBezTo>
                      <a:pt x="47" y="9"/>
                      <a:pt x="47" y="9"/>
                      <a:pt x="47" y="9"/>
                    </a:cubicBezTo>
                    <a:cubicBezTo>
                      <a:pt x="47" y="8"/>
                      <a:pt x="48" y="8"/>
                      <a:pt x="49" y="8"/>
                    </a:cubicBezTo>
                    <a:cubicBezTo>
                      <a:pt x="51" y="8"/>
                      <a:pt x="51" y="8"/>
                      <a:pt x="51" y="8"/>
                    </a:cubicBezTo>
                    <a:cubicBezTo>
                      <a:pt x="52" y="8"/>
                      <a:pt x="53" y="8"/>
                      <a:pt x="53" y="9"/>
                    </a:cubicBezTo>
                    <a:lnTo>
                      <a:pt x="53" y="34"/>
                    </a:lnTo>
                    <a:close/>
                    <a:moveTo>
                      <a:pt x="118" y="38"/>
                    </a:moveTo>
                    <a:cubicBezTo>
                      <a:pt x="115" y="38"/>
                      <a:pt x="112" y="35"/>
                      <a:pt x="112" y="31"/>
                    </a:cubicBezTo>
                    <a:cubicBezTo>
                      <a:pt x="112" y="27"/>
                      <a:pt x="115" y="24"/>
                      <a:pt x="118" y="24"/>
                    </a:cubicBezTo>
                    <a:cubicBezTo>
                      <a:pt x="122" y="24"/>
                      <a:pt x="125" y="27"/>
                      <a:pt x="125" y="31"/>
                    </a:cubicBezTo>
                    <a:cubicBezTo>
                      <a:pt x="125" y="35"/>
                      <a:pt x="122" y="38"/>
                      <a:pt x="118" y="38"/>
                    </a:cubicBezTo>
                    <a:close/>
                    <a:moveTo>
                      <a:pt x="125" y="20"/>
                    </a:moveTo>
                    <a:cubicBezTo>
                      <a:pt x="125" y="22"/>
                      <a:pt x="124" y="23"/>
                      <a:pt x="122" y="23"/>
                    </a:cubicBezTo>
                    <a:cubicBezTo>
                      <a:pt x="76" y="23"/>
                      <a:pt x="76" y="23"/>
                      <a:pt x="76" y="23"/>
                    </a:cubicBezTo>
                    <a:cubicBezTo>
                      <a:pt x="75" y="23"/>
                      <a:pt x="74" y="22"/>
                      <a:pt x="74" y="20"/>
                    </a:cubicBezTo>
                    <a:cubicBezTo>
                      <a:pt x="74" y="9"/>
                      <a:pt x="74" y="9"/>
                      <a:pt x="74" y="9"/>
                    </a:cubicBezTo>
                    <a:cubicBezTo>
                      <a:pt x="74" y="8"/>
                      <a:pt x="75" y="7"/>
                      <a:pt x="76" y="7"/>
                    </a:cubicBezTo>
                    <a:cubicBezTo>
                      <a:pt x="122" y="7"/>
                      <a:pt x="122" y="7"/>
                      <a:pt x="122" y="7"/>
                    </a:cubicBezTo>
                    <a:cubicBezTo>
                      <a:pt x="124" y="7"/>
                      <a:pt x="125" y="8"/>
                      <a:pt x="125" y="9"/>
                    </a:cubicBezTo>
                    <a:lnTo>
                      <a:pt x="125"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8" name="Freeform 493"/>
              <p:cNvSpPr/>
              <p:nvPr/>
            </p:nvSpPr>
            <p:spPr bwMode="auto">
              <a:xfrm>
                <a:off x="6688138" y="2747963"/>
                <a:ext cx="168275" cy="187325"/>
              </a:xfrm>
              <a:custGeom>
                <a:avLst/>
                <a:gdLst>
                  <a:gd name="T0" fmla="*/ 13 w 17"/>
                  <a:gd name="T1" fmla="*/ 0 h 19"/>
                  <a:gd name="T2" fmla="*/ 4 w 17"/>
                  <a:gd name="T3" fmla="*/ 0 h 19"/>
                  <a:gd name="T4" fmla="*/ 0 w 17"/>
                  <a:gd name="T5" fmla="*/ 4 h 19"/>
                  <a:gd name="T6" fmla="*/ 0 w 17"/>
                  <a:gd name="T7" fmla="*/ 15 h 19"/>
                  <a:gd name="T8" fmla="*/ 4 w 17"/>
                  <a:gd name="T9" fmla="*/ 19 h 19"/>
                  <a:gd name="T10" fmla="*/ 13 w 17"/>
                  <a:gd name="T11" fmla="*/ 19 h 19"/>
                  <a:gd name="T12" fmla="*/ 17 w 17"/>
                  <a:gd name="T13" fmla="*/ 15 h 19"/>
                  <a:gd name="T14" fmla="*/ 17 w 17"/>
                  <a:gd name="T15" fmla="*/ 4 h 19"/>
                  <a:gd name="T16" fmla="*/ 13 w 17"/>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9">
                    <a:moveTo>
                      <a:pt x="13" y="0"/>
                    </a:moveTo>
                    <a:cubicBezTo>
                      <a:pt x="4" y="0"/>
                      <a:pt x="4" y="0"/>
                      <a:pt x="4" y="0"/>
                    </a:cubicBezTo>
                    <a:cubicBezTo>
                      <a:pt x="2" y="0"/>
                      <a:pt x="0" y="1"/>
                      <a:pt x="0" y="4"/>
                    </a:cubicBezTo>
                    <a:cubicBezTo>
                      <a:pt x="0" y="15"/>
                      <a:pt x="0" y="15"/>
                      <a:pt x="0" y="15"/>
                    </a:cubicBezTo>
                    <a:cubicBezTo>
                      <a:pt x="0" y="17"/>
                      <a:pt x="2" y="19"/>
                      <a:pt x="4" y="19"/>
                    </a:cubicBezTo>
                    <a:cubicBezTo>
                      <a:pt x="13" y="19"/>
                      <a:pt x="13" y="19"/>
                      <a:pt x="13" y="19"/>
                    </a:cubicBezTo>
                    <a:cubicBezTo>
                      <a:pt x="15" y="19"/>
                      <a:pt x="17" y="17"/>
                      <a:pt x="17" y="15"/>
                    </a:cubicBezTo>
                    <a:cubicBezTo>
                      <a:pt x="17" y="4"/>
                      <a:pt x="17" y="4"/>
                      <a:pt x="17" y="4"/>
                    </a:cubicBezTo>
                    <a:cubicBezTo>
                      <a:pt x="17" y="1"/>
                      <a:pt x="15"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39" name="Freeform 494"/>
              <p:cNvSpPr/>
              <p:nvPr/>
            </p:nvSpPr>
            <p:spPr bwMode="auto">
              <a:xfrm>
                <a:off x="6718301" y="2965451"/>
                <a:ext cx="117475" cy="236538"/>
              </a:xfrm>
              <a:custGeom>
                <a:avLst/>
                <a:gdLst>
                  <a:gd name="T0" fmla="*/ 10 w 12"/>
                  <a:gd name="T1" fmla="*/ 24 h 24"/>
                  <a:gd name="T2" fmla="*/ 12 w 12"/>
                  <a:gd name="T3" fmla="*/ 24 h 24"/>
                  <a:gd name="T4" fmla="*/ 12 w 12"/>
                  <a:gd name="T5" fmla="*/ 0 h 24"/>
                  <a:gd name="T6" fmla="*/ 10 w 12"/>
                  <a:gd name="T7" fmla="*/ 0 h 24"/>
                  <a:gd name="T8" fmla="*/ 1 w 12"/>
                  <a:gd name="T9" fmla="*/ 0 h 24"/>
                  <a:gd name="T10" fmla="*/ 0 w 12"/>
                  <a:gd name="T11" fmla="*/ 0 h 24"/>
                  <a:gd name="T12" fmla="*/ 0 w 12"/>
                  <a:gd name="T13" fmla="*/ 24 h 24"/>
                  <a:gd name="T14" fmla="*/ 1 w 12"/>
                  <a:gd name="T15" fmla="*/ 24 h 24"/>
                  <a:gd name="T16" fmla="*/ 10 w 12"/>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10" y="24"/>
                    </a:moveTo>
                    <a:cubicBezTo>
                      <a:pt x="11" y="24"/>
                      <a:pt x="11" y="24"/>
                      <a:pt x="12" y="24"/>
                    </a:cubicBezTo>
                    <a:cubicBezTo>
                      <a:pt x="12" y="0"/>
                      <a:pt x="12" y="0"/>
                      <a:pt x="12" y="0"/>
                    </a:cubicBezTo>
                    <a:cubicBezTo>
                      <a:pt x="11" y="0"/>
                      <a:pt x="11" y="0"/>
                      <a:pt x="10" y="0"/>
                    </a:cubicBezTo>
                    <a:cubicBezTo>
                      <a:pt x="1" y="0"/>
                      <a:pt x="1" y="0"/>
                      <a:pt x="1" y="0"/>
                    </a:cubicBezTo>
                    <a:cubicBezTo>
                      <a:pt x="1" y="0"/>
                      <a:pt x="0" y="0"/>
                      <a:pt x="0" y="0"/>
                    </a:cubicBezTo>
                    <a:cubicBezTo>
                      <a:pt x="0" y="24"/>
                      <a:pt x="0" y="24"/>
                      <a:pt x="0" y="24"/>
                    </a:cubicBezTo>
                    <a:cubicBezTo>
                      <a:pt x="0" y="24"/>
                      <a:pt x="1" y="24"/>
                      <a:pt x="1" y="24"/>
                    </a:cubicBezTo>
                    <a:lnTo>
                      <a:pt x="1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0" name="Freeform 495"/>
              <p:cNvSpPr/>
              <p:nvPr/>
            </p:nvSpPr>
            <p:spPr bwMode="auto">
              <a:xfrm>
                <a:off x="6688138" y="3241676"/>
                <a:ext cx="168275" cy="325438"/>
              </a:xfrm>
              <a:custGeom>
                <a:avLst/>
                <a:gdLst>
                  <a:gd name="T0" fmla="*/ 0 w 17"/>
                  <a:gd name="T1" fmla="*/ 4 h 33"/>
                  <a:gd name="T2" fmla="*/ 0 w 17"/>
                  <a:gd name="T3" fmla="*/ 5 h 33"/>
                  <a:gd name="T4" fmla="*/ 0 w 17"/>
                  <a:gd name="T5" fmla="*/ 30 h 33"/>
                  <a:gd name="T6" fmla="*/ 4 w 17"/>
                  <a:gd name="T7" fmla="*/ 33 h 33"/>
                  <a:gd name="T8" fmla="*/ 13 w 17"/>
                  <a:gd name="T9" fmla="*/ 33 h 33"/>
                  <a:gd name="T10" fmla="*/ 17 w 17"/>
                  <a:gd name="T11" fmla="*/ 30 h 33"/>
                  <a:gd name="T12" fmla="*/ 17 w 17"/>
                  <a:gd name="T13" fmla="*/ 10 h 33"/>
                  <a:gd name="T14" fmla="*/ 17 w 17"/>
                  <a:gd name="T15" fmla="*/ 4 h 33"/>
                  <a:gd name="T16" fmla="*/ 13 w 17"/>
                  <a:gd name="T17" fmla="*/ 0 h 33"/>
                  <a:gd name="T18" fmla="*/ 4 w 17"/>
                  <a:gd name="T19" fmla="*/ 0 h 33"/>
                  <a:gd name="T20" fmla="*/ 0 w 17"/>
                  <a:gd name="T21"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33">
                    <a:moveTo>
                      <a:pt x="0" y="4"/>
                    </a:moveTo>
                    <a:cubicBezTo>
                      <a:pt x="0" y="5"/>
                      <a:pt x="0" y="5"/>
                      <a:pt x="0" y="5"/>
                    </a:cubicBezTo>
                    <a:cubicBezTo>
                      <a:pt x="0" y="30"/>
                      <a:pt x="0" y="30"/>
                      <a:pt x="0" y="30"/>
                    </a:cubicBezTo>
                    <a:cubicBezTo>
                      <a:pt x="0" y="32"/>
                      <a:pt x="2" y="33"/>
                      <a:pt x="4" y="33"/>
                    </a:cubicBezTo>
                    <a:cubicBezTo>
                      <a:pt x="13" y="33"/>
                      <a:pt x="13" y="33"/>
                      <a:pt x="13" y="33"/>
                    </a:cubicBezTo>
                    <a:cubicBezTo>
                      <a:pt x="15" y="33"/>
                      <a:pt x="17" y="32"/>
                      <a:pt x="17" y="30"/>
                    </a:cubicBezTo>
                    <a:cubicBezTo>
                      <a:pt x="17" y="10"/>
                      <a:pt x="17" y="10"/>
                      <a:pt x="17" y="10"/>
                    </a:cubicBezTo>
                    <a:cubicBezTo>
                      <a:pt x="17" y="4"/>
                      <a:pt x="17" y="4"/>
                      <a:pt x="17" y="4"/>
                    </a:cubicBezTo>
                    <a:cubicBezTo>
                      <a:pt x="17" y="1"/>
                      <a:pt x="15" y="0"/>
                      <a:pt x="13" y="0"/>
                    </a:cubicBezTo>
                    <a:cubicBezTo>
                      <a:pt x="4" y="0"/>
                      <a:pt x="4" y="0"/>
                      <a:pt x="4"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1" name="Rectangle 496"/>
              <p:cNvSpPr>
                <a:spLocks noChangeArrowheads="1"/>
              </p:cNvSpPr>
              <p:nvPr/>
            </p:nvSpPr>
            <p:spPr bwMode="auto">
              <a:xfrm>
                <a:off x="6491288" y="2797176"/>
                <a:ext cx="166688" cy="88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42" name="Freeform 497"/>
              <p:cNvSpPr/>
              <p:nvPr/>
            </p:nvSpPr>
            <p:spPr bwMode="auto">
              <a:xfrm>
                <a:off x="6884988" y="3359151"/>
                <a:ext cx="168275" cy="88900"/>
              </a:xfrm>
              <a:custGeom>
                <a:avLst/>
                <a:gdLst>
                  <a:gd name="T0" fmla="*/ 50 w 106"/>
                  <a:gd name="T1" fmla="*/ 0 h 56"/>
                  <a:gd name="T2" fmla="*/ 0 w 106"/>
                  <a:gd name="T3" fmla="*/ 0 h 56"/>
                  <a:gd name="T4" fmla="*/ 0 w 106"/>
                  <a:gd name="T5" fmla="*/ 56 h 56"/>
                  <a:gd name="T6" fmla="*/ 106 w 106"/>
                  <a:gd name="T7" fmla="*/ 56 h 56"/>
                  <a:gd name="T8" fmla="*/ 106 w 106"/>
                  <a:gd name="T9" fmla="*/ 7 h 56"/>
                  <a:gd name="T10" fmla="*/ 106 w 106"/>
                  <a:gd name="T11" fmla="*/ 0 h 56"/>
                  <a:gd name="T12" fmla="*/ 50 w 106"/>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106" h="56">
                    <a:moveTo>
                      <a:pt x="50" y="0"/>
                    </a:moveTo>
                    <a:lnTo>
                      <a:pt x="0" y="0"/>
                    </a:lnTo>
                    <a:lnTo>
                      <a:pt x="0" y="56"/>
                    </a:lnTo>
                    <a:lnTo>
                      <a:pt x="106" y="56"/>
                    </a:lnTo>
                    <a:lnTo>
                      <a:pt x="106" y="7"/>
                    </a:lnTo>
                    <a:lnTo>
                      <a:pt x="106" y="0"/>
                    </a:lnTo>
                    <a:lnTo>
                      <a:pt x="5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18" name="文本框 17"/>
            <p:cNvSpPr txBox="1"/>
            <p:nvPr/>
          </p:nvSpPr>
          <p:spPr>
            <a:xfrm>
              <a:off x="3291459" y="5910069"/>
              <a:ext cx="79248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CN</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3" name="组合 42"/>
          <p:cNvGrpSpPr/>
          <p:nvPr/>
        </p:nvGrpSpPr>
        <p:grpSpPr>
          <a:xfrm>
            <a:off x="9329541" y="5271892"/>
            <a:ext cx="564356" cy="459819"/>
            <a:chOff x="9359995" y="5566537"/>
            <a:chExt cx="752694" cy="612905"/>
          </a:xfrm>
        </p:grpSpPr>
        <p:sp>
          <p:nvSpPr>
            <p:cNvPr id="44" name="文本框 43"/>
            <p:cNvSpPr txBox="1"/>
            <p:nvPr/>
          </p:nvSpPr>
          <p:spPr>
            <a:xfrm>
              <a:off x="9359995" y="5892271"/>
              <a:ext cx="752694" cy="287171"/>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Service</a:t>
              </a:r>
              <a:endParaRPr lang="zh-CN" altLang="en-US" sz="800" dirty="0">
                <a:solidFill>
                  <a:prstClr val="black"/>
                </a:solidFill>
                <a:ea typeface="微软雅黑" panose="020B0503020204020204" pitchFamily="34" charset="-122"/>
                <a:cs typeface="Arial" panose="020B0604020202020204" pitchFamily="34" charset="0"/>
              </a:endParaRPr>
            </a:p>
          </p:txBody>
        </p:sp>
        <p:sp>
          <p:nvSpPr>
            <p:cNvPr id="45" name="Freeform 268"/>
            <p:cNvSpPr>
              <a:spLocks noChangeAspect="1" noEditPoints="1"/>
            </p:cNvSpPr>
            <p:nvPr/>
          </p:nvSpPr>
          <p:spPr bwMode="auto">
            <a:xfrm>
              <a:off x="9575299" y="5566537"/>
              <a:ext cx="324485" cy="324485"/>
            </a:xfrm>
            <a:custGeom>
              <a:avLst/>
              <a:gdLst>
                <a:gd name="T0" fmla="*/ 76 w 152"/>
                <a:gd name="T1" fmla="*/ 0 h 152"/>
                <a:gd name="T2" fmla="*/ 0 w 152"/>
                <a:gd name="T3" fmla="*/ 76 h 152"/>
                <a:gd name="T4" fmla="*/ 0 w 152"/>
                <a:gd name="T5" fmla="*/ 76 h 152"/>
                <a:gd name="T6" fmla="*/ 76 w 152"/>
                <a:gd name="T7" fmla="*/ 152 h 152"/>
                <a:gd name="T8" fmla="*/ 152 w 152"/>
                <a:gd name="T9" fmla="*/ 76 h 152"/>
                <a:gd name="T10" fmla="*/ 152 w 152"/>
                <a:gd name="T11" fmla="*/ 76 h 152"/>
                <a:gd name="T12" fmla="*/ 152 w 152"/>
                <a:gd name="T13" fmla="*/ 76 h 152"/>
                <a:gd name="T14" fmla="*/ 76 w 152"/>
                <a:gd name="T15" fmla="*/ 0 h 152"/>
                <a:gd name="T16" fmla="*/ 142 w 152"/>
                <a:gd name="T17" fmla="*/ 60 h 152"/>
                <a:gd name="T18" fmla="*/ 105 w 152"/>
                <a:gd name="T19" fmla="*/ 48 h 152"/>
                <a:gd name="T20" fmla="*/ 92 w 152"/>
                <a:gd name="T21" fmla="*/ 10 h 152"/>
                <a:gd name="T22" fmla="*/ 142 w 152"/>
                <a:gd name="T23" fmla="*/ 60 h 152"/>
                <a:gd name="T24" fmla="*/ 99 w 152"/>
                <a:gd name="T25" fmla="*/ 76 h 152"/>
                <a:gd name="T26" fmla="*/ 98 w 152"/>
                <a:gd name="T27" fmla="*/ 97 h 152"/>
                <a:gd name="T28" fmla="*/ 76 w 152"/>
                <a:gd name="T29" fmla="*/ 99 h 152"/>
                <a:gd name="T30" fmla="*/ 55 w 152"/>
                <a:gd name="T31" fmla="*/ 97 h 152"/>
                <a:gd name="T32" fmla="*/ 54 w 152"/>
                <a:gd name="T33" fmla="*/ 76 h 152"/>
                <a:gd name="T34" fmla="*/ 55 w 152"/>
                <a:gd name="T35" fmla="*/ 55 h 152"/>
                <a:gd name="T36" fmla="*/ 76 w 152"/>
                <a:gd name="T37" fmla="*/ 53 h 152"/>
                <a:gd name="T38" fmla="*/ 98 w 152"/>
                <a:gd name="T39" fmla="*/ 55 h 152"/>
                <a:gd name="T40" fmla="*/ 99 w 152"/>
                <a:gd name="T41" fmla="*/ 76 h 152"/>
                <a:gd name="T42" fmla="*/ 76 w 152"/>
                <a:gd name="T43" fmla="*/ 8 h 152"/>
                <a:gd name="T44" fmla="*/ 96 w 152"/>
                <a:gd name="T45" fmla="*/ 47 h 152"/>
                <a:gd name="T46" fmla="*/ 76 w 152"/>
                <a:gd name="T47" fmla="*/ 45 h 152"/>
                <a:gd name="T48" fmla="*/ 56 w 152"/>
                <a:gd name="T49" fmla="*/ 47 h 152"/>
                <a:gd name="T50" fmla="*/ 76 w 152"/>
                <a:gd name="T51" fmla="*/ 8 h 152"/>
                <a:gd name="T52" fmla="*/ 61 w 152"/>
                <a:gd name="T53" fmla="*/ 10 h 152"/>
                <a:gd name="T54" fmla="*/ 48 w 152"/>
                <a:gd name="T55" fmla="*/ 48 h 152"/>
                <a:gd name="T56" fmla="*/ 10 w 152"/>
                <a:gd name="T57" fmla="*/ 60 h 152"/>
                <a:gd name="T58" fmla="*/ 61 w 152"/>
                <a:gd name="T59" fmla="*/ 10 h 152"/>
                <a:gd name="T60" fmla="*/ 47 w 152"/>
                <a:gd name="T61" fmla="*/ 56 h 152"/>
                <a:gd name="T62" fmla="*/ 46 w 152"/>
                <a:gd name="T63" fmla="*/ 76 h 152"/>
                <a:gd name="T64" fmla="*/ 47 w 152"/>
                <a:gd name="T65" fmla="*/ 96 h 152"/>
                <a:gd name="T66" fmla="*/ 8 w 152"/>
                <a:gd name="T67" fmla="*/ 76 h 152"/>
                <a:gd name="T68" fmla="*/ 47 w 152"/>
                <a:gd name="T69" fmla="*/ 56 h 152"/>
                <a:gd name="T70" fmla="*/ 10 w 152"/>
                <a:gd name="T71" fmla="*/ 92 h 152"/>
                <a:gd name="T72" fmla="*/ 48 w 152"/>
                <a:gd name="T73" fmla="*/ 104 h 152"/>
                <a:gd name="T74" fmla="*/ 61 w 152"/>
                <a:gd name="T75" fmla="*/ 142 h 152"/>
                <a:gd name="T76" fmla="*/ 10 w 152"/>
                <a:gd name="T77" fmla="*/ 92 h 152"/>
                <a:gd name="T78" fmla="*/ 76 w 152"/>
                <a:gd name="T79" fmla="*/ 144 h 152"/>
                <a:gd name="T80" fmla="*/ 56 w 152"/>
                <a:gd name="T81" fmla="*/ 106 h 152"/>
                <a:gd name="T82" fmla="*/ 76 w 152"/>
                <a:gd name="T83" fmla="*/ 107 h 152"/>
                <a:gd name="T84" fmla="*/ 96 w 152"/>
                <a:gd name="T85" fmla="*/ 106 h 152"/>
                <a:gd name="T86" fmla="*/ 76 w 152"/>
                <a:gd name="T87" fmla="*/ 144 h 152"/>
                <a:gd name="T88" fmla="*/ 92 w 152"/>
                <a:gd name="T89" fmla="*/ 142 h 152"/>
                <a:gd name="T90" fmla="*/ 105 w 152"/>
                <a:gd name="T91" fmla="*/ 104 h 152"/>
                <a:gd name="T92" fmla="*/ 142 w 152"/>
                <a:gd name="T93" fmla="*/ 92 h 152"/>
                <a:gd name="T94" fmla="*/ 92 w 152"/>
                <a:gd name="T95" fmla="*/ 142 h 152"/>
                <a:gd name="T96" fmla="*/ 144 w 152"/>
                <a:gd name="T97" fmla="*/ 76 h 152"/>
                <a:gd name="T98" fmla="*/ 144 w 152"/>
                <a:gd name="T99" fmla="*/ 76 h 152"/>
                <a:gd name="T100" fmla="*/ 106 w 152"/>
                <a:gd name="T101" fmla="*/ 96 h 152"/>
                <a:gd name="T102" fmla="*/ 107 w 152"/>
                <a:gd name="T103" fmla="*/ 76 h 152"/>
                <a:gd name="T104" fmla="*/ 106 w 152"/>
                <a:gd name="T105" fmla="*/ 56 h 152"/>
                <a:gd name="T106" fmla="*/ 144 w 152"/>
                <a:gd name="T107" fmla="*/ 7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2" h="152">
                  <a:moveTo>
                    <a:pt x="76" y="0"/>
                  </a:moveTo>
                  <a:cubicBezTo>
                    <a:pt x="34" y="0"/>
                    <a:pt x="0" y="34"/>
                    <a:pt x="0" y="76"/>
                  </a:cubicBezTo>
                  <a:cubicBezTo>
                    <a:pt x="0" y="76"/>
                    <a:pt x="0" y="76"/>
                    <a:pt x="0" y="76"/>
                  </a:cubicBezTo>
                  <a:cubicBezTo>
                    <a:pt x="0" y="118"/>
                    <a:pt x="34" y="152"/>
                    <a:pt x="76" y="152"/>
                  </a:cubicBezTo>
                  <a:cubicBezTo>
                    <a:pt x="118" y="152"/>
                    <a:pt x="152" y="118"/>
                    <a:pt x="152" y="76"/>
                  </a:cubicBezTo>
                  <a:cubicBezTo>
                    <a:pt x="152" y="76"/>
                    <a:pt x="152" y="76"/>
                    <a:pt x="152" y="76"/>
                  </a:cubicBezTo>
                  <a:cubicBezTo>
                    <a:pt x="152" y="76"/>
                    <a:pt x="152" y="76"/>
                    <a:pt x="152" y="76"/>
                  </a:cubicBezTo>
                  <a:cubicBezTo>
                    <a:pt x="152" y="34"/>
                    <a:pt x="118" y="0"/>
                    <a:pt x="76" y="0"/>
                  </a:cubicBezTo>
                  <a:moveTo>
                    <a:pt x="142" y="60"/>
                  </a:moveTo>
                  <a:cubicBezTo>
                    <a:pt x="133" y="54"/>
                    <a:pt x="120" y="50"/>
                    <a:pt x="105" y="48"/>
                  </a:cubicBezTo>
                  <a:cubicBezTo>
                    <a:pt x="102" y="32"/>
                    <a:pt x="98" y="19"/>
                    <a:pt x="92" y="10"/>
                  </a:cubicBezTo>
                  <a:cubicBezTo>
                    <a:pt x="117" y="16"/>
                    <a:pt x="136" y="36"/>
                    <a:pt x="142" y="60"/>
                  </a:cubicBezTo>
                  <a:moveTo>
                    <a:pt x="99" y="76"/>
                  </a:moveTo>
                  <a:cubicBezTo>
                    <a:pt x="99" y="84"/>
                    <a:pt x="98" y="91"/>
                    <a:pt x="98" y="97"/>
                  </a:cubicBezTo>
                  <a:cubicBezTo>
                    <a:pt x="91" y="98"/>
                    <a:pt x="84" y="99"/>
                    <a:pt x="76" y="99"/>
                  </a:cubicBezTo>
                  <a:cubicBezTo>
                    <a:pt x="69" y="99"/>
                    <a:pt x="61" y="98"/>
                    <a:pt x="55" y="97"/>
                  </a:cubicBezTo>
                  <a:cubicBezTo>
                    <a:pt x="54" y="91"/>
                    <a:pt x="54" y="84"/>
                    <a:pt x="54" y="76"/>
                  </a:cubicBezTo>
                  <a:cubicBezTo>
                    <a:pt x="54" y="68"/>
                    <a:pt x="54" y="61"/>
                    <a:pt x="55" y="55"/>
                  </a:cubicBezTo>
                  <a:cubicBezTo>
                    <a:pt x="61" y="54"/>
                    <a:pt x="69" y="53"/>
                    <a:pt x="76" y="53"/>
                  </a:cubicBezTo>
                  <a:cubicBezTo>
                    <a:pt x="84" y="53"/>
                    <a:pt x="91" y="54"/>
                    <a:pt x="98" y="55"/>
                  </a:cubicBezTo>
                  <a:cubicBezTo>
                    <a:pt x="98" y="61"/>
                    <a:pt x="99" y="68"/>
                    <a:pt x="99" y="76"/>
                  </a:cubicBezTo>
                  <a:moveTo>
                    <a:pt x="76" y="8"/>
                  </a:moveTo>
                  <a:cubicBezTo>
                    <a:pt x="84" y="8"/>
                    <a:pt x="92" y="23"/>
                    <a:pt x="96" y="47"/>
                  </a:cubicBezTo>
                  <a:cubicBezTo>
                    <a:pt x="90" y="46"/>
                    <a:pt x="83" y="45"/>
                    <a:pt x="76" y="45"/>
                  </a:cubicBezTo>
                  <a:cubicBezTo>
                    <a:pt x="69" y="45"/>
                    <a:pt x="63" y="46"/>
                    <a:pt x="56" y="47"/>
                  </a:cubicBezTo>
                  <a:cubicBezTo>
                    <a:pt x="60" y="23"/>
                    <a:pt x="68" y="8"/>
                    <a:pt x="76" y="8"/>
                  </a:cubicBezTo>
                  <a:moveTo>
                    <a:pt x="61" y="10"/>
                  </a:moveTo>
                  <a:cubicBezTo>
                    <a:pt x="54" y="19"/>
                    <a:pt x="50" y="32"/>
                    <a:pt x="48" y="48"/>
                  </a:cubicBezTo>
                  <a:cubicBezTo>
                    <a:pt x="33" y="50"/>
                    <a:pt x="19" y="54"/>
                    <a:pt x="10" y="60"/>
                  </a:cubicBezTo>
                  <a:cubicBezTo>
                    <a:pt x="16" y="36"/>
                    <a:pt x="36" y="16"/>
                    <a:pt x="61" y="10"/>
                  </a:cubicBezTo>
                  <a:moveTo>
                    <a:pt x="47" y="56"/>
                  </a:moveTo>
                  <a:cubicBezTo>
                    <a:pt x="46" y="62"/>
                    <a:pt x="46" y="69"/>
                    <a:pt x="46" y="76"/>
                  </a:cubicBezTo>
                  <a:cubicBezTo>
                    <a:pt x="46" y="83"/>
                    <a:pt x="46" y="90"/>
                    <a:pt x="47" y="96"/>
                  </a:cubicBezTo>
                  <a:cubicBezTo>
                    <a:pt x="23" y="92"/>
                    <a:pt x="8" y="84"/>
                    <a:pt x="8" y="76"/>
                  </a:cubicBezTo>
                  <a:cubicBezTo>
                    <a:pt x="8" y="68"/>
                    <a:pt x="23" y="60"/>
                    <a:pt x="47" y="56"/>
                  </a:cubicBezTo>
                  <a:moveTo>
                    <a:pt x="10" y="92"/>
                  </a:moveTo>
                  <a:cubicBezTo>
                    <a:pt x="19" y="98"/>
                    <a:pt x="33" y="102"/>
                    <a:pt x="48" y="104"/>
                  </a:cubicBezTo>
                  <a:cubicBezTo>
                    <a:pt x="50" y="120"/>
                    <a:pt x="54" y="133"/>
                    <a:pt x="61" y="142"/>
                  </a:cubicBezTo>
                  <a:cubicBezTo>
                    <a:pt x="36" y="136"/>
                    <a:pt x="16" y="117"/>
                    <a:pt x="10" y="92"/>
                  </a:cubicBezTo>
                  <a:moveTo>
                    <a:pt x="76" y="144"/>
                  </a:moveTo>
                  <a:cubicBezTo>
                    <a:pt x="68" y="144"/>
                    <a:pt x="60" y="129"/>
                    <a:pt x="56" y="106"/>
                  </a:cubicBezTo>
                  <a:cubicBezTo>
                    <a:pt x="63" y="106"/>
                    <a:pt x="69" y="107"/>
                    <a:pt x="76" y="107"/>
                  </a:cubicBezTo>
                  <a:cubicBezTo>
                    <a:pt x="83" y="107"/>
                    <a:pt x="90" y="106"/>
                    <a:pt x="96" y="106"/>
                  </a:cubicBezTo>
                  <a:cubicBezTo>
                    <a:pt x="92" y="129"/>
                    <a:pt x="84" y="144"/>
                    <a:pt x="76" y="144"/>
                  </a:cubicBezTo>
                  <a:moveTo>
                    <a:pt x="92" y="142"/>
                  </a:moveTo>
                  <a:cubicBezTo>
                    <a:pt x="98" y="133"/>
                    <a:pt x="102" y="120"/>
                    <a:pt x="105" y="104"/>
                  </a:cubicBezTo>
                  <a:cubicBezTo>
                    <a:pt x="120" y="102"/>
                    <a:pt x="133" y="98"/>
                    <a:pt x="142" y="92"/>
                  </a:cubicBezTo>
                  <a:cubicBezTo>
                    <a:pt x="136" y="117"/>
                    <a:pt x="117" y="136"/>
                    <a:pt x="92" y="142"/>
                  </a:cubicBezTo>
                  <a:moveTo>
                    <a:pt x="144" y="76"/>
                  </a:moveTo>
                  <a:cubicBezTo>
                    <a:pt x="144" y="76"/>
                    <a:pt x="144" y="76"/>
                    <a:pt x="144" y="76"/>
                  </a:cubicBezTo>
                  <a:cubicBezTo>
                    <a:pt x="144" y="84"/>
                    <a:pt x="129" y="92"/>
                    <a:pt x="106" y="96"/>
                  </a:cubicBezTo>
                  <a:cubicBezTo>
                    <a:pt x="106" y="90"/>
                    <a:pt x="107" y="83"/>
                    <a:pt x="107" y="76"/>
                  </a:cubicBezTo>
                  <a:cubicBezTo>
                    <a:pt x="107" y="69"/>
                    <a:pt x="106" y="62"/>
                    <a:pt x="106" y="56"/>
                  </a:cubicBezTo>
                  <a:cubicBezTo>
                    <a:pt x="129" y="60"/>
                    <a:pt x="144" y="68"/>
                    <a:pt x="144" y="76"/>
                  </a:cubicBezTo>
                  <a:close/>
                </a:path>
              </a:pathLst>
            </a:custGeom>
            <a:solidFill>
              <a:srgbClr val="008DD3"/>
            </a:solidFill>
            <a:ln>
              <a:no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grpSp>
        <p:nvGrpSpPr>
          <p:cNvPr id="46" name="组合 45"/>
          <p:cNvGrpSpPr/>
          <p:nvPr/>
        </p:nvGrpSpPr>
        <p:grpSpPr>
          <a:xfrm>
            <a:off x="5371948" y="5275237"/>
            <a:ext cx="611505" cy="451224"/>
            <a:chOff x="4788002" y="5576697"/>
            <a:chExt cx="815643" cy="601537"/>
          </a:xfrm>
        </p:grpSpPr>
        <p:sp>
          <p:nvSpPr>
            <p:cNvPr id="47" name="Freeform 450"/>
            <p:cNvSpPr>
              <a:spLocks noEditPoints="1"/>
            </p:cNvSpPr>
            <p:nvPr/>
          </p:nvSpPr>
          <p:spPr bwMode="auto">
            <a:xfrm>
              <a:off x="5049774" y="5576697"/>
              <a:ext cx="292100" cy="329565"/>
            </a:xfrm>
            <a:custGeom>
              <a:avLst/>
              <a:gdLst>
                <a:gd name="T0" fmla="*/ 21 w 136"/>
                <a:gd name="T1" fmla="*/ 0 h 260"/>
                <a:gd name="T2" fmla="*/ 17 w 136"/>
                <a:gd name="T3" fmla="*/ 1 h 260"/>
                <a:gd name="T4" fmla="*/ 9 w 136"/>
                <a:gd name="T5" fmla="*/ 3 h 260"/>
                <a:gd name="T6" fmla="*/ 4 w 136"/>
                <a:gd name="T7" fmla="*/ 10 h 260"/>
                <a:gd name="T8" fmla="*/ 0 w 136"/>
                <a:gd name="T9" fmla="*/ 18 h 260"/>
                <a:gd name="T10" fmla="*/ 0 w 136"/>
                <a:gd name="T11" fmla="*/ 237 h 260"/>
                <a:gd name="T12" fmla="*/ 0 w 136"/>
                <a:gd name="T13" fmla="*/ 243 h 260"/>
                <a:gd name="T14" fmla="*/ 4 w 136"/>
                <a:gd name="T15" fmla="*/ 250 h 260"/>
                <a:gd name="T16" fmla="*/ 9 w 136"/>
                <a:gd name="T17" fmla="*/ 256 h 260"/>
                <a:gd name="T18" fmla="*/ 17 w 136"/>
                <a:gd name="T19" fmla="*/ 260 h 260"/>
                <a:gd name="T20" fmla="*/ 113 w 136"/>
                <a:gd name="T21" fmla="*/ 260 h 260"/>
                <a:gd name="T22" fmla="*/ 119 w 136"/>
                <a:gd name="T23" fmla="*/ 260 h 260"/>
                <a:gd name="T24" fmla="*/ 125 w 136"/>
                <a:gd name="T25" fmla="*/ 256 h 260"/>
                <a:gd name="T26" fmla="*/ 132 w 136"/>
                <a:gd name="T27" fmla="*/ 250 h 260"/>
                <a:gd name="T28" fmla="*/ 134 w 136"/>
                <a:gd name="T29" fmla="*/ 243 h 260"/>
                <a:gd name="T30" fmla="*/ 136 w 136"/>
                <a:gd name="T31" fmla="*/ 22 h 260"/>
                <a:gd name="T32" fmla="*/ 134 w 136"/>
                <a:gd name="T33" fmla="*/ 18 h 260"/>
                <a:gd name="T34" fmla="*/ 132 w 136"/>
                <a:gd name="T35" fmla="*/ 10 h 260"/>
                <a:gd name="T36" fmla="*/ 125 w 136"/>
                <a:gd name="T37" fmla="*/ 3 h 260"/>
                <a:gd name="T38" fmla="*/ 119 w 136"/>
                <a:gd name="T39" fmla="*/ 1 h 260"/>
                <a:gd name="T40" fmla="*/ 56 w 136"/>
                <a:gd name="T41" fmla="*/ 16 h 260"/>
                <a:gd name="T42" fmla="*/ 82 w 136"/>
                <a:gd name="T43" fmla="*/ 16 h 260"/>
                <a:gd name="T44" fmla="*/ 86 w 136"/>
                <a:gd name="T45" fmla="*/ 22 h 260"/>
                <a:gd name="T46" fmla="*/ 85 w 136"/>
                <a:gd name="T47" fmla="*/ 24 h 260"/>
                <a:gd name="T48" fmla="*/ 56 w 136"/>
                <a:gd name="T49" fmla="*/ 26 h 260"/>
                <a:gd name="T50" fmla="*/ 54 w 136"/>
                <a:gd name="T51" fmla="*/ 24 h 260"/>
                <a:gd name="T52" fmla="*/ 52 w 136"/>
                <a:gd name="T53" fmla="*/ 22 h 260"/>
                <a:gd name="T54" fmla="*/ 56 w 136"/>
                <a:gd name="T55" fmla="*/ 16 h 260"/>
                <a:gd name="T56" fmla="*/ 69 w 136"/>
                <a:gd name="T57" fmla="*/ 250 h 260"/>
                <a:gd name="T58" fmla="*/ 60 w 136"/>
                <a:gd name="T59" fmla="*/ 247 h 260"/>
                <a:gd name="T60" fmla="*/ 56 w 136"/>
                <a:gd name="T61" fmla="*/ 237 h 260"/>
                <a:gd name="T62" fmla="*/ 58 w 136"/>
                <a:gd name="T63" fmla="*/ 232 h 260"/>
                <a:gd name="T64" fmla="*/ 64 w 136"/>
                <a:gd name="T65" fmla="*/ 226 h 260"/>
                <a:gd name="T66" fmla="*/ 69 w 136"/>
                <a:gd name="T67" fmla="*/ 224 h 260"/>
                <a:gd name="T68" fmla="*/ 78 w 136"/>
                <a:gd name="T69" fmla="*/ 228 h 260"/>
                <a:gd name="T70" fmla="*/ 82 w 136"/>
                <a:gd name="T71" fmla="*/ 237 h 260"/>
                <a:gd name="T72" fmla="*/ 81 w 136"/>
                <a:gd name="T73" fmla="*/ 243 h 260"/>
                <a:gd name="T74" fmla="*/ 74 w 136"/>
                <a:gd name="T75" fmla="*/ 249 h 260"/>
                <a:gd name="T76" fmla="*/ 125 w 136"/>
                <a:gd name="T77" fmla="*/ 213 h 260"/>
                <a:gd name="T78" fmla="*/ 11 w 136"/>
                <a:gd name="T79" fmla="*/ 41 h 260"/>
                <a:gd name="T80" fmla="*/ 125 w 136"/>
                <a:gd name="T81" fmla="*/ 21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6" h="260">
                  <a:moveTo>
                    <a:pt x="113" y="0"/>
                  </a:moveTo>
                  <a:lnTo>
                    <a:pt x="21" y="0"/>
                  </a:lnTo>
                  <a:lnTo>
                    <a:pt x="21" y="0"/>
                  </a:lnTo>
                  <a:lnTo>
                    <a:pt x="17" y="1"/>
                  </a:lnTo>
                  <a:lnTo>
                    <a:pt x="13" y="2"/>
                  </a:lnTo>
                  <a:lnTo>
                    <a:pt x="9" y="3"/>
                  </a:lnTo>
                  <a:lnTo>
                    <a:pt x="7" y="6"/>
                  </a:lnTo>
                  <a:lnTo>
                    <a:pt x="4" y="10"/>
                  </a:lnTo>
                  <a:lnTo>
                    <a:pt x="2" y="14"/>
                  </a:lnTo>
                  <a:lnTo>
                    <a:pt x="0" y="18"/>
                  </a:lnTo>
                  <a:lnTo>
                    <a:pt x="0" y="22"/>
                  </a:lnTo>
                  <a:lnTo>
                    <a:pt x="0" y="237"/>
                  </a:lnTo>
                  <a:lnTo>
                    <a:pt x="0" y="237"/>
                  </a:lnTo>
                  <a:lnTo>
                    <a:pt x="0" y="243"/>
                  </a:lnTo>
                  <a:lnTo>
                    <a:pt x="2" y="247"/>
                  </a:lnTo>
                  <a:lnTo>
                    <a:pt x="4" y="250"/>
                  </a:lnTo>
                  <a:lnTo>
                    <a:pt x="7" y="253"/>
                  </a:lnTo>
                  <a:lnTo>
                    <a:pt x="9" y="256"/>
                  </a:lnTo>
                  <a:lnTo>
                    <a:pt x="13" y="258"/>
                  </a:lnTo>
                  <a:lnTo>
                    <a:pt x="17" y="260"/>
                  </a:lnTo>
                  <a:lnTo>
                    <a:pt x="21" y="260"/>
                  </a:lnTo>
                  <a:lnTo>
                    <a:pt x="113" y="260"/>
                  </a:lnTo>
                  <a:lnTo>
                    <a:pt x="113" y="260"/>
                  </a:lnTo>
                  <a:lnTo>
                    <a:pt x="119" y="260"/>
                  </a:lnTo>
                  <a:lnTo>
                    <a:pt x="123" y="258"/>
                  </a:lnTo>
                  <a:lnTo>
                    <a:pt x="125" y="256"/>
                  </a:lnTo>
                  <a:lnTo>
                    <a:pt x="129" y="253"/>
                  </a:lnTo>
                  <a:lnTo>
                    <a:pt x="132" y="250"/>
                  </a:lnTo>
                  <a:lnTo>
                    <a:pt x="134" y="247"/>
                  </a:lnTo>
                  <a:lnTo>
                    <a:pt x="134" y="243"/>
                  </a:lnTo>
                  <a:lnTo>
                    <a:pt x="136" y="237"/>
                  </a:lnTo>
                  <a:lnTo>
                    <a:pt x="136" y="22"/>
                  </a:lnTo>
                  <a:lnTo>
                    <a:pt x="136" y="22"/>
                  </a:lnTo>
                  <a:lnTo>
                    <a:pt x="134" y="18"/>
                  </a:lnTo>
                  <a:lnTo>
                    <a:pt x="134" y="14"/>
                  </a:lnTo>
                  <a:lnTo>
                    <a:pt x="132" y="10"/>
                  </a:lnTo>
                  <a:lnTo>
                    <a:pt x="129" y="6"/>
                  </a:lnTo>
                  <a:lnTo>
                    <a:pt x="125" y="3"/>
                  </a:lnTo>
                  <a:lnTo>
                    <a:pt x="123" y="2"/>
                  </a:lnTo>
                  <a:lnTo>
                    <a:pt x="119" y="1"/>
                  </a:lnTo>
                  <a:lnTo>
                    <a:pt x="113" y="0"/>
                  </a:lnTo>
                  <a:close/>
                  <a:moveTo>
                    <a:pt x="56" y="16"/>
                  </a:moveTo>
                  <a:lnTo>
                    <a:pt x="82" y="16"/>
                  </a:lnTo>
                  <a:lnTo>
                    <a:pt x="82" y="16"/>
                  </a:lnTo>
                  <a:lnTo>
                    <a:pt x="85" y="18"/>
                  </a:lnTo>
                  <a:lnTo>
                    <a:pt x="86" y="22"/>
                  </a:lnTo>
                  <a:lnTo>
                    <a:pt x="86" y="22"/>
                  </a:lnTo>
                  <a:lnTo>
                    <a:pt x="85" y="24"/>
                  </a:lnTo>
                  <a:lnTo>
                    <a:pt x="82" y="26"/>
                  </a:lnTo>
                  <a:lnTo>
                    <a:pt x="56" y="26"/>
                  </a:lnTo>
                  <a:lnTo>
                    <a:pt x="56" y="26"/>
                  </a:lnTo>
                  <a:lnTo>
                    <a:pt x="54" y="24"/>
                  </a:lnTo>
                  <a:lnTo>
                    <a:pt x="52" y="22"/>
                  </a:lnTo>
                  <a:lnTo>
                    <a:pt x="52" y="22"/>
                  </a:lnTo>
                  <a:lnTo>
                    <a:pt x="54" y="18"/>
                  </a:lnTo>
                  <a:lnTo>
                    <a:pt x="56" y="16"/>
                  </a:lnTo>
                  <a:close/>
                  <a:moveTo>
                    <a:pt x="69" y="250"/>
                  </a:moveTo>
                  <a:lnTo>
                    <a:pt x="69" y="250"/>
                  </a:lnTo>
                  <a:lnTo>
                    <a:pt x="64" y="249"/>
                  </a:lnTo>
                  <a:lnTo>
                    <a:pt x="60" y="247"/>
                  </a:lnTo>
                  <a:lnTo>
                    <a:pt x="58" y="243"/>
                  </a:lnTo>
                  <a:lnTo>
                    <a:pt x="56" y="237"/>
                  </a:lnTo>
                  <a:lnTo>
                    <a:pt x="56" y="237"/>
                  </a:lnTo>
                  <a:lnTo>
                    <a:pt x="58" y="232"/>
                  </a:lnTo>
                  <a:lnTo>
                    <a:pt x="60" y="228"/>
                  </a:lnTo>
                  <a:lnTo>
                    <a:pt x="64" y="226"/>
                  </a:lnTo>
                  <a:lnTo>
                    <a:pt x="69" y="224"/>
                  </a:lnTo>
                  <a:lnTo>
                    <a:pt x="69" y="224"/>
                  </a:lnTo>
                  <a:lnTo>
                    <a:pt x="74" y="226"/>
                  </a:lnTo>
                  <a:lnTo>
                    <a:pt x="78" y="228"/>
                  </a:lnTo>
                  <a:lnTo>
                    <a:pt x="81" y="232"/>
                  </a:lnTo>
                  <a:lnTo>
                    <a:pt x="82" y="237"/>
                  </a:lnTo>
                  <a:lnTo>
                    <a:pt x="82" y="237"/>
                  </a:lnTo>
                  <a:lnTo>
                    <a:pt x="81" y="243"/>
                  </a:lnTo>
                  <a:lnTo>
                    <a:pt x="78" y="247"/>
                  </a:lnTo>
                  <a:lnTo>
                    <a:pt x="74" y="249"/>
                  </a:lnTo>
                  <a:lnTo>
                    <a:pt x="69" y="250"/>
                  </a:lnTo>
                  <a:close/>
                  <a:moveTo>
                    <a:pt x="125" y="213"/>
                  </a:moveTo>
                  <a:lnTo>
                    <a:pt x="11" y="213"/>
                  </a:lnTo>
                  <a:lnTo>
                    <a:pt x="11" y="41"/>
                  </a:lnTo>
                  <a:lnTo>
                    <a:pt x="125" y="41"/>
                  </a:lnTo>
                  <a:lnTo>
                    <a:pt x="125" y="213"/>
                  </a:lnTo>
                  <a:close/>
                </a:path>
              </a:pathLst>
            </a:custGeom>
            <a:solidFill>
              <a:srgbClr val="008DD3"/>
            </a:solidFill>
            <a:ln>
              <a:noFill/>
            </a:ln>
            <a:effectLst/>
          </p:spPr>
          <p:txBody>
            <a:bodyPr vert="horz" wrap="square" lIns="40493" tIns="20246" rIns="40493" bIns="20246" numCol="1" anchor="t" anchorCtr="0" compatLnSpc="1"/>
            <a:lstStyle/>
            <a:p>
              <a:pPr>
                <a:defRPr/>
              </a:pPr>
              <a:endParaRPr lang="zh-CN" altLang="en-US" sz="800" kern="0">
                <a:solidFill>
                  <a:srgbClr val="FFFFFF"/>
                </a:solidFill>
                <a:ea typeface="微软雅黑" panose="020B0503020204020204" pitchFamily="34" charset="-122"/>
                <a:cs typeface="Arial" panose="020B0604020202020204" pitchFamily="34" charset="0"/>
              </a:endParaRPr>
            </a:p>
          </p:txBody>
        </p:sp>
        <p:sp>
          <p:nvSpPr>
            <p:cNvPr id="48" name="文本框 47"/>
            <p:cNvSpPr txBox="1"/>
            <p:nvPr/>
          </p:nvSpPr>
          <p:spPr>
            <a:xfrm>
              <a:off x="4788002" y="5891021"/>
              <a:ext cx="815643" cy="287213"/>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UE</a:t>
              </a:r>
              <a:endParaRPr lang="zh-CN" altLang="en-US" sz="800" dirty="0">
                <a:solidFill>
                  <a:prstClr val="black"/>
                </a:solidFill>
                <a:ea typeface="微软雅黑" panose="020B0503020204020204" pitchFamily="34" charset="-122"/>
                <a:cs typeface="Arial" panose="020B0604020202020204" pitchFamily="34" charset="0"/>
              </a:endParaRPr>
            </a:p>
          </p:txBody>
        </p:sp>
      </p:grpSp>
      <p:grpSp>
        <p:nvGrpSpPr>
          <p:cNvPr id="49" name="组合 48"/>
          <p:cNvGrpSpPr/>
          <p:nvPr/>
        </p:nvGrpSpPr>
        <p:grpSpPr>
          <a:xfrm>
            <a:off x="8090352" y="5272381"/>
            <a:ext cx="482918" cy="455947"/>
            <a:chOff x="2801874" y="5595112"/>
            <a:chExt cx="643890" cy="607928"/>
          </a:xfrm>
        </p:grpSpPr>
        <p:grpSp>
          <p:nvGrpSpPr>
            <p:cNvPr id="50" name="组合 49"/>
            <p:cNvGrpSpPr>
              <a:grpSpLocks noChangeAspect="1"/>
            </p:cNvGrpSpPr>
            <p:nvPr/>
          </p:nvGrpSpPr>
          <p:grpSpPr>
            <a:xfrm flipH="1">
              <a:off x="3009519" y="5595112"/>
              <a:ext cx="215900" cy="342900"/>
              <a:chOff x="5865813" y="2085975"/>
              <a:chExt cx="1308099" cy="2139950"/>
            </a:xfrm>
            <a:solidFill>
              <a:srgbClr val="008DD3"/>
            </a:solidFill>
          </p:grpSpPr>
          <p:sp>
            <p:nvSpPr>
              <p:cNvPr id="52" name="Freeform 21"/>
              <p:cNvSpPr>
                <a:spLocks noEditPoints="1"/>
              </p:cNvSpPr>
              <p:nvPr/>
            </p:nvSpPr>
            <p:spPr bwMode="auto">
              <a:xfrm>
                <a:off x="6169025" y="2525713"/>
                <a:ext cx="688975" cy="1700212"/>
              </a:xfrm>
              <a:custGeom>
                <a:avLst/>
                <a:gdLst>
                  <a:gd name="T0" fmla="*/ 59 w 59"/>
                  <a:gd name="T1" fmla="*/ 147 h 147"/>
                  <a:gd name="T2" fmla="*/ 32 w 59"/>
                  <a:gd name="T3" fmla="*/ 10 h 147"/>
                  <a:gd name="T4" fmla="*/ 35 w 59"/>
                  <a:gd name="T5" fmla="*/ 5 h 147"/>
                  <a:gd name="T6" fmla="*/ 35 w 59"/>
                  <a:gd name="T7" fmla="*/ 5 h 147"/>
                  <a:gd name="T8" fmla="*/ 30 w 59"/>
                  <a:gd name="T9" fmla="*/ 0 h 147"/>
                  <a:gd name="T10" fmla="*/ 24 w 59"/>
                  <a:gd name="T11" fmla="*/ 5 h 147"/>
                  <a:gd name="T12" fmla="*/ 16 w 59"/>
                  <a:gd name="T13" fmla="*/ 66 h 147"/>
                  <a:gd name="T14" fmla="*/ 16 w 59"/>
                  <a:gd name="T15" fmla="*/ 66 h 147"/>
                  <a:gd name="T16" fmla="*/ 12 w 59"/>
                  <a:gd name="T17" fmla="*/ 85 h 147"/>
                  <a:gd name="T18" fmla="*/ 8 w 59"/>
                  <a:gd name="T19" fmla="*/ 105 h 147"/>
                  <a:gd name="T20" fmla="*/ 0 w 59"/>
                  <a:gd name="T21" fmla="*/ 145 h 147"/>
                  <a:gd name="T22" fmla="*/ 0 w 59"/>
                  <a:gd name="T23" fmla="*/ 147 h 147"/>
                  <a:gd name="T24" fmla="*/ 1 w 59"/>
                  <a:gd name="T25" fmla="*/ 147 h 147"/>
                  <a:gd name="T26" fmla="*/ 58 w 59"/>
                  <a:gd name="T27" fmla="*/ 147 h 147"/>
                  <a:gd name="T28" fmla="*/ 17 w 59"/>
                  <a:gd name="T29" fmla="*/ 76 h 147"/>
                  <a:gd name="T30" fmla="*/ 27 w 59"/>
                  <a:gd name="T31" fmla="*/ 74 h 147"/>
                  <a:gd name="T32" fmla="*/ 17 w 59"/>
                  <a:gd name="T33" fmla="*/ 76 h 147"/>
                  <a:gd name="T34" fmla="*/ 28 w 59"/>
                  <a:gd name="T35" fmla="*/ 31 h 147"/>
                  <a:gd name="T36" fmla="*/ 26 w 59"/>
                  <a:gd name="T37" fmla="*/ 28 h 147"/>
                  <a:gd name="T38" fmla="*/ 44 w 59"/>
                  <a:gd name="T39" fmla="*/ 82 h 147"/>
                  <a:gd name="T40" fmla="*/ 41 w 59"/>
                  <a:gd name="T41" fmla="*/ 68 h 147"/>
                  <a:gd name="T42" fmla="*/ 49 w 59"/>
                  <a:gd name="T43" fmla="*/ 107 h 147"/>
                  <a:gd name="T44" fmla="*/ 33 w 59"/>
                  <a:gd name="T45" fmla="*/ 114 h 147"/>
                  <a:gd name="T46" fmla="*/ 30 w 59"/>
                  <a:gd name="T47" fmla="*/ 113 h 147"/>
                  <a:gd name="T48" fmla="*/ 30 w 59"/>
                  <a:gd name="T49" fmla="*/ 95 h 147"/>
                  <a:gd name="T50" fmla="*/ 30 w 59"/>
                  <a:gd name="T51" fmla="*/ 113 h 147"/>
                  <a:gd name="T52" fmla="*/ 45 w 59"/>
                  <a:gd name="T53" fmla="*/ 87 h 147"/>
                  <a:gd name="T54" fmla="*/ 32 w 59"/>
                  <a:gd name="T55" fmla="*/ 94 h 147"/>
                  <a:gd name="T56" fmla="*/ 16 w 59"/>
                  <a:gd name="T57" fmla="*/ 85 h 147"/>
                  <a:gd name="T58" fmla="*/ 43 w 59"/>
                  <a:gd name="T59" fmla="*/ 85 h 147"/>
                  <a:gd name="T60" fmla="*/ 30 w 59"/>
                  <a:gd name="T61" fmla="*/ 73 h 147"/>
                  <a:gd name="T62" fmla="*/ 30 w 59"/>
                  <a:gd name="T63" fmla="*/ 60 h 147"/>
                  <a:gd name="T64" fmla="*/ 30 w 59"/>
                  <a:gd name="T65" fmla="*/ 73 h 147"/>
                  <a:gd name="T66" fmla="*/ 38 w 59"/>
                  <a:gd name="T67" fmla="*/ 54 h 147"/>
                  <a:gd name="T68" fmla="*/ 32 w 59"/>
                  <a:gd name="T69" fmla="*/ 58 h 147"/>
                  <a:gd name="T70" fmla="*/ 22 w 59"/>
                  <a:gd name="T71" fmla="*/ 52 h 147"/>
                  <a:gd name="T72" fmla="*/ 37 w 59"/>
                  <a:gd name="T73" fmla="*/ 52 h 147"/>
                  <a:gd name="T74" fmla="*/ 31 w 59"/>
                  <a:gd name="T75" fmla="*/ 44 h 147"/>
                  <a:gd name="T76" fmla="*/ 37 w 59"/>
                  <a:gd name="T77" fmla="*/ 49 h 147"/>
                  <a:gd name="T78" fmla="*/ 30 w 59"/>
                  <a:gd name="T79" fmla="*/ 42 h 147"/>
                  <a:gd name="T80" fmla="*/ 30 w 59"/>
                  <a:gd name="T81" fmla="*/ 33 h 147"/>
                  <a:gd name="T82" fmla="*/ 30 w 59"/>
                  <a:gd name="T83" fmla="*/ 42 h 147"/>
                  <a:gd name="T84" fmla="*/ 31 w 59"/>
                  <a:gd name="T85" fmla="*/ 31 h 147"/>
                  <a:gd name="T86" fmla="*/ 34 w 59"/>
                  <a:gd name="T87" fmla="*/ 35 h 147"/>
                  <a:gd name="T88" fmla="*/ 27 w 59"/>
                  <a:gd name="T89" fmla="*/ 25 h 147"/>
                  <a:gd name="T90" fmla="*/ 32 w 59"/>
                  <a:gd name="T91" fmla="*/ 25 h 147"/>
                  <a:gd name="T92" fmla="*/ 24 w 59"/>
                  <a:gd name="T93" fmla="*/ 40 h 147"/>
                  <a:gd name="T94" fmla="*/ 22 w 59"/>
                  <a:gd name="T95" fmla="*/ 49 h 147"/>
                  <a:gd name="T96" fmla="*/ 21 w 59"/>
                  <a:gd name="T97" fmla="*/ 54 h 147"/>
                  <a:gd name="T98" fmla="*/ 19 w 59"/>
                  <a:gd name="T99" fmla="*/ 63 h 147"/>
                  <a:gd name="T100" fmla="*/ 14 w 59"/>
                  <a:gd name="T101" fmla="*/ 87 h 147"/>
                  <a:gd name="T102" fmla="*/ 11 w 59"/>
                  <a:gd name="T103" fmla="*/ 103 h 147"/>
                  <a:gd name="T104" fmla="*/ 10 w 59"/>
                  <a:gd name="T105" fmla="*/ 107 h 147"/>
                  <a:gd name="T106" fmla="*/ 7 w 59"/>
                  <a:gd name="T107" fmla="*/ 123 h 147"/>
                  <a:gd name="T108" fmla="*/ 6 w 59"/>
                  <a:gd name="T109" fmla="*/ 127 h 147"/>
                  <a:gd name="T110" fmla="*/ 3 w 59"/>
                  <a:gd name="T111" fmla="*/ 144 h 147"/>
                  <a:gd name="T112" fmla="*/ 9 w 59"/>
                  <a:gd name="T113" fmla="*/ 125 h 147"/>
                  <a:gd name="T114" fmla="*/ 50 w 59"/>
                  <a:gd name="T115" fmla="*/ 125 h 147"/>
                  <a:gd name="T116" fmla="*/ 9 w 59"/>
                  <a:gd name="T117" fmla="*/ 125 h 147"/>
                  <a:gd name="T118" fmla="*/ 56 w 59"/>
                  <a:gd name="T119" fmla="*/ 144 h 147"/>
                  <a:gd name="T120" fmla="*/ 53 w 59"/>
                  <a:gd name="T121" fmla="*/ 127 h 147"/>
                  <a:gd name="T122" fmla="*/ 30 w 59"/>
                  <a:gd name="T123" fmla="*/ 136 h 147"/>
                  <a:gd name="T124" fmla="*/ 30 w 59"/>
                  <a:gd name="T125"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 h="147">
                    <a:moveTo>
                      <a:pt x="58" y="147"/>
                    </a:moveTo>
                    <a:cubicBezTo>
                      <a:pt x="59" y="147"/>
                      <a:pt x="59" y="147"/>
                      <a:pt x="59" y="147"/>
                    </a:cubicBezTo>
                    <a:cubicBezTo>
                      <a:pt x="45" y="75"/>
                      <a:pt x="45" y="75"/>
                      <a:pt x="45" y="75"/>
                    </a:cubicBezTo>
                    <a:cubicBezTo>
                      <a:pt x="32" y="10"/>
                      <a:pt x="32" y="10"/>
                      <a:pt x="32" y="10"/>
                    </a:cubicBezTo>
                    <a:cubicBezTo>
                      <a:pt x="34" y="9"/>
                      <a:pt x="35" y="8"/>
                      <a:pt x="35" y="5"/>
                    </a:cubicBezTo>
                    <a:cubicBezTo>
                      <a:pt x="35" y="5"/>
                      <a:pt x="35" y="5"/>
                      <a:pt x="35" y="5"/>
                    </a:cubicBezTo>
                    <a:cubicBezTo>
                      <a:pt x="35" y="5"/>
                      <a:pt x="35" y="5"/>
                      <a:pt x="35" y="5"/>
                    </a:cubicBezTo>
                    <a:cubicBezTo>
                      <a:pt x="35" y="5"/>
                      <a:pt x="35" y="5"/>
                      <a:pt x="35" y="5"/>
                    </a:cubicBezTo>
                    <a:cubicBezTo>
                      <a:pt x="35" y="2"/>
                      <a:pt x="33" y="0"/>
                      <a:pt x="30" y="0"/>
                    </a:cubicBezTo>
                    <a:cubicBezTo>
                      <a:pt x="30" y="0"/>
                      <a:pt x="30" y="0"/>
                      <a:pt x="30" y="0"/>
                    </a:cubicBezTo>
                    <a:cubicBezTo>
                      <a:pt x="27" y="0"/>
                      <a:pt x="24" y="2"/>
                      <a:pt x="24" y="5"/>
                    </a:cubicBezTo>
                    <a:cubicBezTo>
                      <a:pt x="24" y="5"/>
                      <a:pt x="24" y="5"/>
                      <a:pt x="24" y="5"/>
                    </a:cubicBezTo>
                    <a:cubicBezTo>
                      <a:pt x="24" y="8"/>
                      <a:pt x="26" y="9"/>
                      <a:pt x="27" y="10"/>
                    </a:cubicBezTo>
                    <a:cubicBezTo>
                      <a:pt x="16" y="66"/>
                      <a:pt x="16" y="66"/>
                      <a:pt x="16" y="66"/>
                    </a:cubicBezTo>
                    <a:cubicBezTo>
                      <a:pt x="16" y="66"/>
                      <a:pt x="16" y="66"/>
                      <a:pt x="16" y="66"/>
                    </a:cubicBezTo>
                    <a:cubicBezTo>
                      <a:pt x="16" y="66"/>
                      <a:pt x="16" y="66"/>
                      <a:pt x="16" y="66"/>
                    </a:cubicBezTo>
                    <a:cubicBezTo>
                      <a:pt x="14" y="75"/>
                      <a:pt x="14" y="75"/>
                      <a:pt x="14" y="75"/>
                    </a:cubicBezTo>
                    <a:cubicBezTo>
                      <a:pt x="12" y="85"/>
                      <a:pt x="12" y="85"/>
                      <a:pt x="12" y="85"/>
                    </a:cubicBezTo>
                    <a:cubicBezTo>
                      <a:pt x="12" y="85"/>
                      <a:pt x="12" y="85"/>
                      <a:pt x="12" y="85"/>
                    </a:cubicBezTo>
                    <a:cubicBezTo>
                      <a:pt x="8" y="105"/>
                      <a:pt x="8" y="105"/>
                      <a:pt x="8" y="105"/>
                    </a:cubicBezTo>
                    <a:cubicBezTo>
                      <a:pt x="8" y="105"/>
                      <a:pt x="8" y="105"/>
                      <a:pt x="8" y="105"/>
                    </a:cubicBezTo>
                    <a:cubicBezTo>
                      <a:pt x="0" y="145"/>
                      <a:pt x="0" y="145"/>
                      <a:pt x="0" y="145"/>
                    </a:cubicBezTo>
                    <a:cubicBezTo>
                      <a:pt x="0" y="145"/>
                      <a:pt x="0" y="146"/>
                      <a:pt x="0" y="146"/>
                    </a:cubicBezTo>
                    <a:cubicBezTo>
                      <a:pt x="0" y="147"/>
                      <a:pt x="0" y="147"/>
                      <a:pt x="0" y="147"/>
                    </a:cubicBezTo>
                    <a:cubicBezTo>
                      <a:pt x="1" y="147"/>
                      <a:pt x="1" y="147"/>
                      <a:pt x="1" y="147"/>
                    </a:cubicBezTo>
                    <a:cubicBezTo>
                      <a:pt x="1" y="147"/>
                      <a:pt x="1" y="147"/>
                      <a:pt x="1" y="147"/>
                    </a:cubicBezTo>
                    <a:cubicBezTo>
                      <a:pt x="30" y="147"/>
                      <a:pt x="30" y="147"/>
                      <a:pt x="30" y="147"/>
                    </a:cubicBezTo>
                    <a:cubicBezTo>
                      <a:pt x="58" y="147"/>
                      <a:pt x="58" y="147"/>
                      <a:pt x="58" y="147"/>
                    </a:cubicBezTo>
                    <a:cubicBezTo>
                      <a:pt x="58" y="147"/>
                      <a:pt x="58" y="147"/>
                      <a:pt x="58" y="147"/>
                    </a:cubicBezTo>
                    <a:close/>
                    <a:moveTo>
                      <a:pt x="17" y="76"/>
                    </a:moveTo>
                    <a:cubicBezTo>
                      <a:pt x="18" y="68"/>
                      <a:pt x="18" y="68"/>
                      <a:pt x="18" y="68"/>
                    </a:cubicBezTo>
                    <a:cubicBezTo>
                      <a:pt x="27" y="74"/>
                      <a:pt x="27" y="74"/>
                      <a:pt x="27" y="74"/>
                    </a:cubicBezTo>
                    <a:cubicBezTo>
                      <a:pt x="15" y="82"/>
                      <a:pt x="15" y="82"/>
                      <a:pt x="15" y="82"/>
                    </a:cubicBezTo>
                    <a:lnTo>
                      <a:pt x="17" y="76"/>
                    </a:lnTo>
                    <a:close/>
                    <a:moveTo>
                      <a:pt x="26" y="28"/>
                    </a:moveTo>
                    <a:cubicBezTo>
                      <a:pt x="28" y="31"/>
                      <a:pt x="28" y="31"/>
                      <a:pt x="28" y="31"/>
                    </a:cubicBezTo>
                    <a:cubicBezTo>
                      <a:pt x="25" y="35"/>
                      <a:pt x="25" y="35"/>
                      <a:pt x="25" y="35"/>
                    </a:cubicBezTo>
                    <a:lnTo>
                      <a:pt x="26" y="28"/>
                    </a:lnTo>
                    <a:close/>
                    <a:moveTo>
                      <a:pt x="42" y="76"/>
                    </a:moveTo>
                    <a:cubicBezTo>
                      <a:pt x="44" y="82"/>
                      <a:pt x="44" y="82"/>
                      <a:pt x="44" y="82"/>
                    </a:cubicBezTo>
                    <a:cubicBezTo>
                      <a:pt x="32" y="74"/>
                      <a:pt x="32" y="74"/>
                      <a:pt x="32" y="74"/>
                    </a:cubicBezTo>
                    <a:cubicBezTo>
                      <a:pt x="41" y="68"/>
                      <a:pt x="41" y="68"/>
                      <a:pt x="41" y="68"/>
                    </a:cubicBezTo>
                    <a:lnTo>
                      <a:pt x="42" y="76"/>
                    </a:lnTo>
                    <a:close/>
                    <a:moveTo>
                      <a:pt x="49" y="107"/>
                    </a:moveTo>
                    <a:cubicBezTo>
                      <a:pt x="52" y="123"/>
                      <a:pt x="52" y="123"/>
                      <a:pt x="52" y="123"/>
                    </a:cubicBezTo>
                    <a:cubicBezTo>
                      <a:pt x="33" y="114"/>
                      <a:pt x="33" y="114"/>
                      <a:pt x="33" y="114"/>
                    </a:cubicBezTo>
                    <a:lnTo>
                      <a:pt x="49" y="107"/>
                    </a:lnTo>
                    <a:close/>
                    <a:moveTo>
                      <a:pt x="30" y="113"/>
                    </a:moveTo>
                    <a:cubicBezTo>
                      <a:pt x="12" y="105"/>
                      <a:pt x="12" y="105"/>
                      <a:pt x="12" y="105"/>
                    </a:cubicBezTo>
                    <a:cubicBezTo>
                      <a:pt x="30" y="95"/>
                      <a:pt x="30" y="95"/>
                      <a:pt x="30" y="95"/>
                    </a:cubicBezTo>
                    <a:cubicBezTo>
                      <a:pt x="47" y="105"/>
                      <a:pt x="47" y="105"/>
                      <a:pt x="47" y="105"/>
                    </a:cubicBezTo>
                    <a:lnTo>
                      <a:pt x="30" y="113"/>
                    </a:lnTo>
                    <a:close/>
                    <a:moveTo>
                      <a:pt x="32" y="94"/>
                    </a:moveTo>
                    <a:cubicBezTo>
                      <a:pt x="45" y="87"/>
                      <a:pt x="45" y="87"/>
                      <a:pt x="45" y="87"/>
                    </a:cubicBezTo>
                    <a:cubicBezTo>
                      <a:pt x="48" y="103"/>
                      <a:pt x="48" y="103"/>
                      <a:pt x="48" y="103"/>
                    </a:cubicBezTo>
                    <a:lnTo>
                      <a:pt x="32" y="94"/>
                    </a:lnTo>
                    <a:close/>
                    <a:moveTo>
                      <a:pt x="30" y="93"/>
                    </a:moveTo>
                    <a:cubicBezTo>
                      <a:pt x="16" y="85"/>
                      <a:pt x="16" y="85"/>
                      <a:pt x="16" y="85"/>
                    </a:cubicBezTo>
                    <a:cubicBezTo>
                      <a:pt x="30" y="76"/>
                      <a:pt x="30" y="76"/>
                      <a:pt x="30" y="76"/>
                    </a:cubicBezTo>
                    <a:cubicBezTo>
                      <a:pt x="43" y="85"/>
                      <a:pt x="43" y="85"/>
                      <a:pt x="43" y="85"/>
                    </a:cubicBezTo>
                    <a:lnTo>
                      <a:pt x="30" y="93"/>
                    </a:lnTo>
                    <a:close/>
                    <a:moveTo>
                      <a:pt x="30" y="73"/>
                    </a:moveTo>
                    <a:cubicBezTo>
                      <a:pt x="20" y="66"/>
                      <a:pt x="20" y="66"/>
                      <a:pt x="20" y="66"/>
                    </a:cubicBezTo>
                    <a:cubicBezTo>
                      <a:pt x="30" y="60"/>
                      <a:pt x="30" y="60"/>
                      <a:pt x="30" y="60"/>
                    </a:cubicBezTo>
                    <a:cubicBezTo>
                      <a:pt x="40" y="66"/>
                      <a:pt x="40" y="66"/>
                      <a:pt x="40" y="66"/>
                    </a:cubicBezTo>
                    <a:lnTo>
                      <a:pt x="30" y="73"/>
                    </a:lnTo>
                    <a:close/>
                    <a:moveTo>
                      <a:pt x="32" y="58"/>
                    </a:moveTo>
                    <a:cubicBezTo>
                      <a:pt x="38" y="54"/>
                      <a:pt x="38" y="54"/>
                      <a:pt x="38" y="54"/>
                    </a:cubicBezTo>
                    <a:cubicBezTo>
                      <a:pt x="40" y="63"/>
                      <a:pt x="40" y="63"/>
                      <a:pt x="40" y="63"/>
                    </a:cubicBezTo>
                    <a:lnTo>
                      <a:pt x="32" y="58"/>
                    </a:lnTo>
                    <a:close/>
                    <a:moveTo>
                      <a:pt x="30" y="57"/>
                    </a:moveTo>
                    <a:cubicBezTo>
                      <a:pt x="22" y="52"/>
                      <a:pt x="22" y="52"/>
                      <a:pt x="22" y="52"/>
                    </a:cubicBezTo>
                    <a:cubicBezTo>
                      <a:pt x="30" y="45"/>
                      <a:pt x="30" y="45"/>
                      <a:pt x="30" y="45"/>
                    </a:cubicBezTo>
                    <a:cubicBezTo>
                      <a:pt x="37" y="52"/>
                      <a:pt x="37" y="52"/>
                      <a:pt x="37" y="52"/>
                    </a:cubicBezTo>
                    <a:lnTo>
                      <a:pt x="30" y="57"/>
                    </a:lnTo>
                    <a:close/>
                    <a:moveTo>
                      <a:pt x="31" y="44"/>
                    </a:moveTo>
                    <a:cubicBezTo>
                      <a:pt x="35" y="40"/>
                      <a:pt x="35" y="40"/>
                      <a:pt x="35" y="40"/>
                    </a:cubicBezTo>
                    <a:cubicBezTo>
                      <a:pt x="37" y="49"/>
                      <a:pt x="37" y="49"/>
                      <a:pt x="37" y="49"/>
                    </a:cubicBezTo>
                    <a:lnTo>
                      <a:pt x="31" y="44"/>
                    </a:lnTo>
                    <a:close/>
                    <a:moveTo>
                      <a:pt x="30" y="42"/>
                    </a:moveTo>
                    <a:cubicBezTo>
                      <a:pt x="26" y="38"/>
                      <a:pt x="26" y="38"/>
                      <a:pt x="26" y="38"/>
                    </a:cubicBezTo>
                    <a:cubicBezTo>
                      <a:pt x="30" y="33"/>
                      <a:pt x="30" y="33"/>
                      <a:pt x="30" y="33"/>
                    </a:cubicBezTo>
                    <a:cubicBezTo>
                      <a:pt x="34" y="38"/>
                      <a:pt x="34" y="38"/>
                      <a:pt x="34" y="38"/>
                    </a:cubicBezTo>
                    <a:lnTo>
                      <a:pt x="30" y="42"/>
                    </a:lnTo>
                    <a:close/>
                    <a:moveTo>
                      <a:pt x="34" y="35"/>
                    </a:moveTo>
                    <a:cubicBezTo>
                      <a:pt x="31" y="31"/>
                      <a:pt x="31" y="31"/>
                      <a:pt x="31" y="31"/>
                    </a:cubicBezTo>
                    <a:cubicBezTo>
                      <a:pt x="33" y="28"/>
                      <a:pt x="33" y="28"/>
                      <a:pt x="33" y="28"/>
                    </a:cubicBezTo>
                    <a:lnTo>
                      <a:pt x="34" y="35"/>
                    </a:lnTo>
                    <a:close/>
                    <a:moveTo>
                      <a:pt x="30" y="29"/>
                    </a:moveTo>
                    <a:cubicBezTo>
                      <a:pt x="27" y="25"/>
                      <a:pt x="27" y="25"/>
                      <a:pt x="27" y="25"/>
                    </a:cubicBezTo>
                    <a:cubicBezTo>
                      <a:pt x="30" y="11"/>
                      <a:pt x="30" y="11"/>
                      <a:pt x="30" y="11"/>
                    </a:cubicBezTo>
                    <a:cubicBezTo>
                      <a:pt x="32" y="25"/>
                      <a:pt x="32" y="25"/>
                      <a:pt x="32" y="25"/>
                    </a:cubicBezTo>
                    <a:lnTo>
                      <a:pt x="30" y="29"/>
                    </a:lnTo>
                    <a:close/>
                    <a:moveTo>
                      <a:pt x="24" y="40"/>
                    </a:moveTo>
                    <a:cubicBezTo>
                      <a:pt x="28" y="44"/>
                      <a:pt x="28" y="44"/>
                      <a:pt x="28" y="44"/>
                    </a:cubicBezTo>
                    <a:cubicBezTo>
                      <a:pt x="22" y="49"/>
                      <a:pt x="22" y="49"/>
                      <a:pt x="22" y="49"/>
                    </a:cubicBezTo>
                    <a:lnTo>
                      <a:pt x="24" y="40"/>
                    </a:lnTo>
                    <a:close/>
                    <a:moveTo>
                      <a:pt x="21" y="54"/>
                    </a:moveTo>
                    <a:cubicBezTo>
                      <a:pt x="27" y="58"/>
                      <a:pt x="27" y="58"/>
                      <a:pt x="27" y="58"/>
                    </a:cubicBezTo>
                    <a:cubicBezTo>
                      <a:pt x="19" y="63"/>
                      <a:pt x="19" y="63"/>
                      <a:pt x="19" y="63"/>
                    </a:cubicBezTo>
                    <a:lnTo>
                      <a:pt x="21" y="54"/>
                    </a:lnTo>
                    <a:close/>
                    <a:moveTo>
                      <a:pt x="14" y="87"/>
                    </a:moveTo>
                    <a:cubicBezTo>
                      <a:pt x="27" y="94"/>
                      <a:pt x="27" y="94"/>
                      <a:pt x="27" y="94"/>
                    </a:cubicBezTo>
                    <a:cubicBezTo>
                      <a:pt x="11" y="103"/>
                      <a:pt x="11" y="103"/>
                      <a:pt x="11" y="103"/>
                    </a:cubicBezTo>
                    <a:lnTo>
                      <a:pt x="14" y="87"/>
                    </a:lnTo>
                    <a:close/>
                    <a:moveTo>
                      <a:pt x="10" y="107"/>
                    </a:moveTo>
                    <a:cubicBezTo>
                      <a:pt x="27" y="114"/>
                      <a:pt x="27" y="114"/>
                      <a:pt x="27" y="114"/>
                    </a:cubicBezTo>
                    <a:cubicBezTo>
                      <a:pt x="7" y="123"/>
                      <a:pt x="7" y="123"/>
                      <a:pt x="7" y="123"/>
                    </a:cubicBezTo>
                    <a:lnTo>
                      <a:pt x="10" y="107"/>
                    </a:lnTo>
                    <a:close/>
                    <a:moveTo>
                      <a:pt x="6" y="127"/>
                    </a:moveTo>
                    <a:cubicBezTo>
                      <a:pt x="26" y="134"/>
                      <a:pt x="26" y="134"/>
                      <a:pt x="26" y="134"/>
                    </a:cubicBezTo>
                    <a:cubicBezTo>
                      <a:pt x="3" y="144"/>
                      <a:pt x="3" y="144"/>
                      <a:pt x="3" y="144"/>
                    </a:cubicBezTo>
                    <a:lnTo>
                      <a:pt x="6" y="127"/>
                    </a:lnTo>
                    <a:close/>
                    <a:moveTo>
                      <a:pt x="9" y="125"/>
                    </a:moveTo>
                    <a:cubicBezTo>
                      <a:pt x="30" y="115"/>
                      <a:pt x="30" y="115"/>
                      <a:pt x="30" y="115"/>
                    </a:cubicBezTo>
                    <a:cubicBezTo>
                      <a:pt x="50" y="125"/>
                      <a:pt x="50" y="125"/>
                      <a:pt x="50" y="125"/>
                    </a:cubicBezTo>
                    <a:cubicBezTo>
                      <a:pt x="30" y="133"/>
                      <a:pt x="30" y="133"/>
                      <a:pt x="30" y="133"/>
                    </a:cubicBezTo>
                    <a:lnTo>
                      <a:pt x="9" y="125"/>
                    </a:lnTo>
                    <a:close/>
                    <a:moveTo>
                      <a:pt x="53" y="127"/>
                    </a:moveTo>
                    <a:cubicBezTo>
                      <a:pt x="56" y="144"/>
                      <a:pt x="56" y="144"/>
                      <a:pt x="56" y="144"/>
                    </a:cubicBezTo>
                    <a:cubicBezTo>
                      <a:pt x="33" y="134"/>
                      <a:pt x="33" y="134"/>
                      <a:pt x="33" y="134"/>
                    </a:cubicBezTo>
                    <a:lnTo>
                      <a:pt x="53" y="127"/>
                    </a:lnTo>
                    <a:close/>
                    <a:moveTo>
                      <a:pt x="8" y="145"/>
                    </a:moveTo>
                    <a:cubicBezTo>
                      <a:pt x="30" y="136"/>
                      <a:pt x="30" y="136"/>
                      <a:pt x="30" y="136"/>
                    </a:cubicBezTo>
                    <a:cubicBezTo>
                      <a:pt x="51" y="145"/>
                      <a:pt x="51" y="145"/>
                      <a:pt x="51" y="145"/>
                    </a:cubicBezTo>
                    <a:cubicBezTo>
                      <a:pt x="30" y="145"/>
                      <a:pt x="30" y="145"/>
                      <a:pt x="30" y="145"/>
                    </a:cubicBezTo>
                    <a:lnTo>
                      <a:pt x="8" y="145"/>
                    </a:ln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3" name="Freeform 22"/>
              <p:cNvSpPr/>
              <p:nvPr/>
            </p:nvSpPr>
            <p:spPr bwMode="auto">
              <a:xfrm>
                <a:off x="6858000" y="2085975"/>
                <a:ext cx="315912" cy="1041400"/>
              </a:xfrm>
              <a:custGeom>
                <a:avLst/>
                <a:gdLst>
                  <a:gd name="T0" fmla="*/ 6 w 27"/>
                  <a:gd name="T1" fmla="*/ 2 h 90"/>
                  <a:gd name="T2" fmla="*/ 24 w 27"/>
                  <a:gd name="T3" fmla="*/ 43 h 90"/>
                  <a:gd name="T4" fmla="*/ 11 w 27"/>
                  <a:gd name="T5" fmla="*/ 80 h 90"/>
                  <a:gd name="T6" fmla="*/ 1 w 27"/>
                  <a:gd name="T7" fmla="*/ 88 h 90"/>
                  <a:gd name="T8" fmla="*/ 0 w 27"/>
                  <a:gd name="T9" fmla="*/ 90 h 90"/>
                  <a:gd name="T10" fmla="*/ 2 w 27"/>
                  <a:gd name="T11" fmla="*/ 90 h 90"/>
                  <a:gd name="T12" fmla="*/ 12 w 27"/>
                  <a:gd name="T13" fmla="*/ 81 h 90"/>
                  <a:gd name="T14" fmla="*/ 27 w 27"/>
                  <a:gd name="T15" fmla="*/ 43 h 90"/>
                  <a:gd name="T16" fmla="*/ 7 w 27"/>
                  <a:gd name="T17" fmla="*/ 1 h 90"/>
                  <a:gd name="T18" fmla="*/ 6 w 27"/>
                  <a:gd name="T19" fmla="*/ 1 h 90"/>
                  <a:gd name="T20" fmla="*/ 6 w 27"/>
                  <a:gd name="T21" fmla="*/ 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90">
                    <a:moveTo>
                      <a:pt x="6" y="2"/>
                    </a:moveTo>
                    <a:cubicBezTo>
                      <a:pt x="18" y="13"/>
                      <a:pt x="24" y="28"/>
                      <a:pt x="24" y="43"/>
                    </a:cubicBezTo>
                    <a:cubicBezTo>
                      <a:pt x="24" y="56"/>
                      <a:pt x="20" y="69"/>
                      <a:pt x="11" y="80"/>
                    </a:cubicBezTo>
                    <a:cubicBezTo>
                      <a:pt x="8" y="83"/>
                      <a:pt x="4" y="86"/>
                      <a:pt x="1" y="88"/>
                    </a:cubicBezTo>
                    <a:cubicBezTo>
                      <a:pt x="0" y="89"/>
                      <a:pt x="0" y="89"/>
                      <a:pt x="0" y="90"/>
                    </a:cubicBezTo>
                    <a:cubicBezTo>
                      <a:pt x="1" y="90"/>
                      <a:pt x="1" y="90"/>
                      <a:pt x="2" y="90"/>
                    </a:cubicBezTo>
                    <a:cubicBezTo>
                      <a:pt x="6" y="88"/>
                      <a:pt x="9" y="85"/>
                      <a:pt x="12" y="81"/>
                    </a:cubicBezTo>
                    <a:cubicBezTo>
                      <a:pt x="22" y="70"/>
                      <a:pt x="27" y="57"/>
                      <a:pt x="27" y="43"/>
                    </a:cubicBezTo>
                    <a:cubicBezTo>
                      <a:pt x="27" y="27"/>
                      <a:pt x="20" y="12"/>
                      <a:pt x="7" y="1"/>
                    </a:cubicBezTo>
                    <a:cubicBezTo>
                      <a:pt x="7" y="0"/>
                      <a:pt x="6" y="0"/>
                      <a:pt x="6" y="1"/>
                    </a:cubicBezTo>
                    <a:cubicBezTo>
                      <a:pt x="6" y="1"/>
                      <a:pt x="6" y="2"/>
                      <a:pt x="6"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4" name="Freeform 23"/>
              <p:cNvSpPr/>
              <p:nvPr/>
            </p:nvSpPr>
            <p:spPr bwMode="auto">
              <a:xfrm>
                <a:off x="6707188" y="2247900"/>
                <a:ext cx="222250" cy="706437"/>
              </a:xfrm>
              <a:custGeom>
                <a:avLst/>
                <a:gdLst>
                  <a:gd name="T0" fmla="*/ 4 w 19"/>
                  <a:gd name="T1" fmla="*/ 2 h 61"/>
                  <a:gd name="T2" fmla="*/ 17 w 19"/>
                  <a:gd name="T3" fmla="*/ 29 h 61"/>
                  <a:gd name="T4" fmla="*/ 10 w 19"/>
                  <a:gd name="T5" fmla="*/ 51 h 61"/>
                  <a:gd name="T6" fmla="*/ 0 w 19"/>
                  <a:gd name="T7" fmla="*/ 59 h 61"/>
                  <a:gd name="T8" fmla="*/ 0 w 19"/>
                  <a:gd name="T9" fmla="*/ 60 h 61"/>
                  <a:gd name="T10" fmla="*/ 2 w 19"/>
                  <a:gd name="T11" fmla="*/ 61 h 61"/>
                  <a:gd name="T12" fmla="*/ 11 w 19"/>
                  <a:gd name="T13" fmla="*/ 52 h 61"/>
                  <a:gd name="T14" fmla="*/ 19 w 19"/>
                  <a:gd name="T15" fmla="*/ 29 h 61"/>
                  <a:gd name="T16" fmla="*/ 5 w 19"/>
                  <a:gd name="T17" fmla="*/ 0 h 61"/>
                  <a:gd name="T18" fmla="*/ 4 w 19"/>
                  <a:gd name="T19" fmla="*/ 1 h 61"/>
                  <a:gd name="T20" fmla="*/ 4 w 19"/>
                  <a:gd name="T21"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4" y="2"/>
                    </a:moveTo>
                    <a:cubicBezTo>
                      <a:pt x="13" y="9"/>
                      <a:pt x="17" y="19"/>
                      <a:pt x="17" y="29"/>
                    </a:cubicBezTo>
                    <a:cubicBezTo>
                      <a:pt x="17" y="37"/>
                      <a:pt x="15" y="44"/>
                      <a:pt x="10" y="51"/>
                    </a:cubicBezTo>
                    <a:cubicBezTo>
                      <a:pt x="7" y="54"/>
                      <a:pt x="4" y="57"/>
                      <a:pt x="0" y="59"/>
                    </a:cubicBezTo>
                    <a:cubicBezTo>
                      <a:pt x="0" y="59"/>
                      <a:pt x="0" y="60"/>
                      <a:pt x="0" y="60"/>
                    </a:cubicBezTo>
                    <a:cubicBezTo>
                      <a:pt x="0" y="61"/>
                      <a:pt x="1" y="61"/>
                      <a:pt x="2" y="61"/>
                    </a:cubicBezTo>
                    <a:cubicBezTo>
                      <a:pt x="5" y="58"/>
                      <a:pt x="9" y="56"/>
                      <a:pt x="11" y="52"/>
                    </a:cubicBezTo>
                    <a:cubicBezTo>
                      <a:pt x="17" y="45"/>
                      <a:pt x="19" y="37"/>
                      <a:pt x="19" y="29"/>
                    </a:cubicBezTo>
                    <a:cubicBezTo>
                      <a:pt x="19" y="18"/>
                      <a:pt x="14" y="8"/>
                      <a:pt x="5" y="0"/>
                    </a:cubicBezTo>
                    <a:cubicBezTo>
                      <a:pt x="5" y="0"/>
                      <a:pt x="4" y="0"/>
                      <a:pt x="4" y="1"/>
                    </a:cubicBezTo>
                    <a:cubicBezTo>
                      <a:pt x="4" y="1"/>
                      <a:pt x="4" y="2"/>
                      <a:pt x="4"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5" name="Freeform 24"/>
              <p:cNvSpPr/>
              <p:nvPr/>
            </p:nvSpPr>
            <p:spPr bwMode="auto">
              <a:xfrm>
                <a:off x="6602413" y="2409825"/>
                <a:ext cx="128587" cy="369887"/>
              </a:xfrm>
              <a:custGeom>
                <a:avLst/>
                <a:gdLst>
                  <a:gd name="T0" fmla="*/ 2 w 11"/>
                  <a:gd name="T1" fmla="*/ 2 h 32"/>
                  <a:gd name="T2" fmla="*/ 8 w 11"/>
                  <a:gd name="T3" fmla="*/ 15 h 32"/>
                  <a:gd name="T4" fmla="*/ 5 w 11"/>
                  <a:gd name="T5" fmla="*/ 26 h 32"/>
                  <a:gd name="T6" fmla="*/ 0 w 11"/>
                  <a:gd name="T7" fmla="*/ 30 h 32"/>
                  <a:gd name="T8" fmla="*/ 0 w 11"/>
                  <a:gd name="T9" fmla="*/ 31 h 32"/>
                  <a:gd name="T10" fmla="*/ 1 w 11"/>
                  <a:gd name="T11" fmla="*/ 32 h 32"/>
                  <a:gd name="T12" fmla="*/ 6 w 11"/>
                  <a:gd name="T13" fmla="*/ 27 h 32"/>
                  <a:gd name="T14" fmla="*/ 11 w 11"/>
                  <a:gd name="T15" fmla="*/ 15 h 32"/>
                  <a:gd name="T16" fmla="*/ 3 w 11"/>
                  <a:gd name="T17" fmla="*/ 0 h 32"/>
                  <a:gd name="T18" fmla="*/ 2 w 11"/>
                  <a:gd name="T19" fmla="*/ 1 h 32"/>
                  <a:gd name="T20" fmla="*/ 2 w 11"/>
                  <a:gd name="T21"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2" y="2"/>
                    </a:moveTo>
                    <a:cubicBezTo>
                      <a:pt x="6" y="5"/>
                      <a:pt x="8" y="10"/>
                      <a:pt x="8" y="15"/>
                    </a:cubicBezTo>
                    <a:cubicBezTo>
                      <a:pt x="8" y="19"/>
                      <a:pt x="7" y="23"/>
                      <a:pt x="5" y="26"/>
                    </a:cubicBezTo>
                    <a:cubicBezTo>
                      <a:pt x="4" y="27"/>
                      <a:pt x="2" y="29"/>
                      <a:pt x="0" y="30"/>
                    </a:cubicBezTo>
                    <a:cubicBezTo>
                      <a:pt x="0" y="30"/>
                      <a:pt x="0" y="31"/>
                      <a:pt x="0" y="31"/>
                    </a:cubicBezTo>
                    <a:cubicBezTo>
                      <a:pt x="0" y="32"/>
                      <a:pt x="1" y="32"/>
                      <a:pt x="1" y="32"/>
                    </a:cubicBezTo>
                    <a:cubicBezTo>
                      <a:pt x="3" y="30"/>
                      <a:pt x="5" y="29"/>
                      <a:pt x="6" y="27"/>
                    </a:cubicBezTo>
                    <a:cubicBezTo>
                      <a:pt x="9" y="24"/>
                      <a:pt x="11" y="19"/>
                      <a:pt x="11" y="15"/>
                    </a:cubicBezTo>
                    <a:cubicBezTo>
                      <a:pt x="11" y="10"/>
                      <a:pt x="8" y="4"/>
                      <a:pt x="3" y="0"/>
                    </a:cubicBezTo>
                    <a:cubicBezTo>
                      <a:pt x="3" y="0"/>
                      <a:pt x="2" y="0"/>
                      <a:pt x="2" y="1"/>
                    </a:cubicBezTo>
                    <a:cubicBezTo>
                      <a:pt x="2" y="1"/>
                      <a:pt x="2" y="2"/>
                      <a:pt x="2" y="2"/>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6" name="Freeform 25"/>
              <p:cNvSpPr/>
              <p:nvPr/>
            </p:nvSpPr>
            <p:spPr bwMode="auto">
              <a:xfrm>
                <a:off x="5865813" y="2085975"/>
                <a:ext cx="303212" cy="1041400"/>
              </a:xfrm>
              <a:custGeom>
                <a:avLst/>
                <a:gdLst>
                  <a:gd name="T0" fmla="*/ 19 w 26"/>
                  <a:gd name="T1" fmla="*/ 1 h 90"/>
                  <a:gd name="T2" fmla="*/ 0 w 26"/>
                  <a:gd name="T3" fmla="*/ 43 h 90"/>
                  <a:gd name="T4" fmla="*/ 14 w 26"/>
                  <a:gd name="T5" fmla="*/ 81 h 90"/>
                  <a:gd name="T6" fmla="*/ 24 w 26"/>
                  <a:gd name="T7" fmla="*/ 90 h 90"/>
                  <a:gd name="T8" fmla="*/ 26 w 26"/>
                  <a:gd name="T9" fmla="*/ 90 h 90"/>
                  <a:gd name="T10" fmla="*/ 26 w 26"/>
                  <a:gd name="T11" fmla="*/ 88 h 90"/>
                  <a:gd name="T12" fmla="*/ 16 w 26"/>
                  <a:gd name="T13" fmla="*/ 80 h 90"/>
                  <a:gd name="T14" fmla="*/ 2 w 26"/>
                  <a:gd name="T15" fmla="*/ 43 h 90"/>
                  <a:gd name="T16" fmla="*/ 20 w 26"/>
                  <a:gd name="T17" fmla="*/ 2 h 90"/>
                  <a:gd name="T18" fmla="*/ 20 w 26"/>
                  <a:gd name="T19" fmla="*/ 1 h 90"/>
                  <a:gd name="T20" fmla="*/ 19 w 26"/>
                  <a:gd name="T21"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90">
                    <a:moveTo>
                      <a:pt x="19" y="1"/>
                    </a:moveTo>
                    <a:cubicBezTo>
                      <a:pt x="6" y="12"/>
                      <a:pt x="0" y="27"/>
                      <a:pt x="0" y="43"/>
                    </a:cubicBezTo>
                    <a:cubicBezTo>
                      <a:pt x="0" y="57"/>
                      <a:pt x="4" y="70"/>
                      <a:pt x="14" y="81"/>
                    </a:cubicBezTo>
                    <a:cubicBezTo>
                      <a:pt x="17" y="85"/>
                      <a:pt x="21" y="88"/>
                      <a:pt x="24" y="90"/>
                    </a:cubicBezTo>
                    <a:cubicBezTo>
                      <a:pt x="25" y="90"/>
                      <a:pt x="26" y="90"/>
                      <a:pt x="26" y="90"/>
                    </a:cubicBezTo>
                    <a:cubicBezTo>
                      <a:pt x="26" y="89"/>
                      <a:pt x="26" y="89"/>
                      <a:pt x="26" y="88"/>
                    </a:cubicBezTo>
                    <a:cubicBezTo>
                      <a:pt x="22" y="86"/>
                      <a:pt x="19" y="83"/>
                      <a:pt x="16" y="80"/>
                    </a:cubicBezTo>
                    <a:cubicBezTo>
                      <a:pt x="6" y="69"/>
                      <a:pt x="2" y="56"/>
                      <a:pt x="2" y="43"/>
                    </a:cubicBezTo>
                    <a:cubicBezTo>
                      <a:pt x="2" y="28"/>
                      <a:pt x="8" y="13"/>
                      <a:pt x="20" y="2"/>
                    </a:cubicBezTo>
                    <a:cubicBezTo>
                      <a:pt x="21" y="2"/>
                      <a:pt x="21" y="1"/>
                      <a:pt x="20" y="1"/>
                    </a:cubicBezTo>
                    <a:cubicBezTo>
                      <a:pt x="20" y="0"/>
                      <a:pt x="19" y="0"/>
                      <a:pt x="19" y="1"/>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7" name="Freeform 26"/>
              <p:cNvSpPr/>
              <p:nvPr/>
            </p:nvSpPr>
            <p:spPr bwMode="auto">
              <a:xfrm>
                <a:off x="6099175" y="2247900"/>
                <a:ext cx="222250" cy="706437"/>
              </a:xfrm>
              <a:custGeom>
                <a:avLst/>
                <a:gdLst>
                  <a:gd name="T0" fmla="*/ 14 w 19"/>
                  <a:gd name="T1" fmla="*/ 0 h 61"/>
                  <a:gd name="T2" fmla="*/ 0 w 19"/>
                  <a:gd name="T3" fmla="*/ 29 h 61"/>
                  <a:gd name="T4" fmla="*/ 8 w 19"/>
                  <a:gd name="T5" fmla="*/ 52 h 61"/>
                  <a:gd name="T6" fmla="*/ 18 w 19"/>
                  <a:gd name="T7" fmla="*/ 61 h 61"/>
                  <a:gd name="T8" fmla="*/ 19 w 19"/>
                  <a:gd name="T9" fmla="*/ 60 h 61"/>
                  <a:gd name="T10" fmla="*/ 19 w 19"/>
                  <a:gd name="T11" fmla="*/ 59 h 61"/>
                  <a:gd name="T12" fmla="*/ 9 w 19"/>
                  <a:gd name="T13" fmla="*/ 51 h 61"/>
                  <a:gd name="T14" fmla="*/ 2 w 19"/>
                  <a:gd name="T15" fmla="*/ 29 h 61"/>
                  <a:gd name="T16" fmla="*/ 15 w 19"/>
                  <a:gd name="T17" fmla="*/ 2 h 61"/>
                  <a:gd name="T18" fmla="*/ 15 w 19"/>
                  <a:gd name="T19" fmla="*/ 1 h 61"/>
                  <a:gd name="T20" fmla="*/ 14 w 19"/>
                  <a:gd name="T21"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61">
                    <a:moveTo>
                      <a:pt x="14" y="0"/>
                    </a:moveTo>
                    <a:cubicBezTo>
                      <a:pt x="5" y="8"/>
                      <a:pt x="0" y="18"/>
                      <a:pt x="0" y="29"/>
                    </a:cubicBezTo>
                    <a:cubicBezTo>
                      <a:pt x="0" y="37"/>
                      <a:pt x="3" y="45"/>
                      <a:pt x="8" y="52"/>
                    </a:cubicBezTo>
                    <a:cubicBezTo>
                      <a:pt x="11" y="56"/>
                      <a:pt x="14" y="58"/>
                      <a:pt x="18" y="61"/>
                    </a:cubicBezTo>
                    <a:cubicBezTo>
                      <a:pt x="18" y="61"/>
                      <a:pt x="19" y="61"/>
                      <a:pt x="19" y="60"/>
                    </a:cubicBezTo>
                    <a:cubicBezTo>
                      <a:pt x="19" y="60"/>
                      <a:pt x="19" y="59"/>
                      <a:pt x="19" y="59"/>
                    </a:cubicBezTo>
                    <a:cubicBezTo>
                      <a:pt x="15" y="57"/>
                      <a:pt x="12" y="54"/>
                      <a:pt x="9" y="51"/>
                    </a:cubicBezTo>
                    <a:cubicBezTo>
                      <a:pt x="4" y="44"/>
                      <a:pt x="2" y="37"/>
                      <a:pt x="2" y="29"/>
                    </a:cubicBezTo>
                    <a:cubicBezTo>
                      <a:pt x="2" y="19"/>
                      <a:pt x="7" y="9"/>
                      <a:pt x="15" y="2"/>
                    </a:cubicBezTo>
                    <a:cubicBezTo>
                      <a:pt x="16" y="2"/>
                      <a:pt x="16" y="1"/>
                      <a:pt x="15" y="1"/>
                    </a:cubicBezTo>
                    <a:cubicBezTo>
                      <a:pt x="15" y="0"/>
                      <a:pt x="14" y="0"/>
                      <a:pt x="14"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sp>
            <p:nvSpPr>
              <p:cNvPr id="58" name="Freeform 27"/>
              <p:cNvSpPr/>
              <p:nvPr/>
            </p:nvSpPr>
            <p:spPr bwMode="auto">
              <a:xfrm>
                <a:off x="6310313" y="2409825"/>
                <a:ext cx="128587" cy="369887"/>
              </a:xfrm>
              <a:custGeom>
                <a:avLst/>
                <a:gdLst>
                  <a:gd name="T0" fmla="*/ 7 w 11"/>
                  <a:gd name="T1" fmla="*/ 0 h 32"/>
                  <a:gd name="T2" fmla="*/ 0 w 11"/>
                  <a:gd name="T3" fmla="*/ 15 h 32"/>
                  <a:gd name="T4" fmla="*/ 4 w 11"/>
                  <a:gd name="T5" fmla="*/ 27 h 32"/>
                  <a:gd name="T6" fmla="*/ 9 w 11"/>
                  <a:gd name="T7" fmla="*/ 32 h 32"/>
                  <a:gd name="T8" fmla="*/ 10 w 11"/>
                  <a:gd name="T9" fmla="*/ 31 h 32"/>
                  <a:gd name="T10" fmla="*/ 10 w 11"/>
                  <a:gd name="T11" fmla="*/ 30 h 32"/>
                  <a:gd name="T12" fmla="*/ 5 w 11"/>
                  <a:gd name="T13" fmla="*/ 26 h 32"/>
                  <a:gd name="T14" fmla="*/ 2 w 11"/>
                  <a:gd name="T15" fmla="*/ 15 h 32"/>
                  <a:gd name="T16" fmla="*/ 8 w 11"/>
                  <a:gd name="T17" fmla="*/ 2 h 32"/>
                  <a:gd name="T18" fmla="*/ 8 w 11"/>
                  <a:gd name="T19" fmla="*/ 1 h 32"/>
                  <a:gd name="T20" fmla="*/ 7 w 11"/>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32">
                    <a:moveTo>
                      <a:pt x="7" y="0"/>
                    </a:moveTo>
                    <a:cubicBezTo>
                      <a:pt x="2" y="4"/>
                      <a:pt x="0" y="10"/>
                      <a:pt x="0" y="15"/>
                    </a:cubicBezTo>
                    <a:cubicBezTo>
                      <a:pt x="0" y="19"/>
                      <a:pt x="1" y="24"/>
                      <a:pt x="4" y="27"/>
                    </a:cubicBezTo>
                    <a:cubicBezTo>
                      <a:pt x="5" y="29"/>
                      <a:pt x="7" y="30"/>
                      <a:pt x="9" y="32"/>
                    </a:cubicBezTo>
                    <a:cubicBezTo>
                      <a:pt x="9" y="32"/>
                      <a:pt x="10" y="32"/>
                      <a:pt x="10" y="31"/>
                    </a:cubicBezTo>
                    <a:cubicBezTo>
                      <a:pt x="11" y="31"/>
                      <a:pt x="10" y="30"/>
                      <a:pt x="10" y="30"/>
                    </a:cubicBezTo>
                    <a:cubicBezTo>
                      <a:pt x="8" y="29"/>
                      <a:pt x="7" y="27"/>
                      <a:pt x="5" y="26"/>
                    </a:cubicBezTo>
                    <a:cubicBezTo>
                      <a:pt x="3" y="23"/>
                      <a:pt x="2" y="19"/>
                      <a:pt x="2" y="15"/>
                    </a:cubicBezTo>
                    <a:cubicBezTo>
                      <a:pt x="2" y="10"/>
                      <a:pt x="4" y="5"/>
                      <a:pt x="8" y="2"/>
                    </a:cubicBezTo>
                    <a:cubicBezTo>
                      <a:pt x="9" y="2"/>
                      <a:pt x="9" y="1"/>
                      <a:pt x="8" y="1"/>
                    </a:cubicBezTo>
                    <a:cubicBezTo>
                      <a:pt x="8" y="0"/>
                      <a:pt x="7" y="0"/>
                      <a:pt x="7" y="0"/>
                    </a:cubicBezTo>
                    <a:close/>
                  </a:path>
                </a:pathLst>
              </a:custGeom>
              <a:grpFill/>
              <a:ln w="6350">
                <a:solidFill>
                  <a:srgbClr val="008DD3"/>
                </a:solidFill>
              </a:ln>
            </p:spPr>
            <p:txBody>
              <a:bodyPr vert="horz" wrap="square" lIns="68580" tIns="34290" rIns="68580" bIns="34290" numCol="1" anchor="t" anchorCtr="0" compatLnSpc="1"/>
              <a:lstStyle/>
              <a:p>
                <a:endParaRPr lang="zh-CN" altLang="en-US" sz="800">
                  <a:solidFill>
                    <a:prstClr val="black"/>
                  </a:solidFill>
                  <a:cs typeface="Arial" panose="020B0604020202020204" pitchFamily="34" charset="0"/>
                </a:endParaRPr>
              </a:p>
            </p:txBody>
          </p:sp>
        </p:grpSp>
        <p:sp>
          <p:nvSpPr>
            <p:cNvPr id="51" name="文本框 50"/>
            <p:cNvSpPr txBox="1"/>
            <p:nvPr/>
          </p:nvSpPr>
          <p:spPr>
            <a:xfrm>
              <a:off x="2801874" y="5915782"/>
              <a:ext cx="643890" cy="287258"/>
            </a:xfrm>
            <a:prstGeom prst="rect">
              <a:avLst/>
            </a:prstGeom>
            <a:noFill/>
          </p:spPr>
          <p:txBody>
            <a:bodyPr wrap="square" rtlCol="0">
              <a:spAutoFit/>
            </a:bodyPr>
            <a:lstStyle/>
            <a:p>
              <a:pPr algn="ctr"/>
              <a:r>
                <a:rPr lang="en-US" altLang="zh-CN" sz="800" dirty="0">
                  <a:solidFill>
                    <a:prstClr val="black"/>
                  </a:solidFill>
                  <a:ea typeface="微软雅黑" panose="020B0503020204020204" pitchFamily="34" charset="-122"/>
                  <a:cs typeface="Arial" panose="020B0604020202020204" pitchFamily="34" charset="0"/>
                </a:rPr>
                <a:t>BS</a:t>
              </a:r>
              <a:endParaRPr lang="zh-CN" altLang="en-US" sz="800" dirty="0">
                <a:solidFill>
                  <a:prstClr val="black"/>
                </a:solidFill>
                <a:ea typeface="微软雅黑" panose="020B0503020204020204" pitchFamily="34" charset="-122"/>
                <a:cs typeface="Arial" panose="020B0604020202020204" pitchFamily="34" charset="0"/>
              </a:endParaRPr>
            </a:p>
          </p:txBody>
        </p:sp>
      </p:grpSp>
      <p:sp>
        <p:nvSpPr>
          <p:cNvPr id="59" name="圆角矩形 58"/>
          <p:cNvSpPr/>
          <p:nvPr/>
        </p:nvSpPr>
        <p:spPr>
          <a:xfrm>
            <a:off x="5406290"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collection</a:t>
            </a:r>
          </a:p>
        </p:txBody>
      </p:sp>
      <p:sp>
        <p:nvSpPr>
          <p:cNvPr id="60" name="圆角矩形 59"/>
          <p:cNvSpPr/>
          <p:nvPr/>
        </p:nvSpPr>
        <p:spPr>
          <a:xfrm>
            <a:off x="6418643" y="3145230"/>
            <a:ext cx="837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Model generation</a:t>
            </a:r>
          </a:p>
        </p:txBody>
      </p:sp>
      <p:sp>
        <p:nvSpPr>
          <p:cNvPr id="61" name="圆角矩形 60"/>
          <p:cNvSpPr/>
          <p:nvPr/>
        </p:nvSpPr>
        <p:spPr>
          <a:xfrm>
            <a:off x="7430997"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Simulation</a:t>
            </a:r>
            <a:endParaRPr lang="zh-CN" altLang="en-US" sz="800" dirty="0">
              <a:solidFill>
                <a:prstClr val="white"/>
              </a:solidFill>
              <a:cs typeface="Arial" panose="020B0604020202020204" pitchFamily="34" charset="0"/>
              <a:sym typeface="+mn-ea"/>
            </a:endParaRPr>
          </a:p>
        </p:txBody>
      </p:sp>
      <p:sp>
        <p:nvSpPr>
          <p:cNvPr id="62" name="圆角矩形 61"/>
          <p:cNvSpPr/>
          <p:nvPr/>
        </p:nvSpPr>
        <p:spPr>
          <a:xfrm>
            <a:off x="8385971" y="3145230"/>
            <a:ext cx="779621"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Visualization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63" name="矩形 62"/>
          <p:cNvSpPr/>
          <p:nvPr/>
        </p:nvSpPr>
        <p:spPr>
          <a:xfrm>
            <a:off x="4434032" y="1827318"/>
            <a:ext cx="6200434" cy="675101"/>
          </a:xfrm>
          <a:prstGeom prst="rect">
            <a:avLst/>
          </a:prstGeom>
          <a:solidFill>
            <a:srgbClr val="F2F2F2"/>
          </a:solidFill>
          <a:ln w="9525" cap="flat" cmpd="sng" algn="ctr">
            <a:noFill/>
            <a:prstDash val="solid"/>
            <a:round/>
            <a:headEnd type="none" w="med" len="med"/>
            <a:tailEnd type="none" w="med" len="med"/>
          </a:ln>
          <a:effectLst>
            <a:softEdge rad="31750"/>
          </a:effectLst>
        </p:spPr>
        <p:txBody>
          <a:bodyPr vert="horz" wrap="square" lIns="68580" tIns="34290" rIns="68580" bIns="34290" numCol="1" anchor="t" anchorCtr="0" compatLnSpc="1"/>
          <a:lstStyle/>
          <a:p>
            <a:pPr defTabSz="342900" fontAlgn="base">
              <a:spcBef>
                <a:spcPct val="0"/>
              </a:spcBef>
              <a:spcAft>
                <a:spcPct val="0"/>
              </a:spcAft>
            </a:pPr>
            <a:endParaRPr lang="zh-CN" altLang="en-US" sz="1350">
              <a:solidFill>
                <a:srgbClr val="000000"/>
              </a:solidFill>
              <a:ea typeface="微软雅黑" panose="020B0503020204020204" pitchFamily="34" charset="-122"/>
              <a:cs typeface="Arial" panose="020B0604020202020204" pitchFamily="34" charset="0"/>
            </a:endParaRPr>
          </a:p>
        </p:txBody>
      </p:sp>
      <p:sp>
        <p:nvSpPr>
          <p:cNvPr id="64" name="文本框 63"/>
          <p:cNvSpPr txBox="1"/>
          <p:nvPr/>
        </p:nvSpPr>
        <p:spPr>
          <a:xfrm>
            <a:off x="4505217" y="2298756"/>
            <a:ext cx="1392244" cy="230832"/>
          </a:xfrm>
          <a:prstGeom prst="rect">
            <a:avLst/>
          </a:prstGeom>
          <a:noFill/>
        </p:spPr>
        <p:txBody>
          <a:bodyPr wrap="square" rtlCol="0" anchor="t">
            <a:spAutoFit/>
          </a:bodyPr>
          <a:lstStyle/>
          <a:p>
            <a:r>
              <a:rPr lang="en-US" altLang="zh-CN" sz="900" b="1" kern="0" dirty="0" smtClean="0">
                <a:solidFill>
                  <a:prstClr val="black"/>
                </a:solidFill>
                <a:ea typeface="微软雅黑" panose="020B0503020204020204" pitchFamily="34" charset="-122"/>
                <a:cs typeface="Arial" panose="020B0604020202020204" pitchFamily="34" charset="0"/>
                <a:sym typeface="+mn-ea"/>
              </a:rPr>
              <a:t>Application layer</a:t>
            </a:r>
            <a:endParaRPr lang="zh-CN" altLang="en-US" sz="900" b="1" dirty="0">
              <a:solidFill>
                <a:prstClr val="black"/>
              </a:solidFill>
              <a:cs typeface="Arial" panose="020B0604020202020204" pitchFamily="34" charset="0"/>
            </a:endParaRPr>
          </a:p>
        </p:txBody>
      </p:sp>
      <p:grpSp>
        <p:nvGrpSpPr>
          <p:cNvPr id="65" name="组合 64"/>
          <p:cNvGrpSpPr/>
          <p:nvPr/>
        </p:nvGrpSpPr>
        <p:grpSpPr>
          <a:xfrm>
            <a:off x="6642538" y="2591667"/>
            <a:ext cx="244316" cy="287655"/>
            <a:chOff x="8052" y="3629"/>
            <a:chExt cx="513" cy="604"/>
          </a:xfrm>
        </p:grpSpPr>
        <p:sp>
          <p:nvSpPr>
            <p:cNvPr id="66" name="右箭头 55"/>
            <p:cNvSpPr/>
            <p:nvPr/>
          </p:nvSpPr>
          <p:spPr>
            <a:xfrm rot="5400000" flipH="1" flipV="1">
              <a:off x="8156"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sp>
          <p:nvSpPr>
            <p:cNvPr id="67" name="右箭头 55"/>
            <p:cNvSpPr/>
            <p:nvPr/>
          </p:nvSpPr>
          <p:spPr>
            <a:xfrm rot="16200000" flipH="1">
              <a:off x="7857" y="3824"/>
              <a:ext cx="605" cy="215"/>
            </a:xfrm>
            <a:prstGeom prst="rightArrow">
              <a:avLst>
                <a:gd name="adj1" fmla="val 69477"/>
                <a:gd name="adj2" fmla="val 54722"/>
              </a:avLst>
            </a:prstGeom>
            <a:gradFill flip="none" rotWithShape="1">
              <a:gsLst>
                <a:gs pos="44000">
                  <a:srgbClr val="0AA3DA">
                    <a:alpha val="30000"/>
                  </a:srgbClr>
                </a:gs>
                <a:gs pos="0">
                  <a:srgbClr val="0B6EE6">
                    <a:alpha val="50000"/>
                  </a:srgbClr>
                </a:gs>
                <a:gs pos="100000">
                  <a:srgbClr val="08DDCE">
                    <a:alpha val="0"/>
                  </a:srgbClr>
                </a:gs>
              </a:gsLst>
              <a:lin ang="10800000" scaled="1"/>
              <a:tileRect/>
            </a:gradFill>
            <a:ln>
              <a:noFill/>
            </a:ln>
          </p:spPr>
          <p:txBody>
            <a:bodyPr vert="horz" wrap="square" lIns="325120" tIns="162560" rIns="325120" bIns="162560" numCol="1" anchor="t" anchorCtr="0" compatLnSpc="1"/>
            <a:lstStyle/>
            <a:p>
              <a:pPr defTabSz="715804" fontAlgn="base">
                <a:spcBef>
                  <a:spcPct val="0"/>
                </a:spcBef>
                <a:spcAft>
                  <a:spcPct val="0"/>
                </a:spcAft>
              </a:pPr>
              <a:endParaRPr lang="zh-CN" altLang="en-US" sz="6000" kern="0" noProof="1">
                <a:solidFill>
                  <a:srgbClr val="FFFFFF"/>
                </a:solidFill>
                <a:cs typeface="Arial" panose="020B0604020202020204" pitchFamily="34" charset="0"/>
                <a:sym typeface="+mn-lt"/>
              </a:endParaRPr>
            </a:p>
          </p:txBody>
        </p:sp>
      </p:grpSp>
      <p:sp>
        <p:nvSpPr>
          <p:cNvPr id="68" name="文本框 67"/>
          <p:cNvSpPr txBox="1"/>
          <p:nvPr/>
        </p:nvSpPr>
        <p:spPr>
          <a:xfrm>
            <a:off x="6749298" y="2495671"/>
            <a:ext cx="2888698" cy="369332"/>
          </a:xfrm>
          <a:prstGeom prst="rect">
            <a:avLst/>
          </a:prstGeom>
          <a:noFill/>
          <a:ln>
            <a:noFill/>
          </a:ln>
        </p:spPr>
        <p:txBody>
          <a:bodyPr wrap="square" rtlCol="0">
            <a:spAutoFit/>
          </a:bodyPr>
          <a:lstStyle/>
          <a:p>
            <a:pPr algn="ctr"/>
            <a:r>
              <a:rPr lang="en-US" altLang="zh-CN" sz="900" b="1" dirty="0" smtClean="0">
                <a:solidFill>
                  <a:prstClr val="black"/>
                </a:solidFill>
                <a:ea typeface="微软雅黑" panose="020B0503020204020204" pitchFamily="34" charset="-122"/>
                <a:sym typeface="+mn-ea"/>
              </a:rPr>
              <a:t>Open </a:t>
            </a:r>
            <a:r>
              <a:rPr lang="en-US" altLang="zh-CN" sz="900" b="1" dirty="0">
                <a:solidFill>
                  <a:prstClr val="black"/>
                </a:solidFill>
                <a:ea typeface="微软雅黑" panose="020B0503020204020204" pitchFamily="34" charset="-122"/>
                <a:sym typeface="+mn-ea"/>
              </a:rPr>
              <a:t>interfaces </a:t>
            </a:r>
            <a:endParaRPr lang="en-US" altLang="zh-CN" sz="900" b="1" dirty="0" smtClean="0">
              <a:solidFill>
                <a:prstClr val="black"/>
              </a:solidFill>
              <a:ea typeface="微软雅黑" panose="020B0503020204020204" pitchFamily="34" charset="-122"/>
              <a:sym typeface="+mn-ea"/>
            </a:endParaRPr>
          </a:p>
          <a:p>
            <a:pPr algn="ctr"/>
            <a:r>
              <a:rPr lang="en-US" altLang="zh-CN" sz="900" b="1" dirty="0" smtClean="0">
                <a:solidFill>
                  <a:prstClr val="black"/>
                </a:solidFill>
                <a:ea typeface="微软雅黑" panose="020B0503020204020204" pitchFamily="34" charset="-122"/>
              </a:rPr>
              <a:t>(Service </a:t>
            </a:r>
            <a:r>
              <a:rPr lang="en-US" altLang="zh-CN" sz="900" b="1" dirty="0">
                <a:solidFill>
                  <a:prstClr val="black"/>
                </a:solidFill>
                <a:ea typeface="微软雅黑" panose="020B0503020204020204" pitchFamily="34" charset="-122"/>
              </a:rPr>
              <a:t>openness and capability </a:t>
            </a:r>
            <a:r>
              <a:rPr lang="en-US" altLang="zh-CN" sz="900" b="1" dirty="0" smtClean="0">
                <a:solidFill>
                  <a:prstClr val="black"/>
                </a:solidFill>
                <a:ea typeface="微软雅黑" panose="020B0503020204020204" pitchFamily="34" charset="-122"/>
                <a:cs typeface="Arial" panose="020B0604020202020204" pitchFamily="34" charset="0"/>
              </a:rPr>
              <a:t>invocation)</a:t>
            </a:r>
            <a:endParaRPr lang="zh-CN" altLang="en-US" sz="900" b="1" dirty="0">
              <a:solidFill>
                <a:prstClr val="black"/>
              </a:solidFill>
              <a:ea typeface="微软雅黑" panose="020B0503020204020204" pitchFamily="34" charset="-122"/>
              <a:cs typeface="Arial" panose="020B0604020202020204" pitchFamily="34" charset="0"/>
            </a:endParaRPr>
          </a:p>
        </p:txBody>
      </p:sp>
      <p:grpSp>
        <p:nvGrpSpPr>
          <p:cNvPr id="69" name="组合 68"/>
          <p:cNvGrpSpPr/>
          <p:nvPr/>
        </p:nvGrpSpPr>
        <p:grpSpPr>
          <a:xfrm>
            <a:off x="4539003" y="1995598"/>
            <a:ext cx="1591628" cy="295751"/>
            <a:chOff x="3953" y="1962"/>
            <a:chExt cx="3342" cy="621"/>
          </a:xfrm>
        </p:grpSpPr>
        <p:sp>
          <p:nvSpPr>
            <p:cNvPr id="70" name="文本框 69"/>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71" name="文本框 70"/>
            <p:cNvSpPr txBox="1"/>
            <p:nvPr/>
          </p:nvSpPr>
          <p:spPr>
            <a:xfrm>
              <a:off x="4054"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Intelligent O&amp;M</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72" name="文本框 71"/>
          <p:cNvSpPr txBox="1"/>
          <p:nvPr/>
        </p:nvSpPr>
        <p:spPr>
          <a:xfrm>
            <a:off x="4394347" y="4590979"/>
            <a:ext cx="1532819" cy="230832"/>
          </a:xfrm>
          <a:prstGeom prst="rect">
            <a:avLst/>
          </a:prstGeom>
          <a:noFill/>
        </p:spPr>
        <p:txBody>
          <a:bodyPr wrap="square" rtlCol="0" anchor="t">
            <a:spAutoFit/>
          </a:bodyPr>
          <a:lstStyle/>
          <a:p>
            <a:pPr algn="ctr"/>
            <a:r>
              <a:rPr lang="en-US" altLang="zh-CN" sz="900" b="1" kern="0" dirty="0" smtClean="0">
                <a:solidFill>
                  <a:prstClr val="black"/>
                </a:solidFill>
                <a:ea typeface="微软雅黑" panose="020B0503020204020204" pitchFamily="34" charset="-122"/>
                <a:cs typeface="Arial" panose="020B0604020202020204" pitchFamily="34" charset="0"/>
                <a:sym typeface="+mn-ea"/>
              </a:rPr>
              <a:t>Digital twin network</a:t>
            </a:r>
            <a:endParaRPr lang="zh-CN" altLang="en-US" sz="900" b="1" kern="0" dirty="0">
              <a:solidFill>
                <a:prstClr val="black"/>
              </a:solidFill>
              <a:ea typeface="微软雅黑" panose="020B0503020204020204" pitchFamily="34" charset="-122"/>
              <a:cs typeface="Arial" panose="020B0604020202020204" pitchFamily="34" charset="0"/>
              <a:sym typeface="+mn-ea"/>
            </a:endParaRPr>
          </a:p>
        </p:txBody>
      </p:sp>
      <p:sp>
        <p:nvSpPr>
          <p:cNvPr id="73" name="圆角矩形 72"/>
          <p:cNvSpPr/>
          <p:nvPr/>
        </p:nvSpPr>
        <p:spPr>
          <a:xfrm>
            <a:off x="9340944" y="3145230"/>
            <a:ext cx="972000"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Strategy optimization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4" name="圆角矩形 73"/>
          <p:cNvSpPr/>
          <p:nvPr/>
        </p:nvSpPr>
        <p:spPr>
          <a:xfrm>
            <a:off x="5406290" y="3405113"/>
            <a:ext cx="1036676"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Algorithm development</a:t>
            </a:r>
          </a:p>
        </p:txBody>
      </p:sp>
      <p:sp>
        <p:nvSpPr>
          <p:cNvPr id="75" name="圆角矩形 74"/>
          <p:cNvSpPr/>
          <p:nvPr/>
        </p:nvSpPr>
        <p:spPr>
          <a:xfrm>
            <a:off x="6724472" y="3403476"/>
            <a:ext cx="998767"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Data augmentation</a:t>
            </a:r>
          </a:p>
        </p:txBody>
      </p:sp>
      <p:sp>
        <p:nvSpPr>
          <p:cNvPr id="76" name="圆角矩形 75"/>
          <p:cNvSpPr/>
          <p:nvPr/>
        </p:nvSpPr>
        <p:spPr>
          <a:xfrm>
            <a:off x="8004746" y="3403476"/>
            <a:ext cx="959644" cy="216000"/>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cs typeface="Arial" panose="020B0604020202020204" pitchFamily="34" charset="0"/>
                <a:sym typeface="+mn-ea"/>
              </a:rPr>
              <a:t>Fault diagnosis and </a:t>
            </a:r>
            <a:r>
              <a:rPr lang="en-US" altLang="zh-CN" sz="800" dirty="0">
                <a:solidFill>
                  <a:prstClr val="white"/>
                </a:solidFill>
                <a:ea typeface="微软雅黑" panose="020B0503020204020204" pitchFamily="34" charset="-122"/>
                <a:cs typeface="Arial" panose="020B0604020202020204" pitchFamily="34" charset="0"/>
                <a:sym typeface="+mn-ea"/>
              </a:rPr>
              <a:t>prediction</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7" name="圆角矩形 76"/>
          <p:cNvSpPr/>
          <p:nvPr/>
        </p:nvSpPr>
        <p:spPr>
          <a:xfrm>
            <a:off x="9113148" y="3403476"/>
            <a:ext cx="1215380" cy="212108"/>
          </a:xfrm>
          <a:prstGeom prst="roundRect">
            <a:avLst/>
          </a:prstGeom>
          <a:solidFill>
            <a:srgbClr val="008ED3"/>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solidFill>
                  <a:prstClr val="white"/>
                </a:solidFill>
                <a:ea typeface="微软雅黑" panose="020B0503020204020204" pitchFamily="34" charset="-122"/>
                <a:cs typeface="Arial" panose="020B0604020202020204" pitchFamily="34" charset="0"/>
                <a:sym typeface="+mn-ea"/>
              </a:rPr>
              <a:t>Physical network </a:t>
            </a:r>
            <a:r>
              <a:rPr lang="en-US" altLang="zh-CN" sz="800" dirty="0" smtClean="0">
                <a:solidFill>
                  <a:prstClr val="white"/>
                </a:solidFill>
                <a:ea typeface="微软雅黑" panose="020B0503020204020204" pitchFamily="34" charset="-122"/>
                <a:cs typeface="Arial" panose="020B0604020202020204" pitchFamily="34" charset="0"/>
                <a:sym typeface="+mn-ea"/>
              </a:rPr>
              <a:t> </a:t>
            </a:r>
            <a:r>
              <a:rPr lang="en-US" altLang="zh-CN" sz="800" dirty="0">
                <a:solidFill>
                  <a:prstClr val="white"/>
                </a:solidFill>
                <a:ea typeface="微软雅黑" panose="020B0503020204020204" pitchFamily="34" charset="-122"/>
                <a:cs typeface="Arial" panose="020B0604020202020204" pitchFamily="34" charset="0"/>
                <a:sym typeface="+mn-ea"/>
              </a:rPr>
              <a:t>provisioning</a:t>
            </a:r>
            <a:endParaRPr lang="zh-CN" altLang="en-US" sz="800" dirty="0">
              <a:solidFill>
                <a:prstClr val="white"/>
              </a:solidFill>
              <a:ea typeface="微软雅黑" panose="020B0503020204020204" pitchFamily="34" charset="-122"/>
              <a:cs typeface="Arial" panose="020B0604020202020204" pitchFamily="34" charset="0"/>
              <a:sym typeface="+mn-ea"/>
            </a:endParaRPr>
          </a:p>
        </p:txBody>
      </p:sp>
      <p:sp>
        <p:nvSpPr>
          <p:cNvPr id="78" name="文本框 77"/>
          <p:cNvSpPr txBox="1"/>
          <p:nvPr/>
        </p:nvSpPr>
        <p:spPr>
          <a:xfrm>
            <a:off x="4539003" y="3718677"/>
            <a:ext cx="5968780" cy="406873"/>
          </a:xfrm>
          <a:prstGeom prst="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788" b="1" dirty="0">
              <a:solidFill>
                <a:prstClr val="black"/>
              </a:solidFill>
              <a:ea typeface="微软雅黑" panose="020B0503020204020204" pitchFamily="34" charset="-122"/>
              <a:cs typeface="Arial" panose="020B0604020202020204" pitchFamily="34" charset="0"/>
              <a:sym typeface="+mn-ea"/>
            </a:endParaRPr>
          </a:p>
        </p:txBody>
      </p:sp>
      <p:sp>
        <p:nvSpPr>
          <p:cNvPr id="79" name="圆角矩形 78"/>
          <p:cNvSpPr/>
          <p:nvPr/>
        </p:nvSpPr>
        <p:spPr>
          <a:xfrm>
            <a:off x="5410930" y="382974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User perception twinning</a:t>
            </a:r>
          </a:p>
        </p:txBody>
      </p:sp>
      <p:sp>
        <p:nvSpPr>
          <p:cNvPr id="80" name="圆角矩形 79"/>
          <p:cNvSpPr/>
          <p:nvPr/>
        </p:nvSpPr>
        <p:spPr>
          <a:xfrm>
            <a:off x="6700588" y="382974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SLA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1" name="圆角矩形 80"/>
          <p:cNvSpPr/>
          <p:nvPr/>
        </p:nvSpPr>
        <p:spPr>
          <a:xfrm>
            <a:off x="7747245" y="382974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Industry service twinning</a:t>
            </a:r>
            <a:endParaRPr lang="zh-CN" altLang="en-US" sz="800" dirty="0">
              <a:ea typeface="微软雅黑" panose="020B0503020204020204" pitchFamily="34" charset="-122"/>
              <a:cs typeface="Arial" panose="020B0604020202020204" pitchFamily="34" charset="0"/>
              <a:sym typeface="+mn-ea"/>
            </a:endParaRPr>
          </a:p>
        </p:txBody>
      </p:sp>
      <p:sp>
        <p:nvSpPr>
          <p:cNvPr id="82" name="圆角矩形 81"/>
          <p:cNvSpPr/>
          <p:nvPr/>
        </p:nvSpPr>
        <p:spPr>
          <a:xfrm>
            <a:off x="9097944" y="382974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fontAlgn="base">
              <a:spcBef>
                <a:spcPct val="0"/>
              </a:spcBef>
              <a:spcAft>
                <a:spcPct val="0"/>
              </a:spcAft>
            </a:pPr>
            <a:r>
              <a:rPr lang="en-US" altLang="zh-CN" sz="800" dirty="0">
                <a:ea typeface="微软雅黑" panose="020B0503020204020204" pitchFamily="34" charset="-122"/>
                <a:cs typeface="Arial" panose="020B0604020202020204" pitchFamily="34" charset="0"/>
                <a:sym typeface="+mn-ea"/>
              </a:rPr>
              <a:t>Innovation service </a:t>
            </a:r>
            <a:r>
              <a:rPr lang="en-US" altLang="zh-CN" sz="800" dirty="0" smtClean="0">
                <a:ea typeface="微软雅黑" panose="020B0503020204020204" pitchFamily="34" charset="-122"/>
                <a:cs typeface="Arial" panose="020B0604020202020204" pitchFamily="34" charset="0"/>
                <a:sym typeface="+mn-ea"/>
              </a:rPr>
              <a:t>twinning: e.g. XR</a:t>
            </a:r>
            <a:endParaRPr lang="zh-CN" altLang="en-US" sz="800" dirty="0">
              <a:ea typeface="微软雅黑" panose="020B0503020204020204" pitchFamily="34" charset="-122"/>
              <a:cs typeface="Arial" panose="020B0604020202020204" pitchFamily="34" charset="0"/>
              <a:sym typeface="+mn-ea"/>
            </a:endParaRPr>
          </a:p>
        </p:txBody>
      </p:sp>
      <p:grpSp>
        <p:nvGrpSpPr>
          <p:cNvPr id="83" name="组合 82"/>
          <p:cNvGrpSpPr/>
          <p:nvPr/>
        </p:nvGrpSpPr>
        <p:grpSpPr>
          <a:xfrm>
            <a:off x="6524271" y="1995598"/>
            <a:ext cx="1591628" cy="295751"/>
            <a:chOff x="3953" y="1962"/>
            <a:chExt cx="3342" cy="621"/>
          </a:xfrm>
        </p:grpSpPr>
        <p:sp>
          <p:nvSpPr>
            <p:cNvPr id="84" name="文本框 83"/>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4076"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application</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405779" y="1995598"/>
            <a:ext cx="1591628" cy="295751"/>
            <a:chOff x="3953" y="1962"/>
            <a:chExt cx="3342" cy="621"/>
          </a:xfrm>
        </p:grpSpPr>
        <p:sp>
          <p:nvSpPr>
            <p:cNvPr id="87" name="文本框 86"/>
            <p:cNvSpPr txBox="1"/>
            <p:nvPr/>
          </p:nvSpPr>
          <p:spPr>
            <a:xfrm>
              <a:off x="3953" y="1962"/>
              <a:ext cx="3342" cy="621"/>
            </a:xfrm>
            <a:prstGeom prst="roundRect">
              <a:avLst/>
            </a:prstGeom>
            <a:solidFill>
              <a:srgbClr val="D0D8E2"/>
            </a:solidFill>
            <a:ln w="12700" cap="flat" cmpd="sng" algn="ctr">
              <a:noFill/>
              <a:prstDash val="solid"/>
            </a:ln>
            <a:effectLst/>
          </p:spPr>
          <p:txBody>
            <a:bodyPr vert="horz" wrap="square" lIns="27146" tIns="0" rIns="27146" bIns="0" numCol="1" anchor="ctr" anchorCtr="1" compatLnSpc="0">
              <a:noAutofit/>
            </a:bodyPr>
            <a:lstStyle/>
            <a:p>
              <a:endParaRPr lang="zh-CN" altLang="en-US" sz="900" b="1" dirty="0">
                <a:solidFill>
                  <a:prstClr val="black"/>
                </a:solidFill>
                <a:latin typeface="微软雅黑" panose="020B0503020204020204" pitchFamily="34" charset="-122"/>
                <a:ea typeface="微软雅黑" panose="020B0503020204020204" pitchFamily="34" charset="-122"/>
                <a:sym typeface="+mn-ea"/>
              </a:endParaRPr>
            </a:p>
          </p:txBody>
        </p:sp>
        <p:sp>
          <p:nvSpPr>
            <p:cNvPr id="88" name="文本框 87"/>
            <p:cNvSpPr txBox="1"/>
            <p:nvPr/>
          </p:nvSpPr>
          <p:spPr>
            <a:xfrm>
              <a:off x="4059" y="2035"/>
              <a:ext cx="3135" cy="485"/>
            </a:xfrm>
            <a:prstGeom prst="rect">
              <a:avLst/>
            </a:prstGeom>
            <a:noFill/>
            <a:ln>
              <a:noFill/>
            </a:ln>
          </p:spPr>
          <p:txBody>
            <a:bodyPr wrap="square" rtlCol="0">
              <a:spAutoFit/>
            </a:bodyPr>
            <a:lstStyle/>
            <a:p>
              <a:pPr algn="ctr"/>
              <a:r>
                <a:rPr lang="en-US" altLang="zh-CN" sz="900" dirty="0">
                  <a:solidFill>
                    <a:prstClr val="black"/>
                  </a:solidFill>
                  <a:latin typeface="微软雅黑" panose="020B0503020204020204" pitchFamily="34" charset="-122"/>
                  <a:ea typeface="微软雅黑" panose="020B0503020204020204" pitchFamily="34" charset="-122"/>
                </a:rPr>
                <a:t>New technology</a:t>
              </a:r>
              <a:endParaRPr lang="zh-CN" altLang="en-US" sz="900" dirty="0">
                <a:solidFill>
                  <a:prstClr val="black"/>
                </a:solidFill>
                <a:latin typeface="微软雅黑" panose="020B0503020204020204" pitchFamily="34" charset="-122"/>
                <a:ea typeface="微软雅黑" panose="020B0503020204020204" pitchFamily="34" charset="-122"/>
              </a:endParaRPr>
            </a:p>
          </p:txBody>
        </p:sp>
      </p:grpSp>
      <p:sp>
        <p:nvSpPr>
          <p:cNvPr id="89" name="文本框 88"/>
          <p:cNvSpPr txBox="1"/>
          <p:nvPr/>
        </p:nvSpPr>
        <p:spPr>
          <a:xfrm>
            <a:off x="10109060" y="1965573"/>
            <a:ext cx="356455" cy="230832"/>
          </a:xfrm>
          <a:prstGeom prst="rect">
            <a:avLst/>
          </a:prstGeom>
          <a:noFill/>
        </p:spPr>
        <p:txBody>
          <a:bodyPr wrap="square" rtlCol="0">
            <a:spAutoFit/>
          </a:bodyPr>
          <a:lstStyle/>
          <a:p>
            <a:r>
              <a:rPr lang="en-US" altLang="zh-CN" sz="900" dirty="0">
                <a:solidFill>
                  <a:prstClr val="black"/>
                </a:solidFill>
                <a:latin typeface="微软雅黑" panose="020B0503020204020204" pitchFamily="34" charset="-122"/>
                <a:ea typeface="微软雅黑" panose="020B0503020204020204" pitchFamily="34" charset="-122"/>
              </a:rPr>
              <a:t>…</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90" name="手杖形箭头 89"/>
          <p:cNvSpPr/>
          <p:nvPr/>
        </p:nvSpPr>
        <p:spPr>
          <a:xfrm>
            <a:off x="10841861" y="3272717"/>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1" name="手杖形箭头 90"/>
          <p:cNvSpPr/>
          <p:nvPr/>
        </p:nvSpPr>
        <p:spPr>
          <a:xfrm flipH="1" flipV="1">
            <a:off x="10823193" y="3829741"/>
            <a:ext cx="187082" cy="648000"/>
          </a:xfrm>
          <a:prstGeom prst="utur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2" name="手杖形箭头 91"/>
          <p:cNvSpPr/>
          <p:nvPr/>
        </p:nvSpPr>
        <p:spPr>
          <a:xfrm>
            <a:off x="11409529" y="3072857"/>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3" name="手杖形箭头 92"/>
          <p:cNvSpPr/>
          <p:nvPr/>
        </p:nvSpPr>
        <p:spPr>
          <a:xfrm flipH="1" flipV="1">
            <a:off x="11404126" y="4161253"/>
            <a:ext cx="172312" cy="1344482"/>
          </a:xfrm>
          <a:prstGeom prst="uturnArrow">
            <a:avLst>
              <a:gd name="adj1" fmla="val 25000"/>
              <a:gd name="adj2" fmla="val 23363"/>
              <a:gd name="adj3" fmla="val 25000"/>
              <a:gd name="adj4" fmla="val 43750"/>
              <a:gd name="adj5" fmla="val 75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black"/>
              </a:solidFill>
            </a:endParaRPr>
          </a:p>
        </p:txBody>
      </p:sp>
      <p:sp>
        <p:nvSpPr>
          <p:cNvPr id="94" name="文本框 93"/>
          <p:cNvSpPr txBox="1"/>
          <p:nvPr/>
        </p:nvSpPr>
        <p:spPr>
          <a:xfrm>
            <a:off x="10606168" y="3092990"/>
            <a:ext cx="726208"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Twin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5" name="文本框 94"/>
          <p:cNvSpPr txBox="1"/>
          <p:nvPr/>
        </p:nvSpPr>
        <p:spPr>
          <a:xfrm>
            <a:off x="10854865" y="2888191"/>
            <a:ext cx="1272196" cy="215444"/>
          </a:xfrm>
          <a:prstGeom prst="rect">
            <a:avLst/>
          </a:prstGeom>
          <a:noFill/>
          <a:ln>
            <a:noFill/>
          </a:ln>
        </p:spPr>
        <p:txBody>
          <a:bodyPr wrap="square" rtlCol="0">
            <a:spAutoFit/>
          </a:bodyPr>
          <a:lstStyle/>
          <a:p>
            <a:pPr algn="ctr"/>
            <a:r>
              <a:rPr lang="en-US" altLang="zh-CN" sz="800" b="1" dirty="0">
                <a:solidFill>
                  <a:prstClr val="black"/>
                </a:solidFill>
                <a:latin typeface="微软雅黑" panose="020B0503020204020204" pitchFamily="34" charset="-122"/>
                <a:ea typeface="微软雅黑" panose="020B0503020204020204" pitchFamily="34" charset="-122"/>
              </a:rPr>
              <a:t>Virtual-real loop</a:t>
            </a:r>
            <a:endParaRPr lang="zh-CN" altLang="en-US" sz="800" b="1" dirty="0">
              <a:solidFill>
                <a:prstClr val="black"/>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4505217" y="4259871"/>
            <a:ext cx="893321" cy="338554"/>
          </a:xfrm>
          <a:prstGeom prst="rect">
            <a:avLst/>
          </a:prstGeom>
          <a:noFill/>
        </p:spPr>
        <p:txBody>
          <a:bodyPr wrap="square" rtlCol="0" anchor="t">
            <a:spAutoFit/>
          </a:bodyPr>
          <a:lstStyle/>
          <a:p>
            <a:pPr algn="ctr"/>
            <a:r>
              <a:rPr lang="en-US" altLang="zh-CN" sz="800" b="1" kern="0" dirty="0">
                <a:solidFill>
                  <a:prstClr val="black"/>
                </a:solidFill>
                <a:ea typeface="微软雅黑" panose="020B0503020204020204" pitchFamily="34" charset="-122"/>
                <a:cs typeface="Arial" panose="020B0604020202020204" pitchFamily="34" charset="0"/>
                <a:sym typeface="+mn-ea"/>
              </a:rPr>
              <a:t>Network 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97" name="文本框 96"/>
          <p:cNvSpPr txBox="1"/>
          <p:nvPr/>
        </p:nvSpPr>
        <p:spPr>
          <a:xfrm>
            <a:off x="4484697" y="3773544"/>
            <a:ext cx="934361" cy="338554"/>
          </a:xfrm>
          <a:prstGeom prst="rect">
            <a:avLst/>
          </a:prstGeom>
          <a:noFill/>
        </p:spPr>
        <p:txBody>
          <a:bodyPr wrap="square" rtlCol="0" anchor="t">
            <a:spAutoFit/>
          </a:bodyPr>
          <a:lstStyle/>
          <a:p>
            <a:pPr algn="ctr"/>
            <a:r>
              <a:rPr lang="en-US" altLang="zh-CN" sz="800" b="1" kern="0" dirty="0" smtClean="0">
                <a:solidFill>
                  <a:prstClr val="black"/>
                </a:solidFill>
                <a:ea typeface="微软雅黑" panose="020B0503020204020204" pitchFamily="34" charset="-122"/>
                <a:cs typeface="Arial" panose="020B0604020202020204" pitchFamily="34" charset="0"/>
                <a:sym typeface="+mn-ea"/>
              </a:rPr>
              <a:t>Service </a:t>
            </a:r>
            <a:r>
              <a:rPr lang="en-US" altLang="zh-CN" sz="800" b="1" kern="0" dirty="0">
                <a:solidFill>
                  <a:prstClr val="black"/>
                </a:solidFill>
                <a:ea typeface="微软雅黑" panose="020B0503020204020204" pitchFamily="34" charset="-122"/>
                <a:cs typeface="Arial" panose="020B0604020202020204" pitchFamily="34" charset="0"/>
                <a:sym typeface="+mn-ea"/>
              </a:rPr>
              <a:t>layer of digital twin</a:t>
            </a:r>
            <a:endParaRPr lang="zh-CN" altLang="en-US" sz="800" b="1" kern="0" dirty="0">
              <a:solidFill>
                <a:prstClr val="black"/>
              </a:solidFill>
              <a:ea typeface="微软雅黑" panose="020B0503020204020204" pitchFamily="34" charset="-122"/>
              <a:cs typeface="Arial" panose="020B0604020202020204" pitchFamily="34" charset="0"/>
              <a:sym typeface="+mn-ea"/>
            </a:endParaRPr>
          </a:p>
        </p:txBody>
      </p:sp>
      <p:sp>
        <p:nvSpPr>
          <p:cNvPr id="102" name="矩形 101"/>
          <p:cNvSpPr/>
          <p:nvPr/>
        </p:nvSpPr>
        <p:spPr>
          <a:xfrm>
            <a:off x="61049" y="1953726"/>
            <a:ext cx="303950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Digital Twins </a:t>
            </a:r>
            <a:endParaRPr lang="zh-CN" altLang="en-US" dirty="0"/>
          </a:p>
        </p:txBody>
      </p:sp>
      <p:sp>
        <p:nvSpPr>
          <p:cNvPr id="105" name="矩形 104"/>
          <p:cNvSpPr/>
          <p:nvPr/>
        </p:nvSpPr>
        <p:spPr>
          <a:xfrm>
            <a:off x="63104" y="4227520"/>
            <a:ext cx="2752106"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Network Digital Twins </a:t>
            </a:r>
            <a:endParaRPr lang="zh-CN" altLang="en-US" dirty="0"/>
          </a:p>
        </p:txBody>
      </p:sp>
      <p:sp>
        <p:nvSpPr>
          <p:cNvPr id="106" name="右箭头 105"/>
          <p:cNvSpPr/>
          <p:nvPr/>
        </p:nvSpPr>
        <p:spPr>
          <a:xfrm>
            <a:off x="2964604" y="43119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61049" y="3777497"/>
            <a:ext cx="2587755"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Service Digital Twins </a:t>
            </a:r>
            <a:endParaRPr lang="zh-CN" altLang="en-US" dirty="0"/>
          </a:p>
        </p:txBody>
      </p:sp>
      <p:sp>
        <p:nvSpPr>
          <p:cNvPr id="108" name="右箭头 107"/>
          <p:cNvSpPr/>
          <p:nvPr/>
        </p:nvSpPr>
        <p:spPr>
          <a:xfrm>
            <a:off x="2967169" y="3817616"/>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57777" y="2918077"/>
            <a:ext cx="2874984" cy="369332"/>
          </a:xfrm>
          <a:prstGeom prst="rect">
            <a:avLst/>
          </a:prstGeom>
        </p:spPr>
        <p:txBody>
          <a:bodyPr wrap="square">
            <a:spAutoFit/>
          </a:bodyPr>
          <a:lstStyle/>
          <a:p>
            <a:r>
              <a:rPr lang="en-US" altLang="zh-CN" dirty="0">
                <a:latin typeface="微软雅黑" panose="020B0503020204020204" pitchFamily="34" charset="-122"/>
                <a:ea typeface="微软雅黑" panose="020B0503020204020204" pitchFamily="34" charset="-122"/>
              </a:rPr>
              <a:t>Application </a:t>
            </a:r>
            <a:r>
              <a:rPr lang="en-US" altLang="zh-CN" dirty="0" smtClean="0">
                <a:latin typeface="微软雅黑" panose="020B0503020204020204" pitchFamily="34" charset="-122"/>
                <a:ea typeface="微软雅黑" panose="020B0503020204020204" pitchFamily="34" charset="-122"/>
              </a:rPr>
              <a:t>enablement</a:t>
            </a:r>
            <a:endParaRPr lang="zh-CN" altLang="en-US" dirty="0"/>
          </a:p>
        </p:txBody>
      </p:sp>
      <p:sp>
        <p:nvSpPr>
          <p:cNvPr id="111" name="右箭头 110"/>
          <p:cNvSpPr/>
          <p:nvPr/>
        </p:nvSpPr>
        <p:spPr>
          <a:xfrm>
            <a:off x="2970929" y="2038208"/>
            <a:ext cx="1448195" cy="18716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圆角矩形 111"/>
          <p:cNvSpPr/>
          <p:nvPr/>
        </p:nvSpPr>
        <p:spPr>
          <a:xfrm>
            <a:off x="5403939" y="4317700"/>
            <a:ext cx="1134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Network </a:t>
            </a:r>
            <a:r>
              <a:rPr lang="en-US" altLang="zh-CN" sz="800" dirty="0"/>
              <a:t>element models</a:t>
            </a:r>
            <a:endParaRPr lang="en-US" altLang="zh-CN" sz="800" dirty="0">
              <a:ea typeface="微软雅黑" panose="020B0503020204020204" pitchFamily="34" charset="-122"/>
              <a:sym typeface="+mn-ea"/>
            </a:endParaRPr>
          </a:p>
        </p:txBody>
      </p:sp>
      <p:sp>
        <p:nvSpPr>
          <p:cNvPr id="113" name="圆角矩形 112"/>
          <p:cNvSpPr/>
          <p:nvPr/>
        </p:nvSpPr>
        <p:spPr>
          <a:xfrm>
            <a:off x="6693597" y="4317700"/>
            <a:ext cx="891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Environment models</a:t>
            </a:r>
            <a:endParaRPr lang="zh-CN" altLang="en-US" sz="800" dirty="0">
              <a:ea typeface="微软雅黑" panose="020B0503020204020204" pitchFamily="34" charset="-122"/>
              <a:sym typeface="+mn-ea"/>
            </a:endParaRPr>
          </a:p>
        </p:txBody>
      </p:sp>
      <p:sp>
        <p:nvSpPr>
          <p:cNvPr id="114" name="圆角矩形 113"/>
          <p:cNvSpPr/>
          <p:nvPr/>
        </p:nvSpPr>
        <p:spPr>
          <a:xfrm>
            <a:off x="7740254" y="4317700"/>
            <a:ext cx="1188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User behavior </a:t>
            </a:r>
          </a:p>
          <a:p>
            <a:pPr algn="ctr" defTabSz="342900"/>
            <a:r>
              <a:rPr lang="en-US" altLang="zh-CN" sz="800" dirty="0" smtClean="0"/>
              <a:t>models</a:t>
            </a:r>
            <a:endParaRPr lang="zh-CN" altLang="en-US" sz="800" dirty="0">
              <a:ea typeface="微软雅黑" panose="020B0503020204020204" pitchFamily="34" charset="-122"/>
              <a:sym typeface="+mn-ea"/>
            </a:endParaRPr>
          </a:p>
        </p:txBody>
      </p:sp>
      <p:sp>
        <p:nvSpPr>
          <p:cNvPr id="115" name="圆角矩形 114"/>
          <p:cNvSpPr/>
          <p:nvPr/>
        </p:nvSpPr>
        <p:spPr>
          <a:xfrm>
            <a:off x="9090953" y="4317700"/>
            <a:ext cx="1215000" cy="243000"/>
          </a:xfrm>
          <a:prstGeom prst="round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68580" tIns="34290" rIns="68580" bIns="34290" numCol="1" anchor="ctr" anchorCtr="0" compatLnSpc="1"/>
          <a:lstStyle/>
          <a:p>
            <a:pPr algn="ctr" defTabSz="342900"/>
            <a:r>
              <a:rPr lang="en-US" altLang="zh-CN" sz="800" dirty="0" smtClean="0"/>
              <a:t>Energy </a:t>
            </a:r>
            <a:r>
              <a:rPr lang="en-US" altLang="zh-CN" sz="800" dirty="0"/>
              <a:t>consumption models</a:t>
            </a:r>
            <a:endParaRPr lang="zh-CN" altLang="en-US" sz="800" dirty="0">
              <a:ea typeface="微软雅黑" panose="020B0503020204020204" pitchFamily="34" charset="-122"/>
              <a:sym typeface="+mn-ea"/>
            </a:endParaRPr>
          </a:p>
        </p:txBody>
      </p:sp>
      <p:sp>
        <p:nvSpPr>
          <p:cNvPr id="119" name="左大括号 118"/>
          <p:cNvSpPr/>
          <p:nvPr/>
        </p:nvSpPr>
        <p:spPr>
          <a:xfrm>
            <a:off x="3844510" y="2581642"/>
            <a:ext cx="614333" cy="1070875"/>
          </a:xfrm>
          <a:prstGeom prst="leftBrace">
            <a:avLst>
              <a:gd name="adj1" fmla="val 8333"/>
              <a:gd name="adj2" fmla="val 4686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93687796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architecture</a:t>
            </a:r>
            <a:endParaRPr lang="en-IN" sz="3200" b="1" dirty="0"/>
          </a:p>
        </p:txBody>
      </p:sp>
      <p:sp>
        <p:nvSpPr>
          <p:cNvPr id="3" name="Content Placeholder 2"/>
          <p:cNvSpPr>
            <a:spLocks noGrp="1"/>
          </p:cNvSpPr>
          <p:nvPr>
            <p:ph idx="1"/>
          </p:nvPr>
        </p:nvSpPr>
        <p:spPr>
          <a:xfrm>
            <a:off x="0" y="1750124"/>
            <a:ext cx="12192000" cy="4563816"/>
          </a:xfrm>
        </p:spPr>
        <p:txBody>
          <a:bodyPr/>
          <a:lstStyle/>
          <a:p>
            <a:r>
              <a:rPr lang="en-US" altLang="zh-CN" sz="1400" b="1" dirty="0"/>
              <a:t>Physical </a:t>
            </a:r>
            <a:r>
              <a:rPr lang="en-US" altLang="zh-CN" sz="1400" b="1" dirty="0" smtClean="0"/>
              <a:t>networks: </a:t>
            </a:r>
            <a:r>
              <a:rPr lang="en-US" altLang="zh-CN" sz="1400" dirty="0"/>
              <a:t>The physical network refers to the object simulated by the digital twin network</a:t>
            </a:r>
            <a:r>
              <a:rPr lang="en-US" altLang="zh-CN" sz="1400" dirty="0" smtClean="0"/>
              <a:t>, </a:t>
            </a:r>
            <a:r>
              <a:rPr lang="en-US" altLang="zh-CN" sz="1400" dirty="0"/>
              <a:t>including the physical core network, transmission network, wireless access network elements, the deployment environment and real services. The physical network provides APIs for the digital twin network to collect data and accept digital twin network configurations and capability callings.</a:t>
            </a:r>
            <a:endParaRPr lang="zh-CN" altLang="zh-CN" sz="1400" dirty="0"/>
          </a:p>
          <a:p>
            <a:r>
              <a:rPr lang="en-US" altLang="zh-CN" sz="1400" b="1" dirty="0"/>
              <a:t>Network layer of digital </a:t>
            </a:r>
            <a:r>
              <a:rPr lang="en-US" altLang="zh-CN" sz="1400" b="1" dirty="0" smtClean="0"/>
              <a:t>twin</a:t>
            </a:r>
            <a:r>
              <a:rPr lang="en-US" altLang="zh-CN" sz="1400" b="1" dirty="0"/>
              <a:t>: </a:t>
            </a:r>
            <a:r>
              <a:rPr lang="en-US" altLang="zh-CN" sz="1400" dirty="0" smtClean="0"/>
              <a:t>The </a:t>
            </a:r>
            <a:r>
              <a:rPr lang="en-US" altLang="zh-CN" sz="1400" dirty="0"/>
              <a:t>twin network constructed in this layer is a virtual image of the physical network in the digital domain. The twin model can reproduce various complex factors in the real field network with high fidelity and has the dynamic simulation ability to simulate the interaction and changes of these complex factors. The network twin layer includes various network element models such as core networks, bearer networks, and wireless access networks, as well as simulations of algorithms and software deployed on them. It also includes modeling complex external physical factors such as wireless environment, user behavior, energy consumption models, etc. The simulation engine can drive various models to run and interact according to communication protocols and physical laws, simulating the dynamic changes of real networks</a:t>
            </a:r>
            <a:r>
              <a:rPr lang="en-US" altLang="zh-CN" sz="1400" dirty="0" smtClean="0"/>
              <a:t>.</a:t>
            </a:r>
          </a:p>
          <a:p>
            <a:r>
              <a:rPr lang="en-US" altLang="zh-CN" sz="1400" b="1" dirty="0">
                <a:sym typeface="+mn-ea"/>
              </a:rPr>
              <a:t>Service layer of digital </a:t>
            </a:r>
            <a:r>
              <a:rPr lang="en-US" altLang="zh-CN" sz="1400" b="1" dirty="0" smtClean="0">
                <a:sym typeface="+mn-ea"/>
              </a:rPr>
              <a:t>twin</a:t>
            </a:r>
            <a:r>
              <a:rPr lang="en-US" altLang="zh-CN" sz="1400" b="1" dirty="0">
                <a:sym typeface="+mn-ea"/>
              </a:rPr>
              <a:t>: </a:t>
            </a:r>
            <a:r>
              <a:rPr lang="en-US" altLang="zh-CN" sz="1400" dirty="0" smtClean="0">
                <a:sym typeface="+mn-ea"/>
              </a:rPr>
              <a:t>This layer is responsible </a:t>
            </a:r>
            <a:r>
              <a:rPr lang="en-US" altLang="zh-CN" sz="1400" dirty="0">
                <a:sym typeface="+mn-ea"/>
              </a:rPr>
              <a:t>for executing various </a:t>
            </a:r>
            <a:r>
              <a:rPr lang="en-US" altLang="zh-CN" sz="1400" dirty="0"/>
              <a:t>service</a:t>
            </a:r>
            <a:r>
              <a:rPr lang="en-US" altLang="zh-CN" sz="1400" dirty="0" smtClean="0">
                <a:sym typeface="+mn-ea"/>
              </a:rPr>
              <a:t> </a:t>
            </a:r>
            <a:r>
              <a:rPr lang="en-US" altLang="zh-CN" sz="1400" dirty="0">
                <a:sym typeface="+mn-ea"/>
              </a:rPr>
              <a:t>models and conducting realistic and complete end-to-end or partial network segment simulations of real </a:t>
            </a:r>
            <a:r>
              <a:rPr lang="en-US" altLang="zh-CN" sz="1400" dirty="0"/>
              <a:t>services</a:t>
            </a:r>
            <a:r>
              <a:rPr lang="en-US" altLang="zh-CN" sz="1400" dirty="0" smtClean="0">
                <a:sym typeface="+mn-ea"/>
              </a:rPr>
              <a:t>. </a:t>
            </a:r>
            <a:r>
              <a:rPr lang="en-US" altLang="zh-CN" sz="1400" dirty="0">
                <a:sym typeface="+mn-ea"/>
              </a:rPr>
              <a:t>These services include traditional </a:t>
            </a:r>
            <a:r>
              <a:rPr lang="en-US" altLang="zh-CN" sz="1400" dirty="0" smtClean="0">
                <a:sym typeface="+mn-ea"/>
              </a:rPr>
              <a:t>network SLA service, </a:t>
            </a:r>
            <a:r>
              <a:rPr lang="en-US" altLang="zh-CN" sz="1400" dirty="0">
                <a:sym typeface="+mn-ea"/>
              </a:rPr>
              <a:t>B2B industry </a:t>
            </a:r>
            <a:r>
              <a:rPr lang="en-US" altLang="zh-CN" sz="1400" dirty="0" smtClean="0">
                <a:sym typeface="+mn-ea"/>
              </a:rPr>
              <a:t>services</a:t>
            </a:r>
            <a:r>
              <a:rPr lang="en-US" altLang="zh-CN" sz="1400" dirty="0">
                <a:sym typeface="+mn-ea"/>
              </a:rPr>
              <a:t>, </a:t>
            </a:r>
            <a:r>
              <a:rPr lang="en-US" altLang="zh-CN" sz="1400" dirty="0" smtClean="0">
                <a:sym typeface="+mn-ea"/>
              </a:rPr>
              <a:t>perception services, various </a:t>
            </a:r>
            <a:r>
              <a:rPr lang="en-US" altLang="zh-CN" sz="1400" dirty="0">
                <a:sym typeface="+mn-ea"/>
              </a:rPr>
              <a:t>new types of </a:t>
            </a:r>
            <a:r>
              <a:rPr lang="en-US" altLang="zh-CN" sz="1400" dirty="0" smtClean="0">
                <a:sym typeface="+mn-ea"/>
              </a:rPr>
              <a:t>services (e.g. XR service). It </a:t>
            </a:r>
            <a:r>
              <a:rPr lang="en-US" altLang="zh-CN" sz="1400" dirty="0"/>
              <a:t>can simulate and predict uplink and downlink performance of these services in a closed-loop manner, then send the corresponding data to the network layer of digital twin to evaluate the quality of these services</a:t>
            </a:r>
            <a:r>
              <a:rPr lang="en-US" altLang="zh-CN" sz="1400" dirty="0" smtClean="0">
                <a:sym typeface="+mn-ea"/>
              </a:rPr>
              <a:t>.</a:t>
            </a:r>
          </a:p>
          <a:p>
            <a:r>
              <a:rPr lang="en-US" altLang="zh-CN" sz="1400" b="1" kern="0" dirty="0">
                <a:solidFill>
                  <a:prstClr val="black"/>
                </a:solidFill>
                <a:ea typeface="微软雅黑" panose="020B0503020204020204" pitchFamily="34" charset="-122"/>
                <a:sym typeface="+mn-ea"/>
              </a:rPr>
              <a:t>Service </a:t>
            </a:r>
            <a:r>
              <a:rPr lang="en-US" altLang="zh-CN" sz="1400" b="1" dirty="0">
                <a:solidFill>
                  <a:prstClr val="black"/>
                </a:solidFill>
                <a:ea typeface="微软雅黑" panose="020B0503020204020204" pitchFamily="34" charset="-122"/>
              </a:rPr>
              <a:t>capability </a:t>
            </a:r>
            <a:r>
              <a:rPr lang="en-US" altLang="zh-CN" sz="1400" b="1" kern="0" dirty="0" smtClean="0">
                <a:solidFill>
                  <a:prstClr val="black"/>
                </a:solidFill>
                <a:ea typeface="微软雅黑" panose="020B0503020204020204" pitchFamily="34" charset="-122"/>
                <a:sym typeface="+mn-ea"/>
              </a:rPr>
              <a:t>expose</a:t>
            </a:r>
            <a:r>
              <a:rPr lang="en-US" altLang="zh-CN" sz="1400" b="1" dirty="0" smtClean="0"/>
              <a:t> </a:t>
            </a:r>
            <a:r>
              <a:rPr lang="en-US" altLang="zh-CN" sz="1400" b="1" dirty="0">
                <a:sym typeface="+mn-ea"/>
              </a:rPr>
              <a:t>layer </a:t>
            </a:r>
            <a:r>
              <a:rPr lang="en-US" altLang="zh-CN" sz="1400" b="1" dirty="0" smtClean="0">
                <a:sym typeface="+mn-ea"/>
              </a:rPr>
              <a:t>of </a:t>
            </a:r>
            <a:r>
              <a:rPr lang="en-US" altLang="zh-CN" sz="1400" b="1" dirty="0">
                <a:sym typeface="+mn-ea"/>
              </a:rPr>
              <a:t>digital twin: </a:t>
            </a:r>
            <a:r>
              <a:rPr lang="en-US" altLang="zh-CN" sz="1400" dirty="0">
                <a:sym typeface="+mn-ea"/>
              </a:rPr>
              <a:t>This layer </a:t>
            </a:r>
            <a:r>
              <a:rPr lang="en-US" altLang="zh-CN" sz="1400" dirty="0" smtClean="0">
                <a:sym typeface="+mn-ea"/>
              </a:rPr>
              <a:t>provide various </a:t>
            </a:r>
            <a:r>
              <a:rPr lang="en-US" altLang="zh-CN" sz="1400" dirty="0" err="1">
                <a:sym typeface="+mn-ea"/>
              </a:rPr>
              <a:t>DTaaS</a:t>
            </a:r>
            <a:r>
              <a:rPr lang="en-US" altLang="zh-CN" sz="1400" dirty="0" smtClean="0">
                <a:sym typeface="+mn-ea"/>
              </a:rPr>
              <a:t> capabilities and </a:t>
            </a:r>
            <a:r>
              <a:rPr lang="en-US" altLang="zh-CN" sz="1400" dirty="0">
                <a:sym typeface="+mn-ea"/>
              </a:rPr>
              <a:t>allocates corresponding </a:t>
            </a:r>
            <a:r>
              <a:rPr lang="en-US" altLang="zh-CN" sz="1400" dirty="0" smtClean="0">
                <a:sym typeface="+mn-ea"/>
              </a:rPr>
              <a:t>resources </a:t>
            </a:r>
            <a:r>
              <a:rPr lang="en-US" altLang="zh-CN" sz="1400" dirty="0">
                <a:sym typeface="+mn-ea"/>
              </a:rPr>
              <a:t>through orchestration and management to meet the needs of various scenario </a:t>
            </a:r>
            <a:r>
              <a:rPr lang="en-US" altLang="zh-CN" sz="1400" dirty="0" smtClean="0">
                <a:sym typeface="+mn-ea"/>
              </a:rPr>
              <a:t>applications. It provide </a:t>
            </a:r>
            <a:r>
              <a:rPr lang="en-US" altLang="zh-CN" sz="1400" dirty="0">
                <a:sym typeface="+mn-ea"/>
              </a:rPr>
              <a:t>open </a:t>
            </a:r>
            <a:r>
              <a:rPr lang="en-US" altLang="zh-CN" sz="1400" dirty="0" smtClean="0">
                <a:sym typeface="+mn-ea"/>
              </a:rPr>
              <a:t>interfaces</a:t>
            </a:r>
            <a:r>
              <a:rPr lang="en-US" altLang="zh-CN" sz="1400" dirty="0">
                <a:sym typeface="+mn-ea"/>
              </a:rPr>
              <a:t> </a:t>
            </a:r>
            <a:r>
              <a:rPr lang="en-US" altLang="zh-CN" sz="1400" dirty="0" smtClean="0">
                <a:sym typeface="+mn-ea"/>
              </a:rPr>
              <a:t>to </a:t>
            </a:r>
            <a:r>
              <a:rPr lang="en-US" altLang="zh-CN" sz="1400" dirty="0" smtClean="0"/>
              <a:t>deliver </a:t>
            </a:r>
            <a:r>
              <a:rPr lang="en-US" altLang="zh-CN" sz="1400" dirty="0" err="1">
                <a:sym typeface="+mn-ea"/>
              </a:rPr>
              <a:t>DTaaS</a:t>
            </a:r>
            <a:r>
              <a:rPr lang="en-US" altLang="zh-CN" sz="1400" dirty="0">
                <a:sym typeface="+mn-ea"/>
              </a:rPr>
              <a:t> capabilities </a:t>
            </a:r>
            <a:r>
              <a:rPr lang="en-US" altLang="zh-CN" sz="1400" dirty="0" smtClean="0"/>
              <a:t>to </a:t>
            </a:r>
            <a:r>
              <a:rPr lang="en-US" altLang="zh-CN" sz="1400" dirty="0"/>
              <a:t>different users.</a:t>
            </a:r>
            <a:endParaRPr lang="en-US" altLang="zh-CN" sz="1400" dirty="0" smtClean="0">
              <a:sym typeface="+mn-ea"/>
            </a:endParaRPr>
          </a:p>
          <a:p>
            <a:r>
              <a:rPr lang="en-US" altLang="zh-CN" sz="1400" b="1" kern="0" dirty="0">
                <a:solidFill>
                  <a:prstClr val="black"/>
                </a:solidFill>
                <a:ea typeface="微软雅黑" panose="020B0503020204020204" pitchFamily="34" charset="-122"/>
                <a:cs typeface="Arial" panose="020B0604020202020204" pitchFamily="34" charset="0"/>
                <a:sym typeface="+mn-ea"/>
              </a:rPr>
              <a:t>Application </a:t>
            </a:r>
            <a:r>
              <a:rPr lang="en-US" altLang="zh-CN" sz="1400" b="1" kern="0" dirty="0" smtClean="0">
                <a:solidFill>
                  <a:prstClr val="black"/>
                </a:solidFill>
                <a:ea typeface="微软雅黑" panose="020B0503020204020204" pitchFamily="34" charset="-122"/>
                <a:cs typeface="Arial" panose="020B0604020202020204" pitchFamily="34" charset="0"/>
                <a:sym typeface="+mn-ea"/>
              </a:rPr>
              <a:t>layer</a:t>
            </a:r>
            <a:r>
              <a:rPr lang="en-US" altLang="zh-CN" sz="1400" b="1" kern="0" dirty="0">
                <a:solidFill>
                  <a:prstClr val="black"/>
                </a:solidFill>
                <a:ea typeface="微软雅黑" panose="020B0503020204020204" pitchFamily="34" charset="-122"/>
                <a:cs typeface="Arial" panose="020B0604020202020204" pitchFamily="34" charset="0"/>
                <a:sym typeface="+mn-ea"/>
              </a:rPr>
              <a:t>: </a:t>
            </a:r>
            <a:r>
              <a:rPr lang="en-US" altLang="zh-CN" sz="1400" dirty="0">
                <a:sym typeface="+mn-ea"/>
              </a:rPr>
              <a:t>The</a:t>
            </a:r>
            <a:r>
              <a:rPr lang="en-US" altLang="zh-CN" sz="1400" b="1" kern="0" dirty="0" smtClean="0">
                <a:solidFill>
                  <a:prstClr val="black"/>
                </a:solidFill>
                <a:ea typeface="微软雅黑" panose="020B0503020204020204" pitchFamily="34" charset="-122"/>
                <a:cs typeface="Arial" panose="020B0604020202020204" pitchFamily="34" charset="0"/>
                <a:sym typeface="+mn-ea"/>
              </a:rPr>
              <a:t> </a:t>
            </a:r>
            <a:r>
              <a:rPr lang="en-US" altLang="zh-CN" sz="1400" dirty="0" smtClean="0"/>
              <a:t>vertical application </a:t>
            </a:r>
            <a:r>
              <a:rPr lang="en-US" altLang="zh-CN" sz="1400" dirty="0" smtClean="0">
                <a:sym typeface="+mn-ea"/>
              </a:rPr>
              <a:t>can </a:t>
            </a:r>
            <a:r>
              <a:rPr lang="en-US" altLang="zh-CN" sz="1400" dirty="0">
                <a:sym typeface="+mn-ea"/>
              </a:rPr>
              <a:t>call various </a:t>
            </a:r>
            <a:r>
              <a:rPr lang="en-US" altLang="zh-CN" sz="1400" dirty="0" smtClean="0">
                <a:sym typeface="+mn-ea"/>
              </a:rPr>
              <a:t>capabilities </a:t>
            </a:r>
            <a:r>
              <a:rPr lang="en-US" altLang="zh-CN" sz="1400" dirty="0">
                <a:sym typeface="+mn-ea"/>
              </a:rPr>
              <a:t>of </a:t>
            </a:r>
            <a:r>
              <a:rPr lang="en-US" altLang="zh-CN" sz="1400" dirty="0" err="1" smtClean="0">
                <a:sym typeface="+mn-ea"/>
              </a:rPr>
              <a:t>DTaaS</a:t>
            </a:r>
            <a:r>
              <a:rPr lang="en-US" altLang="zh-CN" sz="1400" dirty="0" smtClean="0">
                <a:sym typeface="+mn-ea"/>
              </a:rPr>
              <a:t> through </a:t>
            </a:r>
            <a:r>
              <a:rPr lang="en-US" altLang="zh-CN" sz="1400" dirty="0">
                <a:sym typeface="+mn-ea"/>
              </a:rPr>
              <a:t>open interfaces. </a:t>
            </a:r>
            <a:r>
              <a:rPr lang="en-US" altLang="zh-CN" sz="1400" dirty="0" smtClean="0">
                <a:sym typeface="+mn-ea"/>
              </a:rPr>
              <a:t>Different applications </a:t>
            </a:r>
            <a:r>
              <a:rPr lang="en-US" altLang="zh-CN" sz="1400" dirty="0">
                <a:sym typeface="+mn-ea"/>
              </a:rPr>
              <a:t>can support different scenarios and tasks, and the typical scenario task types provided by </a:t>
            </a:r>
            <a:r>
              <a:rPr lang="en-US" altLang="zh-CN" sz="1400" dirty="0" err="1">
                <a:sym typeface="+mn-ea"/>
              </a:rPr>
              <a:t>DTaaS</a:t>
            </a:r>
            <a:r>
              <a:rPr lang="en-US" altLang="zh-CN" sz="1400" dirty="0">
                <a:sym typeface="+mn-ea"/>
              </a:rPr>
              <a:t> mainly include: self intelligent network, new technology verification, new business verification, etc. </a:t>
            </a:r>
            <a:r>
              <a:rPr lang="en-US" altLang="zh-CN" sz="1400" dirty="0" smtClean="0">
                <a:sym typeface="+mn-ea"/>
              </a:rPr>
              <a:t>The applications </a:t>
            </a:r>
            <a:r>
              <a:rPr lang="en-US" altLang="zh-CN" sz="1400" dirty="0">
                <a:sym typeface="+mn-ea"/>
              </a:rPr>
              <a:t>can also </a:t>
            </a:r>
            <a:r>
              <a:rPr lang="en-US" altLang="zh-CN" sz="1400" dirty="0" smtClean="0">
                <a:sym typeface="+mn-ea"/>
              </a:rPr>
              <a:t>integrate </a:t>
            </a:r>
            <a:r>
              <a:rPr lang="en-US" altLang="zh-CN" sz="1400" dirty="0" err="1">
                <a:sym typeface="+mn-ea"/>
              </a:rPr>
              <a:t>DTaaS</a:t>
            </a:r>
            <a:r>
              <a:rPr lang="en-US" altLang="zh-CN" sz="1400" dirty="0" smtClean="0">
                <a:sym typeface="+mn-ea"/>
              </a:rPr>
              <a:t> </a:t>
            </a:r>
            <a:r>
              <a:rPr lang="en-US" altLang="zh-CN" sz="1400" dirty="0">
                <a:sym typeface="+mn-ea"/>
              </a:rPr>
              <a:t>capabilities </a:t>
            </a:r>
            <a:r>
              <a:rPr lang="en-US" altLang="zh-CN" sz="1400" dirty="0" smtClean="0">
                <a:sym typeface="+mn-ea"/>
              </a:rPr>
              <a:t>into </a:t>
            </a:r>
            <a:r>
              <a:rPr lang="en-US" altLang="zh-CN" sz="1400" dirty="0">
                <a:sym typeface="+mn-ea"/>
              </a:rPr>
              <a:t>other applications and platforms in a more flexible way to complete other highly comprehensive tasks beyond typical scenarios.</a:t>
            </a:r>
            <a:endParaRPr lang="zh-CN" altLang="en-US" sz="1400" dirty="0"/>
          </a:p>
          <a:p>
            <a:endParaRPr lang="en-US" altLang="zh-CN" sz="1400" dirty="0">
              <a:sym typeface="+mn-ea"/>
            </a:endParaRPr>
          </a:p>
          <a:p>
            <a:endParaRPr lang="zh-CN" altLang="en-US" sz="1400" dirty="0">
              <a:sym typeface="+mn-ea"/>
            </a:endParaRPr>
          </a:p>
          <a:p>
            <a:endParaRPr lang="en-US" altLang="zh-CN" sz="1400" dirty="0" smtClean="0"/>
          </a:p>
          <a:p>
            <a:endParaRPr lang="en-IN"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4529980"/>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basic </a:t>
            </a:r>
            <a:r>
              <a:rPr lang="en-US" altLang="zh-CN" sz="3200" b="1" dirty="0" smtClean="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a:pPr>
            <a:r>
              <a:rPr lang="en-US" altLang="zh-CN" sz="1300" b="1" dirty="0"/>
              <a:t>Data </a:t>
            </a:r>
            <a:r>
              <a:rPr lang="en-US" altLang="zh-CN" sz="1300" b="1" dirty="0" smtClean="0"/>
              <a:t>collection: </a:t>
            </a:r>
            <a:r>
              <a:rPr lang="en-US" altLang="zh-CN" sz="1300" dirty="0"/>
              <a:t>This capability</a:t>
            </a:r>
            <a:r>
              <a:rPr lang="en-US" altLang="zh-CN" sz="1300" dirty="0" smtClean="0"/>
              <a:t> is to collect </a:t>
            </a:r>
            <a:r>
              <a:rPr lang="en-US" altLang="zh-CN" sz="1300" dirty="0"/>
              <a:t>data from specified network elements and modules in both physical network and digital twin network </a:t>
            </a:r>
            <a:r>
              <a:rPr lang="en-US" altLang="zh-CN" sz="1300" dirty="0" smtClean="0"/>
              <a:t>based </a:t>
            </a:r>
            <a:r>
              <a:rPr lang="en-US" altLang="zh-CN" sz="1300" dirty="0"/>
              <a:t>on user requirements. Efficient and timely data collection from the physical network plays a crucial role in monitoring network status and constructing twin models. There are two methods for data collection: specialized measurement devices </a:t>
            </a:r>
            <a:r>
              <a:rPr lang="en-US" altLang="zh-CN" sz="1300" dirty="0" smtClean="0"/>
              <a:t>and </a:t>
            </a:r>
            <a:r>
              <a:rPr lang="en-US" altLang="zh-CN" sz="1300" dirty="0"/>
              <a:t>real-time monitoring of signals, services, and metrics during network operation. The measurement device</a:t>
            </a:r>
            <a:r>
              <a:rPr lang="en-US" altLang="zh-CN" sz="1300" dirty="0" smtClean="0"/>
              <a:t> method entails </a:t>
            </a:r>
            <a:r>
              <a:rPr lang="en-US" altLang="zh-CN" sz="1300" dirty="0"/>
              <a:t>higher time costs but yields precise and direct results, such as using drones to capture on-site topographic information or employing channel measurement devices to detect wireless channel responses. The monitoring</a:t>
            </a:r>
            <a:r>
              <a:rPr lang="en-US" altLang="zh-CN" sz="1300" dirty="0" smtClean="0"/>
              <a:t> </a:t>
            </a:r>
            <a:r>
              <a:rPr lang="en-US" altLang="zh-CN" sz="1300" dirty="0"/>
              <a:t>method carries relatively lower costs but may impact regular operations, providing indirect data for certain tasks, such as wireless signal records or network operation logs. Hence, careful consideration is necessary to determine the appropriate data collection method for different tasks. For instance, foundational data can be collected using specialized measurement devices in a one-time process, followed by ongoing adjustments and enrichment of the model using measurements during network operation to ensure the model's evolutionary capabilities.</a:t>
            </a:r>
            <a:endParaRPr lang="zh-CN" altLang="zh-CN" sz="1300" dirty="0"/>
          </a:p>
          <a:p>
            <a:pPr marL="342900" indent="-342900">
              <a:buFont typeface="+mj-lt"/>
              <a:buAutoNum type="arabicPeriod"/>
            </a:pPr>
            <a:r>
              <a:rPr lang="en-US" altLang="zh-CN" sz="1300" b="1" dirty="0"/>
              <a:t>Model </a:t>
            </a:r>
            <a:r>
              <a:rPr lang="en-US" altLang="zh-CN" sz="1300" b="1" dirty="0" smtClean="0"/>
              <a:t>generation: </a:t>
            </a:r>
            <a:r>
              <a:rPr lang="en-US" altLang="zh-CN" sz="1300" dirty="0"/>
              <a:t>This </a:t>
            </a:r>
            <a:r>
              <a:rPr lang="en-US" altLang="zh-CN" sz="1300" dirty="0" smtClean="0"/>
              <a:t>capability is to </a:t>
            </a:r>
            <a:r>
              <a:rPr lang="en-US" altLang="zh-CN" sz="1300" dirty="0"/>
              <a:t>refine, train, and generate models from raw data. </a:t>
            </a:r>
            <a:r>
              <a:rPr lang="en-US" altLang="zh-CN" sz="1300" dirty="0" smtClean="0"/>
              <a:t>Traditional </a:t>
            </a:r>
            <a:r>
              <a:rPr lang="en-US" altLang="zh-CN" sz="1300" dirty="0"/>
              <a:t>twin models include mathematical and data-driven models. Mathematical models offer some level of generalization but face challenges in obtaining all parameters and boundary conditions for specific scenarios and entities, limiting the construction of highly precise models. Data-driven models, on the other hand, utilize input-output data from specific scenarios and entities to train neural networks, providing a good fit for those cases but may lack generalization abilities. Hence, knowledge-and-data dual-driven approach is recommended. This approach abstracts mathematical formulas and physical laws into knowledge, which is then utilized to reduce the complexity of neural networks and enhance the generalization abilities. For instance, in the case of wireless channel modeling, one can leverage knowledge about the transmission characteristics of electromagnetic signals, along with digital maps, satellite and aerial photographs, field measurement results, and data generated during network operations, to collectively achieve context-specific </a:t>
            </a:r>
            <a:r>
              <a:rPr lang="en-US" altLang="zh-CN" sz="1300" dirty="0" smtClean="0"/>
              <a:t>based </a:t>
            </a:r>
            <a:r>
              <a:rPr lang="en-US" altLang="zh-CN" sz="1300" dirty="0"/>
              <a:t>accurate modeling. </a:t>
            </a:r>
            <a:endParaRPr lang="en-US" altLang="zh-CN" sz="1300" dirty="0" smtClean="0"/>
          </a:p>
          <a:p>
            <a:pPr marL="342900" indent="-342900">
              <a:buFont typeface="+mj-lt"/>
              <a:buAutoNum type="arabicPeriod"/>
            </a:pPr>
            <a:r>
              <a:rPr lang="en-US" altLang="zh-CN" sz="1300" b="1" dirty="0" smtClean="0"/>
              <a:t>Simulation</a:t>
            </a:r>
            <a:r>
              <a:rPr lang="en-US" altLang="zh-CN" sz="1300" b="1" dirty="0" smtClean="0">
                <a:sym typeface="+mn-ea"/>
              </a:rPr>
              <a:t>: </a:t>
            </a:r>
            <a:r>
              <a:rPr lang="en-US" altLang="zh-CN" sz="1300" dirty="0"/>
              <a:t>This </a:t>
            </a:r>
            <a:r>
              <a:rPr lang="en-US" altLang="zh-CN" sz="1300" dirty="0" smtClean="0"/>
              <a:t>capability is to </a:t>
            </a:r>
            <a:r>
              <a:rPr lang="en-US" altLang="zh-CN" sz="1300" dirty="0"/>
              <a:t>utilize the simulation engine within the digital twin </a:t>
            </a:r>
            <a:r>
              <a:rPr lang="en-US" altLang="zh-CN" sz="1300" dirty="0" smtClean="0"/>
              <a:t>entity </a:t>
            </a:r>
            <a:r>
              <a:rPr lang="en-US" altLang="zh-CN" sz="1300" dirty="0"/>
              <a:t>for conducting simulation calculations on a specified network. Given the time-sensitive nature of network decisions, computational speed and efficiency play a vital role in facilitating real-time decision-making within the digital twin network. </a:t>
            </a:r>
            <a:endParaRPr lang="en-US" altLang="zh-CN" sz="1300" dirty="0" smtClean="0"/>
          </a:p>
          <a:p>
            <a:pPr marL="342900" indent="-342900">
              <a:buFont typeface="+mj-lt"/>
              <a:buAutoNum type="arabicPeriod"/>
            </a:pPr>
            <a:r>
              <a:rPr lang="en-US" altLang="zh-CN" sz="1300" b="1" dirty="0"/>
              <a:t>Visualization</a:t>
            </a:r>
            <a:r>
              <a:rPr lang="en-US" altLang="zh-CN" sz="1300" b="1" dirty="0" smtClean="0"/>
              <a:t>: </a:t>
            </a:r>
            <a:r>
              <a:rPr lang="en-US" altLang="zh-CN" sz="1300" dirty="0" smtClean="0"/>
              <a:t>This</a:t>
            </a:r>
            <a:r>
              <a:rPr lang="en-US" altLang="zh-CN" sz="1300" dirty="0"/>
              <a:t> capability is </a:t>
            </a:r>
            <a:r>
              <a:rPr lang="en-US" altLang="zh-CN" sz="1300" dirty="0" smtClean="0"/>
              <a:t>to </a:t>
            </a:r>
            <a:r>
              <a:rPr lang="en-US" altLang="zh-CN" sz="1300" dirty="0"/>
              <a:t>visually present network data, network status, environment, and models using various methods such as charts, videos, 3D models, and even virtual reality technologies. Visualization plays a critical role in </a:t>
            </a:r>
            <a:r>
              <a:rPr lang="en-US" altLang="zh-CN" sz="1300" dirty="0" err="1"/>
              <a:t>DTaaS</a:t>
            </a:r>
            <a:r>
              <a:rPr lang="en-US" altLang="zh-CN" sz="1300" dirty="0"/>
              <a:t> by effectively conveying complex and high-dimensional information in an intuitive manner, empowering users to directly interact with and control the physical network through the interface. One of the key challenges in visualization is the efficient execution of 3D modeling and rendering. To address this, lightweight modeling techniques, including polygon reduction and elimination of redundant information, are employed to minimize the complexity of 3D models. Additionally, Level of Detail (LOD) techniques are utilized to achieve multi-level representations, reducing the rendering workload in 3D scenes. As a result, visualization and interaction can be seamlessly experienced on lightweight terminals while maintaining a high-quality visual presentation.</a:t>
            </a:r>
            <a:endParaRPr lang="zh-CN" altLang="zh-CN" sz="1300" dirty="0"/>
          </a:p>
          <a:p>
            <a:endParaRPr lang="en-US" altLang="zh-CN" sz="1300" b="1" dirty="0"/>
          </a:p>
        </p:txBody>
      </p:sp>
    </p:spTree>
    <p:extLst>
      <p:ext uri="{BB962C8B-B14F-4D97-AF65-F5344CB8AC3E}">
        <p14:creationId xmlns:p14="http://schemas.microsoft.com/office/powerpoint/2010/main" val="176263639"/>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a:t>
            </a:r>
            <a:r>
              <a:rPr lang="en-US" altLang="zh-CN" sz="3200" b="1" dirty="0" smtClean="0"/>
              <a:t>advanced </a:t>
            </a:r>
            <a:r>
              <a:rPr lang="en-US" altLang="zh-CN" sz="3200" b="1" dirty="0" smtClean="0">
                <a:sym typeface="+mn-ea"/>
              </a:rPr>
              <a:t>capabilities</a:t>
            </a:r>
            <a:endParaRPr lang="en-IN" sz="3200" b="1" dirty="0"/>
          </a:p>
        </p:txBody>
      </p:sp>
      <p:sp>
        <p:nvSpPr>
          <p:cNvPr id="3" name="Content Placeholder 2"/>
          <p:cNvSpPr>
            <a:spLocks noGrp="1"/>
          </p:cNvSpPr>
          <p:nvPr>
            <p:ph idx="1"/>
          </p:nvPr>
        </p:nvSpPr>
        <p:spPr>
          <a:xfrm>
            <a:off x="0" y="1750124"/>
            <a:ext cx="12192000" cy="4563816"/>
          </a:xfrm>
        </p:spPr>
        <p:txBody>
          <a:bodyPr/>
          <a:lstStyle/>
          <a:p>
            <a:pPr marL="342900" indent="-342900">
              <a:buFont typeface="+mj-lt"/>
              <a:buAutoNum type="arabicPeriod" startAt="5"/>
            </a:pPr>
            <a:r>
              <a:rPr lang="en-US" altLang="zh-CN" sz="1300" b="1" dirty="0"/>
              <a:t>Strategy optimization: </a:t>
            </a:r>
            <a:r>
              <a:rPr lang="en-US" altLang="zh-CN" sz="1400" dirty="0"/>
              <a:t>This </a:t>
            </a:r>
            <a:r>
              <a:rPr lang="en-US" altLang="zh-CN" sz="1400" dirty="0" smtClean="0"/>
              <a:t>capability is to </a:t>
            </a:r>
            <a:r>
              <a:rPr lang="en-US" altLang="zh-CN" sz="1400" dirty="0"/>
              <a:t>optimize parameters and strategies. Due to the complexity of wireless networks and the vast space for parameter and policy optimization, it is necessary to provide AI based optimization capabilities, such as multi-objective black box optimization techniques under multiple constraints, or online optimization capabilities based on reinforcement learning that can adapt to changing environments, businesses, and networks. It is necessary to choose appropriate AI solutions based on specific problems for intelligent and efficient processing. </a:t>
            </a:r>
            <a:endParaRPr lang="en-US" altLang="zh-CN" sz="1400" dirty="0" smtClean="0"/>
          </a:p>
          <a:p>
            <a:pPr marL="342900" indent="-342900">
              <a:buFont typeface="+mj-lt"/>
              <a:buAutoNum type="arabicPeriod" startAt="5"/>
            </a:pPr>
            <a:r>
              <a:rPr lang="en-US" altLang="zh-CN" sz="1400" b="1" dirty="0"/>
              <a:t>Algorithm </a:t>
            </a:r>
            <a:r>
              <a:rPr lang="en-US" altLang="zh-CN" sz="1400" b="1" dirty="0" smtClean="0"/>
              <a:t>deployment</a:t>
            </a:r>
            <a:r>
              <a:rPr lang="en-US" altLang="zh-CN" sz="1300" b="1" dirty="0" smtClean="0"/>
              <a:t>: </a:t>
            </a:r>
            <a:r>
              <a:rPr lang="en-US" altLang="zh-CN" sz="1400" dirty="0"/>
              <a:t>This capability</a:t>
            </a:r>
            <a:r>
              <a:rPr lang="en-US" altLang="zh-CN" sz="1400" dirty="0" smtClean="0"/>
              <a:t> </a:t>
            </a:r>
            <a:r>
              <a:rPr lang="en-US" altLang="zh-CN" sz="1400" dirty="0"/>
              <a:t>enables users to seamlessly integrate their own </a:t>
            </a:r>
            <a:r>
              <a:rPr lang="en-US" altLang="zh-CN" sz="1400" dirty="0" smtClean="0"/>
              <a:t>algorithms or modules </a:t>
            </a:r>
            <a:r>
              <a:rPr lang="en-US" altLang="zh-CN" sz="1400" dirty="0"/>
              <a:t>into the digital twin </a:t>
            </a:r>
            <a:r>
              <a:rPr lang="en-US" altLang="zh-CN" sz="1400"/>
              <a:t>network</a:t>
            </a:r>
            <a:r>
              <a:rPr lang="en-US" altLang="zh-CN" sz="1400" smtClean="0"/>
              <a:t>.</a:t>
            </a:r>
            <a:endParaRPr lang="en-US" altLang="zh-CN" sz="1400" dirty="0" smtClean="0"/>
          </a:p>
          <a:p>
            <a:pPr marL="342900" indent="-342900">
              <a:buFont typeface="+mj-lt"/>
              <a:buAutoNum type="arabicPeriod" startAt="5"/>
            </a:pPr>
            <a:r>
              <a:rPr lang="en-US" altLang="zh-CN" sz="1400" b="1" dirty="0"/>
              <a:t>Data </a:t>
            </a:r>
            <a:r>
              <a:rPr lang="en-US" altLang="zh-CN" sz="1400" b="1" dirty="0" smtClean="0"/>
              <a:t>augmentation</a:t>
            </a:r>
            <a:r>
              <a:rPr lang="en-US" altLang="zh-CN" sz="1300" b="1" dirty="0" smtClean="0">
                <a:sym typeface="+mn-ea"/>
              </a:rPr>
              <a:t>: </a:t>
            </a:r>
            <a:r>
              <a:rPr lang="en-US" altLang="zh-CN" sz="1400" dirty="0"/>
              <a:t>This capability </a:t>
            </a:r>
            <a:r>
              <a:rPr lang="en-US" altLang="zh-CN" sz="1400" dirty="0" smtClean="0"/>
              <a:t>is to </a:t>
            </a:r>
            <a:r>
              <a:rPr lang="en-US" altLang="zh-CN" sz="1400" dirty="0"/>
              <a:t>generate customized virtual scenarios as per user requirements and extract data from designated network elements and modules to create datasets on-demand. Users have the flexibility to define their desired scenarios, whether based on real or virtual environments. They can also specify the data to be collected and the preferred format. The digital twin network operates accordingly, generating the necessary data to fulfill user requests. This capability</a:t>
            </a:r>
            <a:r>
              <a:rPr lang="en-US" altLang="zh-CN" sz="1400" dirty="0" smtClean="0"/>
              <a:t> </a:t>
            </a:r>
            <a:r>
              <a:rPr lang="en-US" altLang="zh-CN" sz="1400" dirty="0"/>
              <a:t>enables users to generate cost-effective datasets from a diverse range of scenarios, spanning various modules and contexts. These datasets can be valuable for research or decision-making purposes.</a:t>
            </a:r>
            <a:r>
              <a:rPr lang="en-US" altLang="zh-CN" sz="1300" dirty="0" smtClean="0"/>
              <a:t> </a:t>
            </a:r>
          </a:p>
          <a:p>
            <a:pPr marL="342900" indent="-342900">
              <a:buFont typeface="+mj-lt"/>
              <a:buAutoNum type="arabicPeriod" startAt="5"/>
            </a:pPr>
            <a:r>
              <a:rPr lang="en-US" altLang="zh-CN" sz="1400" b="1" dirty="0"/>
              <a:t>Fault diagnosis and </a:t>
            </a:r>
            <a:r>
              <a:rPr lang="en-US" altLang="zh-CN" sz="1400" b="1" dirty="0" smtClean="0"/>
              <a:t>prediction</a:t>
            </a:r>
            <a:r>
              <a:rPr lang="en-US" altLang="zh-CN" sz="1300" b="1" dirty="0" smtClean="0"/>
              <a:t>: </a:t>
            </a:r>
            <a:r>
              <a:rPr lang="en-US" altLang="zh-CN" sz="1400" dirty="0"/>
              <a:t>This capability</a:t>
            </a:r>
            <a:r>
              <a:rPr lang="en-US" altLang="zh-CN" sz="1400" dirty="0" smtClean="0"/>
              <a:t> is to </a:t>
            </a:r>
            <a:r>
              <a:rPr lang="en-US" altLang="zh-CN" sz="1400" dirty="0"/>
              <a:t>diagnose and predict network faults based on imported network telemetry data, logs, and Key Performance Indicator (KPI) information. Root cause analysis plays a vital role in fault diagnosis and prediction and can be achieved through two methods: causal relationship diagram and Failure Mode and Effects Analysis (FMEA). </a:t>
            </a:r>
            <a:r>
              <a:rPr lang="en-US" altLang="zh-CN" sz="1400" dirty="0" smtClean="0"/>
              <a:t>Both </a:t>
            </a:r>
            <a:r>
              <a:rPr lang="en-US" altLang="zh-CN" sz="1400" dirty="0"/>
              <a:t>approaches are highly effective for daily network fault diagnosis and prediction, leading to significant reductions in network downtime and prevention of potential failure risks</a:t>
            </a:r>
            <a:r>
              <a:rPr lang="en-US" altLang="zh-CN" sz="1400" dirty="0" smtClean="0"/>
              <a:t>.</a:t>
            </a:r>
          </a:p>
          <a:p>
            <a:pPr marL="342900" indent="-342900">
              <a:buFont typeface="+mj-lt"/>
              <a:buAutoNum type="arabicPeriod" startAt="5"/>
            </a:pPr>
            <a:r>
              <a:rPr lang="en-US" altLang="zh-CN" sz="1400" b="1" dirty="0"/>
              <a:t>Physical network </a:t>
            </a:r>
            <a:r>
              <a:rPr lang="en-US" altLang="zh-CN" sz="1400" b="1" dirty="0" smtClean="0"/>
              <a:t>provisioning: </a:t>
            </a:r>
            <a:r>
              <a:rPr lang="en-US" altLang="zh-CN" sz="1400" dirty="0"/>
              <a:t>This capability</a:t>
            </a:r>
            <a:r>
              <a:rPr lang="en-US" altLang="zh-CN" sz="1400" dirty="0" smtClean="0"/>
              <a:t> enables </a:t>
            </a:r>
            <a:r>
              <a:rPr lang="en-US" altLang="zh-CN" sz="1400" dirty="0"/>
              <a:t>users to deploy their software in real physical network environments, facilitating real-time evaluation of software responsiveness, quality, and performance in authentic environments.</a:t>
            </a:r>
            <a:endParaRPr lang="en-US" altLang="zh-CN" sz="1400" b="1" dirty="0"/>
          </a:p>
        </p:txBody>
      </p:sp>
    </p:spTree>
    <p:extLst>
      <p:ext uri="{BB962C8B-B14F-4D97-AF65-F5344CB8AC3E}">
        <p14:creationId xmlns:p14="http://schemas.microsoft.com/office/powerpoint/2010/main" val="2874038083"/>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a:t>
            </a:r>
            <a:r>
              <a:rPr lang="en-US" altLang="zh-CN" sz="3200" b="1" dirty="0" smtClean="0"/>
              <a:t>scenarios</a:t>
            </a:r>
            <a:endParaRPr lang="en-IN" sz="3200" b="1" dirty="0"/>
          </a:p>
        </p:txBody>
      </p:sp>
      <p:graphicFrame>
        <p:nvGraphicFramePr>
          <p:cNvPr id="8" name="表格 7"/>
          <p:cNvGraphicFramePr>
            <a:graphicFrameLocks noGrp="1"/>
          </p:cNvGraphicFramePr>
          <p:nvPr>
            <p:extLst>
              <p:ext uri="{D42A27DB-BD31-4B8C-83A1-F6EECF244321}">
                <p14:modId xmlns:p14="http://schemas.microsoft.com/office/powerpoint/2010/main" val="1012517834"/>
              </p:ext>
            </p:extLst>
          </p:nvPr>
        </p:nvGraphicFramePr>
        <p:xfrm>
          <a:off x="117447" y="1818624"/>
          <a:ext cx="11920754" cy="4487968"/>
        </p:xfrm>
        <a:graphic>
          <a:graphicData uri="http://schemas.openxmlformats.org/drawingml/2006/table">
            <a:tbl>
              <a:tblPr firstRow="1" bandRow="1">
                <a:tableStyleId>{5C22544A-7EE6-4342-B048-85BDC9FD1C3A}</a:tableStyleId>
              </a:tblPr>
              <a:tblGrid>
                <a:gridCol w="332355"/>
                <a:gridCol w="1026660"/>
                <a:gridCol w="1249960"/>
                <a:gridCol w="1426128"/>
                <a:gridCol w="3323784"/>
                <a:gridCol w="1197883"/>
                <a:gridCol w="3363984"/>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a:t>
                      </a:r>
                      <a:r>
                        <a:rPr lang="en-US" sz="900" kern="100" baseline="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construction and network planning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Site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construction and site planning</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Use the digital twin system for network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planning.</a:t>
                      </a:r>
                      <a:r>
                        <a:rPr lang="en-US" sz="900" kern="100"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The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 wants to know how to build sites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scenarios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data</a:t>
                      </a:r>
                      <a:r>
                        <a:rPr lang="en-US" sz="1050" kern="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such as photos and maps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smtClean="0">
                          <a:effectLst/>
                          <a:latin typeface="Arial" panose="020B0604020202020204" pitchFamily="34" charset="0"/>
                          <a:ea typeface="宋体" panose="02010600030101010101" pitchFamily="2" charset="-122"/>
                          <a:cs typeface="Times New Roman" panose="02020603050405020304" pitchFamily="18" charset="0"/>
                        </a:rPr>
                        <a:t>Output:</a:t>
                      </a:r>
                      <a:r>
                        <a:rPr lang="en-US" sz="900" b="1" kern="100"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Recommended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antenna locations, engineering parameters, and the corresponding RSRP or KPI distribution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smtClean="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functions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customer</a:t>
                      </a:r>
                      <a:r>
                        <a:rPr lang="en-US" sz="900" kern="100" baseline="0" dirty="0" smtClean="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has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1,2,3,4,6</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engineering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parameters</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scenario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network parameters and KPI records,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new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function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new functions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Network</a:t>
                      </a:r>
                      <a:r>
                        <a:rPr lang="en-US" altLang="zh-CN" sz="900" kern="100" baseline="0" dirty="0" smtClean="0">
                          <a:solidFill>
                            <a:srgbClr val="000000"/>
                          </a:solidFill>
                          <a:effectLst/>
                          <a:latin typeface="Arial" panose="020B0604020202020204" pitchFamily="34" charset="0"/>
                          <a:ea typeface="+mn-ea"/>
                          <a:cs typeface="Times New Roman" panose="02020603050405020304" pitchFamily="18" charset="0"/>
                        </a:rPr>
                        <a:t> </a:t>
                      </a:r>
                      <a:r>
                        <a:rPr lang="en-US" altLang="zh-CN" sz="900" kern="100" dirty="0" smtClean="0">
                          <a:solidFill>
                            <a:srgbClr val="000000"/>
                          </a:solidFill>
                          <a:effectLst/>
                          <a:latin typeface="Arial" panose="020B0604020202020204" pitchFamily="34" charset="0"/>
                          <a:ea typeface="+mn-ea"/>
                          <a:cs typeface="Times New Roman" panose="02020603050405020304" pitchFamily="18" charset="0"/>
                        </a:rPr>
                        <a:t>construction and network planning</a:t>
                      </a:r>
                      <a:endParaRPr lang="zh-CN" altLang="zh-CN" sz="1200" kern="100" dirty="0">
                        <a:effectLst/>
                        <a:latin typeface="Calibri" panose="020F0502020204030204" pitchFamily="34" charset="0"/>
                        <a:ea typeface="+mn-ea"/>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Introduction of new frequencies and new sites</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wants to know the benefits and changes of the network if new frequencies and new sites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engineering</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parameters, </a:t>
                      </a: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scenario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network parameters and KPI records, </a:t>
                      </a:r>
                      <a:r>
                        <a:rPr lang="en-US" sz="900" kern="100" dirty="0" smtClean="0">
                          <a:effectLst/>
                          <a:latin typeface="Arial" panose="020B0604020202020204" pitchFamily="34" charset="0"/>
                          <a:ea typeface="宋体" panose="02010600030101010101" pitchFamily="2" charset="-122"/>
                          <a:cs typeface="Times New Roman" panose="02020603050405020304" pitchFamily="18" charset="0"/>
                        </a:rPr>
                        <a:t>new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frequencies and new sites information </a:t>
                      </a:r>
                      <a:endParaRPr lang="en-US" sz="900" kern="100" dirty="0" smtClean="0">
                        <a:effectLst/>
                        <a:latin typeface="Arial" panose="020B060402020202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KPIs after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new frequencies and new sites</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are introduced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Visualization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use the visualization to display the real-time operations and control network online.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t>
                      </a:r>
                      <a:r>
                        <a:rPr lang="en-US" sz="1200" kern="100" dirty="0">
                          <a:effectLst/>
                          <a:latin typeface="Calibri" panose="020F050202020403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Network O&amp;M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Network Fault Diagnosis</a:t>
                      </a:r>
                      <a:endParaRPr lang="zh-CN"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The customer has a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built-up</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 network, and hopes to analyze the root causes of network faults and provide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strategy</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KPI data interface, network O&amp;M log, fault-related information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Root cause of the fault, strategy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6</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Offline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know how to adjust parameters to optimize the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effectLst/>
                          <a:latin typeface="Arial" panose="020B0604020202020204" pitchFamily="34" charset="0"/>
                          <a:ea typeface="宋体" panose="02010600030101010101" pitchFamily="2" charset="-122"/>
                          <a:cs typeface="Times New Roman" panose="02020603050405020304" pitchFamily="18" charset="0"/>
                        </a:rPr>
                        <a:t>engineering parameters, scenario data, network parameters and KPI records, target KPI sets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optimized parameters and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Operators and industrial users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Network optimization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l" defTabSz="914400" rtl="0" eaLnBrk="1" latinLnBrk="0" hangingPunct="1">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Online Network Optimization</a:t>
                      </a:r>
                      <a:endParaRPr lang="zh-CN"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built-up network and wants to </a:t>
                      </a:r>
                      <a:r>
                        <a:rPr lang="en-US" sz="1200" kern="100">
                          <a:effectLst/>
                          <a:latin typeface="Arial" panose="020B0604020202020204" pitchFamily="34" charset="0"/>
                          <a:ea typeface="宋体" panose="02010600030101010101" pitchFamily="2" charset="-122"/>
                          <a:cs typeface="Times New Roman" panose="02020603050405020304" pitchFamily="18" charset="0"/>
                        </a:rPr>
                        <a:t> </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automatically optimize the  network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element management system  interface, other data interface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l">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Visual interface, network operation command (optimization configuration)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021217268"/>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915" y="537463"/>
            <a:ext cx="10515600" cy="1001291"/>
          </a:xfrm>
        </p:spPr>
        <p:txBody>
          <a:bodyPr/>
          <a:lstStyle/>
          <a:p>
            <a:r>
              <a:rPr lang="en-US" altLang="zh-CN" sz="3200" b="1" dirty="0" err="1"/>
              <a:t>DTaaS</a:t>
            </a:r>
            <a:r>
              <a:rPr lang="en-US" altLang="zh-CN" sz="3200" b="1" dirty="0"/>
              <a:t> typical </a:t>
            </a:r>
            <a:r>
              <a:rPr lang="en-US" altLang="zh-CN" sz="3200" b="1" dirty="0" smtClean="0"/>
              <a:t>scenarios</a:t>
            </a:r>
            <a:endParaRPr lang="en-IN" sz="3200" b="1" dirty="0"/>
          </a:p>
        </p:txBody>
      </p:sp>
      <p:graphicFrame>
        <p:nvGraphicFramePr>
          <p:cNvPr id="4" name="表格 3"/>
          <p:cNvGraphicFramePr>
            <a:graphicFrameLocks noGrp="1"/>
          </p:cNvGraphicFramePr>
          <p:nvPr>
            <p:extLst>
              <p:ext uri="{D42A27DB-BD31-4B8C-83A1-F6EECF244321}">
                <p14:modId xmlns:p14="http://schemas.microsoft.com/office/powerpoint/2010/main" val="734643361"/>
              </p:ext>
            </p:extLst>
          </p:nvPr>
        </p:nvGraphicFramePr>
        <p:xfrm>
          <a:off x="117447" y="1818624"/>
          <a:ext cx="11920754" cy="4063280"/>
        </p:xfrm>
        <a:graphic>
          <a:graphicData uri="http://schemas.openxmlformats.org/drawingml/2006/table">
            <a:tbl>
              <a:tblPr firstRow="1" bandRow="1">
                <a:tableStyleId>{5C22544A-7EE6-4342-B048-85BDC9FD1C3A}</a:tableStyleId>
              </a:tblPr>
              <a:tblGrid>
                <a:gridCol w="332355"/>
                <a:gridCol w="1026660"/>
                <a:gridCol w="1249960"/>
                <a:gridCol w="1426128"/>
                <a:gridCol w="3323784"/>
                <a:gridCol w="1197883"/>
                <a:gridCol w="3363984"/>
              </a:tblGrid>
              <a:tr h="345736">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No.</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Customer</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Category</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Requirement Description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altLang="zh-CN" sz="900" b="1" kern="100" dirty="0" err="1"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DTaaS</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rPr>
                        <a:t>  </a:t>
                      </a:r>
                      <a:r>
                        <a:rPr lang="en-US" altLang="zh-CN" sz="900" b="1" kern="100" dirty="0" smtClean="0">
                          <a:solidFill>
                            <a:schemeClr val="lt1"/>
                          </a:solidFill>
                          <a:effectLst/>
                          <a:latin typeface="Arial" panose="020B0604020202020204" pitchFamily="34" charset="0"/>
                          <a:ea typeface="宋体" panose="02010600030101010101" pitchFamily="2" charset="-122"/>
                          <a:cs typeface="Times New Roman" panose="02020603050405020304" pitchFamily="18" charset="0"/>
                          <a:sym typeface="+mn-ea"/>
                        </a:rPr>
                        <a:t>capabilities</a:t>
                      </a:r>
                      <a:endParaRPr lang="zh-CN" sz="900" b="1" kern="100" dirty="0">
                        <a:solidFill>
                          <a:schemeClr val="lt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Open Interfaces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8</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Algorithm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data from live network, and hopes to use the digital twin platform to generate a large amount of field data for training. The algorithm can be L1, L2, L3 or network-level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smtClean="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1, 2,3,7</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9</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Researchers</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marL="0" algn="just" defTabSz="914400" rtl="0" eaLnBrk="1" latinLnBrk="0" hangingPunct="1">
                        <a:lnSpc>
                          <a:spcPct val="120000"/>
                        </a:lnSpc>
                        <a:spcAft>
                          <a:spcPts val="0"/>
                        </a:spcAft>
                      </a:pP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Data  augmentation</a:t>
                      </a:r>
                      <a:r>
                        <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rPr>
                        <a:t>  </a:t>
                      </a:r>
                      <a:endParaRPr lang="zh-CN" sz="900" kern="100" dirty="0">
                        <a:solidFill>
                          <a:schemeClr val="dk1"/>
                        </a:solidFill>
                        <a:effectLst/>
                        <a:latin typeface="Arial" panose="020B060402020202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Channel data set generation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the AI algorithm, but lacks field environment, and hopes to use the digital twin platform to produce amount of field channels data for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channel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10</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Data derivation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Service data set generation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wants to research AI algorithms but lacks actual service data, and hopes to use the digital twin platform to produce amount of field service data for training</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1,2,3,7</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service data type</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data set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11</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Algorithm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L1 algorithm, but does not know how it performs in the liv</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network, and hopes to validate the algorithm.</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function module, system and environment configuration </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algorithm performance in the system and</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specific environment</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Protocol pre-research</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has a new protocol desig</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n</a:t>
                      </a: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and wants to validate the performanc</a:t>
                      </a:r>
                      <a:r>
                        <a:rPr lang="en-US" sz="900" u="dotted"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e</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3,6,9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all modules related to the protocol</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protocol </a:t>
                      </a:r>
                      <a:r>
                        <a:rPr lang="en-US" sz="1200" kern="100" dirty="0">
                          <a:effectLst/>
                          <a:latin typeface="Arial" panose="020B0604020202020204" pitchFamily="34" charset="0"/>
                          <a:ea typeface="宋体" panose="02010600030101010101" pitchFamily="2" charset="-122"/>
                          <a:cs typeface="Times New Roman" panose="02020603050405020304" pitchFamily="18" charset="0"/>
                        </a:rPr>
                        <a:t> </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performance  in the system and specific environments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13</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Researchers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effectLst/>
                          <a:latin typeface="Arial" panose="020B0604020202020204" pitchFamily="34" charset="0"/>
                          <a:ea typeface="宋体" panose="02010600030101010101" pitchFamily="2" charset="-122"/>
                          <a:cs typeface="Times New Roman" panose="02020603050405020304" pitchFamily="18" charset="0"/>
                        </a:rPr>
                        <a:t>Innovation verification</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Large AI/ML  model training</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is training a  wireless network large AI/ML model and wants to evaluate/score the output of the model and build reward network</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site, engineering parameters, scenario data, photos, maps, and network parameters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corresponding KPIs</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r h="370840">
                <a:tc>
                  <a:txBody>
                    <a:bodyPr/>
                    <a:lstStyle/>
                    <a:p>
                      <a:pPr algn="just">
                        <a:lnSpc>
                          <a:spcPct val="120000"/>
                        </a:lnSpc>
                        <a:spcAft>
                          <a:spcPts val="0"/>
                        </a:spcAft>
                      </a:pP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14</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Developer </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APP development</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The customer develops a corresponding new APP for any of the foregoing scenarios</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kern="10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1,2,3,4,5,6,7,8,9</a:t>
                      </a:r>
                      <a:endParaRPr lang="zh-CN" sz="1200"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c>
                  <a:txBody>
                    <a:bodyPr/>
                    <a:lstStyle/>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Input: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API and development data</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20000"/>
                        </a:lnSpc>
                        <a:spcAft>
                          <a:spcPts val="0"/>
                        </a:spcAft>
                      </a:pPr>
                      <a:r>
                        <a:rPr lang="en-US" sz="900" b="1"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Output:</a:t>
                      </a:r>
                      <a:r>
                        <a:rPr lang="en-US" sz="900" kern="100" dirty="0">
                          <a:solidFill>
                            <a:srgbClr val="000000"/>
                          </a:solidFill>
                          <a:effectLst/>
                          <a:latin typeface="Arial" panose="020B0604020202020204" pitchFamily="34" charset="0"/>
                          <a:ea typeface="宋体" panose="02010600030101010101" pitchFamily="2" charset="-122"/>
                          <a:cs typeface="Times New Roman" panose="02020603050405020304" pitchFamily="18" charset="0"/>
                        </a:rPr>
                        <a:t> APP</a:t>
                      </a:r>
                      <a:endParaRPr lang="zh-CN" sz="12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403456568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CEEACA"/>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4E4278DD7AA7524B82600115B18C70DC" ma:contentTypeVersion="17" ma:contentTypeDescription=" " ma:contentTypeScope="" ma:versionID="77d6f7313de95671aa0f018607ae9a44">
  <xsd:schema xmlns:xsd="http://www.w3.org/2001/XMLSchema" xmlns:xs="http://www.w3.org/2001/XMLSchema" xmlns:p="http://schemas.microsoft.com/office/2006/metadata/properties" xmlns:ns2="8752f73b-e09f-4ae9-a153-09cfb2727762" xmlns:ns3="2f6a910d-138e-42c1-8e8a-320c1b7cf3f7" xmlns:ns5="f2b69351-12aa-402a-97ec-80283d41b279" targetNamespace="http://schemas.microsoft.com/office/2006/metadata/properties" ma:root="true" ma:fieldsID="000e88bbf17f7ac4ea12fdbc0f2d496f" ns2:_="" ns3:_="" ns5:_="">
    <xsd:import namespace="8752f73b-e09f-4ae9-a153-09cfb2727762"/>
    <xsd:import namespace="2f6a910d-138e-42c1-8e8a-320c1b7cf3f7"/>
    <xsd:import namespace="f2b69351-12aa-402a-97ec-80283d41b279"/>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ServiceLocation" minOccurs="0"/>
                <xsd:element ref="ns2:SharedWithUsers" minOccurs="0"/>
                <xsd:element ref="ns2:SharedWithDetails" minOccurs="0"/>
                <xsd:element ref="ns5:MediaServiceAutoKeyPoints" minOccurs="0"/>
                <xsd:element ref="ns5:MediaServiceKeyPoints" minOccurs="0"/>
                <xsd:element ref="ns5:lcf76f155ced4ddcb4097134ff3c332f" minOccurs="0"/>
                <xsd:element ref="ns5:MediaServiceObjectDetectorVersions" minOccurs="0"/>
                <xsd:element ref="ns5: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52f73b-e09f-4ae9-a153-09cfb272776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601b4e3f-db56-4c0c-bc1f-8a8a59f6f6b3}" ma:internalName="TaxCatchAll" ma:showField="CatchAllData"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601b4e3f-db56-4c0c-bc1f-8a8a59f6f6b3}" ma:internalName="TaxCatchAllLabel" ma:readOnly="true" ma:showField="CatchAllDataLabel" ma:web="8752f73b-e09f-4ae9-a153-09cfb2727762">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3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Beheer - TNO - LTR Device to Device" ma:internalName="TNOC_ClusterName">
      <xsd:simpleType>
        <xsd:restriction base="dms:Text">
          <xsd:maxLength value="255"/>
        </xsd:restriction>
      </xsd:simpleType>
    </xsd:element>
    <xsd:element name="TNOC_ClusterId" ma:index="12" nillable="true" ma:displayName="Cluster ID" ma:default="8741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2b69351-12aa-402a-97ec-80283d41b279"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28" nillable="true" ma:displayName="Tags" ma:internalName="MediaServiceAutoTags" ma:readOnly="true">
      <xsd:simpleType>
        <xsd:restriction base="dms:Text"/>
      </xsd:simpleType>
    </xsd:element>
    <xsd:element name="MediaServiceOCR" ma:index="29" nillable="true" ma:displayName="Extracted Text" ma:internalName="MediaServiceOCR" ma:readOnly="true">
      <xsd:simpleType>
        <xsd:restriction base="dms:Note">
          <xsd:maxLength value="255"/>
        </xsd:restriction>
      </xsd:simpleType>
    </xsd:element>
    <xsd:element name="MediaServiceGenerationTime" ma:index="30" nillable="true" ma:displayName="MediaServiceGenerationTime" ma:hidden="true" ma:internalName="MediaServiceGenerationTime" ma:readOnly="true">
      <xsd:simpleType>
        <xsd:restriction base="dms:Text"/>
      </xsd:simpleType>
    </xsd:element>
    <xsd:element name="MediaServiceEventHashCode" ma:index="31" nillable="true" ma:displayName="MediaServiceEventHashCode" ma:hidden="true" ma:internalName="MediaServiceEventHashCode" ma:readOnly="true">
      <xsd:simpleType>
        <xsd:restriction base="dms:Text"/>
      </xsd:simpleType>
    </xsd:element>
    <xsd:element name="MediaServiceDateTaken" ma:index="32" nillable="true" ma:displayName="MediaServiceDateTaken" ma:hidden="true" ma:internalName="MediaServiceDateTaken" ma:readOnly="true">
      <xsd:simpleType>
        <xsd:restriction base="dms:Text"/>
      </xsd:simpleType>
    </xsd:element>
    <xsd:element name="MediaServiceLocation" ma:index="33"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0" nillable="true" ma:displayName="MediaServiceObjectDetectorVersions" ma:hidden="true" ma:indexed="true" ma:internalName="MediaServiceObjectDetectorVersions" ma:readOnly="true">
      <xsd:simpleType>
        <xsd:restriction base="dms:Text"/>
      </xsd:simpleType>
    </xsd:element>
    <xsd:element name="MediaServiceSearchProperties" ma:index="4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NOC_ClusterName xmlns="2f6a910d-138e-42c1-8e8a-320c1b7cf3f7">Beheer - TNO - LTR Device to Device</TNOC_ClusterName>
    <TNOC_ClusterId xmlns="2f6a910d-138e-42c1-8e8a-320c1b7cf3f7">87413</TNOC_ClusterId>
    <h15fbb78f4cb41d290e72f301ea2865f xmlns="8752f73b-e09f-4ae9-a153-09cfb2727762">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lca20d149a844688b6abf34073d5c21d xmlns="8752f73b-e09f-4ae9-a153-09cfb2727762">
      <Terms xmlns="http://schemas.microsoft.com/office/infopath/2007/PartnerControls"/>
    </lca20d149a844688b6abf34073d5c21d>
    <TaxCatchAll xmlns="8752f73b-e09f-4ae9-a153-09cfb2727762">
      <Value>5</Value>
      <Value>3</Value>
    </TaxCatchAll>
    <n2a7a23bcc2241cb9261f9a914c7c1bb xmlns="8752f73b-e09f-4ae9-a153-09cfb2727762">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bac4ab11065f4f6c809c820c57e320e5 xmlns="8752f73b-e09f-4ae9-a153-09cfb2727762">
      <Terms xmlns="http://schemas.microsoft.com/office/infopath/2007/PartnerControls"/>
    </bac4ab11065f4f6c809c820c57e320e5>
    <cf581d8792c646118aad2c2c4ecdfa8c xmlns="8752f73b-e09f-4ae9-a153-09cfb2727762">
      <Terms xmlns="http://schemas.microsoft.com/office/infopath/2007/PartnerControls"/>
    </cf581d8792c646118aad2c2c4ecdfa8c>
    <lcf76f155ced4ddcb4097134ff3c332f xmlns="f2b69351-12aa-402a-97ec-80283d41b279">
      <Terms xmlns="http://schemas.microsoft.com/office/infopath/2007/PartnerControls"/>
    </lcf76f155ced4ddcb4097134ff3c332f>
    <_dlc_DocId xmlns="8752f73b-e09f-4ae9-a153-09cfb2727762">XUVDEUDHWZ6P-545253322-20546</_dlc_DocId>
    <_dlc_DocIdUrl xmlns="8752f73b-e09f-4ae9-a153-09cfb2727762">
      <Url>https://365tno.sharepoint.com/teams/T87413/_layouts/15/DocIdRedir.aspx?ID=XUVDEUDHWZ6P-545253322-20546</Url>
      <Description>XUVDEUDHWZ6P-545253322-20546</Description>
    </_dlc_DocIdUrl>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4458019-5BCA-416A-97C4-AFE4B18AC004}">
  <ds:schemaRefs/>
</ds:datastoreItem>
</file>

<file path=customXml/itemProps2.xml><?xml version="1.0" encoding="utf-8"?>
<ds:datastoreItem xmlns:ds="http://schemas.openxmlformats.org/officeDocument/2006/customXml" ds:itemID="{35CA3727-A4EB-4398-9783-D0148B061093}">
  <ds:schemaRefs>
    <ds:schemaRef ds:uri="http://purl.org/dc/elements/1.1/"/>
    <ds:schemaRef ds:uri="http://purl.org/dc/terms/"/>
    <ds:schemaRef ds:uri="http://purl.org/dc/dcmitype/"/>
    <ds:schemaRef ds:uri="http://www.w3.org/XML/1998/namespace"/>
    <ds:schemaRef ds:uri="2f6a910d-138e-42c1-8e8a-320c1b7cf3f7"/>
    <ds:schemaRef ds:uri="http://schemas.microsoft.com/office/2006/documentManagement/types"/>
    <ds:schemaRef ds:uri="http://schemas.microsoft.com/office/infopath/2007/PartnerControls"/>
    <ds:schemaRef ds:uri="http://schemas.openxmlformats.org/package/2006/metadata/core-properties"/>
    <ds:schemaRef ds:uri="f2b69351-12aa-402a-97ec-80283d41b279"/>
    <ds:schemaRef ds:uri="8752f73b-e09f-4ae9-a153-09cfb2727762"/>
    <ds:schemaRef ds:uri="http://schemas.microsoft.com/office/2006/metadata/properties"/>
  </ds:schemaRefs>
</ds:datastoreItem>
</file>

<file path=customXml/itemProps3.xml><?xml version="1.0" encoding="utf-8"?>
<ds:datastoreItem xmlns:ds="http://schemas.openxmlformats.org/officeDocument/2006/customXml" ds:itemID="{E6BCB28F-C8EA-47C7-A15C-4DEA78FBA171}">
  <ds:schemaRefs/>
</ds:datastoreItem>
</file>

<file path=customXml/itemProps4.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11602</TotalTime>
  <Words>2980</Words>
  <Application>Microsoft Office PowerPoint</Application>
  <PresentationFormat>宽屏</PresentationFormat>
  <Paragraphs>272</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Arial </vt:lpstr>
      <vt:lpstr>宋体</vt:lpstr>
      <vt:lpstr>微软雅黑</vt:lpstr>
      <vt:lpstr>Arial</vt:lpstr>
      <vt:lpstr>Calibri</vt:lpstr>
      <vt:lpstr>Calibri Light</vt:lpstr>
      <vt:lpstr>Times New Roman</vt:lpstr>
      <vt:lpstr>Wingdings</vt:lpstr>
      <vt:lpstr>Office Theme</vt:lpstr>
      <vt:lpstr>PowerPoint 演示文稿</vt:lpstr>
      <vt:lpstr>WA7: Digital Twin Aspects</vt:lpstr>
      <vt:lpstr>Digital Twin as a Service (DTaaS)</vt:lpstr>
      <vt:lpstr>DTaaS architecture</vt:lpstr>
      <vt:lpstr>DTaaS architecture</vt:lpstr>
      <vt:lpstr>DTaaS basic capabilities</vt:lpstr>
      <vt:lpstr>DTaaS advanced capabilities</vt:lpstr>
      <vt:lpstr>DTaaS typical scenarios</vt:lpstr>
      <vt:lpstr>DTaaS typical scenarios</vt:lpstr>
      <vt:lpstr>DTaaS use case: new  XR service introduction</vt:lpstr>
      <vt:lpstr>DTaaS use case: high-speed railway</vt:lpstr>
      <vt:lpstr>DTaaS use case: port</vt:lpstr>
      <vt:lpstr>What SA6 can do</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swx_rev1</cp:lastModifiedBy>
  <cp:revision>806</cp:revision>
  <dcterms:created xsi:type="dcterms:W3CDTF">2010-02-05T13:52:00Z</dcterms:created>
  <dcterms:modified xsi:type="dcterms:W3CDTF">2025-09-30T08:35:50Z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NOC_ClusterType">
    <vt:lpwstr>3;#Team|c614ed86-6527-4042-aa9d-da80e2b69463</vt:lpwstr>
  </property>
  <property fmtid="{D5CDD505-2E9C-101B-9397-08002B2CF9AE}" pid="3" name="_dlc_DocIdItemGuid">
    <vt:lpwstr>176dec65-553e-4568-81a9-fba29a19cc70</vt:lpwstr>
  </property>
  <property fmtid="{D5CDD505-2E9C-101B-9397-08002B2CF9AE}" pid="4" name="TNOC_DocumentSetType">
    <vt:lpwstr/>
  </property>
  <property fmtid="{D5CDD505-2E9C-101B-9397-08002B2CF9AE}" pid="5" name="TNOC_DocumentCategory">
    <vt:lpwstr/>
  </property>
  <property fmtid="{D5CDD505-2E9C-101B-9397-08002B2CF9AE}" pid="6" name="TNOC_DocumentClassification">
    <vt:lpwstr>5;#TNO Internal|1a23c89f-ef54-4907-86fd-8242403ff722</vt:lpwstr>
  </property>
  <property fmtid="{D5CDD505-2E9C-101B-9397-08002B2CF9AE}" pid="7" name="MediaServiceImageTags">
    <vt:lpwstr/>
  </property>
  <property fmtid="{D5CDD505-2E9C-101B-9397-08002B2CF9AE}" pid="8" name="ContentTypeId">
    <vt:lpwstr>0x010100A35317DCC28344A7B82488658A034A5C01004E4278DD7AA7524B82600115B18C70DC</vt:lpwstr>
  </property>
  <property fmtid="{D5CDD505-2E9C-101B-9397-08002B2CF9AE}" pid="9" name="TNOC_DocumentType">
    <vt:lpwstr/>
  </property>
  <property fmtid="{D5CDD505-2E9C-101B-9397-08002B2CF9AE}" pid="10" name="ICV">
    <vt:lpwstr>6AB5B0B62E164984B168997C43EB8AB0_13</vt:lpwstr>
  </property>
  <property fmtid="{D5CDD505-2E9C-101B-9397-08002B2CF9AE}" pid="11" name="KSOProductBuildVer">
    <vt:lpwstr>2052-12.8.2.16984</vt:lpwstr>
  </property>
</Properties>
</file>