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50" r:id="rId6"/>
    <p:sldId id="352" r:id="rId7"/>
    <p:sldId id="351" r:id="rId8"/>
    <p:sldId id="353"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874" y="3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#68</a:t>
            </a:r>
          </a:p>
          <a:p>
            <a:pPr eaLnBrk="1" hangingPunct="1">
              <a:defRPr/>
            </a:pPr>
            <a:r>
              <a:rPr lang="en-GB" altLang="en-US" sz="1200" b="1" dirty="0">
                <a:latin typeface="Arial "/>
              </a:rPr>
              <a:t>Gothenburg, Sweden. 25-29 Aug.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854919" y="95680"/>
            <a:ext cx="1621119" cy="27622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S6-253017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33375" y="2139696"/>
            <a:ext cx="10417217" cy="1947672"/>
          </a:xfrm>
        </p:spPr>
        <p:txBody>
          <a:bodyPr/>
          <a:lstStyle/>
          <a:p>
            <a:pPr eaLnBrk="1" hangingPunct="1"/>
            <a:r>
              <a:rPr lang="en-GB" altLang="en-US" dirty="0">
                <a:latin typeface="Daytona" panose="020B0604030500040204" pitchFamily="34" charset="0"/>
              </a:rPr>
              <a:t>Remote UE disable – token times and device ID usage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6" y="4589463"/>
            <a:ext cx="10954235" cy="1500187"/>
          </a:xfrm>
        </p:spPr>
        <p:txBody>
          <a:bodyPr/>
          <a:lstStyle/>
          <a:p>
            <a:pPr marL="0" indent="0" eaLnBrk="1" hangingPunct="1">
              <a:buNone/>
            </a:pPr>
            <a:r>
              <a:rPr lang="en-GB" altLang="en-US" dirty="0">
                <a:latin typeface="Daytona" panose="020B0604030500040204" pitchFamily="34" charset="0"/>
              </a:rPr>
              <a:t>Mythri Hunukumbure &amp; Sivasubramaniam (</a:t>
            </a:r>
            <a:r>
              <a:rPr lang="en-GB" altLang="en-US" i="1" dirty="0">
                <a:latin typeface="Daytona" panose="020B0604030500040204" pitchFamily="34" charset="0"/>
              </a:rPr>
              <a:t>Ram</a:t>
            </a:r>
            <a:r>
              <a:rPr lang="en-GB" altLang="en-US" dirty="0">
                <a:latin typeface="Daytona" panose="020B0604030500040204" pitchFamily="34" charset="0"/>
              </a:rPr>
              <a:t>) Ramanan </a:t>
            </a:r>
          </a:p>
          <a:p>
            <a:pPr marL="0" indent="0" eaLnBrk="1" hangingPunct="1">
              <a:buFontTx/>
              <a:buNone/>
            </a:pPr>
            <a:r>
              <a:rPr lang="en-GB" altLang="en-US" dirty="0">
                <a:latin typeface="Daytona" panose="020B0604030500040204" pitchFamily="34" charset="0"/>
              </a:rPr>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F51FD-7353-8815-7297-A8A23372C519}"/>
              </a:ext>
            </a:extLst>
          </p:cNvPr>
          <p:cNvSpPr>
            <a:spLocks noGrp="1"/>
          </p:cNvSpPr>
          <p:nvPr>
            <p:ph type="title"/>
          </p:nvPr>
        </p:nvSpPr>
        <p:spPr>
          <a:xfrm>
            <a:off x="525101" y="585771"/>
            <a:ext cx="10828699" cy="935211"/>
          </a:xfrm>
        </p:spPr>
        <p:txBody>
          <a:bodyPr/>
          <a:lstStyle/>
          <a:p>
            <a:r>
              <a:rPr lang="en-GB" b="1" dirty="0"/>
              <a:t>‘Immediate’ UE disable need in ESN </a:t>
            </a:r>
          </a:p>
        </p:txBody>
      </p:sp>
      <p:sp>
        <p:nvSpPr>
          <p:cNvPr id="3" name="Content Placeholder 2">
            <a:extLst>
              <a:ext uri="{FF2B5EF4-FFF2-40B4-BE49-F238E27FC236}">
                <a16:creationId xmlns:a16="http://schemas.microsoft.com/office/drawing/2014/main" id="{9C878A18-5859-FBB7-7418-60FD0D152E0D}"/>
              </a:ext>
            </a:extLst>
          </p:cNvPr>
          <p:cNvSpPr>
            <a:spLocks noGrp="1"/>
          </p:cNvSpPr>
          <p:nvPr>
            <p:ph idx="1"/>
          </p:nvPr>
        </p:nvSpPr>
        <p:spPr>
          <a:xfrm>
            <a:off x="525101" y="1825625"/>
            <a:ext cx="10828699" cy="4351338"/>
          </a:xfrm>
        </p:spPr>
        <p:txBody>
          <a:bodyPr/>
          <a:lstStyle/>
          <a:p>
            <a:r>
              <a:rPr lang="en-GB" dirty="0"/>
              <a:t> Devices can be stolen from police officers during violent disorder and used by bad actors to deny service on operational groups (by using the PTT or emergency key on the device, blocking other floor requests in a group), or can be used to eavesdrop on operational information about the on-going incident.</a:t>
            </a:r>
          </a:p>
          <a:p>
            <a:r>
              <a:rPr lang="en-GB" dirty="0"/>
              <a:t> Device can become damaged resulting in the PTT key being stuck on the ‘on’ position. Examples are when the environmental protection of the device gets damaged and the device suffers water ingress </a:t>
            </a:r>
            <a:r>
              <a:rPr lang="en-GB"/>
              <a:t>(esp. </a:t>
            </a:r>
            <a:r>
              <a:rPr lang="en-GB" dirty="0"/>
              <a:t>contact with sea-water). The device must be disabled to prevent denial of service to the group to which the device is affiliated.</a:t>
            </a:r>
          </a:p>
          <a:p>
            <a:endParaRPr lang="en-GB" dirty="0"/>
          </a:p>
          <a:p>
            <a:endParaRPr lang="en-GB" dirty="0"/>
          </a:p>
        </p:txBody>
      </p:sp>
    </p:spTree>
    <p:extLst>
      <p:ext uri="{BB962C8B-B14F-4D97-AF65-F5344CB8AC3E}">
        <p14:creationId xmlns:p14="http://schemas.microsoft.com/office/powerpoint/2010/main" val="58898337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20FAB-4EBC-2C86-3B03-C896BCF32483}"/>
              </a:ext>
            </a:extLst>
          </p:cNvPr>
          <p:cNvSpPr>
            <a:spLocks noGrp="1"/>
          </p:cNvSpPr>
          <p:nvPr>
            <p:ph type="title"/>
          </p:nvPr>
        </p:nvSpPr>
        <p:spPr>
          <a:xfrm>
            <a:off x="488887" y="585772"/>
            <a:ext cx="10864913" cy="853730"/>
          </a:xfrm>
        </p:spPr>
        <p:txBody>
          <a:bodyPr/>
          <a:lstStyle/>
          <a:p>
            <a:r>
              <a:rPr lang="en-GB" b="1" dirty="0"/>
              <a:t>How MC networks set token times</a:t>
            </a:r>
          </a:p>
        </p:txBody>
      </p:sp>
      <p:sp>
        <p:nvSpPr>
          <p:cNvPr id="3" name="Content Placeholder 2">
            <a:extLst>
              <a:ext uri="{FF2B5EF4-FFF2-40B4-BE49-F238E27FC236}">
                <a16:creationId xmlns:a16="http://schemas.microsoft.com/office/drawing/2014/main" id="{DEEF6F62-734D-2B45-3D89-09A9041CE2CD}"/>
              </a:ext>
            </a:extLst>
          </p:cNvPr>
          <p:cNvSpPr>
            <a:spLocks noGrp="1"/>
          </p:cNvSpPr>
          <p:nvPr>
            <p:ph idx="1"/>
          </p:nvPr>
        </p:nvSpPr>
        <p:spPr>
          <a:xfrm>
            <a:off x="597529" y="1910281"/>
            <a:ext cx="10756271" cy="4266682"/>
          </a:xfrm>
        </p:spPr>
        <p:txBody>
          <a:bodyPr/>
          <a:lstStyle/>
          <a:p>
            <a:r>
              <a:rPr lang="en-GB" dirty="0"/>
              <a:t> Access and refresh tokens allow the user to keep connectivity with MCX services without the need to re-authenticate with the </a:t>
            </a:r>
            <a:r>
              <a:rPr lang="en-GB" dirty="0" err="1"/>
              <a:t>IdMS</a:t>
            </a:r>
            <a:r>
              <a:rPr lang="en-GB" dirty="0"/>
              <a:t>.</a:t>
            </a:r>
          </a:p>
          <a:p>
            <a:r>
              <a:rPr lang="en-GB" dirty="0"/>
              <a:t> These token times are set in MC networks </a:t>
            </a:r>
            <a:r>
              <a:rPr lang="en-GB" u="sng" dirty="0"/>
              <a:t>purely</a:t>
            </a:r>
            <a:r>
              <a:rPr lang="en-GB" dirty="0"/>
              <a:t> on operational needs, to allow MC users to move in and out of coverage when attending emergency incidents, without having to re-authenticate.</a:t>
            </a:r>
          </a:p>
          <a:p>
            <a:pPr lvl="1">
              <a:buClr>
                <a:srgbClr val="002060"/>
              </a:buClr>
              <a:buFont typeface="Wingdings" panose="05000000000000000000" pitchFamily="2" charset="2"/>
              <a:buChar char="§"/>
            </a:pPr>
            <a:r>
              <a:rPr lang="en-GB" dirty="0">
                <a:solidFill>
                  <a:srgbClr val="0070C0"/>
                </a:solidFill>
              </a:rPr>
              <a:t>In currently operational MC networks the access token times are set to durations of hours, rather than minutes. Refresh token times much longer than the access token times.</a:t>
            </a:r>
          </a:p>
        </p:txBody>
      </p:sp>
    </p:spTree>
    <p:extLst>
      <p:ext uri="{BB962C8B-B14F-4D97-AF65-F5344CB8AC3E}">
        <p14:creationId xmlns:p14="http://schemas.microsoft.com/office/powerpoint/2010/main" val="361651125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F5F69-C4D5-DEF9-DEBC-6BFFEEBCD536}"/>
              </a:ext>
            </a:extLst>
          </p:cNvPr>
          <p:cNvSpPr>
            <a:spLocks noGrp="1"/>
          </p:cNvSpPr>
          <p:nvPr>
            <p:ph type="title"/>
          </p:nvPr>
        </p:nvSpPr>
        <p:spPr>
          <a:xfrm>
            <a:off x="516048" y="585772"/>
            <a:ext cx="10837752" cy="917103"/>
          </a:xfrm>
        </p:spPr>
        <p:txBody>
          <a:bodyPr/>
          <a:lstStyle/>
          <a:p>
            <a:r>
              <a:rPr lang="en-GB" b="1" dirty="0"/>
              <a:t>Why token timer trade-off will not work</a:t>
            </a:r>
          </a:p>
        </p:txBody>
      </p:sp>
      <p:sp>
        <p:nvSpPr>
          <p:cNvPr id="3" name="Content Placeholder 2">
            <a:extLst>
              <a:ext uri="{FF2B5EF4-FFF2-40B4-BE49-F238E27FC236}">
                <a16:creationId xmlns:a16="http://schemas.microsoft.com/office/drawing/2014/main" id="{B762B630-9208-63A6-6BA7-F2519E7B7C91}"/>
              </a:ext>
            </a:extLst>
          </p:cNvPr>
          <p:cNvSpPr>
            <a:spLocks noGrp="1"/>
          </p:cNvSpPr>
          <p:nvPr>
            <p:ph idx="1"/>
          </p:nvPr>
        </p:nvSpPr>
        <p:spPr>
          <a:xfrm>
            <a:off x="588475" y="1825625"/>
            <a:ext cx="10765325" cy="4351338"/>
          </a:xfrm>
        </p:spPr>
        <p:txBody>
          <a:bodyPr/>
          <a:lstStyle/>
          <a:p>
            <a:r>
              <a:rPr lang="en-GB" dirty="0"/>
              <a:t> Given the due priority for operational needs, the token times cannot be reduced to few minutes.</a:t>
            </a:r>
          </a:p>
          <a:p>
            <a:pPr lvl="1">
              <a:buClr>
                <a:srgbClr val="002060"/>
              </a:buClr>
              <a:buFont typeface="Wingdings" panose="05000000000000000000" pitchFamily="2" charset="2"/>
              <a:buChar char="§"/>
            </a:pPr>
            <a:r>
              <a:rPr lang="en-GB" dirty="0">
                <a:solidFill>
                  <a:srgbClr val="0070C0"/>
                </a:solidFill>
              </a:rPr>
              <a:t>The evidence from current MC networks is that these times are set as long as possible, to cover a wide range of operational scenarios.</a:t>
            </a:r>
          </a:p>
          <a:p>
            <a:r>
              <a:rPr lang="en-GB" dirty="0"/>
              <a:t> The MC networks also require remote re-enabling of the devices by the control room or authorized dispatcher, before someone logs-in.</a:t>
            </a:r>
            <a:endParaRPr lang="en-GB" dirty="0">
              <a:solidFill>
                <a:srgbClr val="0070C0"/>
              </a:solidFill>
            </a:endParaRPr>
          </a:p>
          <a:p>
            <a:pPr lvl="1">
              <a:buClr>
                <a:srgbClr val="002060"/>
              </a:buClr>
              <a:buFont typeface="Wingdings" panose="05000000000000000000" pitchFamily="2" charset="2"/>
              <a:buChar char="§"/>
            </a:pPr>
            <a:r>
              <a:rPr lang="en-GB" dirty="0">
                <a:solidFill>
                  <a:srgbClr val="0070C0"/>
                </a:solidFill>
              </a:rPr>
              <a:t>When emergency vehicles are sent for repair/ servicing, a central command should remotely disable them and also re-enable them afterwards.</a:t>
            </a:r>
          </a:p>
        </p:txBody>
      </p:sp>
    </p:spTree>
    <p:extLst>
      <p:ext uri="{BB962C8B-B14F-4D97-AF65-F5344CB8AC3E}">
        <p14:creationId xmlns:p14="http://schemas.microsoft.com/office/powerpoint/2010/main" val="269935881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2EBAB-A690-69AB-8EF5-34ED181A6532}"/>
              </a:ext>
            </a:extLst>
          </p:cNvPr>
          <p:cNvSpPr>
            <a:spLocks noGrp="1"/>
          </p:cNvSpPr>
          <p:nvPr>
            <p:ph type="title"/>
          </p:nvPr>
        </p:nvSpPr>
        <p:spPr>
          <a:xfrm>
            <a:off x="552261" y="585771"/>
            <a:ext cx="10801539" cy="835623"/>
          </a:xfrm>
        </p:spPr>
        <p:txBody>
          <a:bodyPr/>
          <a:lstStyle/>
          <a:p>
            <a:r>
              <a:rPr lang="en-GB" b="1" dirty="0"/>
              <a:t>Identifying the MC Device</a:t>
            </a:r>
          </a:p>
        </p:txBody>
      </p:sp>
      <p:sp>
        <p:nvSpPr>
          <p:cNvPr id="3" name="Content Placeholder 2">
            <a:extLst>
              <a:ext uri="{FF2B5EF4-FFF2-40B4-BE49-F238E27FC236}">
                <a16:creationId xmlns:a16="http://schemas.microsoft.com/office/drawing/2014/main" id="{F1814CB5-A3ED-023B-C788-631FC76AA3BC}"/>
              </a:ext>
            </a:extLst>
          </p:cNvPr>
          <p:cNvSpPr>
            <a:spLocks noGrp="1"/>
          </p:cNvSpPr>
          <p:nvPr>
            <p:ph idx="1"/>
          </p:nvPr>
        </p:nvSpPr>
        <p:spPr>
          <a:xfrm>
            <a:off x="353084" y="1993319"/>
            <a:ext cx="10801539" cy="4351338"/>
          </a:xfrm>
        </p:spPr>
        <p:txBody>
          <a:bodyPr/>
          <a:lstStyle/>
          <a:p>
            <a:r>
              <a:rPr lang="en-GB" sz="2400" dirty="0"/>
              <a:t> ESN proposes introduction of a unique ID linked to the device (or the client) and use this ID to remotely disable the device.</a:t>
            </a:r>
          </a:p>
          <a:p>
            <a:r>
              <a:rPr lang="en-GB" sz="2400" dirty="0"/>
              <a:t> There are other wider usages of such a unique ID, when a MC user has logged into multiple devices.</a:t>
            </a:r>
          </a:p>
          <a:p>
            <a:pPr lvl="1">
              <a:buClr>
                <a:srgbClr val="002060"/>
              </a:buClr>
              <a:buFont typeface="Wingdings" panose="05000000000000000000" pitchFamily="2" charset="2"/>
              <a:buChar char="§"/>
            </a:pPr>
            <a:r>
              <a:rPr lang="en-GB" sz="2000" dirty="0">
                <a:solidFill>
                  <a:srgbClr val="0070C0"/>
                </a:solidFill>
              </a:rPr>
              <a:t>If the location report from a particular device is required.</a:t>
            </a:r>
          </a:p>
          <a:p>
            <a:pPr lvl="1">
              <a:buClr>
                <a:srgbClr val="002060"/>
              </a:buClr>
              <a:buFont typeface="Wingdings" panose="05000000000000000000" pitchFamily="2" charset="2"/>
              <a:buChar char="§"/>
            </a:pPr>
            <a:r>
              <a:rPr lang="en-GB" sz="2000" dirty="0">
                <a:solidFill>
                  <a:srgbClr val="0070C0"/>
                </a:solidFill>
              </a:rPr>
              <a:t>If the user is subject to ambient listening, and the control room wants to ambient listen to the device closest to a particular incident.</a:t>
            </a:r>
          </a:p>
          <a:p>
            <a:pPr lvl="1">
              <a:buClr>
                <a:srgbClr val="002060"/>
              </a:buClr>
              <a:buFont typeface="Wingdings" panose="05000000000000000000" pitchFamily="2" charset="2"/>
              <a:buChar char="§"/>
            </a:pPr>
            <a:r>
              <a:rPr lang="en-GB" sz="2000" dirty="0">
                <a:solidFill>
                  <a:srgbClr val="0070C0"/>
                </a:solidFill>
              </a:rPr>
              <a:t>If the user is subject to discreet listening, and the control room wants to discreet listen to only the personal device of the user (</a:t>
            </a:r>
            <a:r>
              <a:rPr lang="en-GB" sz="2000" dirty="0" err="1">
                <a:solidFill>
                  <a:srgbClr val="0070C0"/>
                </a:solidFill>
              </a:rPr>
              <a:t>eg</a:t>
            </a:r>
            <a:r>
              <a:rPr lang="en-GB" sz="2000" dirty="0">
                <a:solidFill>
                  <a:srgbClr val="0070C0"/>
                </a:solidFill>
              </a:rPr>
              <a:t>: not to the in-vehicle device where other users in the vehicle may also communicate through).</a:t>
            </a:r>
          </a:p>
          <a:p>
            <a:r>
              <a:rPr lang="en-GB" sz="2400" dirty="0"/>
              <a:t> Ideally, a newly introduced single ID shall be able to meet all </a:t>
            </a:r>
            <a:r>
              <a:rPr lang="en-GB" sz="2400"/>
              <a:t>above requirements.</a:t>
            </a:r>
            <a:endParaRPr lang="en-GB" sz="2400" dirty="0"/>
          </a:p>
          <a:p>
            <a:pPr marL="0" indent="0">
              <a:buNone/>
            </a:pPr>
            <a:endParaRPr lang="en-GB" sz="2000" dirty="0">
              <a:solidFill>
                <a:srgbClr val="0070C0"/>
              </a:solidFill>
            </a:endParaRPr>
          </a:p>
        </p:txBody>
      </p:sp>
    </p:spTree>
    <p:extLst>
      <p:ext uri="{BB962C8B-B14F-4D97-AF65-F5344CB8AC3E}">
        <p14:creationId xmlns:p14="http://schemas.microsoft.com/office/powerpoint/2010/main" val="35756242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7565</TotalTime>
  <Words>492</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Arial </vt:lpstr>
      <vt:lpstr>Calibri</vt:lpstr>
      <vt:lpstr>Calibri Light</vt:lpstr>
      <vt:lpstr>Daytona</vt:lpstr>
      <vt:lpstr>Times New Roman</vt:lpstr>
      <vt:lpstr>Wingdings</vt:lpstr>
      <vt:lpstr>Office Theme</vt:lpstr>
      <vt:lpstr>Remote UE disable – token times and device ID usage</vt:lpstr>
      <vt:lpstr>‘Immediate’ UE disable need in ESN </vt:lpstr>
      <vt:lpstr>How MC networks set token times</vt:lpstr>
      <vt:lpstr>Why token timer trade-off will not work</vt:lpstr>
      <vt:lpstr>Identifying the MC Device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662</cp:revision>
  <dcterms:created xsi:type="dcterms:W3CDTF">2010-02-05T13:52:04Z</dcterms:created>
  <dcterms:modified xsi:type="dcterms:W3CDTF">2025-08-07T13:04:57Z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