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4"/>
  </p:sldMasterIdLst>
  <p:notesMasterIdLst>
    <p:notesMasterId r:id="rId10"/>
  </p:notesMasterIdLst>
  <p:handoutMasterIdLst>
    <p:handoutMasterId r:id="rId11"/>
  </p:handoutMasterIdLst>
  <p:sldIdLst>
    <p:sldId id="341" r:id="rId5"/>
    <p:sldId id="368" r:id="rId6"/>
    <p:sldId id="370" r:id="rId7"/>
    <p:sldId id="364" r:id="rId8"/>
    <p:sldId id="369"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07" autoAdjust="0"/>
    <p:restoredTop sz="94712" autoAdjust="0"/>
  </p:normalViewPr>
  <p:slideViewPr>
    <p:cSldViewPr snapToGrid="0">
      <p:cViewPr varScale="1">
        <p:scale>
          <a:sx n="109" d="100"/>
          <a:sy n="109" d="100"/>
        </p:scale>
        <p:origin x="522" y="31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6774" y="72380"/>
            <a:ext cx="30753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#66	</a:t>
            </a:r>
          </a:p>
          <a:p>
            <a:pPr eaLnBrk="1" hangingPunct="1">
              <a:defRPr/>
            </a:pPr>
            <a:r>
              <a:rPr lang="sv-SE" altLang="en-US" sz="1200" b="1" dirty="0">
                <a:latin typeface="Arial "/>
              </a:rPr>
              <a:t>Gothenburg, Sweden – April,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692640" y="133350"/>
            <a:ext cx="14081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&lt;</a:t>
            </a:r>
            <a:r>
              <a:rPr lang="sv-SE" altLang="en-US" sz="1200" b="1" i="1" dirty="0">
                <a:latin typeface="Arial "/>
              </a:rPr>
              <a:t>S6-251046</a:t>
            </a:r>
            <a:r>
              <a:rPr lang="sv-SE" altLang="en-US" sz="1200" b="1" dirty="0">
                <a:latin typeface="Arial "/>
              </a:rPr>
              <a:t>&gt;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Visio_Drawing.vsdx"/><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package" Target="../embeddings/Microsoft_Visio_Drawing1.vsdx"/></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253231" y="2180255"/>
            <a:ext cx="9685537" cy="1965617"/>
          </a:xfrm>
        </p:spPr>
        <p:txBody>
          <a:bodyPr/>
          <a:lstStyle/>
          <a:p>
            <a:pPr eaLnBrk="1" hangingPunct="1"/>
            <a:r>
              <a:rPr lang="en-GB" altLang="en-US" sz="5000" b="1" dirty="0"/>
              <a:t>Discussion on adding pause and resume option to Ambient Listening</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544206" y="4545075"/>
            <a:ext cx="8523071" cy="1500187"/>
          </a:xfrm>
        </p:spPr>
        <p:txBody>
          <a:bodyPr/>
          <a:lstStyle/>
          <a:p>
            <a:pPr marL="0" indent="0" eaLnBrk="1" hangingPunct="1">
              <a:buFontTx/>
              <a:buNone/>
            </a:pPr>
            <a:r>
              <a:rPr lang="en-GB" altLang="en-US" dirty="0"/>
              <a:t>Mythri Hunukumbure, Sivasubramaniam Ramanan</a:t>
            </a:r>
          </a:p>
          <a:p>
            <a:pPr marL="0" indent="0" eaLnBrk="1" hangingPunct="1">
              <a:buFontTx/>
              <a:buNone/>
            </a:pPr>
            <a:r>
              <a:rPr lang="en-GB" altLang="en-US" dirty="0"/>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048B5-2998-08FB-B8AB-530377FC57B8}"/>
              </a:ext>
            </a:extLst>
          </p:cNvPr>
          <p:cNvSpPr>
            <a:spLocks noGrp="1"/>
          </p:cNvSpPr>
          <p:nvPr>
            <p:ph type="title"/>
          </p:nvPr>
        </p:nvSpPr>
        <p:spPr>
          <a:xfrm>
            <a:off x="295982" y="521208"/>
            <a:ext cx="10625831" cy="1005840"/>
          </a:xfrm>
        </p:spPr>
        <p:txBody>
          <a:bodyPr/>
          <a:lstStyle/>
          <a:p>
            <a:r>
              <a:rPr lang="en-GB" b="1" dirty="0"/>
              <a:t>SA1 requirements capture</a:t>
            </a:r>
          </a:p>
        </p:txBody>
      </p:sp>
      <p:sp>
        <p:nvSpPr>
          <p:cNvPr id="3" name="Content Placeholder 2">
            <a:extLst>
              <a:ext uri="{FF2B5EF4-FFF2-40B4-BE49-F238E27FC236}">
                <a16:creationId xmlns:a16="http://schemas.microsoft.com/office/drawing/2014/main" id="{43D18292-05DF-E1E9-5B83-0C8DB7BAF336}"/>
              </a:ext>
            </a:extLst>
          </p:cNvPr>
          <p:cNvSpPr>
            <a:spLocks noGrp="1"/>
          </p:cNvSpPr>
          <p:nvPr>
            <p:ph idx="1"/>
          </p:nvPr>
        </p:nvSpPr>
        <p:spPr>
          <a:xfrm>
            <a:off x="295982" y="1775749"/>
            <a:ext cx="10746419" cy="4351338"/>
          </a:xfrm>
        </p:spPr>
        <p:txBody>
          <a:bodyPr/>
          <a:lstStyle/>
          <a:p>
            <a:r>
              <a:rPr lang="en-GB" dirty="0"/>
              <a:t> </a:t>
            </a:r>
            <a:r>
              <a:rPr lang="en-GB" sz="2400" dirty="0"/>
              <a:t>The mini-WID and the CR on ‘pause and resume for AL calls’ requirements were agreed in the last SA1 #109 meeting.</a:t>
            </a:r>
          </a:p>
          <a:p>
            <a:endParaRPr lang="en-GB" sz="2400" dirty="0"/>
          </a:p>
          <a:p>
            <a:pPr marL="0" indent="0">
              <a:buNone/>
            </a:pPr>
            <a:endParaRPr lang="en-GB" sz="2400" dirty="0"/>
          </a:p>
          <a:p>
            <a:r>
              <a:rPr lang="en-GB" sz="2400" dirty="0"/>
              <a:t> The new clauses in TS 22.179 read as:</a:t>
            </a:r>
          </a:p>
          <a:p>
            <a:pPr marL="0" indent="0">
              <a:buNone/>
            </a:pPr>
            <a:endParaRPr lang="en-GB" sz="2400" dirty="0">
              <a:solidFill>
                <a:srgbClr val="0070C0"/>
              </a:solidFill>
            </a:endParaRPr>
          </a:p>
        </p:txBody>
      </p:sp>
      <p:pic>
        <p:nvPicPr>
          <p:cNvPr id="5" name="Picture 4">
            <a:extLst>
              <a:ext uri="{FF2B5EF4-FFF2-40B4-BE49-F238E27FC236}">
                <a16:creationId xmlns:a16="http://schemas.microsoft.com/office/drawing/2014/main" id="{F3DA470E-DC36-2C12-E329-FDD9E618B1AC}"/>
              </a:ext>
            </a:extLst>
          </p:cNvPr>
          <p:cNvPicPr>
            <a:picLocks noChangeAspect="1"/>
          </p:cNvPicPr>
          <p:nvPr/>
        </p:nvPicPr>
        <p:blipFill>
          <a:blip r:embed="rId2"/>
          <a:stretch>
            <a:fillRect/>
          </a:stretch>
        </p:blipFill>
        <p:spPr>
          <a:xfrm>
            <a:off x="0" y="2689676"/>
            <a:ext cx="12192000" cy="739324"/>
          </a:xfrm>
          <a:prstGeom prst="rect">
            <a:avLst/>
          </a:prstGeom>
        </p:spPr>
      </p:pic>
      <p:sp>
        <p:nvSpPr>
          <p:cNvPr id="7" name="Rectangle 1">
            <a:extLst>
              <a:ext uri="{FF2B5EF4-FFF2-40B4-BE49-F238E27FC236}">
                <a16:creationId xmlns:a16="http://schemas.microsoft.com/office/drawing/2014/main" id="{87C06A37-6190-01A4-B007-9BE15131699A}"/>
              </a:ext>
            </a:extLst>
          </p:cNvPr>
          <p:cNvSpPr>
            <a:spLocks noChangeArrowheads="1"/>
          </p:cNvSpPr>
          <p:nvPr/>
        </p:nvSpPr>
        <p:spPr bwMode="auto">
          <a:xfrm>
            <a:off x="295982" y="3878184"/>
            <a:ext cx="10555714" cy="23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9829" tIns="76176" rIns="91440" bIns="114264"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6</a:t>
            </a:r>
            <a:r>
              <a:rPr kumimoji="0" lang="en-GB" altLang="en-US" sz="1200" b="0" i="0" u="none" strike="noStrike" cap="none" normalizeH="0" baseline="0" dirty="0" bmk="">
                <a:ln>
                  <a:noFill/>
                </a:ln>
                <a:solidFill>
                  <a:schemeClr val="tx1"/>
                </a:solidFill>
                <a:effectLst/>
                <a:latin typeface="Arial" panose="020B0604020202020204" pitchFamily="34" charset="0"/>
                <a:cs typeface="Times New Roman" panose="02020603050405020304" pitchFamily="18" charset="0"/>
              </a:rPr>
              <a:t>.16.2.2        Ambient listening requirements</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bmk="">
                <a:ln>
                  <a:noFill/>
                </a:ln>
                <a:solidFill>
                  <a:schemeClr val="tx1"/>
                </a:solidFill>
                <a:effectLst/>
                <a:latin typeface="Arial" panose="020B0604020202020204" pitchFamily="34" charset="0"/>
                <a:cs typeface="Times New Roman" panose="02020603050405020304" pitchFamily="18" charset="0"/>
              </a:rPr>
              <a:t>6.16.2.2.1            General Ambient Listening requirements</a:t>
            </a:r>
            <a:endParaRPr kumimoji="0" lang="en-GB" altLang="en-US" sz="11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en-US" sz="1000" b="0" i="0" u="none" strike="noStrike" cap="none" normalizeH="0" baseline="0" dirty="0">
                <a:ln>
                  <a:noFill/>
                </a:ln>
                <a:solidFill>
                  <a:schemeClr val="tx1"/>
                </a:solidFill>
                <a:effectLst/>
                <a:ea typeface="Times New Roman" panose="02020603050405020304" pitchFamily="18" charset="0"/>
              </a:rPr>
              <a:t>[R-6.16.2.2.1-001] </a:t>
            </a:r>
            <a:r>
              <a:rPr kumimoji="0" lang="fr-FR" altLang="en-US" sz="1000" b="0" i="0" u="none" strike="noStrike" cap="none" normalizeH="0" baseline="0" dirty="0" err="1">
                <a:ln>
                  <a:noFill/>
                </a:ln>
                <a:solidFill>
                  <a:schemeClr val="tx1"/>
                </a:solidFill>
                <a:effectLst/>
                <a:ea typeface="Times New Roman" panose="02020603050405020304" pitchFamily="18" charset="0"/>
              </a:rPr>
              <a:t>Void</a:t>
            </a:r>
            <a:r>
              <a:rPr kumimoji="0" lang="fr-FR" altLang="en-US" sz="1000" b="0" i="0" u="none" strike="noStrike" cap="none" normalizeH="0" baseline="0" dirty="0">
                <a:ln>
                  <a:noFill/>
                </a:ln>
                <a:solidFill>
                  <a:schemeClr val="tx1"/>
                </a:solidFill>
                <a:effectLst/>
                <a:ea typeface="Times New Roman" panose="02020603050405020304" pitchFamily="18" charset="0"/>
              </a:rPr>
              <a:t> </a:t>
            </a:r>
            <a:endParaRPr kumimoji="0" lang="en-GB" altLang="en-US"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en-US" sz="1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[R-6.16.2.2.1-002] </a:t>
            </a:r>
            <a:r>
              <a:rPr kumimoji="0" lang="fr-FR" altLang="en-US" sz="10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Void</a:t>
            </a:r>
            <a:r>
              <a:rPr kumimoji="0" lang="fr-FR" altLang="en-US" sz="1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endParaRPr kumimoji="0" lang="en-GB" altLang="en-US"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en-US" sz="1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[R-6.16.2.2.1-003] </a:t>
            </a:r>
            <a:r>
              <a:rPr kumimoji="0" lang="fr-FR" altLang="en-US" sz="10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Void</a:t>
            </a:r>
            <a:r>
              <a:rPr kumimoji="0" lang="fr-FR" altLang="en-US" sz="1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endParaRPr kumimoji="0" lang="en-GB" altLang="en-US"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[R-6.16.2.2.1-004] The MCPTT Service </a:t>
            </a:r>
            <a:r>
              <a:rPr kumimoji="0" lang="en-GB" altLang="en-US" sz="1000" b="0" i="0" u="sng" strike="noStrike" cap="none" normalizeH="0" baseline="0" dirty="0">
                <a:ln>
                  <a:noFill/>
                </a:ln>
                <a:solidFill>
                  <a:srgbClr val="008080"/>
                </a:solidFill>
                <a:effectLst/>
                <a:latin typeface="Arial" panose="020B0604020202020204" pitchFamily="34" charset="0"/>
                <a:ea typeface="Times New Roman" panose="02020603050405020304" pitchFamily="18" charset="0"/>
              </a:rPr>
              <a:t>shall either </a:t>
            </a:r>
            <a:r>
              <a:rPr kumimoji="0" lang="en-GB" altLang="en-US" sz="1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terminate Ambient Listening if the MCPTT User being listened to starts to transmit </a:t>
            </a:r>
            <a:r>
              <a:rPr kumimoji="0" lang="en-GB" altLang="en-US" sz="1000" b="0" i="0" u="sng" strike="noStrike" cap="none" normalizeH="0" baseline="0" dirty="0">
                <a:ln>
                  <a:noFill/>
                </a:ln>
                <a:solidFill>
                  <a:srgbClr val="008080"/>
                </a:solidFill>
                <a:effectLst/>
                <a:latin typeface="Arial" panose="020B0604020202020204" pitchFamily="34" charset="0"/>
                <a:ea typeface="Times New Roman" panose="02020603050405020304" pitchFamily="18" charset="0"/>
              </a:rPr>
              <a:t>or receive </a:t>
            </a:r>
            <a:r>
              <a:rPr kumimoji="0" lang="en-GB" altLang="en-US" sz="1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an MCPTT Private Call or an MCPTT Group Call</a:t>
            </a:r>
            <a:r>
              <a:rPr kumimoji="0" lang="en-GB" altLang="en-US" sz="1000" b="0" i="0" u="sng" strike="noStrike" cap="none" normalizeH="0" baseline="0" dirty="0">
                <a:ln>
                  <a:noFill/>
                </a:ln>
                <a:solidFill>
                  <a:srgbClr val="008080"/>
                </a:solidFill>
                <a:effectLst/>
                <a:latin typeface="Arial" panose="020B0604020202020204" pitchFamily="34" charset="0"/>
                <a:ea typeface="Times New Roman" panose="02020603050405020304" pitchFamily="18" charset="0"/>
              </a:rPr>
              <a:t> or shall execute one of the two following options.</a:t>
            </a:r>
            <a:endParaRPr kumimoji="0" lang="en-GB" altLang="en-US"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NOTE:    An authorized MCPTT User could initiate Discreet Listening at this point if needed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sng" strike="noStrike" cap="none" normalizeH="0" baseline="0" dirty="0">
                <a:ln>
                  <a:noFill/>
                </a:ln>
                <a:solidFill>
                  <a:srgbClr val="008080"/>
                </a:solidFill>
                <a:effectLst/>
                <a:latin typeface="Arial" panose="020B0604020202020204" pitchFamily="34" charset="0"/>
                <a:ea typeface="Times New Roman" panose="02020603050405020304" pitchFamily="18" charset="0"/>
              </a:rPr>
              <a:t>[R-6.16.2.2.1-005] The MCPTT service shall pause an Ambient Listening call if the MCPTT User being listened to starts to transmit or receive an MCPTT Private Call or an MCPTT Group Call and resume the paused Ambient Listening call once the interrupting call that caused the pause has concluded.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sng" strike="noStrike" cap="none" normalizeH="0" baseline="0" dirty="0">
                <a:ln>
                  <a:noFill/>
                </a:ln>
                <a:solidFill>
                  <a:srgbClr val="008080"/>
                </a:solidFill>
                <a:effectLst/>
                <a:latin typeface="Arial" panose="020B0604020202020204" pitchFamily="34" charset="0"/>
                <a:ea typeface="Times New Roman" panose="02020603050405020304" pitchFamily="18" charset="0"/>
              </a:rPr>
              <a:t>[R-6.16.2.2.1-006] The MCPTT service shall continue the ambient listening call without pause or termination, in parallel with a transmission or reception of an MCPTT Private Call or an MCPTT Group Call, if the MCPTT service allows two parallel calls.</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1992030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A635E-66DB-815F-21A6-F1C719C4E5AB}"/>
              </a:ext>
            </a:extLst>
          </p:cNvPr>
          <p:cNvSpPr>
            <a:spLocks noGrp="1"/>
          </p:cNvSpPr>
          <p:nvPr>
            <p:ph type="title"/>
          </p:nvPr>
        </p:nvSpPr>
        <p:spPr>
          <a:xfrm>
            <a:off x="398352" y="365125"/>
            <a:ext cx="10955448" cy="1325563"/>
          </a:xfrm>
        </p:spPr>
        <p:txBody>
          <a:bodyPr/>
          <a:lstStyle/>
          <a:p>
            <a:r>
              <a:rPr lang="en-GB" b="1" dirty="0"/>
              <a:t>Current status of AL in TS 23.379</a:t>
            </a:r>
          </a:p>
        </p:txBody>
      </p:sp>
      <p:sp>
        <p:nvSpPr>
          <p:cNvPr id="3" name="Content Placeholder 2">
            <a:extLst>
              <a:ext uri="{FF2B5EF4-FFF2-40B4-BE49-F238E27FC236}">
                <a16:creationId xmlns:a16="http://schemas.microsoft.com/office/drawing/2014/main" id="{7D1CBC40-F11A-43E5-2A99-9F843876E15E}"/>
              </a:ext>
            </a:extLst>
          </p:cNvPr>
          <p:cNvSpPr>
            <a:spLocks noGrp="1"/>
          </p:cNvSpPr>
          <p:nvPr>
            <p:ph idx="1"/>
          </p:nvPr>
        </p:nvSpPr>
        <p:spPr>
          <a:xfrm>
            <a:off x="398352" y="1825625"/>
            <a:ext cx="10955448" cy="537329"/>
          </a:xfrm>
        </p:spPr>
        <p:txBody>
          <a:bodyPr/>
          <a:lstStyle/>
          <a:p>
            <a:r>
              <a:rPr lang="en-GB" dirty="0"/>
              <a:t> Both remotely initiated and locally initiated AL calls are supported.</a:t>
            </a:r>
          </a:p>
        </p:txBody>
      </p:sp>
      <p:sp>
        <p:nvSpPr>
          <p:cNvPr id="4" name="Rectangle 2">
            <a:extLst>
              <a:ext uri="{FF2B5EF4-FFF2-40B4-BE49-F238E27FC236}">
                <a16:creationId xmlns:a16="http://schemas.microsoft.com/office/drawing/2014/main" id="{E9C4E937-2A4A-3681-F390-AC9F82F4647B}"/>
              </a:ext>
            </a:extLst>
          </p:cNvPr>
          <p:cNvSpPr>
            <a:spLocks noChangeArrowheads="1"/>
          </p:cNvSpPr>
          <p:nvPr/>
        </p:nvSpPr>
        <p:spPr bwMode="auto">
          <a:xfrm>
            <a:off x="398352" y="258929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a:extLst>
              <a:ext uri="{FF2B5EF4-FFF2-40B4-BE49-F238E27FC236}">
                <a16:creationId xmlns:a16="http://schemas.microsoft.com/office/drawing/2014/main" id="{709A4C52-199B-8A1D-F8D7-D08A97774273}"/>
              </a:ext>
            </a:extLst>
          </p:cNvPr>
          <p:cNvGraphicFramePr>
            <a:graphicFrameLocks noChangeAspect="1"/>
          </p:cNvGraphicFramePr>
          <p:nvPr>
            <p:extLst>
              <p:ext uri="{D42A27DB-BD31-4B8C-83A1-F6EECF244321}">
                <p14:modId xmlns:p14="http://schemas.microsoft.com/office/powerpoint/2010/main" val="4064293705"/>
              </p:ext>
            </p:extLst>
          </p:nvPr>
        </p:nvGraphicFramePr>
        <p:xfrm>
          <a:off x="398352" y="2589291"/>
          <a:ext cx="5295900" cy="3257550"/>
        </p:xfrm>
        <a:graphic>
          <a:graphicData uri="http://schemas.openxmlformats.org/presentationml/2006/ole">
            <mc:AlternateContent xmlns:mc="http://schemas.openxmlformats.org/markup-compatibility/2006">
              <mc:Choice xmlns:v="urn:schemas-microsoft-com:vml" Requires="v">
                <p:oleObj name="Visio" r:id="rId2" imgW="5305520" imgH="3257550" progId="Visio.Drawing.15">
                  <p:embed/>
                </p:oleObj>
              </mc:Choice>
              <mc:Fallback>
                <p:oleObj name="Visio" r:id="rId2" imgW="5305520" imgH="3257550" progId="Visio.Drawing.15">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352" y="2589291"/>
                        <a:ext cx="5295900" cy="3257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a:extLst>
              <a:ext uri="{FF2B5EF4-FFF2-40B4-BE49-F238E27FC236}">
                <a16:creationId xmlns:a16="http://schemas.microsoft.com/office/drawing/2014/main" id="{86890C6F-F3CA-0DAD-A5F1-3DA15FF19F87}"/>
              </a:ext>
            </a:extLst>
          </p:cNvPr>
          <p:cNvSpPr>
            <a:spLocks noChangeArrowheads="1"/>
          </p:cNvSpPr>
          <p:nvPr/>
        </p:nvSpPr>
        <p:spPr bwMode="auto">
          <a:xfrm>
            <a:off x="6165410" y="258929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7" name="Object 6">
            <a:extLst>
              <a:ext uri="{FF2B5EF4-FFF2-40B4-BE49-F238E27FC236}">
                <a16:creationId xmlns:a16="http://schemas.microsoft.com/office/drawing/2014/main" id="{A411988B-6DA0-14E9-A642-47E6148A1D96}"/>
              </a:ext>
            </a:extLst>
          </p:cNvPr>
          <p:cNvGraphicFramePr>
            <a:graphicFrameLocks noChangeAspect="1"/>
          </p:cNvGraphicFramePr>
          <p:nvPr>
            <p:extLst>
              <p:ext uri="{D42A27DB-BD31-4B8C-83A1-F6EECF244321}">
                <p14:modId xmlns:p14="http://schemas.microsoft.com/office/powerpoint/2010/main" val="3239347111"/>
              </p:ext>
            </p:extLst>
          </p:nvPr>
        </p:nvGraphicFramePr>
        <p:xfrm>
          <a:off x="6165410" y="2589291"/>
          <a:ext cx="5295900" cy="3257550"/>
        </p:xfrm>
        <a:graphic>
          <a:graphicData uri="http://schemas.openxmlformats.org/presentationml/2006/ole">
            <mc:AlternateContent xmlns:mc="http://schemas.openxmlformats.org/markup-compatibility/2006">
              <mc:Choice xmlns:v="urn:schemas-microsoft-com:vml" Requires="v">
                <p:oleObj name="Visio" r:id="rId4" imgW="5305418" imgH="3257558" progId="Visio.Drawing.15">
                  <p:embed/>
                </p:oleObj>
              </mc:Choice>
              <mc:Fallback>
                <p:oleObj name="Visio" r:id="rId4" imgW="5305418" imgH="3257558" progId="Visio.Drawing.15">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5410" y="2589291"/>
                        <a:ext cx="5295900" cy="3257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7">
            <a:extLst>
              <a:ext uri="{FF2B5EF4-FFF2-40B4-BE49-F238E27FC236}">
                <a16:creationId xmlns:a16="http://schemas.microsoft.com/office/drawing/2014/main" id="{1E524685-3DF8-066A-D357-369FF2653E68}"/>
              </a:ext>
            </a:extLst>
          </p:cNvPr>
          <p:cNvSpPr txBox="1"/>
          <p:nvPr/>
        </p:nvSpPr>
        <p:spPr>
          <a:xfrm>
            <a:off x="1195057" y="5926424"/>
            <a:ext cx="4200808" cy="369332"/>
          </a:xfrm>
          <a:prstGeom prst="rect">
            <a:avLst/>
          </a:prstGeom>
          <a:noFill/>
        </p:spPr>
        <p:txBody>
          <a:bodyPr wrap="square" rtlCol="0">
            <a:spAutoFit/>
          </a:bodyPr>
          <a:lstStyle/>
          <a:p>
            <a:r>
              <a:rPr lang="en-GB" dirty="0"/>
              <a:t>Remotely initiated AL call procedure</a:t>
            </a:r>
          </a:p>
        </p:txBody>
      </p:sp>
      <p:sp>
        <p:nvSpPr>
          <p:cNvPr id="9" name="TextBox 8">
            <a:extLst>
              <a:ext uri="{FF2B5EF4-FFF2-40B4-BE49-F238E27FC236}">
                <a16:creationId xmlns:a16="http://schemas.microsoft.com/office/drawing/2014/main" id="{E8CC47E4-DA1E-7F61-ACC9-8C31D0D010D5}"/>
              </a:ext>
            </a:extLst>
          </p:cNvPr>
          <p:cNvSpPr txBox="1"/>
          <p:nvPr/>
        </p:nvSpPr>
        <p:spPr>
          <a:xfrm>
            <a:off x="6980221" y="5948480"/>
            <a:ext cx="4016723" cy="369332"/>
          </a:xfrm>
          <a:prstGeom prst="rect">
            <a:avLst/>
          </a:prstGeom>
          <a:noFill/>
        </p:spPr>
        <p:txBody>
          <a:bodyPr wrap="square" rtlCol="0">
            <a:spAutoFit/>
          </a:bodyPr>
          <a:lstStyle/>
          <a:p>
            <a:r>
              <a:rPr lang="en-GB" dirty="0"/>
              <a:t>Locally initiated AL call procedure</a:t>
            </a:r>
          </a:p>
        </p:txBody>
      </p:sp>
    </p:spTree>
    <p:extLst>
      <p:ext uri="{BB962C8B-B14F-4D97-AF65-F5344CB8AC3E}">
        <p14:creationId xmlns:p14="http://schemas.microsoft.com/office/powerpoint/2010/main" val="126022737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08373" y="480535"/>
            <a:ext cx="10661341" cy="1197346"/>
          </a:xfrm>
        </p:spPr>
        <p:txBody>
          <a:bodyPr/>
          <a:lstStyle/>
          <a:p>
            <a:r>
              <a:rPr lang="en-GB" altLang="en-US" b="1" dirty="0"/>
              <a:t>Potential use of AL calls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8373" y="1944210"/>
            <a:ext cx="10661341" cy="4548665"/>
          </a:xfrm>
        </p:spPr>
        <p:txBody>
          <a:bodyPr/>
          <a:lstStyle/>
          <a:p>
            <a:r>
              <a:rPr lang="en-US" altLang="en-US" dirty="0"/>
              <a:t> An MC system can utilize only the ‘remotely initiated’ AL calls. The control room or an authorized dispatcher can initiate an AL call.</a:t>
            </a:r>
          </a:p>
          <a:p>
            <a:r>
              <a:rPr lang="en-US" altLang="en-US" dirty="0"/>
              <a:t> The ‘listened to’ user will have no knowledge of the AL call. Only the client 2  of the ‘listened to’ user will handle the AL call.</a:t>
            </a:r>
          </a:p>
          <a:p>
            <a:r>
              <a:rPr lang="en-US" altLang="en-US" dirty="0"/>
              <a:t> The ‘listened to’ user should be able to handle the incoming or outgoing calls as normal.</a:t>
            </a:r>
          </a:p>
          <a:p>
            <a:pPr lvl="1">
              <a:buClr>
                <a:srgbClr val="0070C0"/>
              </a:buClr>
              <a:buFont typeface="Wingdings" panose="05000000000000000000" pitchFamily="2" charset="2"/>
              <a:buChar char="§"/>
            </a:pPr>
            <a:r>
              <a:rPr lang="en-US" altLang="en-US" dirty="0">
                <a:solidFill>
                  <a:srgbClr val="0070C0"/>
                </a:solidFill>
              </a:rPr>
              <a:t>The pause and resume process for the ’listened to’ user should be handled entirely by the MCPTT client 2 in this scenario.  </a:t>
            </a:r>
          </a:p>
          <a:p>
            <a:pPr>
              <a:buClr>
                <a:srgbClr val="0070C0"/>
              </a:buClr>
              <a:buFont typeface="Wingdings" panose="05000000000000000000" pitchFamily="2" charset="2"/>
              <a:buChar char="§"/>
            </a:pPr>
            <a:endParaRPr lang="en-US" altLang="en-US" dirty="0">
              <a:solidFill>
                <a:srgbClr val="0070C0"/>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F98CB-215D-EB3A-36C2-27526B75CDAC}"/>
              </a:ext>
            </a:extLst>
          </p:cNvPr>
          <p:cNvSpPr>
            <a:spLocks noGrp="1"/>
          </p:cNvSpPr>
          <p:nvPr>
            <p:ph type="title"/>
          </p:nvPr>
        </p:nvSpPr>
        <p:spPr>
          <a:xfrm>
            <a:off x="432262" y="365125"/>
            <a:ext cx="10921538" cy="1325563"/>
          </a:xfrm>
        </p:spPr>
        <p:txBody>
          <a:bodyPr/>
          <a:lstStyle/>
          <a:p>
            <a:r>
              <a:rPr lang="en-GB" dirty="0"/>
              <a:t> </a:t>
            </a:r>
            <a:r>
              <a:rPr lang="en-GB" b="1" dirty="0"/>
              <a:t>Main aspects for developing a solution</a:t>
            </a:r>
          </a:p>
        </p:txBody>
      </p:sp>
      <p:sp>
        <p:nvSpPr>
          <p:cNvPr id="3" name="Content Placeholder 2">
            <a:extLst>
              <a:ext uri="{FF2B5EF4-FFF2-40B4-BE49-F238E27FC236}">
                <a16:creationId xmlns:a16="http://schemas.microsoft.com/office/drawing/2014/main" id="{9A86254B-D37C-DBE6-BB0F-181E78133DF1}"/>
              </a:ext>
            </a:extLst>
          </p:cNvPr>
          <p:cNvSpPr>
            <a:spLocks noGrp="1"/>
          </p:cNvSpPr>
          <p:nvPr>
            <p:ph idx="1"/>
          </p:nvPr>
        </p:nvSpPr>
        <p:spPr>
          <a:xfrm>
            <a:off x="349135" y="1970115"/>
            <a:ext cx="11305309" cy="4206847"/>
          </a:xfrm>
        </p:spPr>
        <p:txBody>
          <a:bodyPr/>
          <a:lstStyle/>
          <a:p>
            <a:r>
              <a:rPr lang="en-GB" dirty="0"/>
              <a:t> We would focus on developing ‘pause and resume’ for remotely initiated AL calls and the ‘listened to’ user’s client 2 will start the process. </a:t>
            </a:r>
          </a:p>
          <a:p>
            <a:pPr lvl="1">
              <a:buClr>
                <a:srgbClr val="0070C0"/>
              </a:buClr>
              <a:buFont typeface="Wingdings" panose="05000000000000000000" pitchFamily="2" charset="2"/>
              <a:buChar char="§"/>
            </a:pPr>
            <a:r>
              <a:rPr lang="en-GB" dirty="0">
                <a:solidFill>
                  <a:srgbClr val="0070C0"/>
                </a:solidFill>
              </a:rPr>
              <a:t>The ‘listened to’ user will be able to receive and initiate MCPTT calls as normal. The pause and resume process will run on the background without user’s knowledge.</a:t>
            </a:r>
          </a:p>
          <a:p>
            <a:r>
              <a:rPr lang="en-GB" dirty="0"/>
              <a:t> We can extend the changes to also cover locally initiated AL calls and when the ‘listening’ user wants to pause and resume the AL call. </a:t>
            </a:r>
          </a:p>
          <a:p>
            <a:pPr lvl="1">
              <a:buClr>
                <a:srgbClr val="0070C0"/>
              </a:buClr>
              <a:buFont typeface="Wingdings" panose="05000000000000000000" pitchFamily="2" charset="2"/>
              <a:buChar char="§"/>
            </a:pPr>
            <a:r>
              <a:rPr lang="en-GB" dirty="0">
                <a:solidFill>
                  <a:srgbClr val="0070C0"/>
                </a:solidFill>
              </a:rPr>
              <a:t>Is complete solution needed in one go or can be staggered? Is there interest to develop solutions here?</a:t>
            </a:r>
          </a:p>
          <a:p>
            <a:pPr lvl="1">
              <a:buClr>
                <a:srgbClr val="0070C0"/>
              </a:buClr>
              <a:buFont typeface="Wingdings" panose="05000000000000000000" pitchFamily="2" charset="2"/>
              <a:buChar char="§"/>
            </a:pPr>
            <a:r>
              <a:rPr lang="en-GB">
                <a:solidFill>
                  <a:srgbClr val="0070C0"/>
                </a:solidFill>
              </a:rPr>
              <a:t>There </a:t>
            </a:r>
            <a:r>
              <a:rPr lang="en-GB" dirty="0">
                <a:solidFill>
                  <a:srgbClr val="0070C0"/>
                </a:solidFill>
              </a:rPr>
              <a:t>is the option for the client 2 to inform the ‘listened to’ user about the impending pause of the AL call.</a:t>
            </a:r>
          </a:p>
          <a:p>
            <a:pPr marL="0" indent="0">
              <a:buNone/>
            </a:pPr>
            <a:endParaRPr lang="en-GB" dirty="0"/>
          </a:p>
        </p:txBody>
      </p:sp>
    </p:spTree>
    <p:extLst>
      <p:ext uri="{BB962C8B-B14F-4D97-AF65-F5344CB8AC3E}">
        <p14:creationId xmlns:p14="http://schemas.microsoft.com/office/powerpoint/2010/main" val="147886743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8961</TotalTime>
  <Words>512</Words>
  <Application>Microsoft Office PowerPoint</Application>
  <PresentationFormat>Widescreen</PresentationFormat>
  <Paragraphs>34</Paragraphs>
  <Slides>5</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3" baseType="lpstr">
      <vt:lpstr>Arial</vt:lpstr>
      <vt:lpstr>Arial </vt:lpstr>
      <vt:lpstr>Calibri</vt:lpstr>
      <vt:lpstr>Calibri Light</vt:lpstr>
      <vt:lpstr>Times New Roman</vt:lpstr>
      <vt:lpstr>Wingdings</vt:lpstr>
      <vt:lpstr>Office Theme</vt:lpstr>
      <vt:lpstr>Visio</vt:lpstr>
      <vt:lpstr>Discussion on adding pause and resume option to Ambient Listening</vt:lpstr>
      <vt:lpstr>SA1 requirements capture</vt:lpstr>
      <vt:lpstr>Current status of AL in TS 23.379</vt:lpstr>
      <vt:lpstr>Potential use of AL calls</vt:lpstr>
      <vt:lpstr> Main aspects for developing a solution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Mythri Hunukumbure</cp:lastModifiedBy>
  <cp:revision>650</cp:revision>
  <dcterms:created xsi:type="dcterms:W3CDTF">2010-02-05T13:52:04Z</dcterms:created>
  <dcterms:modified xsi:type="dcterms:W3CDTF">2025-03-31T12:57:09Z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