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63" r:id="rId6"/>
    <p:sldId id="364" r:id="rId7"/>
    <p:sldId id="373" r:id="rId8"/>
    <p:sldId id="376" r:id="rId9"/>
    <p:sldId id="377" r:id="rId10"/>
    <p:sldId id="378" r:id="rId11"/>
    <p:sldId id="379" r:id="rId12"/>
    <p:sldId id="365" r:id="rId13"/>
    <p:sldId id="380" r:id="rId14"/>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3" autoAdjust="0"/>
    <p:restoredTop sz="94679" autoAdjust="0"/>
  </p:normalViewPr>
  <p:slideViewPr>
    <p:cSldViewPr snapToGrid="0">
      <p:cViewPr varScale="1">
        <p:scale>
          <a:sx n="84" d="100"/>
          <a:sy n="84" d="100"/>
        </p:scale>
        <p:origin x="581"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275" y="-1752"/>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#58</a:t>
            </a:r>
          </a:p>
          <a:p>
            <a:pPr eaLnBrk="1" hangingPunct="1">
              <a:defRPr/>
            </a:pPr>
            <a:r>
              <a:rPr lang="en-GB" altLang="en-US" sz="1200" b="1" dirty="0">
                <a:latin typeface="Arial "/>
              </a:rPr>
              <a:t>Chicago, USA 13</a:t>
            </a:r>
            <a:r>
              <a:rPr lang="en-GB" altLang="en-US" sz="1200" b="1" baseline="30000" dirty="0">
                <a:latin typeface="Arial "/>
              </a:rPr>
              <a:t>th</a:t>
            </a:r>
            <a:r>
              <a:rPr lang="en-GB" altLang="en-US" sz="1200" b="1" dirty="0">
                <a:latin typeface="Arial "/>
              </a:rPr>
              <a:t> – 17</a:t>
            </a:r>
            <a:r>
              <a:rPr lang="en-GB" altLang="en-US" sz="1200" b="1" baseline="30000" dirty="0">
                <a:latin typeface="Arial "/>
              </a:rPr>
              <a:t>th</a:t>
            </a:r>
            <a:r>
              <a:rPr lang="en-GB" altLang="en-US" sz="1200" b="1" dirty="0">
                <a:latin typeface="Arial "/>
              </a:rPr>
              <a:t> November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S6-233546</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509602" cy="2852737"/>
          </a:xfrm>
        </p:spPr>
        <p:txBody>
          <a:bodyPr/>
          <a:lstStyle/>
          <a:p>
            <a:pPr eaLnBrk="1" hangingPunct="1"/>
            <a:r>
              <a:rPr lang="en-GB" altLang="en-US" dirty="0"/>
              <a:t>MC Gateway UE Discussion</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5475249"/>
            <a:ext cx="7886700" cy="614401"/>
          </a:xfrm>
        </p:spPr>
        <p:txBody>
          <a:bodyPr/>
          <a:lstStyle/>
          <a:p>
            <a:pPr marL="0" indent="0" eaLnBrk="1" hangingPunct="1">
              <a:buFontTx/>
              <a:buNone/>
            </a:pPr>
            <a:r>
              <a:rPr lang="en-GB" altLang="en-US" dirty="0" smtClean="0"/>
              <a:t>Kiran </a:t>
            </a:r>
            <a:r>
              <a:rPr lang="en-GB" altLang="en-US" dirty="0" err="1" smtClean="0"/>
              <a:t>Kapale</a:t>
            </a:r>
            <a:r>
              <a:rPr lang="en-GB" altLang="en-US" dirty="0" smtClean="0"/>
              <a:t>, Samsung</a:t>
            </a:r>
            <a:endParaRPr lang="en-GB" altLang="en-US" dirty="0"/>
          </a:p>
        </p:txBody>
      </p:sp>
      <p:sp>
        <p:nvSpPr>
          <p:cNvPr id="2" name="Rectangle 1"/>
          <p:cNvSpPr/>
          <p:nvPr/>
        </p:nvSpPr>
        <p:spPr>
          <a:xfrm>
            <a:off x="2252472" y="4372530"/>
            <a:ext cx="4587240" cy="646331"/>
          </a:xfrm>
          <a:prstGeom prst="rect">
            <a:avLst/>
          </a:prstGeom>
        </p:spPr>
        <p:txBody>
          <a:bodyPr wrap="square">
            <a:spAutoFit/>
          </a:bodyPr>
          <a:lstStyle/>
          <a:p>
            <a:r>
              <a:rPr lang="en-IN" dirty="0">
                <a:solidFill>
                  <a:srgbClr val="312E25"/>
                </a:solidFill>
                <a:latin typeface="arial" panose="020B0604020202020204" pitchFamily="34" charset="0"/>
              </a:rPr>
              <a:t>MC user authentication and authorization to use MC Gateway UE for MC Service</a:t>
            </a:r>
            <a:endParaRPr lang="en-IN"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509602" cy="2852737"/>
          </a:xfrm>
        </p:spPr>
        <p:txBody>
          <a:bodyPr/>
          <a:lstStyle/>
          <a:p>
            <a:pPr eaLnBrk="1" hangingPunct="1"/>
            <a:r>
              <a:rPr lang="en-GB" altLang="en-US" dirty="0" smtClean="0"/>
              <a:t>Thank You</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5475249"/>
            <a:ext cx="7886700" cy="614401"/>
          </a:xfrm>
        </p:spPr>
        <p:txBody>
          <a:bodyPr/>
          <a:lstStyle/>
          <a:p>
            <a:pPr marL="0" indent="0" eaLnBrk="1" hangingPunct="1">
              <a:buFontTx/>
              <a:buNone/>
            </a:pPr>
            <a:r>
              <a:rPr lang="en-GB" altLang="en-US" dirty="0" smtClean="0"/>
              <a:t>Kiran </a:t>
            </a:r>
            <a:r>
              <a:rPr lang="en-GB" altLang="en-US" dirty="0" err="1" smtClean="0"/>
              <a:t>Kapale</a:t>
            </a:r>
            <a:r>
              <a:rPr lang="en-GB" altLang="en-US" dirty="0" smtClean="0"/>
              <a:t>, Samsung</a:t>
            </a:r>
            <a:endParaRPr lang="en-GB" altLang="en-US" dirty="0"/>
          </a:p>
        </p:txBody>
      </p:sp>
    </p:spTree>
    <p:extLst>
      <p:ext uri="{BB962C8B-B14F-4D97-AF65-F5344CB8AC3E}">
        <p14:creationId xmlns:p14="http://schemas.microsoft.com/office/powerpoint/2010/main" val="3273491643"/>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 </a:t>
            </a:r>
            <a:r>
              <a:rPr lang="en-GB" altLang="en-US" dirty="0"/>
              <a:t>Existing Definitions in Specification</a:t>
            </a:r>
            <a:endParaRPr lang="en-US" altLang="en-US" dirty="0"/>
          </a:p>
          <a:p>
            <a:r>
              <a:rPr lang="en-US" altLang="en-US" dirty="0"/>
              <a:t> </a:t>
            </a:r>
            <a:r>
              <a:rPr lang="en-US" dirty="0"/>
              <a:t>Types of Services and Access for MCPTT user</a:t>
            </a:r>
            <a:endParaRPr lang="en-US" altLang="en-US" dirty="0"/>
          </a:p>
          <a:p>
            <a:r>
              <a:rPr lang="en-US" altLang="en-US" dirty="0"/>
              <a:t> </a:t>
            </a:r>
            <a:r>
              <a:rPr lang="en-US" dirty="0"/>
              <a:t>MCPTT Service Access via MC Gateway UE</a:t>
            </a:r>
            <a:endParaRPr lang="en-US" altLang="en-US" dirty="0"/>
          </a:p>
          <a:p>
            <a:r>
              <a:rPr lang="en-US" altLang="en-US" dirty="0"/>
              <a:t> </a:t>
            </a:r>
            <a:r>
              <a:rPr lang="en-US" dirty="0"/>
              <a:t>Connection Authentication with MC Gateway </a:t>
            </a:r>
            <a:r>
              <a:rPr lang="en-US" dirty="0" smtClean="0"/>
              <a:t>UE</a:t>
            </a:r>
          </a:p>
          <a:p>
            <a:r>
              <a:rPr lang="en-US" dirty="0" smtClean="0"/>
              <a:t> Connection </a:t>
            </a:r>
            <a:r>
              <a:rPr lang="en-US" dirty="0"/>
              <a:t>Authorization with MCPTT </a:t>
            </a:r>
            <a:r>
              <a:rPr lang="en-US" dirty="0" smtClean="0"/>
              <a:t>Server</a:t>
            </a:r>
          </a:p>
          <a:p>
            <a:r>
              <a:rPr lang="en-US" altLang="en-US" dirty="0"/>
              <a:t> </a:t>
            </a:r>
            <a:r>
              <a:rPr lang="en-GB" dirty="0"/>
              <a:t>MCPTT user authentication and MCPTT user service authorization</a:t>
            </a:r>
            <a:endParaRPr lang="en-US" altLang="en-US" dirty="0"/>
          </a:p>
          <a:p>
            <a:r>
              <a:rPr lang="en-US" altLang="en-US" dirty="0"/>
              <a:t> Conclusion</a:t>
            </a: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200" dirty="0" smtClean="0"/>
              <a:t>Existing Definitions in Specification</a:t>
            </a:r>
            <a:endParaRPr lang="en-GB" altLang="en-US" sz="40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64008" y="1764792"/>
            <a:ext cx="11420856" cy="4480559"/>
          </a:xfrm>
        </p:spPr>
        <p:txBody>
          <a:bodyPr/>
          <a:lstStyle/>
          <a:p>
            <a:r>
              <a:rPr lang="en-US" altLang="en-US" sz="1800" dirty="0"/>
              <a:t> </a:t>
            </a:r>
            <a:r>
              <a:rPr lang="en-GB" sz="1600" b="1" dirty="0"/>
              <a:t>MC user:</a:t>
            </a:r>
            <a:r>
              <a:rPr lang="en-GB" sz="1600" dirty="0"/>
              <a:t> A user, identified by an MC </a:t>
            </a:r>
            <a:r>
              <a:rPr lang="en-GB" sz="1600" dirty="0" smtClean="0"/>
              <a:t>ID (</a:t>
            </a:r>
            <a:r>
              <a:rPr lang="en-GB" sz="1600" dirty="0"/>
              <a:t>Mission Critical user identity</a:t>
            </a:r>
            <a:r>
              <a:rPr lang="en-GB" sz="1600" dirty="0" smtClean="0"/>
              <a:t>), </a:t>
            </a:r>
            <a:r>
              <a:rPr lang="en-GB" sz="1600" dirty="0"/>
              <a:t>who, after authorization, obtains mission critical service(s</a:t>
            </a:r>
            <a:r>
              <a:rPr lang="en-GB" sz="1600" dirty="0" smtClean="0"/>
              <a:t>).</a:t>
            </a:r>
            <a:endParaRPr lang="en-US" altLang="en-US" sz="1600" dirty="0"/>
          </a:p>
          <a:p>
            <a:r>
              <a:rPr lang="en-US" altLang="en-US" sz="1600" dirty="0"/>
              <a:t> </a:t>
            </a:r>
            <a:r>
              <a:rPr lang="en-GB" sz="1600" b="1" dirty="0"/>
              <a:t>MC </a:t>
            </a:r>
            <a:r>
              <a:rPr lang="en-GB" sz="1600" b="1" dirty="0" smtClean="0"/>
              <a:t>ID</a:t>
            </a:r>
            <a:r>
              <a:rPr lang="en-GB" sz="1600" b="1" dirty="0"/>
              <a:t>: </a:t>
            </a:r>
            <a:r>
              <a:rPr lang="en-IN" sz="1600" dirty="0"/>
              <a:t>The mission critical user identity is also known as the MC ID. The MC ID uniquely identifies the MC service user to the identity management </a:t>
            </a:r>
            <a:r>
              <a:rPr lang="en-IN" sz="1600" dirty="0" smtClean="0"/>
              <a:t>server </a:t>
            </a:r>
            <a:r>
              <a:rPr lang="en-IN" sz="1600" dirty="0"/>
              <a:t>and linked to a set of credentials (e.g. biometrics, </a:t>
            </a:r>
            <a:r>
              <a:rPr lang="en-IN" sz="1600" dirty="0" err="1"/>
              <a:t>secureID</a:t>
            </a:r>
            <a:r>
              <a:rPr lang="en-IN" sz="1600" dirty="0"/>
              <a:t>, username/password). The MC ID is used by the identity management server to provide the identity management client a means for mission critical service authentication.</a:t>
            </a:r>
            <a:endParaRPr lang="en-US" altLang="en-US" sz="1600" dirty="0"/>
          </a:p>
          <a:p>
            <a:r>
              <a:rPr lang="en-GB" sz="1600" b="1" dirty="0" smtClean="0"/>
              <a:t>MC </a:t>
            </a:r>
            <a:r>
              <a:rPr lang="en-GB" sz="1600" b="1" dirty="0"/>
              <a:t>service ID: </a:t>
            </a:r>
            <a:r>
              <a:rPr lang="en-GB" sz="1600" dirty="0" smtClean="0"/>
              <a:t>A generic name for the user ID of a mission critical user within a specific MC service. </a:t>
            </a:r>
            <a:r>
              <a:rPr lang="en-GB" sz="1600" dirty="0"/>
              <a:t>The MC service ID is a globally unique identifier within the MC service that represents the MC service user.</a:t>
            </a:r>
            <a:r>
              <a:rPr lang="en-GB" sz="1600" dirty="0" smtClean="0"/>
              <a:t> MC </a:t>
            </a:r>
            <a:r>
              <a:rPr lang="en-GB" sz="1600" dirty="0"/>
              <a:t>service ID could be replaced by MCPTT ID, or </a:t>
            </a:r>
            <a:r>
              <a:rPr lang="en-GB" sz="1600" dirty="0" err="1"/>
              <a:t>MCVideo</a:t>
            </a:r>
            <a:r>
              <a:rPr lang="en-GB" sz="1600" dirty="0"/>
              <a:t> ID, or </a:t>
            </a:r>
            <a:r>
              <a:rPr lang="en-GB" sz="1600" dirty="0" err="1"/>
              <a:t>MCData</a:t>
            </a:r>
            <a:r>
              <a:rPr lang="en-GB" sz="1600" dirty="0"/>
              <a:t> ID depending on the context</a:t>
            </a:r>
            <a:r>
              <a:rPr lang="en-GB" sz="1600" dirty="0" smtClean="0"/>
              <a:t>.</a:t>
            </a:r>
            <a:endParaRPr lang="en-US" altLang="en-US" sz="1600" dirty="0"/>
          </a:p>
          <a:p>
            <a:r>
              <a:rPr lang="en-GB" sz="1600" b="1" dirty="0"/>
              <a:t>MC gateway UE:</a:t>
            </a:r>
            <a:r>
              <a:rPr lang="en-GB" sz="1600" dirty="0"/>
              <a:t>  A functional entity that enables simultaneous access to the MC system for multiple MC clients</a:t>
            </a:r>
            <a:r>
              <a:rPr lang="en-GB" sz="1600" dirty="0" smtClean="0"/>
              <a:t>.</a:t>
            </a:r>
            <a:r>
              <a:rPr lang="en-US" altLang="en-US" sz="1600" dirty="0" smtClean="0"/>
              <a:t> </a:t>
            </a:r>
          </a:p>
          <a:p>
            <a:r>
              <a:rPr lang="en-GB" sz="1600" b="1" dirty="0" smtClean="0"/>
              <a:t>Non-3GPP </a:t>
            </a:r>
            <a:r>
              <a:rPr lang="en-GB" sz="1600" b="1" dirty="0"/>
              <a:t>device:</a:t>
            </a:r>
            <a:r>
              <a:rPr lang="en-GB" sz="1600" dirty="0"/>
              <a:t> A device that enables connectivity towards an MC gateway UE using an access method not specified by 3GPP. A subset of these devices can host an MC client specified by 3GPP.</a:t>
            </a:r>
            <a:endParaRPr lang="en-IN" sz="1600" dirty="0"/>
          </a:p>
          <a:p>
            <a:r>
              <a:rPr lang="en-GB" sz="1600" b="1" dirty="0"/>
              <a:t>MC gateway client:</a:t>
            </a:r>
            <a:r>
              <a:rPr lang="en-GB" sz="1600" dirty="0"/>
              <a:t> A client that enables the authorized binding with one or more MC GW UEs in order to be able to handle MC services (only one MC gateway UE per MC service).</a:t>
            </a:r>
            <a:endParaRPr lang="en-IN" sz="1600" dirty="0"/>
          </a:p>
          <a:p>
            <a:r>
              <a:rPr lang="en-GB" sz="1600" b="1" dirty="0"/>
              <a:t>MC gateway UE server:</a:t>
            </a:r>
            <a:r>
              <a:rPr lang="en-GB" sz="1600" dirty="0"/>
              <a:t> A server on an MC gateway UE that controls authorized binding with multiple MC gateway clients.</a:t>
            </a:r>
            <a:endParaRPr lang="en-IN" sz="1600" dirty="0"/>
          </a:p>
          <a:p>
            <a:r>
              <a:rPr lang="en-GB" sz="1600" b="1" dirty="0"/>
              <a:t>MC gateway UE function</a:t>
            </a:r>
            <a:r>
              <a:rPr lang="en-GB" sz="1600" dirty="0"/>
              <a:t>: Functional block as part of the MC service server that authorises and manages the association between MC client and MC gateway UE.</a:t>
            </a:r>
            <a:endParaRPr lang="en-IN" sz="1600" dirty="0"/>
          </a:p>
          <a:p>
            <a:endParaRPr lang="en-US" altLang="en-US" sz="1800"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D33F2-4B09-50FC-7825-0A9E906BF677}"/>
              </a:ext>
            </a:extLst>
          </p:cNvPr>
          <p:cNvSpPr>
            <a:spLocks noGrp="1"/>
          </p:cNvSpPr>
          <p:nvPr>
            <p:ph type="title"/>
          </p:nvPr>
        </p:nvSpPr>
        <p:spPr>
          <a:xfrm>
            <a:off x="838200" y="585771"/>
            <a:ext cx="8918448" cy="1104917"/>
          </a:xfrm>
        </p:spPr>
        <p:txBody>
          <a:bodyPr/>
          <a:lstStyle/>
          <a:p>
            <a:r>
              <a:rPr lang="en-US" sz="3200" dirty="0" smtClean="0"/>
              <a:t>Types of Services and Access for MCPTT user</a:t>
            </a:r>
            <a:endParaRPr lang="en-US" sz="3200" dirty="0"/>
          </a:p>
        </p:txBody>
      </p:sp>
      <p:sp>
        <p:nvSpPr>
          <p:cNvPr id="3" name="Content Placeholder 2">
            <a:extLst>
              <a:ext uri="{FF2B5EF4-FFF2-40B4-BE49-F238E27FC236}">
                <a16:creationId xmlns:a16="http://schemas.microsoft.com/office/drawing/2014/main" id="{2FB791F0-85A5-0D10-FC8F-547762E757AA}"/>
              </a:ext>
            </a:extLst>
          </p:cNvPr>
          <p:cNvSpPr>
            <a:spLocks noGrp="1"/>
          </p:cNvSpPr>
          <p:nvPr>
            <p:ph idx="1"/>
          </p:nvPr>
        </p:nvSpPr>
        <p:spPr>
          <a:xfrm>
            <a:off x="0" y="1773936"/>
            <a:ext cx="5760720" cy="4609611"/>
          </a:xfrm>
        </p:spPr>
        <p:txBody>
          <a:bodyPr/>
          <a:lstStyle/>
          <a:p>
            <a:r>
              <a:rPr lang="en-US" sz="1800" dirty="0"/>
              <a:t> </a:t>
            </a:r>
            <a:r>
              <a:rPr lang="en-US" sz="1400" dirty="0"/>
              <a:t>Types of Services </a:t>
            </a:r>
          </a:p>
          <a:p>
            <a:pPr marL="0" indent="0">
              <a:buNone/>
            </a:pPr>
            <a:r>
              <a:rPr lang="en-US" sz="1400" dirty="0" smtClean="0"/>
              <a:t>The MCPTT user can get the </a:t>
            </a:r>
            <a:r>
              <a:rPr lang="en-US" sz="1400" dirty="0"/>
              <a:t>services provided by </a:t>
            </a:r>
            <a:endParaRPr lang="en-US" sz="1400" dirty="0" smtClean="0"/>
          </a:p>
          <a:p>
            <a:pPr lvl="1"/>
            <a:r>
              <a:rPr lang="en-US" sz="1200" b="1" dirty="0" smtClean="0"/>
              <a:t>MC Gateway UE</a:t>
            </a:r>
          </a:p>
          <a:p>
            <a:pPr lvl="1"/>
            <a:r>
              <a:rPr lang="en-US" sz="1200" b="1" dirty="0" smtClean="0"/>
              <a:t>MCPTT System</a:t>
            </a:r>
            <a:endParaRPr lang="en-US" sz="1200" b="1" dirty="0"/>
          </a:p>
          <a:p>
            <a:r>
              <a:rPr lang="en-US" sz="1400" dirty="0"/>
              <a:t> The services provided </a:t>
            </a:r>
            <a:r>
              <a:rPr lang="en-US" sz="1400" dirty="0" smtClean="0"/>
              <a:t>by </a:t>
            </a:r>
            <a:r>
              <a:rPr lang="en-US" sz="1400" b="1" dirty="0"/>
              <a:t>MC Gateway UE</a:t>
            </a:r>
          </a:p>
          <a:p>
            <a:pPr lvl="1"/>
            <a:r>
              <a:rPr lang="en-IN" sz="1400" dirty="0" smtClean="0"/>
              <a:t>Enables MCPTT access </a:t>
            </a:r>
            <a:r>
              <a:rPr lang="en-IN" sz="1400" dirty="0"/>
              <a:t>for a </a:t>
            </a:r>
            <a:r>
              <a:rPr lang="en-IN" sz="1400" dirty="0" smtClean="0"/>
              <a:t>MCPTT user </a:t>
            </a:r>
            <a:r>
              <a:rPr lang="en-IN" sz="1400" dirty="0"/>
              <a:t>residing on non-3GPP capable devices and for devices which are unable to host </a:t>
            </a:r>
            <a:r>
              <a:rPr lang="en-IN" sz="1400" dirty="0" smtClean="0"/>
              <a:t>MCPTT clients.</a:t>
            </a:r>
          </a:p>
          <a:p>
            <a:pPr lvl="1"/>
            <a:r>
              <a:rPr lang="en-GB" sz="1400" dirty="0"/>
              <a:t>Sharing of MC gateway UE 3GPP transport </a:t>
            </a:r>
            <a:r>
              <a:rPr lang="en-GB" sz="1400" dirty="0" smtClean="0"/>
              <a:t>resources.</a:t>
            </a:r>
          </a:p>
          <a:p>
            <a:pPr lvl="1"/>
            <a:r>
              <a:rPr lang="en-GB" sz="1400" dirty="0"/>
              <a:t>Providing location management </a:t>
            </a:r>
            <a:r>
              <a:rPr lang="en-GB" sz="1400" dirty="0" smtClean="0"/>
              <a:t>support ( e.g. </a:t>
            </a:r>
            <a:r>
              <a:rPr lang="en-GB" sz="1400" dirty="0"/>
              <a:t>triggers related to 3GPP access network</a:t>
            </a:r>
            <a:r>
              <a:rPr lang="en-GB" sz="1400" dirty="0" smtClean="0"/>
              <a:t>)</a:t>
            </a:r>
          </a:p>
          <a:p>
            <a:pPr lvl="1"/>
            <a:r>
              <a:rPr lang="en-GB" sz="1400" dirty="0"/>
              <a:t>Ensure that signalling, media content and traffic attributes, e.g. priority and </a:t>
            </a:r>
            <a:r>
              <a:rPr lang="en-GB" sz="1400" dirty="0" err="1"/>
              <a:t>QoS</a:t>
            </a:r>
            <a:r>
              <a:rPr lang="en-GB" sz="1400" dirty="0"/>
              <a:t>, of communications between the </a:t>
            </a:r>
            <a:r>
              <a:rPr lang="en-GB" sz="1400" dirty="0" smtClean="0"/>
              <a:t>MCPTT </a:t>
            </a:r>
            <a:r>
              <a:rPr lang="en-GB" sz="1400" dirty="0"/>
              <a:t>system and </a:t>
            </a:r>
            <a:r>
              <a:rPr lang="en-GB" sz="1400" dirty="0" smtClean="0"/>
              <a:t>MCPTT client </a:t>
            </a:r>
            <a:r>
              <a:rPr lang="en-GB" sz="1400" dirty="0"/>
              <a:t>remains unaltered.</a:t>
            </a:r>
            <a:endParaRPr lang="en-US" sz="1200" dirty="0"/>
          </a:p>
          <a:p>
            <a:r>
              <a:rPr lang="en-US" sz="1400" dirty="0" smtClean="0"/>
              <a:t> The services provided by </a:t>
            </a:r>
            <a:r>
              <a:rPr lang="en-US" sz="1400" b="1" dirty="0"/>
              <a:t>MCPTT </a:t>
            </a:r>
            <a:r>
              <a:rPr lang="en-US" sz="1400" b="1" dirty="0" smtClean="0"/>
              <a:t>Service </a:t>
            </a:r>
            <a:r>
              <a:rPr lang="en-US" sz="1400" dirty="0"/>
              <a:t>(</a:t>
            </a:r>
            <a:r>
              <a:rPr lang="en-US" sz="1400" i="1" u="sng" dirty="0"/>
              <a:t>No discussion required</a:t>
            </a:r>
            <a:r>
              <a:rPr lang="en-US" sz="1400" dirty="0" smtClean="0"/>
              <a:t>)</a:t>
            </a:r>
            <a:endParaRPr lang="en-US" sz="1400" b="1" dirty="0" smtClean="0"/>
          </a:p>
          <a:p>
            <a:pPr lvl="1"/>
            <a:r>
              <a:rPr lang="en-US" sz="1400" dirty="0"/>
              <a:t>Number of services provided by MCPTT </a:t>
            </a:r>
            <a:r>
              <a:rPr lang="en-US" sz="1400" dirty="0" smtClean="0"/>
              <a:t>(e.g., </a:t>
            </a:r>
            <a:r>
              <a:rPr lang="en-US" sz="1400" dirty="0"/>
              <a:t>Affiliation, Group Call, Private Call, emergency call </a:t>
            </a:r>
            <a:r>
              <a:rPr lang="en-US" sz="1400" dirty="0" smtClean="0"/>
              <a:t>etc.) </a:t>
            </a:r>
            <a:r>
              <a:rPr lang="en-US" sz="1400" dirty="0"/>
              <a:t>are well defined in the existing specifications. </a:t>
            </a:r>
          </a:p>
        </p:txBody>
      </p:sp>
      <p:sp>
        <p:nvSpPr>
          <p:cNvPr id="4" name="Content Placeholder 2">
            <a:extLst>
              <a:ext uri="{FF2B5EF4-FFF2-40B4-BE49-F238E27FC236}">
                <a16:creationId xmlns:a16="http://schemas.microsoft.com/office/drawing/2014/main" id="{2FB791F0-85A5-0D10-FC8F-547762E757AA}"/>
              </a:ext>
            </a:extLst>
          </p:cNvPr>
          <p:cNvSpPr txBox="1">
            <a:spLocks/>
          </p:cNvSpPr>
          <p:nvPr/>
        </p:nvSpPr>
        <p:spPr bwMode="auto">
          <a:xfrm>
            <a:off x="6071616" y="1773936"/>
            <a:ext cx="5440680" cy="4609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t> </a:t>
            </a:r>
            <a:r>
              <a:rPr lang="en-US" sz="1400" dirty="0"/>
              <a:t>A</a:t>
            </a:r>
            <a:r>
              <a:rPr lang="en-US" sz="1400" dirty="0" smtClean="0"/>
              <a:t>ccess to the service</a:t>
            </a:r>
          </a:p>
          <a:p>
            <a:pPr marL="0" indent="0">
              <a:buNone/>
            </a:pPr>
            <a:r>
              <a:rPr lang="en-US" sz="1400" dirty="0"/>
              <a:t>The </a:t>
            </a:r>
            <a:r>
              <a:rPr lang="en-US" sz="1400" dirty="0" smtClean="0"/>
              <a:t>MCPTT </a:t>
            </a:r>
            <a:r>
              <a:rPr lang="en-US" sz="1400" dirty="0"/>
              <a:t>user can get the </a:t>
            </a:r>
            <a:r>
              <a:rPr lang="en-US" sz="1400" dirty="0" smtClean="0"/>
              <a:t>access to the services provided by</a:t>
            </a:r>
            <a:endParaRPr lang="en-US" sz="1400" dirty="0"/>
          </a:p>
          <a:p>
            <a:pPr lvl="1"/>
            <a:r>
              <a:rPr lang="en-US" sz="1200" b="1" dirty="0"/>
              <a:t>MC Gateway </a:t>
            </a:r>
            <a:r>
              <a:rPr lang="en-US" sz="1200" b="1" dirty="0" smtClean="0"/>
              <a:t>UE</a:t>
            </a:r>
            <a:endParaRPr lang="en-US" sz="1200" b="1" dirty="0"/>
          </a:p>
          <a:p>
            <a:pPr lvl="1"/>
            <a:r>
              <a:rPr lang="en-US" sz="1200" b="1" dirty="0"/>
              <a:t>MCPTT </a:t>
            </a:r>
            <a:r>
              <a:rPr lang="en-US" sz="1200" b="1" dirty="0" smtClean="0"/>
              <a:t>Server</a:t>
            </a:r>
            <a:endParaRPr lang="en-US" sz="1200" b="1" dirty="0"/>
          </a:p>
          <a:p>
            <a:r>
              <a:rPr lang="en-US" sz="1400" dirty="0" smtClean="0"/>
              <a:t> The services access provided by </a:t>
            </a:r>
            <a:r>
              <a:rPr lang="en-US" sz="1400" b="1" dirty="0" smtClean="0"/>
              <a:t>MC Gateway UE</a:t>
            </a:r>
          </a:p>
          <a:p>
            <a:pPr lvl="1"/>
            <a:r>
              <a:rPr lang="en-IN" sz="1400" b="1" dirty="0" smtClean="0"/>
              <a:t>Step 1</a:t>
            </a:r>
            <a:r>
              <a:rPr lang="en-IN" sz="1400" dirty="0" smtClean="0"/>
              <a:t>: MCPTT </a:t>
            </a:r>
            <a:r>
              <a:rPr lang="en-IN" sz="1400" dirty="0"/>
              <a:t>user </a:t>
            </a:r>
            <a:r>
              <a:rPr lang="en-IN" sz="1400" b="1" dirty="0" smtClean="0"/>
              <a:t>authentication</a:t>
            </a:r>
            <a:r>
              <a:rPr lang="en-IN" sz="1400" dirty="0" smtClean="0"/>
              <a:t> with MC Gateway UE to access the MC Gateway UE services.</a:t>
            </a:r>
          </a:p>
          <a:p>
            <a:pPr lvl="1"/>
            <a:r>
              <a:rPr lang="en-GB" sz="1400" b="1" dirty="0" smtClean="0"/>
              <a:t>Step 2</a:t>
            </a:r>
            <a:r>
              <a:rPr lang="en-GB" sz="1400" dirty="0" smtClean="0"/>
              <a:t>: </a:t>
            </a:r>
            <a:r>
              <a:rPr lang="en-IN" sz="1400" dirty="0"/>
              <a:t>MCPTT user </a:t>
            </a:r>
            <a:r>
              <a:rPr lang="en-IN" sz="1400" b="1" dirty="0" smtClean="0"/>
              <a:t>authorization</a:t>
            </a:r>
            <a:r>
              <a:rPr lang="en-IN" sz="1400" dirty="0" smtClean="0"/>
              <a:t> </a:t>
            </a:r>
            <a:r>
              <a:rPr lang="en-IN" sz="1400" dirty="0"/>
              <a:t>with </a:t>
            </a:r>
            <a:r>
              <a:rPr lang="en-IN" sz="1400" dirty="0" smtClean="0"/>
              <a:t>MCPTT server to receive </a:t>
            </a:r>
            <a:r>
              <a:rPr lang="en-IN" sz="1400" dirty="0"/>
              <a:t>the </a:t>
            </a:r>
            <a:r>
              <a:rPr lang="en-IN" sz="1400" dirty="0" smtClean="0"/>
              <a:t>MCPTT services</a:t>
            </a:r>
            <a:r>
              <a:rPr lang="en-IN" sz="1400" dirty="0"/>
              <a:t> via the MC Gateway </a:t>
            </a:r>
            <a:r>
              <a:rPr lang="en-IN" sz="1400" dirty="0" smtClean="0"/>
              <a:t>UE.</a:t>
            </a:r>
            <a:endParaRPr lang="en-GB" sz="1400" dirty="0" smtClean="0"/>
          </a:p>
          <a:p>
            <a:pPr lvl="1"/>
            <a:endParaRPr lang="en-GB" sz="1400" dirty="0" smtClean="0"/>
          </a:p>
          <a:p>
            <a:r>
              <a:rPr lang="en-US" sz="1400" dirty="0" smtClean="0"/>
              <a:t> The services access provided by </a:t>
            </a:r>
            <a:r>
              <a:rPr lang="en-US" sz="1400" b="1" dirty="0" smtClean="0"/>
              <a:t>MCPTT Server </a:t>
            </a:r>
            <a:r>
              <a:rPr lang="en-US" sz="1400" dirty="0"/>
              <a:t>(</a:t>
            </a:r>
            <a:r>
              <a:rPr lang="en-US" sz="1400" i="1" u="sng" dirty="0"/>
              <a:t>No discussion required</a:t>
            </a:r>
            <a:r>
              <a:rPr lang="en-US" sz="1400" dirty="0" smtClean="0"/>
              <a:t>)</a:t>
            </a:r>
            <a:endParaRPr lang="en-US" sz="1400" b="1" dirty="0" smtClean="0"/>
          </a:p>
          <a:p>
            <a:pPr lvl="1"/>
            <a:r>
              <a:rPr lang="en-IN" sz="1400" b="1" dirty="0" smtClean="0"/>
              <a:t>Step 1: </a:t>
            </a:r>
            <a:r>
              <a:rPr lang="en-GB" sz="1400" dirty="0" smtClean="0"/>
              <a:t>MCPTT user authentication and authorization with IDM to get access token for MCPTT service.</a:t>
            </a:r>
          </a:p>
          <a:p>
            <a:pPr lvl="1"/>
            <a:r>
              <a:rPr lang="en-IN" sz="1400" b="1" dirty="0"/>
              <a:t>Step </a:t>
            </a:r>
            <a:r>
              <a:rPr lang="en-IN" sz="1400" b="1" dirty="0" smtClean="0"/>
              <a:t>2: </a:t>
            </a:r>
            <a:r>
              <a:rPr lang="en-GB" sz="1400" dirty="0"/>
              <a:t>MCPTT user </a:t>
            </a:r>
            <a:r>
              <a:rPr lang="en-GB" sz="1400" dirty="0" smtClean="0"/>
              <a:t>service authorization </a:t>
            </a:r>
            <a:r>
              <a:rPr lang="en-GB" sz="1400" dirty="0"/>
              <a:t>with MCPTT system for MCPTT </a:t>
            </a:r>
            <a:r>
              <a:rPr lang="en-GB" sz="1400" dirty="0" smtClean="0"/>
              <a:t>service.</a:t>
            </a:r>
            <a:endParaRPr lang="en-GB" sz="1400" dirty="0"/>
          </a:p>
          <a:p>
            <a:pPr lvl="1"/>
            <a:endParaRPr lang="en-GB" sz="1400" dirty="0" smtClean="0"/>
          </a:p>
          <a:p>
            <a:pPr marL="457200" lvl="1" indent="0">
              <a:buNone/>
            </a:pPr>
            <a:endParaRPr lang="en-GB" sz="1400" dirty="0" smtClean="0"/>
          </a:p>
        </p:txBody>
      </p:sp>
    </p:spTree>
    <p:extLst>
      <p:ext uri="{BB962C8B-B14F-4D97-AF65-F5344CB8AC3E}">
        <p14:creationId xmlns:p14="http://schemas.microsoft.com/office/powerpoint/2010/main" val="3246382625"/>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D33F2-4B09-50FC-7825-0A9E906BF677}"/>
              </a:ext>
            </a:extLst>
          </p:cNvPr>
          <p:cNvSpPr>
            <a:spLocks noGrp="1"/>
          </p:cNvSpPr>
          <p:nvPr>
            <p:ph type="title"/>
          </p:nvPr>
        </p:nvSpPr>
        <p:spPr>
          <a:xfrm>
            <a:off x="838200" y="585771"/>
            <a:ext cx="8918448" cy="1104917"/>
          </a:xfrm>
        </p:spPr>
        <p:txBody>
          <a:bodyPr/>
          <a:lstStyle/>
          <a:p>
            <a:r>
              <a:rPr lang="en-US" sz="3200" dirty="0" smtClean="0"/>
              <a:t>MCPTT Service Access via MC Gateway UE</a:t>
            </a:r>
            <a:endParaRPr lang="en-US" sz="3200" dirty="0"/>
          </a:p>
        </p:txBody>
      </p:sp>
      <p:sp>
        <p:nvSpPr>
          <p:cNvPr id="3" name="Content Placeholder 2">
            <a:extLst>
              <a:ext uri="{FF2B5EF4-FFF2-40B4-BE49-F238E27FC236}">
                <a16:creationId xmlns:a16="http://schemas.microsoft.com/office/drawing/2014/main" id="{2FB791F0-85A5-0D10-FC8F-547762E757AA}"/>
              </a:ext>
            </a:extLst>
          </p:cNvPr>
          <p:cNvSpPr>
            <a:spLocks noGrp="1"/>
          </p:cNvSpPr>
          <p:nvPr>
            <p:ph idx="1"/>
          </p:nvPr>
        </p:nvSpPr>
        <p:spPr>
          <a:xfrm>
            <a:off x="0" y="1773936"/>
            <a:ext cx="5760720" cy="4609611"/>
          </a:xfrm>
        </p:spPr>
        <p:txBody>
          <a:bodyPr/>
          <a:lstStyle/>
          <a:p>
            <a:r>
              <a:rPr lang="en-US" sz="1800" dirty="0"/>
              <a:t> </a:t>
            </a:r>
            <a:r>
              <a:rPr lang="en-US" sz="1400" dirty="0" smtClean="0"/>
              <a:t>MCPTT user at non-3gpp device accessing MCPTT service via MC Gateway UE </a:t>
            </a:r>
            <a:endParaRPr lang="en-US" sz="1400" dirty="0"/>
          </a:p>
          <a:p>
            <a:pPr marL="0" indent="0">
              <a:buNone/>
            </a:pPr>
            <a:r>
              <a:rPr lang="en-US" sz="1400" dirty="0" smtClean="0"/>
              <a:t>The MCPTT user can have two set of access credentials </a:t>
            </a:r>
          </a:p>
          <a:p>
            <a:pPr lvl="1"/>
            <a:r>
              <a:rPr lang="en-US" sz="1200" b="1" dirty="0" smtClean="0"/>
              <a:t>MC Gateway UE access credentials</a:t>
            </a:r>
          </a:p>
          <a:p>
            <a:pPr lvl="1"/>
            <a:r>
              <a:rPr lang="en-US" sz="1200" b="1" dirty="0" smtClean="0"/>
              <a:t>MCPTT System</a:t>
            </a:r>
            <a:r>
              <a:rPr lang="en-US" sz="1200" b="1" dirty="0"/>
              <a:t> access credentials</a:t>
            </a:r>
          </a:p>
          <a:p>
            <a:r>
              <a:rPr lang="en-US" sz="1400" dirty="0"/>
              <a:t> The </a:t>
            </a:r>
            <a:r>
              <a:rPr lang="en-US" sz="1400" dirty="0" smtClean="0"/>
              <a:t>MCPTT client hosted at non-3GPP device</a:t>
            </a:r>
            <a:endParaRPr lang="en-US" sz="1400" b="1" dirty="0"/>
          </a:p>
          <a:p>
            <a:pPr lvl="1"/>
            <a:r>
              <a:rPr lang="en-IN" sz="1400" dirty="0" smtClean="0"/>
              <a:t>The MC gateway client at non-3GPP device performs the Connection Authentication and Connection Authorization to access MC Gateway UE service and MCPTT service via MC Gateway UE.</a:t>
            </a:r>
          </a:p>
          <a:p>
            <a:pPr lvl="1"/>
            <a:r>
              <a:rPr lang="en-IN" sz="1400" dirty="0" smtClean="0"/>
              <a:t>The MCPTT client </a:t>
            </a:r>
            <a:r>
              <a:rPr lang="en-US" sz="1400" dirty="0"/>
              <a:t>at non-3GPP device </a:t>
            </a:r>
            <a:r>
              <a:rPr lang="en-IN" sz="1400" dirty="0" smtClean="0"/>
              <a:t>performs MCPTT user authentication and MCPTT user service authorisation to access the MCPTT service.</a:t>
            </a:r>
            <a:endParaRPr lang="en-US" sz="1200" dirty="0"/>
          </a:p>
          <a:p>
            <a:r>
              <a:rPr lang="en-US" sz="1400" dirty="0"/>
              <a:t> The MCPTT client hosted at </a:t>
            </a:r>
            <a:r>
              <a:rPr lang="en-US" sz="1400" dirty="0" smtClean="0"/>
              <a:t>MC Gateway UE</a:t>
            </a:r>
            <a:endParaRPr lang="en-US" sz="1400" b="1" dirty="0" smtClean="0"/>
          </a:p>
          <a:p>
            <a:pPr lvl="1"/>
            <a:r>
              <a:rPr lang="en-IN" sz="1400" dirty="0"/>
              <a:t>The MC gateway client at non-3GPP device performs the Connection Authentication and Connection Authorization to access MC Gateway UE service and MCPTT service via MC Gateway UE.</a:t>
            </a:r>
          </a:p>
          <a:p>
            <a:pPr lvl="1"/>
            <a:r>
              <a:rPr lang="en-IN" sz="1400" dirty="0"/>
              <a:t>The MCPTT client </a:t>
            </a:r>
            <a:r>
              <a:rPr lang="en-US" sz="1400" dirty="0"/>
              <a:t>at MC Gateway UE</a:t>
            </a:r>
            <a:r>
              <a:rPr lang="en-US" sz="1400" dirty="0" smtClean="0"/>
              <a:t> </a:t>
            </a:r>
            <a:r>
              <a:rPr lang="en-IN" sz="1400" dirty="0" smtClean="0"/>
              <a:t>performs </a:t>
            </a:r>
            <a:r>
              <a:rPr lang="en-IN" sz="1400" dirty="0"/>
              <a:t>MCPTT user authentication and MCPTT user service authorisation to access the MCPTT service.</a:t>
            </a:r>
            <a:endParaRPr lang="en-US" sz="1200" dirty="0"/>
          </a:p>
        </p:txBody>
      </p:sp>
      <p:pic>
        <p:nvPicPr>
          <p:cNvPr id="5" name="Picture 4"/>
          <p:cNvPicPr>
            <a:picLocks noChangeAspect="1"/>
          </p:cNvPicPr>
          <p:nvPr/>
        </p:nvPicPr>
        <p:blipFill>
          <a:blip r:embed="rId2"/>
          <a:stretch>
            <a:fillRect/>
          </a:stretch>
        </p:blipFill>
        <p:spPr>
          <a:xfrm>
            <a:off x="6312310" y="1829388"/>
            <a:ext cx="5456903" cy="4447582"/>
          </a:xfrm>
          <a:prstGeom prst="rect">
            <a:avLst/>
          </a:prstGeom>
        </p:spPr>
      </p:pic>
    </p:spTree>
    <p:extLst>
      <p:ext uri="{BB962C8B-B14F-4D97-AF65-F5344CB8AC3E}">
        <p14:creationId xmlns:p14="http://schemas.microsoft.com/office/powerpoint/2010/main" val="1072631402"/>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D33F2-4B09-50FC-7825-0A9E906BF677}"/>
              </a:ext>
            </a:extLst>
          </p:cNvPr>
          <p:cNvSpPr>
            <a:spLocks noGrp="1"/>
          </p:cNvSpPr>
          <p:nvPr>
            <p:ph type="title"/>
          </p:nvPr>
        </p:nvSpPr>
        <p:spPr>
          <a:xfrm>
            <a:off x="838200" y="585771"/>
            <a:ext cx="8918448" cy="1104917"/>
          </a:xfrm>
        </p:spPr>
        <p:txBody>
          <a:bodyPr/>
          <a:lstStyle/>
          <a:p>
            <a:r>
              <a:rPr lang="en-US" sz="3200" dirty="0" smtClean="0"/>
              <a:t>Connection Authentication with MC Gateway UE</a:t>
            </a:r>
            <a:endParaRPr lang="en-US" sz="3200" dirty="0"/>
          </a:p>
        </p:txBody>
      </p:sp>
      <p:sp>
        <p:nvSpPr>
          <p:cNvPr id="3" name="Content Placeholder 2">
            <a:extLst>
              <a:ext uri="{FF2B5EF4-FFF2-40B4-BE49-F238E27FC236}">
                <a16:creationId xmlns:a16="http://schemas.microsoft.com/office/drawing/2014/main" id="{2FB791F0-85A5-0D10-FC8F-547762E757AA}"/>
              </a:ext>
            </a:extLst>
          </p:cNvPr>
          <p:cNvSpPr>
            <a:spLocks noGrp="1"/>
          </p:cNvSpPr>
          <p:nvPr>
            <p:ph idx="1"/>
          </p:nvPr>
        </p:nvSpPr>
        <p:spPr>
          <a:xfrm>
            <a:off x="-1" y="1773936"/>
            <a:ext cx="6980903" cy="4609611"/>
          </a:xfrm>
        </p:spPr>
        <p:txBody>
          <a:bodyPr/>
          <a:lstStyle/>
          <a:p>
            <a:r>
              <a:rPr lang="en-US" sz="1800" dirty="0"/>
              <a:t> </a:t>
            </a:r>
            <a:r>
              <a:rPr lang="en-US" sz="1600" dirty="0" smtClean="0"/>
              <a:t>To support MCPTT user authentication with MC </a:t>
            </a:r>
            <a:r>
              <a:rPr lang="en-US" sz="1600" dirty="0"/>
              <a:t>Gateway UE</a:t>
            </a:r>
          </a:p>
          <a:p>
            <a:pPr lvl="1"/>
            <a:r>
              <a:rPr lang="en-US" sz="1400" dirty="0" smtClean="0"/>
              <a:t>The MCPTT </a:t>
            </a:r>
            <a:r>
              <a:rPr lang="en-US" sz="1400" dirty="0"/>
              <a:t>user at non-3gpp device is provisioned with </a:t>
            </a:r>
            <a:r>
              <a:rPr lang="en-US" sz="1400" b="1" dirty="0"/>
              <a:t>MC ID and Credentials </a:t>
            </a:r>
            <a:r>
              <a:rPr lang="en-US" sz="1400" dirty="0"/>
              <a:t>and how to </a:t>
            </a:r>
            <a:r>
              <a:rPr lang="en-IN" sz="1400" dirty="0"/>
              <a:t>obtain these information is out of scope. The credentials are applicable only between non-3GPP device and MC Gateway UE. The MC ID used here is same as that of MC ID provisioned in </a:t>
            </a:r>
            <a:r>
              <a:rPr lang="en-IN" sz="1400" dirty="0" err="1"/>
              <a:t>IdMS</a:t>
            </a:r>
            <a:r>
              <a:rPr lang="en-IN" sz="1400" dirty="0"/>
              <a:t> for MCPTT user authentication for MCPTT service</a:t>
            </a:r>
            <a:r>
              <a:rPr lang="en-IN" sz="1400" dirty="0" smtClean="0"/>
              <a:t>.</a:t>
            </a:r>
            <a:endParaRPr lang="en-US" sz="1400" b="1" dirty="0" smtClean="0"/>
          </a:p>
          <a:p>
            <a:pPr lvl="1"/>
            <a:r>
              <a:rPr lang="en-US" sz="1400" dirty="0"/>
              <a:t>The MC Gateway UE provisioned with </a:t>
            </a:r>
            <a:r>
              <a:rPr lang="en-IN" sz="1400" dirty="0"/>
              <a:t>the user's </a:t>
            </a:r>
            <a:r>
              <a:rPr lang="en-IN" sz="1400" b="1" dirty="0" smtClean="0"/>
              <a:t>MC ID and MCPTT ID</a:t>
            </a:r>
            <a:r>
              <a:rPr lang="en-IN" sz="1400" dirty="0" smtClean="0"/>
              <a:t>. </a:t>
            </a:r>
            <a:r>
              <a:rPr lang="en-IN" sz="1400" dirty="0"/>
              <a:t>A mapping between the MC ID and MCPTT ID shall be created and maintained in the </a:t>
            </a:r>
            <a:r>
              <a:rPr lang="en-US" sz="1400" dirty="0"/>
              <a:t>MC Gateway UE.</a:t>
            </a:r>
          </a:p>
          <a:p>
            <a:r>
              <a:rPr lang="en-US" sz="1800" dirty="0"/>
              <a:t> </a:t>
            </a:r>
            <a:r>
              <a:rPr lang="en-US" sz="1600" dirty="0"/>
              <a:t>The MCPTT user authentication is supported for both </a:t>
            </a:r>
            <a:r>
              <a:rPr lang="en-US" sz="1600" dirty="0" smtClean="0"/>
              <a:t>the cases</a:t>
            </a:r>
            <a:endParaRPr lang="en-US" sz="1600" dirty="0"/>
          </a:p>
          <a:p>
            <a:pPr lvl="1"/>
            <a:r>
              <a:rPr lang="en-US" sz="1400" dirty="0"/>
              <a:t>The MCPTT client hosted at non-3GPP </a:t>
            </a:r>
            <a:r>
              <a:rPr lang="en-US" sz="1400" dirty="0" smtClean="0"/>
              <a:t>device.</a:t>
            </a:r>
            <a:endParaRPr lang="en-US" sz="1400" dirty="0"/>
          </a:p>
          <a:p>
            <a:pPr lvl="1"/>
            <a:r>
              <a:rPr lang="en-US" sz="1400" dirty="0"/>
              <a:t>The MCPTT client hosted at MC Gateway </a:t>
            </a:r>
            <a:r>
              <a:rPr lang="en-US" sz="1400" dirty="0" smtClean="0"/>
              <a:t>UE.</a:t>
            </a:r>
          </a:p>
          <a:p>
            <a:pPr lvl="1"/>
            <a:endParaRPr lang="en-US" sz="1400" dirty="0"/>
          </a:p>
          <a:p>
            <a:r>
              <a:rPr lang="en-US" sz="1800" dirty="0"/>
              <a:t> </a:t>
            </a:r>
            <a:r>
              <a:rPr lang="en-US" sz="1600" dirty="0" smtClean="0"/>
              <a:t>The MC service </a:t>
            </a:r>
            <a:r>
              <a:rPr lang="en-US" sz="1600" dirty="0"/>
              <a:t>user authentication </a:t>
            </a:r>
            <a:r>
              <a:rPr lang="en-US" sz="1600" dirty="0" smtClean="0"/>
              <a:t>with MC Gateway UE is done for all the services (MCPTT, MCDATA, MCVIDEO). Individual service specific MC </a:t>
            </a:r>
            <a:r>
              <a:rPr lang="en-US" sz="1600" dirty="0"/>
              <a:t>service</a:t>
            </a:r>
            <a:r>
              <a:rPr lang="en-US" sz="1600" dirty="0" smtClean="0"/>
              <a:t> </a:t>
            </a:r>
            <a:r>
              <a:rPr lang="en-US" sz="1600" dirty="0"/>
              <a:t>user authentication </a:t>
            </a:r>
            <a:r>
              <a:rPr lang="en-US" sz="1600" dirty="0" smtClean="0"/>
              <a:t>is not required.</a:t>
            </a:r>
            <a:endParaRPr lang="en-US" sz="1600" dirty="0"/>
          </a:p>
          <a:p>
            <a:pPr lvl="1"/>
            <a:endParaRPr lang="en-IN" sz="1400" dirty="0" smtClean="0"/>
          </a:p>
        </p:txBody>
      </p:sp>
      <p:pic>
        <p:nvPicPr>
          <p:cNvPr id="6" name="Picture 5"/>
          <p:cNvPicPr>
            <a:picLocks noChangeAspect="1"/>
          </p:cNvPicPr>
          <p:nvPr/>
        </p:nvPicPr>
        <p:blipFill>
          <a:blip r:embed="rId2"/>
          <a:stretch>
            <a:fillRect/>
          </a:stretch>
        </p:blipFill>
        <p:spPr>
          <a:xfrm>
            <a:off x="7127132" y="2615503"/>
            <a:ext cx="4489753" cy="2310457"/>
          </a:xfrm>
          <a:prstGeom prst="rect">
            <a:avLst/>
          </a:prstGeom>
        </p:spPr>
      </p:pic>
    </p:spTree>
    <p:extLst>
      <p:ext uri="{BB962C8B-B14F-4D97-AF65-F5344CB8AC3E}">
        <p14:creationId xmlns:p14="http://schemas.microsoft.com/office/powerpoint/2010/main" val="2701958081"/>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D33F2-4B09-50FC-7825-0A9E906BF677}"/>
              </a:ext>
            </a:extLst>
          </p:cNvPr>
          <p:cNvSpPr>
            <a:spLocks noGrp="1"/>
          </p:cNvSpPr>
          <p:nvPr>
            <p:ph type="title"/>
          </p:nvPr>
        </p:nvSpPr>
        <p:spPr>
          <a:xfrm>
            <a:off x="838200" y="585771"/>
            <a:ext cx="8918448" cy="1104917"/>
          </a:xfrm>
        </p:spPr>
        <p:txBody>
          <a:bodyPr/>
          <a:lstStyle/>
          <a:p>
            <a:r>
              <a:rPr lang="en-US" sz="3200" dirty="0" smtClean="0"/>
              <a:t>Connection Authorization with MCPTT Server</a:t>
            </a:r>
            <a:endParaRPr lang="en-US" sz="3200" dirty="0"/>
          </a:p>
        </p:txBody>
      </p:sp>
      <p:sp>
        <p:nvSpPr>
          <p:cNvPr id="3" name="Content Placeholder 2">
            <a:extLst>
              <a:ext uri="{FF2B5EF4-FFF2-40B4-BE49-F238E27FC236}">
                <a16:creationId xmlns:a16="http://schemas.microsoft.com/office/drawing/2014/main" id="{2FB791F0-85A5-0D10-FC8F-547762E757AA}"/>
              </a:ext>
            </a:extLst>
          </p:cNvPr>
          <p:cNvSpPr>
            <a:spLocks noGrp="1"/>
          </p:cNvSpPr>
          <p:nvPr>
            <p:ph idx="1"/>
          </p:nvPr>
        </p:nvSpPr>
        <p:spPr>
          <a:xfrm>
            <a:off x="-1" y="1655952"/>
            <a:ext cx="6980903" cy="4609611"/>
          </a:xfrm>
        </p:spPr>
        <p:txBody>
          <a:bodyPr/>
          <a:lstStyle/>
          <a:p>
            <a:r>
              <a:rPr lang="en-US" sz="1800" dirty="0"/>
              <a:t> </a:t>
            </a:r>
            <a:r>
              <a:rPr lang="en-US" sz="1300" dirty="0" smtClean="0"/>
              <a:t>To support MCPTT </a:t>
            </a:r>
            <a:r>
              <a:rPr lang="en-US" sz="1300" dirty="0"/>
              <a:t>user </a:t>
            </a:r>
            <a:r>
              <a:rPr lang="en-US" sz="1300" dirty="0" smtClean="0"/>
              <a:t>authorization </a:t>
            </a:r>
            <a:r>
              <a:rPr lang="en-US" sz="1400" dirty="0"/>
              <a:t>with MCPTT </a:t>
            </a:r>
            <a:r>
              <a:rPr lang="en-US" sz="1400" dirty="0" smtClean="0"/>
              <a:t>Server to use MC Gateway UE</a:t>
            </a:r>
            <a:endParaRPr lang="en-US" sz="1300" dirty="0"/>
          </a:p>
          <a:p>
            <a:pPr lvl="1"/>
            <a:r>
              <a:rPr lang="en-US" sz="1300" dirty="0" smtClean="0"/>
              <a:t>The MCPTT </a:t>
            </a:r>
            <a:r>
              <a:rPr lang="en-US" sz="1300" dirty="0"/>
              <a:t>user at non-3gpp device is provisioned with </a:t>
            </a:r>
            <a:r>
              <a:rPr lang="en-US" sz="1300" dirty="0" smtClean="0"/>
              <a:t>MCPTT </a:t>
            </a:r>
            <a:r>
              <a:rPr lang="en-US" sz="1300" dirty="0"/>
              <a:t>ID </a:t>
            </a:r>
            <a:r>
              <a:rPr lang="en-US" sz="1300" dirty="0" smtClean="0"/>
              <a:t>and </a:t>
            </a:r>
            <a:r>
              <a:rPr lang="en-US" sz="1300" dirty="0"/>
              <a:t>how to </a:t>
            </a:r>
            <a:r>
              <a:rPr lang="en-IN" sz="1300" dirty="0"/>
              <a:t>obtain </a:t>
            </a:r>
            <a:r>
              <a:rPr lang="en-IN" sz="1300" dirty="0" smtClean="0"/>
              <a:t>this </a:t>
            </a:r>
            <a:r>
              <a:rPr lang="en-IN" sz="1300" dirty="0"/>
              <a:t>information is out of scope. </a:t>
            </a:r>
            <a:r>
              <a:rPr lang="en-IN" sz="1300" dirty="0" smtClean="0"/>
              <a:t>The MCPTT </a:t>
            </a:r>
            <a:r>
              <a:rPr lang="en-IN" sz="1300" dirty="0"/>
              <a:t>ID used here is same as that of </a:t>
            </a:r>
            <a:r>
              <a:rPr lang="en-IN" sz="1300" dirty="0" smtClean="0"/>
              <a:t>MCPTT </a:t>
            </a:r>
            <a:r>
              <a:rPr lang="en-IN" sz="1300" dirty="0"/>
              <a:t>ID provisioned </a:t>
            </a:r>
            <a:r>
              <a:rPr lang="en-IN" sz="1300" dirty="0" smtClean="0"/>
              <a:t>into </a:t>
            </a:r>
            <a:r>
              <a:rPr lang="en-IN" sz="1300" dirty="0"/>
              <a:t>the </a:t>
            </a:r>
            <a:r>
              <a:rPr lang="en-IN" sz="1300" dirty="0" smtClean="0"/>
              <a:t>MCPTT </a:t>
            </a:r>
            <a:r>
              <a:rPr lang="en-IN" sz="1300" dirty="0"/>
              <a:t>user database and mapped to a user </a:t>
            </a:r>
            <a:r>
              <a:rPr lang="en-IN" sz="1300" dirty="0" smtClean="0"/>
              <a:t>profile.</a:t>
            </a:r>
            <a:endParaRPr lang="en-US" sz="1300" b="1" dirty="0" smtClean="0"/>
          </a:p>
          <a:p>
            <a:pPr lvl="1"/>
            <a:r>
              <a:rPr lang="en-US" sz="1300" dirty="0"/>
              <a:t>The MCPTT user at non-3gpp device is </a:t>
            </a:r>
            <a:r>
              <a:rPr lang="en-US" sz="1300" dirty="0" smtClean="0"/>
              <a:t>also provisioned </a:t>
            </a:r>
            <a:r>
              <a:rPr lang="en-US" sz="1300" dirty="0"/>
              <a:t>with </a:t>
            </a:r>
            <a:r>
              <a:rPr lang="en-US" sz="1300" dirty="0" smtClean="0"/>
              <a:t>MC </a:t>
            </a:r>
            <a:r>
              <a:rPr lang="en-US" sz="1300" dirty="0"/>
              <a:t>ID </a:t>
            </a:r>
            <a:r>
              <a:rPr lang="en-US" sz="1300" dirty="0" smtClean="0"/>
              <a:t>and Credentials that are MCPTT system access information and </a:t>
            </a:r>
            <a:r>
              <a:rPr lang="en-US" sz="1300" dirty="0"/>
              <a:t>how to </a:t>
            </a:r>
            <a:r>
              <a:rPr lang="en-IN" sz="1300" dirty="0"/>
              <a:t>obtain </a:t>
            </a:r>
            <a:r>
              <a:rPr lang="en-IN" sz="1300" dirty="0" smtClean="0"/>
              <a:t>these </a:t>
            </a:r>
            <a:r>
              <a:rPr lang="en-IN" sz="1300" dirty="0"/>
              <a:t>information is out of scope</a:t>
            </a:r>
            <a:r>
              <a:rPr lang="en-IN" sz="1300" dirty="0" smtClean="0"/>
              <a:t>.</a:t>
            </a:r>
          </a:p>
          <a:p>
            <a:pPr lvl="1"/>
            <a:r>
              <a:rPr lang="en-IN" sz="1300" dirty="0"/>
              <a:t>The MC gateway UE configuration </a:t>
            </a:r>
            <a:r>
              <a:rPr lang="en-IN" sz="1300" dirty="0" smtClean="0"/>
              <a:t>data is provisioned in configuration management server. The MCPTT server downloads this configuration to perform the </a:t>
            </a:r>
            <a:r>
              <a:rPr lang="en-US" sz="1300" dirty="0"/>
              <a:t>MCPTT user authorization </a:t>
            </a:r>
            <a:r>
              <a:rPr lang="en-IN" sz="1300" dirty="0"/>
              <a:t>to authorize </a:t>
            </a:r>
            <a:r>
              <a:rPr lang="en-IN" sz="1300" dirty="0" smtClean="0"/>
              <a:t>MCPTT user </a:t>
            </a:r>
            <a:r>
              <a:rPr lang="en-IN" sz="1300" dirty="0"/>
              <a:t>at non-3gpp device to use the </a:t>
            </a:r>
            <a:r>
              <a:rPr lang="en-IN" sz="1300" dirty="0" smtClean="0"/>
              <a:t>MCPTT service via the </a:t>
            </a:r>
            <a:r>
              <a:rPr lang="en-IN" sz="1300" dirty="0"/>
              <a:t>MC Gateway UE. </a:t>
            </a:r>
            <a:endParaRPr lang="en-US" sz="1300" dirty="0" smtClean="0"/>
          </a:p>
          <a:p>
            <a:r>
              <a:rPr lang="en-US" sz="1300" dirty="0" smtClean="0"/>
              <a:t>The </a:t>
            </a:r>
            <a:r>
              <a:rPr lang="en-US" sz="1300" dirty="0"/>
              <a:t>MCPTT user authorization </a:t>
            </a:r>
            <a:r>
              <a:rPr lang="en-US" sz="1300" dirty="0" smtClean="0"/>
              <a:t>request between non-3GPP device and MC Gateway UE</a:t>
            </a:r>
            <a:endParaRPr lang="en-US" sz="1300" dirty="0"/>
          </a:p>
          <a:p>
            <a:pPr lvl="1"/>
            <a:r>
              <a:rPr lang="en-US" sz="1300" dirty="0"/>
              <a:t>The </a:t>
            </a:r>
            <a:r>
              <a:rPr lang="en-US" sz="1300" dirty="0" smtClean="0"/>
              <a:t>MC gateway client </a:t>
            </a:r>
            <a:r>
              <a:rPr lang="en-US" sz="1300" dirty="0"/>
              <a:t>at non-3GPP </a:t>
            </a:r>
            <a:r>
              <a:rPr lang="en-US" sz="1300" dirty="0" smtClean="0"/>
              <a:t>device provides the MCPTT ID, and Optionally the MC ID and Credentials to be used by MCPTT client hosted at MC Gateway UE.</a:t>
            </a:r>
            <a:endParaRPr lang="en-US" sz="1300" dirty="0"/>
          </a:p>
          <a:p>
            <a:r>
              <a:rPr lang="en-US" sz="1300" dirty="0"/>
              <a:t>The MCPTT user authorization request between </a:t>
            </a:r>
            <a:r>
              <a:rPr lang="en-US" sz="1300" dirty="0" smtClean="0"/>
              <a:t>MC </a:t>
            </a:r>
            <a:r>
              <a:rPr lang="en-US" sz="1300" dirty="0"/>
              <a:t>Gateway </a:t>
            </a:r>
            <a:r>
              <a:rPr lang="en-US" sz="1300" dirty="0" smtClean="0"/>
              <a:t>UE and MCPTT server</a:t>
            </a:r>
            <a:endParaRPr lang="en-US" sz="1300" dirty="0"/>
          </a:p>
          <a:p>
            <a:pPr lvl="1"/>
            <a:r>
              <a:rPr lang="en-US" sz="1300" dirty="0"/>
              <a:t>The MC gateway </a:t>
            </a:r>
            <a:r>
              <a:rPr lang="en-US" sz="1300" dirty="0" smtClean="0"/>
              <a:t>UE provides </a:t>
            </a:r>
            <a:r>
              <a:rPr lang="en-US" sz="1300" dirty="0"/>
              <a:t>the MCPTT ID, and </a:t>
            </a:r>
            <a:r>
              <a:rPr lang="en-US" sz="1300" dirty="0" smtClean="0"/>
              <a:t>MC GW Service ID. The MCPTT server validates the provided data against </a:t>
            </a:r>
            <a:r>
              <a:rPr lang="en-IN" sz="1300" dirty="0"/>
              <a:t>MC gateway UE configuration </a:t>
            </a:r>
            <a:r>
              <a:rPr lang="en-IN" sz="1300" dirty="0" smtClean="0"/>
              <a:t>data to authorize the MCPTT user. Creates the binding between </a:t>
            </a:r>
            <a:r>
              <a:rPr lang="en-US" sz="1300" dirty="0"/>
              <a:t>MC GW Service ID</a:t>
            </a:r>
            <a:r>
              <a:rPr lang="en-IN" sz="1300" dirty="0" smtClean="0"/>
              <a:t> and </a:t>
            </a:r>
            <a:r>
              <a:rPr lang="en-US" sz="1300" dirty="0"/>
              <a:t>MCPTT ID </a:t>
            </a:r>
            <a:r>
              <a:rPr lang="en-US" sz="1300" dirty="0" smtClean="0"/>
              <a:t>of the MC user at </a:t>
            </a:r>
            <a:r>
              <a:rPr lang="en-IN" sz="1300" dirty="0" smtClean="0"/>
              <a:t>non-3GPP device.</a:t>
            </a:r>
          </a:p>
          <a:p>
            <a:pPr lvl="1"/>
            <a:r>
              <a:rPr lang="en-IN" sz="1300" dirty="0" smtClean="0"/>
              <a:t>The MC Gateway UE uses the MC ID and Credentials provided for the MCPTT user identified by MCPTT ID for the MCPTT client which will be instantiated by MC Gateway UE after successful MCPTT user </a:t>
            </a:r>
            <a:r>
              <a:rPr lang="en-US" sz="1300" dirty="0" smtClean="0"/>
              <a:t>authorization to use the MC Gateway UE. The MC Gateway UE creates mapping between MC ID, MCPTT ID, MCPTT Domain credentials and MC Gateway Access credentials.</a:t>
            </a:r>
            <a:endParaRPr lang="en-IN" sz="1300" dirty="0" smtClean="0"/>
          </a:p>
          <a:p>
            <a:pPr lvl="1"/>
            <a:endParaRPr lang="en-US" sz="1300" dirty="0"/>
          </a:p>
          <a:p>
            <a:pPr marL="457200" lvl="1" indent="0">
              <a:buNone/>
            </a:pPr>
            <a:endParaRPr lang="en-IN" sz="1400" dirty="0" smtClean="0"/>
          </a:p>
        </p:txBody>
      </p:sp>
      <p:sp>
        <p:nvSpPr>
          <p:cNvPr id="8" name="Content Placeholder 2">
            <a:extLst>
              <a:ext uri="{FF2B5EF4-FFF2-40B4-BE49-F238E27FC236}">
                <a16:creationId xmlns:a16="http://schemas.microsoft.com/office/drawing/2014/main" id="{2FB791F0-85A5-0D10-FC8F-547762E757AA}"/>
              </a:ext>
            </a:extLst>
          </p:cNvPr>
          <p:cNvSpPr txBox="1">
            <a:spLocks/>
          </p:cNvSpPr>
          <p:nvPr/>
        </p:nvSpPr>
        <p:spPr bwMode="auto">
          <a:xfrm>
            <a:off x="6980902" y="5107277"/>
            <a:ext cx="5132440" cy="1205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dirty="0" smtClean="0"/>
              <a:t>The MCPTT user authorization is supported for both cases</a:t>
            </a:r>
          </a:p>
          <a:p>
            <a:pPr lvl="1"/>
            <a:r>
              <a:rPr lang="en-US" sz="1300" dirty="0"/>
              <a:t>The MCPTT client hosted at non-3GPP device.</a:t>
            </a:r>
          </a:p>
          <a:p>
            <a:pPr lvl="1"/>
            <a:r>
              <a:rPr lang="en-US" sz="1300" dirty="0"/>
              <a:t>The MCPTT client hosted at MC Gateway UE.</a:t>
            </a:r>
          </a:p>
          <a:p>
            <a:r>
              <a:rPr lang="en-US" sz="1400" dirty="0" smtClean="0"/>
              <a:t>The </a:t>
            </a:r>
            <a:r>
              <a:rPr lang="en-US" sz="1400" dirty="0"/>
              <a:t>MC service user </a:t>
            </a:r>
            <a:r>
              <a:rPr lang="en-US" sz="1400" dirty="0" smtClean="0"/>
              <a:t>authorization </a:t>
            </a:r>
            <a:r>
              <a:rPr lang="en-US" sz="1400" dirty="0"/>
              <a:t>with </a:t>
            </a:r>
            <a:r>
              <a:rPr lang="en-US" sz="1400" dirty="0" smtClean="0"/>
              <a:t>MC service server is performed for service specific.</a:t>
            </a:r>
            <a:endParaRPr lang="en-US" sz="1400" dirty="0"/>
          </a:p>
          <a:p>
            <a:endParaRPr lang="en-US" sz="1300" dirty="0" smtClean="0"/>
          </a:p>
          <a:p>
            <a:pPr marL="457200" lvl="1" indent="0">
              <a:buNone/>
            </a:pPr>
            <a:endParaRPr lang="en-US" sz="1300" dirty="0" smtClean="0"/>
          </a:p>
        </p:txBody>
      </p:sp>
      <p:pic>
        <p:nvPicPr>
          <p:cNvPr id="9" name="Picture 8"/>
          <p:cNvPicPr>
            <a:picLocks noChangeAspect="1"/>
          </p:cNvPicPr>
          <p:nvPr/>
        </p:nvPicPr>
        <p:blipFill>
          <a:blip r:embed="rId3"/>
          <a:stretch>
            <a:fillRect/>
          </a:stretch>
        </p:blipFill>
        <p:spPr>
          <a:xfrm>
            <a:off x="6980902" y="2029369"/>
            <a:ext cx="4899660" cy="2994660"/>
          </a:xfrm>
          <a:prstGeom prst="rect">
            <a:avLst/>
          </a:prstGeom>
        </p:spPr>
      </p:pic>
    </p:spTree>
    <p:extLst>
      <p:ext uri="{BB962C8B-B14F-4D97-AF65-F5344CB8AC3E}">
        <p14:creationId xmlns:p14="http://schemas.microsoft.com/office/powerpoint/2010/main" val="171117309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D33F2-4B09-50FC-7825-0A9E906BF677}"/>
              </a:ext>
            </a:extLst>
          </p:cNvPr>
          <p:cNvSpPr>
            <a:spLocks noGrp="1"/>
          </p:cNvSpPr>
          <p:nvPr>
            <p:ph type="title"/>
          </p:nvPr>
        </p:nvSpPr>
        <p:spPr>
          <a:xfrm>
            <a:off x="838200" y="585771"/>
            <a:ext cx="8918448" cy="1104917"/>
          </a:xfrm>
        </p:spPr>
        <p:txBody>
          <a:bodyPr/>
          <a:lstStyle/>
          <a:p>
            <a:r>
              <a:rPr lang="en-GB" sz="3200" dirty="0"/>
              <a:t>MCPTT user </a:t>
            </a:r>
            <a:r>
              <a:rPr lang="en-GB" sz="3200" dirty="0" smtClean="0"/>
              <a:t>authentication and </a:t>
            </a:r>
            <a:r>
              <a:rPr lang="en-GB" sz="3200" dirty="0"/>
              <a:t>MCPTT user service </a:t>
            </a:r>
            <a:r>
              <a:rPr lang="en-GB" sz="3200" dirty="0" smtClean="0"/>
              <a:t>authorization</a:t>
            </a:r>
            <a:endParaRPr lang="en-US" sz="3200" dirty="0"/>
          </a:p>
        </p:txBody>
      </p:sp>
      <p:sp>
        <p:nvSpPr>
          <p:cNvPr id="3" name="Content Placeholder 2">
            <a:extLst>
              <a:ext uri="{FF2B5EF4-FFF2-40B4-BE49-F238E27FC236}">
                <a16:creationId xmlns:a16="http://schemas.microsoft.com/office/drawing/2014/main" id="{2FB791F0-85A5-0D10-FC8F-547762E757AA}"/>
              </a:ext>
            </a:extLst>
          </p:cNvPr>
          <p:cNvSpPr>
            <a:spLocks noGrp="1"/>
          </p:cNvSpPr>
          <p:nvPr>
            <p:ph idx="1"/>
          </p:nvPr>
        </p:nvSpPr>
        <p:spPr>
          <a:xfrm>
            <a:off x="-1" y="1773936"/>
            <a:ext cx="6980903" cy="4609611"/>
          </a:xfrm>
        </p:spPr>
        <p:txBody>
          <a:bodyPr/>
          <a:lstStyle/>
          <a:p>
            <a:r>
              <a:rPr lang="en-US" sz="1800" dirty="0"/>
              <a:t> </a:t>
            </a:r>
            <a:r>
              <a:rPr lang="en-US" sz="1300" dirty="0" smtClean="0"/>
              <a:t>To support </a:t>
            </a:r>
            <a:r>
              <a:rPr lang="en-GB" sz="1400" dirty="0"/>
              <a:t>MCPTT user authentication and MCPTT user service </a:t>
            </a:r>
            <a:r>
              <a:rPr lang="en-GB" sz="1400" dirty="0" smtClean="0"/>
              <a:t>authorization to get MCPTT service</a:t>
            </a:r>
            <a:endParaRPr lang="en-US" sz="1300" dirty="0" smtClean="0"/>
          </a:p>
          <a:p>
            <a:pPr lvl="1"/>
            <a:r>
              <a:rPr lang="en-US" sz="1300" dirty="0" smtClean="0"/>
              <a:t>The </a:t>
            </a:r>
            <a:r>
              <a:rPr lang="en-US" sz="1300" dirty="0"/>
              <a:t>MCPTT user at non-3gpp device is </a:t>
            </a:r>
            <a:r>
              <a:rPr lang="en-US" sz="1300" dirty="0" smtClean="0"/>
              <a:t>provisioned </a:t>
            </a:r>
            <a:r>
              <a:rPr lang="en-US" sz="1300" dirty="0"/>
              <a:t>with </a:t>
            </a:r>
            <a:r>
              <a:rPr lang="en-US" sz="1300" dirty="0" smtClean="0"/>
              <a:t>MC </a:t>
            </a:r>
            <a:r>
              <a:rPr lang="en-US" sz="1300" dirty="0"/>
              <a:t>ID </a:t>
            </a:r>
            <a:r>
              <a:rPr lang="en-US" sz="1300" dirty="0" smtClean="0"/>
              <a:t>and Credentials that are MCPTT Domain access information and </a:t>
            </a:r>
            <a:r>
              <a:rPr lang="en-US" sz="1300" dirty="0"/>
              <a:t>how to </a:t>
            </a:r>
            <a:r>
              <a:rPr lang="en-IN" sz="1300" dirty="0"/>
              <a:t>obtain </a:t>
            </a:r>
            <a:r>
              <a:rPr lang="en-IN" sz="1300" dirty="0" smtClean="0"/>
              <a:t>these </a:t>
            </a:r>
            <a:r>
              <a:rPr lang="en-IN" sz="1300" dirty="0"/>
              <a:t>information is out of scope</a:t>
            </a:r>
            <a:r>
              <a:rPr lang="en-IN" sz="1300" dirty="0" smtClean="0"/>
              <a:t>.</a:t>
            </a:r>
          </a:p>
          <a:p>
            <a:pPr lvl="1"/>
            <a:r>
              <a:rPr lang="en-IN" sz="1300" dirty="0" smtClean="0"/>
              <a:t>If the MCPTT client is hosted in the non-3gpp device then the </a:t>
            </a:r>
            <a:r>
              <a:rPr lang="en-US" sz="1300" dirty="0" smtClean="0"/>
              <a:t>MC </a:t>
            </a:r>
            <a:r>
              <a:rPr lang="en-US" sz="1300" dirty="0"/>
              <a:t>ID and Credentials that are MCPTT Domain access information </a:t>
            </a:r>
            <a:r>
              <a:rPr lang="en-US" sz="1300" dirty="0" smtClean="0"/>
              <a:t>are used while instantiating the MCPTT client.</a:t>
            </a:r>
          </a:p>
          <a:p>
            <a:pPr lvl="1"/>
            <a:r>
              <a:rPr lang="en-US" sz="1300" dirty="0" smtClean="0"/>
              <a:t>If the MCPTT client is hosted in the MC Gateway UE then the MC </a:t>
            </a:r>
            <a:r>
              <a:rPr lang="en-US" sz="1300" dirty="0"/>
              <a:t>ID and Credentials that are MCPTT Domain access information are </a:t>
            </a:r>
            <a:r>
              <a:rPr lang="en-US" sz="1300" dirty="0" smtClean="0"/>
              <a:t>provided by </a:t>
            </a:r>
            <a:r>
              <a:rPr lang="en-US" sz="1300" dirty="0"/>
              <a:t>MCPTT user at non-3gpp device </a:t>
            </a:r>
            <a:r>
              <a:rPr lang="en-US" sz="1300" dirty="0" smtClean="0"/>
              <a:t>during </a:t>
            </a:r>
            <a:r>
              <a:rPr lang="en-US" sz="1200" dirty="0"/>
              <a:t>MCPTT user authorization with MCPTT Server to use MC Gateway </a:t>
            </a:r>
            <a:r>
              <a:rPr lang="en-US" sz="1200" dirty="0" smtClean="0"/>
              <a:t>UE procedure.</a:t>
            </a:r>
            <a:endParaRPr lang="en-US" sz="1200" dirty="0"/>
          </a:p>
          <a:p>
            <a:r>
              <a:rPr lang="en-GB" sz="1400" dirty="0"/>
              <a:t>MCPTT user authentication and MCPTT user service </a:t>
            </a:r>
            <a:r>
              <a:rPr lang="en-GB" sz="1400" dirty="0" smtClean="0"/>
              <a:t>authorization</a:t>
            </a:r>
            <a:r>
              <a:rPr lang="en-US" sz="1200" dirty="0"/>
              <a:t> (</a:t>
            </a:r>
            <a:r>
              <a:rPr lang="en-US" sz="1200" i="1" u="sng" dirty="0"/>
              <a:t>No discussion required</a:t>
            </a:r>
            <a:r>
              <a:rPr lang="en-US" sz="1200" dirty="0"/>
              <a:t>)</a:t>
            </a:r>
            <a:endParaRPr lang="en-US" sz="1300" dirty="0"/>
          </a:p>
          <a:p>
            <a:pPr lvl="1"/>
            <a:r>
              <a:rPr lang="en-US" sz="1300" dirty="0" smtClean="0"/>
              <a:t>The existing specification has well defined procedures.</a:t>
            </a:r>
            <a:endParaRPr lang="en-US" sz="1300" dirty="0"/>
          </a:p>
          <a:p>
            <a:pPr lvl="1"/>
            <a:endParaRPr lang="en-US" sz="1300" dirty="0"/>
          </a:p>
          <a:p>
            <a:pPr marL="457200" lvl="1" indent="0">
              <a:buNone/>
            </a:pPr>
            <a:endParaRPr lang="en-IN" sz="1400" dirty="0" smtClean="0"/>
          </a:p>
        </p:txBody>
      </p:sp>
      <p:pic>
        <p:nvPicPr>
          <p:cNvPr id="4" name="Picture 3"/>
          <p:cNvPicPr>
            <a:picLocks noChangeAspect="1"/>
          </p:cNvPicPr>
          <p:nvPr/>
        </p:nvPicPr>
        <p:blipFill>
          <a:blip r:embed="rId2"/>
          <a:stretch>
            <a:fillRect/>
          </a:stretch>
        </p:blipFill>
        <p:spPr>
          <a:xfrm>
            <a:off x="6980902" y="2013721"/>
            <a:ext cx="5143500" cy="4130040"/>
          </a:xfrm>
          <a:prstGeom prst="rect">
            <a:avLst/>
          </a:prstGeom>
        </p:spPr>
      </p:pic>
    </p:spTree>
    <p:extLst>
      <p:ext uri="{BB962C8B-B14F-4D97-AF65-F5344CB8AC3E}">
        <p14:creationId xmlns:p14="http://schemas.microsoft.com/office/powerpoint/2010/main" val="672889814"/>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Conclusion</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986455"/>
            <a:ext cx="10515600" cy="4190508"/>
          </a:xfrm>
        </p:spPr>
        <p:txBody>
          <a:bodyPr/>
          <a:lstStyle/>
          <a:p>
            <a:r>
              <a:rPr lang="en-US" altLang="en-US" sz="1800" dirty="0"/>
              <a:t> </a:t>
            </a:r>
            <a:r>
              <a:rPr lang="en-US" altLang="en-US" sz="1800" dirty="0" smtClean="0"/>
              <a:t>Any MCPTT user is always provisioned with MCPTT ID, MC ID and Credentials for MCPTT Domain.</a:t>
            </a:r>
          </a:p>
          <a:p>
            <a:r>
              <a:rPr lang="en-US" altLang="en-US" sz="1800" dirty="0" smtClean="0"/>
              <a:t>The MCPTT user is using MCPTT service via MC Gateway UE then</a:t>
            </a:r>
          </a:p>
          <a:p>
            <a:pPr lvl="1"/>
            <a:r>
              <a:rPr lang="en-US" altLang="en-US" sz="1600" dirty="0" smtClean="0"/>
              <a:t>The MCPTT user should authenticate with MC Gateway UE and authorize with MCPTT server to use the MC Gateway UE for MCPTT service.</a:t>
            </a:r>
          </a:p>
          <a:p>
            <a:pPr lvl="1"/>
            <a:r>
              <a:rPr lang="en-GB" sz="1600" dirty="0" smtClean="0"/>
              <a:t>To get the MCPTT service, the MCPTT </a:t>
            </a:r>
            <a:r>
              <a:rPr lang="en-GB" sz="1600" dirty="0"/>
              <a:t>user </a:t>
            </a:r>
            <a:r>
              <a:rPr lang="en-GB" sz="1600" dirty="0" smtClean="0"/>
              <a:t>should authentication </a:t>
            </a:r>
            <a:r>
              <a:rPr lang="en-GB" sz="1600" dirty="0"/>
              <a:t>and </a:t>
            </a:r>
            <a:r>
              <a:rPr lang="en-GB" sz="1600" dirty="0" smtClean="0"/>
              <a:t>service </a:t>
            </a:r>
            <a:r>
              <a:rPr lang="en-GB" sz="1600" dirty="0"/>
              <a:t>authorization </a:t>
            </a:r>
            <a:r>
              <a:rPr lang="en-GB" sz="1600" dirty="0" smtClean="0"/>
              <a:t>with IDM and </a:t>
            </a:r>
            <a:r>
              <a:rPr lang="en-GB" sz="1600" dirty="0"/>
              <a:t>MCPTT </a:t>
            </a:r>
            <a:r>
              <a:rPr lang="en-GB" sz="1600" dirty="0" smtClean="0"/>
              <a:t>server respectively (existing procedures).</a:t>
            </a:r>
            <a:endParaRPr lang="en-US" altLang="en-US" sz="1600" dirty="0"/>
          </a:p>
          <a:p>
            <a:r>
              <a:rPr lang="en-US" altLang="en-US" sz="1800" dirty="0" smtClean="0"/>
              <a:t>Any MCPTT user using his/her provisioned data will be used on-3gpp device to access the MCPTT service. The non-3gpp device can be sharable between multiple MCPTT users.</a:t>
            </a:r>
          </a:p>
          <a:p>
            <a:r>
              <a:rPr lang="en-US" altLang="en-US" sz="1800" dirty="0" smtClean="0"/>
              <a:t>Proper </a:t>
            </a:r>
            <a:r>
              <a:rPr lang="en-US" altLang="en-US" sz="1800" dirty="0"/>
              <a:t>configuration needs to be provisioned on the </a:t>
            </a:r>
            <a:r>
              <a:rPr lang="en-US" altLang="en-US" sz="1800" dirty="0" smtClean="0"/>
              <a:t>non-3GPP </a:t>
            </a:r>
            <a:r>
              <a:rPr lang="en-US" altLang="en-US" sz="1800" dirty="0"/>
              <a:t>device, the MC GWUE and the </a:t>
            </a:r>
            <a:r>
              <a:rPr lang="en-US" altLang="en-US" sz="1800" dirty="0" smtClean="0"/>
              <a:t>Configuration management server of MC Domain.</a:t>
            </a:r>
            <a:endParaRPr lang="en-US" altLang="en-US" sz="1800" dirty="0"/>
          </a:p>
          <a:p>
            <a:r>
              <a:rPr lang="en-US" altLang="en-US" sz="1800" dirty="0" smtClean="0"/>
              <a:t> The existing procedures of MC Gateway UE and configuration needs to be reviewed and updated.</a:t>
            </a:r>
            <a:endParaRPr lang="en-US" altLang="en-US" sz="1800" dirty="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http://purl.org/dc/elements/1.1/"/>
    <ds:schemaRef ds:uri="679a257e-872f-4c98-9e8a-0a9c104f72cd"/>
    <ds:schemaRef ds:uri="http://www.w3.org/XML/1998/namespace"/>
    <ds:schemaRef ds:uri="http://schemas.openxmlformats.org/package/2006/metadata/core-properties"/>
    <ds:schemaRef ds:uri="http://purl.org/dc/dcmitype/"/>
    <ds:schemaRef ds:uri="http://schemas.microsoft.com/office/infopath/2007/PartnerControls"/>
    <ds:schemaRef ds:uri="280d8efa-eff2-4910-88d2-79ca146720c4"/>
    <ds:schemaRef ds:uri="http://purl.org/dc/term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8044</TotalTime>
  <Words>1627</Words>
  <Application>Microsoft Office PowerPoint</Application>
  <PresentationFormat>Widescreen</PresentationFormat>
  <Paragraphs>94</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Arial</vt:lpstr>
      <vt:lpstr>Arial </vt:lpstr>
      <vt:lpstr>Calibri</vt:lpstr>
      <vt:lpstr>Calibri Light</vt:lpstr>
      <vt:lpstr>Times New Roman</vt:lpstr>
      <vt:lpstr>Office Theme</vt:lpstr>
      <vt:lpstr>MC Gateway UE Discussion</vt:lpstr>
      <vt:lpstr>Outline</vt:lpstr>
      <vt:lpstr>Existing Definitions in Specification</vt:lpstr>
      <vt:lpstr>Types of Services and Access for MCPTT user</vt:lpstr>
      <vt:lpstr>MCPTT Service Access via MC Gateway UE</vt:lpstr>
      <vt:lpstr>Connection Authentication with MC Gateway UE</vt:lpstr>
      <vt:lpstr>Connection Authorization with MCPTT Server</vt:lpstr>
      <vt:lpstr>MCPTT user authentication and MCPTT user service authorization</vt:lpstr>
      <vt:lpstr>Conclusion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kgk_#58</cp:lastModifiedBy>
  <cp:revision>786</cp:revision>
  <cp:lastPrinted>2023-10-31T12:48:13Z</cp:lastPrinted>
  <dcterms:created xsi:type="dcterms:W3CDTF">2010-02-05T13:52:04Z</dcterms:created>
  <dcterms:modified xsi:type="dcterms:W3CDTF">2023-11-07T12:50:37Z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