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60" r:id="rId2"/>
    <p:sldId id="364" r:id="rId3"/>
    <p:sldId id="377" r:id="rId4"/>
    <p:sldId id="369" r:id="rId5"/>
    <p:sldId id="382" r:id="rId6"/>
    <p:sldId id="372" r:id="rId7"/>
    <p:sldId id="375" r:id="rId8"/>
    <p:sldId id="374" r:id="rId9"/>
    <p:sldId id="379" r:id="rId10"/>
    <p:sldId id="380" r:id="rId11"/>
    <p:sldId id="38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2" autoAdjust="0"/>
    <p:restoredTop sz="94660"/>
  </p:normalViewPr>
  <p:slideViewPr>
    <p:cSldViewPr snapToGrid="0">
      <p:cViewPr varScale="1">
        <p:scale>
          <a:sx n="88" d="100"/>
          <a:sy n="88" d="100"/>
        </p:scale>
        <p:origin x="253"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 Id="rId5" Type="http://schemas.openxmlformats.org/officeDocument/2006/relationships/image" Target="../media/image7.emf"/><Relationship Id="rId4"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10/1/2023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US" altLang="zh-CN" sz="1200" dirty="0"/>
              <a:t>3GPP TSG-SA WG6 Meeting #57</a:t>
            </a:r>
            <a:br>
              <a:rPr lang="en-US" altLang="zh-CN" sz="1200" dirty="0"/>
            </a:br>
            <a:r>
              <a:rPr lang="en-US" altLang="zh-CN" sz="1200" dirty="0"/>
              <a:t>Xiamen, China 9th – 13th August 2023</a:t>
            </a:r>
            <a:endParaRPr lang="sv-SE" altLang="en-US" sz="1200" b="1" dirty="0">
              <a:solidFill>
                <a:prstClr val="black"/>
              </a:solidFill>
              <a:latin typeface="Arial "/>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Visio_Drawing3011101212.vsd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package" Target="../embeddings/Microsoft_Visio_Drawing2223333333333211111111.vsdx"/><Relationship Id="rId7" Type="http://schemas.openxmlformats.org/officeDocument/2006/relationships/package" Target="../embeddings/Microsoft_Visio_Drawing2133333333.vsdx"/><Relationship Id="rId12" Type="http://schemas.openxmlformats.org/officeDocument/2006/relationships/image" Target="../media/image7.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emf"/><Relationship Id="rId11" Type="http://schemas.openxmlformats.org/officeDocument/2006/relationships/package" Target="../embeddings/Microsoft_Visio_Drawing2955555555.vsdx"/><Relationship Id="rId5" Type="http://schemas.openxmlformats.org/officeDocument/2006/relationships/package" Target="../embeddings/Microsoft_Visio_Drawing2324444444444322222222.vsdx"/><Relationship Id="rId10"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package" Target="../embeddings/Microsoft_Visio_Drawing2844444444.vsdx"/></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22233333333332111111111.vsd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package" Target="../embeddings/Microsoft_Visio_Drawing23244444444443222222222.vsdx"/><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28444444443.vsd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7.emf"/><Relationship Id="rId5" Type="http://schemas.openxmlformats.org/officeDocument/2006/relationships/package" Target="../embeddings/Microsoft_Visio_Drawing29555555554.vsdx"/><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22233333333332111111115.vsdx"/><Relationship Id="rId7" Type="http://schemas.openxmlformats.org/officeDocument/2006/relationships/image" Target="../media/image8.e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4.emf"/><Relationship Id="rId5" Type="http://schemas.openxmlformats.org/officeDocument/2006/relationships/package" Target="../embeddings/Microsoft_Visio_Drawing23244444444443222222226.vsdx"/><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zh-CN" dirty="0"/>
              <a:t>Issues of MC gateway UE</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US" altLang="zh-CN" dirty="0"/>
              <a:t>Cuili</a:t>
            </a:r>
            <a:r>
              <a:rPr lang="zh-CN" altLang="en-US" dirty="0"/>
              <a:t> </a:t>
            </a:r>
            <a:r>
              <a:rPr lang="en-US" altLang="zh-CN" dirty="0"/>
              <a:t>Ge</a:t>
            </a:r>
            <a:endParaRPr lang="en-GB" altLang="en-US" dirty="0"/>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0871" y="442259"/>
            <a:ext cx="10515600" cy="88770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b="1" dirty="0">
                <a:solidFill>
                  <a:srgbClr val="FF0000"/>
                </a:solidFill>
              </a:rPr>
              <a:t>Key proposals summary and whole service flow</a:t>
            </a:r>
          </a:p>
        </p:txBody>
      </p:sp>
      <p:sp>
        <p:nvSpPr>
          <p:cNvPr id="2" name="Content Placeholder 1"/>
          <p:cNvSpPr>
            <a:spLocks noGrp="1"/>
          </p:cNvSpPr>
          <p:nvPr>
            <p:ph idx="1"/>
          </p:nvPr>
        </p:nvSpPr>
        <p:spPr>
          <a:xfrm>
            <a:off x="336176" y="1383366"/>
            <a:ext cx="5060577" cy="4351338"/>
          </a:xfrm>
        </p:spPr>
        <p:txBody>
          <a:bodyPr/>
          <a:lstStyle/>
          <a:p>
            <a:r>
              <a:rPr lang="en-US" altLang="zh-CN" sz="1400" dirty="0"/>
              <a:t>Q1</a:t>
            </a:r>
            <a:r>
              <a:rPr lang="zh-CN" altLang="en-US" sz="1400" dirty="0"/>
              <a:t>：</a:t>
            </a:r>
            <a:r>
              <a:rPr lang="en-US" altLang="zh-CN" sz="1400" dirty="0"/>
              <a:t> Why such connection authorization is needed?</a:t>
            </a:r>
          </a:p>
          <a:p>
            <a:pPr lvl="1"/>
            <a:r>
              <a:rPr lang="en-US" altLang="zh-CN" sz="1200" dirty="0"/>
              <a:t>Restrict the usage of MC gateway UE from MC service user </a:t>
            </a:r>
            <a:endParaRPr lang="en-GB" altLang="zh-CN" sz="1200" dirty="0"/>
          </a:p>
          <a:p>
            <a:r>
              <a:rPr lang="en-US" altLang="zh-CN" sz="1400" dirty="0"/>
              <a:t>Q2</a:t>
            </a:r>
            <a:r>
              <a:rPr lang="zh-CN" altLang="en-US" sz="1400" dirty="0"/>
              <a:t>：</a:t>
            </a:r>
            <a:r>
              <a:rPr lang="en-US" altLang="zh-CN" sz="1400" dirty="0"/>
              <a:t>What happened without such connection authorization ?</a:t>
            </a:r>
          </a:p>
          <a:p>
            <a:pPr lvl="1"/>
            <a:r>
              <a:rPr lang="en-US" altLang="zh-CN" sz="1200" dirty="0"/>
              <a:t>Any user and use the MC gateway UE to exchange any traffic </a:t>
            </a:r>
          </a:p>
          <a:p>
            <a:r>
              <a:rPr lang="en-US" altLang="zh-CN" sz="1400" dirty="0"/>
              <a:t>Q3: Authorize “what”?</a:t>
            </a:r>
          </a:p>
          <a:p>
            <a:pPr lvl="1"/>
            <a:r>
              <a:rPr lang="en-US" altLang="zh-CN" sz="1200" dirty="0"/>
              <a:t>the association b/w the MC service user and the MC gateway UE, i.e., the association of MC ID and MC gateway identity.</a:t>
            </a:r>
          </a:p>
          <a:p>
            <a:r>
              <a:rPr lang="en-US" altLang="zh-CN" sz="1400" dirty="0"/>
              <a:t>GW MC service ID:</a:t>
            </a:r>
          </a:p>
          <a:p>
            <a:pPr lvl="1"/>
            <a:r>
              <a:rPr lang="en-US" altLang="zh-CN" sz="1200" dirty="0"/>
              <a:t>GW MC service ID is allocated by the gateway UE upon a successful connection authorization from the MC server. It used over the GW-local reference point, and uniquely identify a MC service user within a MC gateway UE. </a:t>
            </a:r>
          </a:p>
          <a:p>
            <a:r>
              <a:rPr lang="en-US" altLang="zh-CN" sz="1400" dirty="0"/>
              <a:t>When to configure the </a:t>
            </a:r>
            <a:r>
              <a:rPr lang="en-GB" altLang="zh-CN" sz="1400" dirty="0"/>
              <a:t>Initial MC service UE configuration data ?</a:t>
            </a:r>
          </a:p>
          <a:p>
            <a:pPr lvl="1"/>
            <a:r>
              <a:rPr lang="en-GB" altLang="zh-CN" sz="1200" dirty="0"/>
              <a:t>The MC gateway UE delivers the initial MC service UE configuration data to the N3GPP device. So after the connection authorization, the MC client can use such information to contact the MC server.</a:t>
            </a:r>
            <a:endParaRPr lang="zh-CN" altLang="en-US" sz="1200" dirty="0"/>
          </a:p>
        </p:txBody>
      </p:sp>
      <p:sp>
        <p:nvSpPr>
          <p:cNvPr id="3" name="TextBox 2"/>
          <p:cNvSpPr txBox="1"/>
          <p:nvPr/>
        </p:nvSpPr>
        <p:spPr>
          <a:xfrm>
            <a:off x="6450151" y="1097961"/>
            <a:ext cx="4453527" cy="276999"/>
          </a:xfrm>
          <a:prstGeom prst="rect">
            <a:avLst/>
          </a:prstGeom>
          <a:solidFill>
            <a:srgbClr val="FFFF00"/>
          </a:solidFill>
        </p:spPr>
        <p:txBody>
          <a:bodyPr wrap="none" rtlCol="0">
            <a:spAutoFit/>
          </a:bodyPr>
          <a:lstStyle/>
          <a:p>
            <a:r>
              <a:rPr lang="en-US" altLang="zh-CN" sz="1200" dirty="0"/>
              <a:t>Whole service flow of using a gateway UE to connect the MC servers</a:t>
            </a:r>
            <a:endParaRPr lang="zh-CN" altLang="en-US" sz="1200" dirty="0"/>
          </a:p>
        </p:txBody>
      </p:sp>
      <p:sp>
        <p:nvSpPr>
          <p:cNvPr id="5" name="Rectangle 4"/>
          <p:cNvSpPr/>
          <p:nvPr/>
        </p:nvSpPr>
        <p:spPr>
          <a:xfrm>
            <a:off x="6555670" y="1623969"/>
            <a:ext cx="684286" cy="405728"/>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483003" y="1629587"/>
            <a:ext cx="841733" cy="400110"/>
          </a:xfrm>
          <a:prstGeom prst="rect">
            <a:avLst/>
          </a:prstGeom>
          <a:noFill/>
        </p:spPr>
        <p:txBody>
          <a:bodyPr wrap="square" rtlCol="0">
            <a:spAutoFit/>
          </a:bodyPr>
          <a:lstStyle/>
          <a:p>
            <a:pPr algn="ctr"/>
            <a:r>
              <a:rPr lang="en-US" altLang="zh-CN" sz="1000" dirty="0"/>
              <a:t>MC gateway client</a:t>
            </a:r>
            <a:endParaRPr lang="zh-CN" altLang="en-US" sz="1000" dirty="0"/>
          </a:p>
        </p:txBody>
      </p:sp>
      <p:sp>
        <p:nvSpPr>
          <p:cNvPr id="8" name="Rectangle 7"/>
          <p:cNvSpPr/>
          <p:nvPr/>
        </p:nvSpPr>
        <p:spPr>
          <a:xfrm>
            <a:off x="5786604" y="1618351"/>
            <a:ext cx="684286" cy="405728"/>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13937" y="1623969"/>
            <a:ext cx="841733" cy="246221"/>
          </a:xfrm>
          <a:prstGeom prst="rect">
            <a:avLst/>
          </a:prstGeom>
          <a:noFill/>
        </p:spPr>
        <p:txBody>
          <a:bodyPr wrap="square" rtlCol="0">
            <a:spAutoFit/>
          </a:bodyPr>
          <a:lstStyle/>
          <a:p>
            <a:pPr algn="ctr"/>
            <a:r>
              <a:rPr lang="en-US" altLang="zh-CN" sz="1000" dirty="0"/>
              <a:t>MC client</a:t>
            </a:r>
            <a:endParaRPr lang="zh-CN" altLang="en-US" sz="1000" dirty="0"/>
          </a:p>
        </p:txBody>
      </p:sp>
      <p:sp>
        <p:nvSpPr>
          <p:cNvPr id="7" name="Rectangle 6"/>
          <p:cNvSpPr/>
          <p:nvPr/>
        </p:nvSpPr>
        <p:spPr>
          <a:xfrm>
            <a:off x="5713937" y="1556053"/>
            <a:ext cx="1610799" cy="538951"/>
          </a:xfrm>
          <a:prstGeom prst="rect">
            <a:avLst/>
          </a:prstGeom>
          <a:noFill/>
          <a:ln w="3175">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819702" y="1383366"/>
            <a:ext cx="1217985" cy="246221"/>
          </a:xfrm>
          <a:prstGeom prst="rect">
            <a:avLst/>
          </a:prstGeom>
          <a:noFill/>
        </p:spPr>
        <p:txBody>
          <a:bodyPr wrap="square" rtlCol="0">
            <a:spAutoFit/>
          </a:bodyPr>
          <a:lstStyle/>
          <a:p>
            <a:pPr algn="ctr"/>
            <a:r>
              <a:rPr lang="en-US" altLang="zh-CN" sz="1000" dirty="0"/>
              <a:t>N3GPP device</a:t>
            </a:r>
            <a:endParaRPr lang="zh-CN" altLang="en-US" sz="1000" dirty="0"/>
          </a:p>
        </p:txBody>
      </p:sp>
      <p:sp>
        <p:nvSpPr>
          <p:cNvPr id="12" name="Rectangle 11"/>
          <p:cNvSpPr/>
          <p:nvPr/>
        </p:nvSpPr>
        <p:spPr>
          <a:xfrm>
            <a:off x="8360588" y="1636080"/>
            <a:ext cx="684286" cy="405728"/>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8254823" y="1564754"/>
            <a:ext cx="874831" cy="553998"/>
          </a:xfrm>
          <a:prstGeom prst="rect">
            <a:avLst/>
          </a:prstGeom>
          <a:noFill/>
        </p:spPr>
        <p:txBody>
          <a:bodyPr wrap="square" rtlCol="0">
            <a:spAutoFit/>
          </a:bodyPr>
          <a:lstStyle/>
          <a:p>
            <a:pPr algn="ctr"/>
            <a:r>
              <a:rPr lang="en-US" altLang="zh-CN" sz="1000" dirty="0"/>
              <a:t>Media forwarding function</a:t>
            </a:r>
            <a:endParaRPr lang="zh-CN" altLang="en-US" sz="1000" dirty="0"/>
          </a:p>
        </p:txBody>
      </p:sp>
      <p:sp>
        <p:nvSpPr>
          <p:cNvPr id="14" name="Rectangle 13"/>
          <p:cNvSpPr/>
          <p:nvPr/>
        </p:nvSpPr>
        <p:spPr>
          <a:xfrm>
            <a:off x="7591522" y="1630462"/>
            <a:ext cx="684286" cy="405728"/>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7518855" y="1636080"/>
            <a:ext cx="841733" cy="400110"/>
          </a:xfrm>
          <a:prstGeom prst="rect">
            <a:avLst/>
          </a:prstGeom>
          <a:noFill/>
        </p:spPr>
        <p:txBody>
          <a:bodyPr wrap="square" rtlCol="0">
            <a:spAutoFit/>
          </a:bodyPr>
          <a:lstStyle/>
          <a:p>
            <a:pPr algn="ctr"/>
            <a:r>
              <a:rPr lang="en-US" altLang="zh-CN" sz="1000" dirty="0"/>
              <a:t>MC gateway UE server</a:t>
            </a:r>
            <a:endParaRPr lang="zh-CN" altLang="en-US" sz="1000" dirty="0"/>
          </a:p>
        </p:txBody>
      </p:sp>
      <p:sp>
        <p:nvSpPr>
          <p:cNvPr id="16" name="Rectangle 15"/>
          <p:cNvSpPr/>
          <p:nvPr/>
        </p:nvSpPr>
        <p:spPr>
          <a:xfrm>
            <a:off x="7518855" y="1568164"/>
            <a:ext cx="1610799" cy="538951"/>
          </a:xfrm>
          <a:prstGeom prst="rect">
            <a:avLst/>
          </a:prstGeom>
          <a:noFill/>
          <a:ln w="3175">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7624620" y="1395477"/>
            <a:ext cx="1217985" cy="246221"/>
          </a:xfrm>
          <a:prstGeom prst="rect">
            <a:avLst/>
          </a:prstGeom>
          <a:noFill/>
        </p:spPr>
        <p:txBody>
          <a:bodyPr wrap="square" rtlCol="0">
            <a:spAutoFit/>
          </a:bodyPr>
          <a:lstStyle/>
          <a:p>
            <a:pPr algn="ctr"/>
            <a:r>
              <a:rPr lang="en-US" altLang="zh-CN" sz="1000" dirty="0"/>
              <a:t>MC gateway UE</a:t>
            </a:r>
            <a:endParaRPr lang="zh-CN" altLang="en-US" sz="1000" dirty="0"/>
          </a:p>
        </p:txBody>
      </p:sp>
      <p:sp>
        <p:nvSpPr>
          <p:cNvPr id="18" name="Rectangle 17"/>
          <p:cNvSpPr/>
          <p:nvPr/>
        </p:nvSpPr>
        <p:spPr>
          <a:xfrm>
            <a:off x="10314541" y="1636080"/>
            <a:ext cx="684286" cy="405728"/>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208776" y="1564754"/>
            <a:ext cx="874831" cy="553998"/>
          </a:xfrm>
          <a:prstGeom prst="rect">
            <a:avLst/>
          </a:prstGeom>
          <a:noFill/>
        </p:spPr>
        <p:txBody>
          <a:bodyPr wrap="square" rtlCol="0">
            <a:spAutoFit/>
          </a:bodyPr>
          <a:lstStyle/>
          <a:p>
            <a:pPr algn="ctr"/>
            <a:r>
              <a:rPr lang="en-US" altLang="zh-CN" sz="1000" dirty="0"/>
              <a:t>Identity management function</a:t>
            </a:r>
            <a:endParaRPr lang="zh-CN" altLang="en-US" sz="1000" dirty="0"/>
          </a:p>
        </p:txBody>
      </p:sp>
      <p:sp>
        <p:nvSpPr>
          <p:cNvPr id="20" name="Rectangle 19"/>
          <p:cNvSpPr/>
          <p:nvPr/>
        </p:nvSpPr>
        <p:spPr>
          <a:xfrm>
            <a:off x="9545475" y="1630462"/>
            <a:ext cx="684286" cy="405728"/>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9472808" y="1636080"/>
            <a:ext cx="841733" cy="400110"/>
          </a:xfrm>
          <a:prstGeom prst="rect">
            <a:avLst/>
          </a:prstGeom>
          <a:noFill/>
        </p:spPr>
        <p:txBody>
          <a:bodyPr wrap="square" rtlCol="0">
            <a:spAutoFit/>
          </a:bodyPr>
          <a:lstStyle/>
          <a:p>
            <a:pPr algn="ctr"/>
            <a:r>
              <a:rPr lang="en-US" altLang="zh-CN" sz="1000" dirty="0"/>
              <a:t>MC gateway UE Function</a:t>
            </a:r>
            <a:endParaRPr lang="zh-CN" altLang="en-US" sz="1000" dirty="0"/>
          </a:p>
        </p:txBody>
      </p:sp>
      <p:sp>
        <p:nvSpPr>
          <p:cNvPr id="22" name="Rectangle 21"/>
          <p:cNvSpPr/>
          <p:nvPr/>
        </p:nvSpPr>
        <p:spPr>
          <a:xfrm>
            <a:off x="9472808" y="1568164"/>
            <a:ext cx="2318056" cy="538951"/>
          </a:xfrm>
          <a:prstGeom prst="rect">
            <a:avLst/>
          </a:prstGeom>
          <a:no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929453" y="1540698"/>
            <a:ext cx="1217985" cy="246221"/>
          </a:xfrm>
          <a:prstGeom prst="rect">
            <a:avLst/>
          </a:prstGeom>
          <a:noFill/>
        </p:spPr>
        <p:txBody>
          <a:bodyPr wrap="square" rtlCol="0">
            <a:spAutoFit/>
          </a:bodyPr>
          <a:lstStyle/>
          <a:p>
            <a:pPr algn="ctr"/>
            <a:r>
              <a:rPr lang="en-US" altLang="zh-CN" sz="1000" dirty="0"/>
              <a:t>MC server</a:t>
            </a:r>
            <a:endParaRPr lang="zh-CN" altLang="en-US" sz="1000" dirty="0"/>
          </a:p>
        </p:txBody>
      </p:sp>
      <p:sp>
        <p:nvSpPr>
          <p:cNvPr id="24" name="Rectangle 23"/>
          <p:cNvSpPr/>
          <p:nvPr/>
        </p:nvSpPr>
        <p:spPr>
          <a:xfrm>
            <a:off x="11051520" y="1630462"/>
            <a:ext cx="684286" cy="405728"/>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945755" y="1559136"/>
            <a:ext cx="874831" cy="400110"/>
          </a:xfrm>
          <a:prstGeom prst="rect">
            <a:avLst/>
          </a:prstGeom>
          <a:noFill/>
        </p:spPr>
        <p:txBody>
          <a:bodyPr wrap="square" rtlCol="0">
            <a:spAutoFit/>
          </a:bodyPr>
          <a:lstStyle/>
          <a:p>
            <a:pPr algn="ctr"/>
            <a:r>
              <a:rPr lang="en-US" altLang="zh-CN" sz="1000" dirty="0"/>
              <a:t>MC service server</a:t>
            </a:r>
            <a:endParaRPr lang="zh-CN" altLang="en-US" sz="1000" dirty="0"/>
          </a:p>
        </p:txBody>
      </p:sp>
      <p:grpSp>
        <p:nvGrpSpPr>
          <p:cNvPr id="63" name="Group 62"/>
          <p:cNvGrpSpPr/>
          <p:nvPr/>
        </p:nvGrpSpPr>
        <p:grpSpPr>
          <a:xfrm>
            <a:off x="6140963" y="1971143"/>
            <a:ext cx="5232118" cy="4728479"/>
            <a:chOff x="6182798" y="2135103"/>
            <a:chExt cx="5232118" cy="3424402"/>
          </a:xfrm>
        </p:grpSpPr>
        <p:cxnSp>
          <p:nvCxnSpPr>
            <p:cNvPr id="26" name="Straight Connector 25"/>
            <p:cNvCxnSpPr>
              <a:stCxn id="6" idx="2"/>
            </p:cNvCxnSpPr>
            <p:nvPr/>
          </p:nvCxnSpPr>
          <p:spPr>
            <a:xfrm flipH="1">
              <a:off x="6922754" y="2177508"/>
              <a:ext cx="22951" cy="3369886"/>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6182798" y="2199936"/>
              <a:ext cx="5954" cy="3347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8001716" y="2212047"/>
              <a:ext cx="5954" cy="3347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8728119" y="2199936"/>
              <a:ext cx="5954" cy="3347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9965580" y="2135103"/>
              <a:ext cx="5954" cy="3347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10669006" y="2135103"/>
              <a:ext cx="5954" cy="3347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11408962" y="2135103"/>
              <a:ext cx="5954" cy="3347458"/>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4" name="Straight Arrow Connector 33"/>
          <p:cNvCxnSpPr/>
          <p:nvPr/>
        </p:nvCxnSpPr>
        <p:spPr>
          <a:xfrm>
            <a:off x="6911891" y="2482563"/>
            <a:ext cx="104799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880919" y="2157302"/>
            <a:ext cx="1270512" cy="316690"/>
          </a:xfrm>
          <a:prstGeom prst="rect">
            <a:avLst/>
          </a:prstGeom>
          <a:noFill/>
        </p:spPr>
        <p:txBody>
          <a:bodyPr wrap="square" rtlCol="0">
            <a:spAutoFit/>
          </a:bodyPr>
          <a:lstStyle/>
          <a:p>
            <a:pPr>
              <a:lnSpc>
                <a:spcPct val="80000"/>
              </a:lnSpc>
            </a:pPr>
            <a:r>
              <a:rPr lang="en-US" altLang="zh-CN" sz="900" dirty="0"/>
              <a:t>1. Conn authorization </a:t>
            </a:r>
            <a:r>
              <a:rPr lang="en-US" altLang="zh-CN" sz="900" dirty="0" err="1"/>
              <a:t>req</a:t>
            </a:r>
            <a:r>
              <a:rPr lang="en-US" altLang="zh-CN" sz="900" dirty="0"/>
              <a:t> (MC ID )</a:t>
            </a:r>
            <a:endParaRPr lang="zh-CN" altLang="en-US" sz="900" dirty="0"/>
          </a:p>
        </p:txBody>
      </p:sp>
      <p:cxnSp>
        <p:nvCxnSpPr>
          <p:cNvPr id="37" name="Straight Arrow Connector 36"/>
          <p:cNvCxnSpPr/>
          <p:nvPr/>
        </p:nvCxnSpPr>
        <p:spPr>
          <a:xfrm>
            <a:off x="7997929" y="2755066"/>
            <a:ext cx="196945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8081523" y="2482563"/>
            <a:ext cx="1802265" cy="313932"/>
          </a:xfrm>
          <a:prstGeom prst="rect">
            <a:avLst/>
          </a:prstGeom>
          <a:noFill/>
        </p:spPr>
        <p:txBody>
          <a:bodyPr wrap="square" rtlCol="0">
            <a:spAutoFit/>
          </a:bodyPr>
          <a:lstStyle/>
          <a:p>
            <a:pPr>
              <a:lnSpc>
                <a:spcPct val="80000"/>
              </a:lnSpc>
            </a:pPr>
            <a:r>
              <a:rPr lang="en-US" altLang="zh-CN" sz="900" dirty="0"/>
              <a:t>2. Conn authorization </a:t>
            </a:r>
            <a:r>
              <a:rPr lang="en-US" altLang="zh-CN" sz="900" dirty="0" err="1"/>
              <a:t>req</a:t>
            </a:r>
            <a:r>
              <a:rPr lang="en-US" altLang="zh-CN" sz="900" dirty="0"/>
              <a:t> (MC ID</a:t>
            </a:r>
            <a:r>
              <a:rPr lang="zh-CN" altLang="en-US" sz="900" dirty="0"/>
              <a:t>， </a:t>
            </a:r>
            <a:r>
              <a:rPr lang="en-US" altLang="zh-CN" sz="900" dirty="0"/>
              <a:t>GW UE ID, N3GPP device IP )</a:t>
            </a:r>
            <a:endParaRPr lang="zh-CN" altLang="en-US" sz="900" dirty="0"/>
          </a:p>
        </p:txBody>
      </p:sp>
      <p:sp>
        <p:nvSpPr>
          <p:cNvPr id="40" name="TextBox 39"/>
          <p:cNvSpPr txBox="1"/>
          <p:nvPr/>
        </p:nvSpPr>
        <p:spPr>
          <a:xfrm>
            <a:off x="9339508" y="2860170"/>
            <a:ext cx="1131348" cy="313932"/>
          </a:xfrm>
          <a:prstGeom prst="rect">
            <a:avLst/>
          </a:prstGeom>
          <a:solidFill>
            <a:schemeClr val="bg1"/>
          </a:solidFill>
          <a:ln w="3175">
            <a:solidFill>
              <a:schemeClr val="tx1"/>
            </a:solidFill>
          </a:ln>
        </p:spPr>
        <p:txBody>
          <a:bodyPr wrap="square" rtlCol="0">
            <a:spAutoFit/>
          </a:bodyPr>
          <a:lstStyle/>
          <a:p>
            <a:pPr>
              <a:lnSpc>
                <a:spcPct val="80000"/>
              </a:lnSpc>
            </a:pPr>
            <a:r>
              <a:rPr lang="en-US" altLang="zh-CN" sz="900" dirty="0"/>
              <a:t>3. Conn authorization check</a:t>
            </a:r>
            <a:endParaRPr lang="zh-CN" altLang="en-US" sz="900" dirty="0"/>
          </a:p>
        </p:txBody>
      </p:sp>
      <p:cxnSp>
        <p:nvCxnSpPr>
          <p:cNvPr id="41" name="Straight Arrow Connector 40"/>
          <p:cNvCxnSpPr/>
          <p:nvPr/>
        </p:nvCxnSpPr>
        <p:spPr>
          <a:xfrm flipH="1">
            <a:off x="7967174" y="3439164"/>
            <a:ext cx="196945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8050768" y="3166661"/>
            <a:ext cx="1802265" cy="313932"/>
          </a:xfrm>
          <a:prstGeom prst="rect">
            <a:avLst/>
          </a:prstGeom>
          <a:noFill/>
        </p:spPr>
        <p:txBody>
          <a:bodyPr wrap="square" rtlCol="0">
            <a:spAutoFit/>
          </a:bodyPr>
          <a:lstStyle/>
          <a:p>
            <a:pPr>
              <a:lnSpc>
                <a:spcPct val="80000"/>
              </a:lnSpc>
            </a:pPr>
            <a:r>
              <a:rPr lang="en-US" altLang="zh-CN" sz="900" dirty="0"/>
              <a:t>4. Conn authorization </a:t>
            </a:r>
            <a:r>
              <a:rPr lang="en-US" altLang="zh-CN" sz="900" dirty="0" err="1"/>
              <a:t>resp</a:t>
            </a:r>
            <a:r>
              <a:rPr lang="en-US" altLang="zh-CN" sz="900" dirty="0"/>
              <a:t> (MC ID</a:t>
            </a:r>
            <a:r>
              <a:rPr lang="zh-CN" altLang="en-US" sz="900" dirty="0"/>
              <a:t>， </a:t>
            </a:r>
            <a:r>
              <a:rPr lang="en-US" altLang="zh-CN" sz="900" dirty="0"/>
              <a:t> authorized flow filter)</a:t>
            </a:r>
            <a:endParaRPr lang="zh-CN" altLang="en-US" sz="900" dirty="0"/>
          </a:p>
        </p:txBody>
      </p:sp>
      <p:sp>
        <p:nvSpPr>
          <p:cNvPr id="43" name="TextBox 42"/>
          <p:cNvSpPr txBox="1"/>
          <p:nvPr/>
        </p:nvSpPr>
        <p:spPr>
          <a:xfrm>
            <a:off x="7422651" y="3535653"/>
            <a:ext cx="1089046" cy="535531"/>
          </a:xfrm>
          <a:prstGeom prst="rect">
            <a:avLst/>
          </a:prstGeom>
          <a:solidFill>
            <a:schemeClr val="bg1"/>
          </a:solidFill>
          <a:ln w="3175">
            <a:solidFill>
              <a:schemeClr val="tx1"/>
            </a:solidFill>
          </a:ln>
        </p:spPr>
        <p:txBody>
          <a:bodyPr wrap="square" rtlCol="0">
            <a:spAutoFit/>
          </a:bodyPr>
          <a:lstStyle/>
          <a:p>
            <a:pPr>
              <a:lnSpc>
                <a:spcPct val="80000"/>
              </a:lnSpc>
            </a:pPr>
            <a:r>
              <a:rPr lang="en-US" altLang="zh-CN" sz="900" dirty="0"/>
              <a:t>5. Save the filter, allocate a GW MC service ID to the user with MC ID</a:t>
            </a:r>
            <a:endParaRPr lang="zh-CN" altLang="en-US" sz="900" dirty="0"/>
          </a:p>
        </p:txBody>
      </p:sp>
      <p:cxnSp>
        <p:nvCxnSpPr>
          <p:cNvPr id="44" name="Straight Arrow Connector 43"/>
          <p:cNvCxnSpPr/>
          <p:nvPr/>
        </p:nvCxnSpPr>
        <p:spPr>
          <a:xfrm>
            <a:off x="6898656" y="4348501"/>
            <a:ext cx="104799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681770" y="4086032"/>
            <a:ext cx="1486658" cy="313932"/>
          </a:xfrm>
          <a:prstGeom prst="rect">
            <a:avLst/>
          </a:prstGeom>
          <a:noFill/>
        </p:spPr>
        <p:txBody>
          <a:bodyPr wrap="square" rtlCol="0">
            <a:spAutoFit/>
          </a:bodyPr>
          <a:lstStyle/>
          <a:p>
            <a:pPr>
              <a:lnSpc>
                <a:spcPct val="80000"/>
              </a:lnSpc>
            </a:pPr>
            <a:r>
              <a:rPr lang="en-US" altLang="zh-CN" sz="900" dirty="0"/>
              <a:t>6. Conn authorization </a:t>
            </a:r>
            <a:r>
              <a:rPr lang="en-US" altLang="zh-CN" sz="900" dirty="0" err="1"/>
              <a:t>req</a:t>
            </a:r>
            <a:r>
              <a:rPr lang="en-US" altLang="zh-CN" sz="900" dirty="0"/>
              <a:t> (MC ID, GW MC service ID )</a:t>
            </a:r>
            <a:endParaRPr lang="zh-CN" altLang="en-US" sz="900" dirty="0"/>
          </a:p>
        </p:txBody>
      </p:sp>
      <p:sp>
        <p:nvSpPr>
          <p:cNvPr id="46" name="Left-Right Arrow 45"/>
          <p:cNvSpPr/>
          <p:nvPr/>
        </p:nvSpPr>
        <p:spPr>
          <a:xfrm>
            <a:off x="6140963" y="4537121"/>
            <a:ext cx="2562179" cy="167238"/>
          </a:xfrm>
          <a:prstGeom prst="lef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6128747" y="4533805"/>
            <a:ext cx="3276464" cy="203133"/>
          </a:xfrm>
          <a:prstGeom prst="rect">
            <a:avLst/>
          </a:prstGeom>
          <a:noFill/>
        </p:spPr>
        <p:txBody>
          <a:bodyPr wrap="square" rtlCol="0">
            <a:spAutoFit/>
          </a:bodyPr>
          <a:lstStyle/>
          <a:p>
            <a:pPr>
              <a:lnSpc>
                <a:spcPct val="80000"/>
              </a:lnSpc>
            </a:pPr>
            <a:r>
              <a:rPr lang="en-US" altLang="zh-CN" sz="900" dirty="0"/>
              <a:t>7. IP packet (Identity management message)</a:t>
            </a:r>
            <a:endParaRPr lang="zh-CN" altLang="en-US" sz="900" dirty="0"/>
          </a:p>
        </p:txBody>
      </p:sp>
      <p:sp>
        <p:nvSpPr>
          <p:cNvPr id="52" name="Left-Right Arrow 51"/>
          <p:cNvSpPr/>
          <p:nvPr/>
        </p:nvSpPr>
        <p:spPr>
          <a:xfrm>
            <a:off x="8715359" y="4556237"/>
            <a:ext cx="1911814" cy="167238"/>
          </a:xfrm>
          <a:prstGeom prst="lef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8686284" y="4538289"/>
            <a:ext cx="2866865" cy="203133"/>
          </a:xfrm>
          <a:prstGeom prst="rect">
            <a:avLst/>
          </a:prstGeom>
          <a:noFill/>
        </p:spPr>
        <p:txBody>
          <a:bodyPr wrap="square" rtlCol="0">
            <a:spAutoFit/>
          </a:bodyPr>
          <a:lstStyle/>
          <a:p>
            <a:pPr>
              <a:lnSpc>
                <a:spcPct val="80000"/>
              </a:lnSpc>
            </a:pPr>
            <a:r>
              <a:rPr lang="en-US" altLang="zh-CN" sz="900" dirty="0"/>
              <a:t>7. IP packet (Identity management message)</a:t>
            </a:r>
            <a:endParaRPr lang="zh-CN" altLang="en-US" sz="900" dirty="0"/>
          </a:p>
        </p:txBody>
      </p:sp>
      <p:sp>
        <p:nvSpPr>
          <p:cNvPr id="51" name="Rounded Rectangular Callout 50"/>
          <p:cNvSpPr/>
          <p:nvPr/>
        </p:nvSpPr>
        <p:spPr>
          <a:xfrm>
            <a:off x="8943158" y="3838769"/>
            <a:ext cx="789142" cy="355302"/>
          </a:xfrm>
          <a:prstGeom prst="wedgeRoundRectCallout">
            <a:avLst>
              <a:gd name="adj1" fmla="val -72887"/>
              <a:gd name="adj2" fmla="val 124370"/>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8964913" y="3825342"/>
            <a:ext cx="895547" cy="424732"/>
          </a:xfrm>
          <a:prstGeom prst="rect">
            <a:avLst/>
          </a:prstGeom>
          <a:noFill/>
          <a:ln w="3175">
            <a:noFill/>
          </a:ln>
        </p:spPr>
        <p:txBody>
          <a:bodyPr wrap="square" rtlCol="0">
            <a:spAutoFit/>
          </a:bodyPr>
          <a:lstStyle/>
          <a:p>
            <a:pPr>
              <a:lnSpc>
                <a:spcPct val="80000"/>
              </a:lnSpc>
            </a:pPr>
            <a:r>
              <a:rPr lang="en-US" altLang="zh-CN" sz="900" dirty="0"/>
              <a:t>Based flow filter, route the IP packet </a:t>
            </a:r>
            <a:endParaRPr lang="zh-CN" altLang="en-US" sz="900" dirty="0"/>
          </a:p>
        </p:txBody>
      </p:sp>
      <p:sp>
        <p:nvSpPr>
          <p:cNvPr id="54" name="Left-Right Arrow 53"/>
          <p:cNvSpPr/>
          <p:nvPr/>
        </p:nvSpPr>
        <p:spPr>
          <a:xfrm>
            <a:off x="6128747" y="4803352"/>
            <a:ext cx="2562179" cy="167238"/>
          </a:xfrm>
          <a:prstGeom prst="lef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6128747" y="4800534"/>
            <a:ext cx="2440523" cy="203133"/>
          </a:xfrm>
          <a:prstGeom prst="rect">
            <a:avLst/>
          </a:prstGeom>
          <a:noFill/>
        </p:spPr>
        <p:txBody>
          <a:bodyPr wrap="square" rtlCol="0">
            <a:spAutoFit/>
          </a:bodyPr>
          <a:lstStyle/>
          <a:p>
            <a:pPr>
              <a:lnSpc>
                <a:spcPct val="80000"/>
              </a:lnSpc>
            </a:pPr>
            <a:r>
              <a:rPr lang="en-US" altLang="zh-CN" sz="900" dirty="0"/>
              <a:t>8. IP packet (service authorization message)</a:t>
            </a:r>
            <a:endParaRPr lang="zh-CN" altLang="en-US" sz="900" dirty="0"/>
          </a:p>
        </p:txBody>
      </p:sp>
      <p:sp>
        <p:nvSpPr>
          <p:cNvPr id="56" name="Left-Right Arrow 55"/>
          <p:cNvSpPr/>
          <p:nvPr/>
        </p:nvSpPr>
        <p:spPr>
          <a:xfrm>
            <a:off x="8703143" y="4822468"/>
            <a:ext cx="2663984" cy="167238"/>
          </a:xfrm>
          <a:prstGeom prst="lef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8747852" y="4796439"/>
            <a:ext cx="2377452" cy="203133"/>
          </a:xfrm>
          <a:prstGeom prst="rect">
            <a:avLst/>
          </a:prstGeom>
          <a:noFill/>
        </p:spPr>
        <p:txBody>
          <a:bodyPr wrap="square" rtlCol="0">
            <a:spAutoFit/>
          </a:bodyPr>
          <a:lstStyle/>
          <a:p>
            <a:pPr>
              <a:lnSpc>
                <a:spcPct val="80000"/>
              </a:lnSpc>
            </a:pPr>
            <a:r>
              <a:rPr lang="en-US" altLang="zh-CN" sz="900" dirty="0"/>
              <a:t>8. IP packet (service authorization message)</a:t>
            </a:r>
            <a:endParaRPr lang="zh-CN" altLang="en-US" sz="900" dirty="0"/>
          </a:p>
        </p:txBody>
      </p:sp>
      <p:sp>
        <p:nvSpPr>
          <p:cNvPr id="58" name="Left-Right Arrow 57"/>
          <p:cNvSpPr/>
          <p:nvPr/>
        </p:nvSpPr>
        <p:spPr>
          <a:xfrm>
            <a:off x="6128747" y="5033740"/>
            <a:ext cx="2562179" cy="167238"/>
          </a:xfrm>
          <a:prstGeom prst="lef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6128747" y="5030922"/>
            <a:ext cx="2440523" cy="203133"/>
          </a:xfrm>
          <a:prstGeom prst="rect">
            <a:avLst/>
          </a:prstGeom>
          <a:noFill/>
        </p:spPr>
        <p:txBody>
          <a:bodyPr wrap="square" rtlCol="0">
            <a:spAutoFit/>
          </a:bodyPr>
          <a:lstStyle/>
          <a:p>
            <a:pPr>
              <a:lnSpc>
                <a:spcPct val="80000"/>
              </a:lnSpc>
            </a:pPr>
            <a:r>
              <a:rPr lang="en-US" altLang="zh-CN" sz="900" dirty="0"/>
              <a:t>9. IP packet (Group call request, response)</a:t>
            </a:r>
            <a:endParaRPr lang="zh-CN" altLang="en-US" sz="900" dirty="0"/>
          </a:p>
        </p:txBody>
      </p:sp>
      <p:sp>
        <p:nvSpPr>
          <p:cNvPr id="60" name="Left-Right Arrow 59"/>
          <p:cNvSpPr/>
          <p:nvPr/>
        </p:nvSpPr>
        <p:spPr>
          <a:xfrm>
            <a:off x="8703143" y="5052856"/>
            <a:ext cx="2663984" cy="167238"/>
          </a:xfrm>
          <a:prstGeom prst="lef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61"/>
          <p:cNvSpPr txBox="1"/>
          <p:nvPr/>
        </p:nvSpPr>
        <p:spPr>
          <a:xfrm>
            <a:off x="8715359" y="5054434"/>
            <a:ext cx="2440523" cy="203133"/>
          </a:xfrm>
          <a:prstGeom prst="rect">
            <a:avLst/>
          </a:prstGeom>
          <a:noFill/>
        </p:spPr>
        <p:txBody>
          <a:bodyPr wrap="square" rtlCol="0">
            <a:spAutoFit/>
          </a:bodyPr>
          <a:lstStyle/>
          <a:p>
            <a:pPr>
              <a:lnSpc>
                <a:spcPct val="80000"/>
              </a:lnSpc>
            </a:pPr>
            <a:r>
              <a:rPr lang="en-US" altLang="zh-CN" sz="900" dirty="0"/>
              <a:t>9. IP packet (Group call request, response)</a:t>
            </a:r>
            <a:endParaRPr lang="zh-CN" altLang="en-US" sz="900" dirty="0"/>
          </a:p>
        </p:txBody>
      </p:sp>
      <p:sp>
        <p:nvSpPr>
          <p:cNvPr id="53" name="Oval 52"/>
          <p:cNvSpPr/>
          <p:nvPr/>
        </p:nvSpPr>
        <p:spPr>
          <a:xfrm>
            <a:off x="8535291" y="4404730"/>
            <a:ext cx="307314" cy="21886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68" name="Left Arrow 7167"/>
          <p:cNvSpPr/>
          <p:nvPr/>
        </p:nvSpPr>
        <p:spPr>
          <a:xfrm>
            <a:off x="8686284" y="5348004"/>
            <a:ext cx="2955881" cy="176025"/>
          </a:xfrm>
          <a:prstGeom prst="lef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65"/>
          <p:cNvSpPr txBox="1"/>
          <p:nvPr/>
        </p:nvSpPr>
        <p:spPr>
          <a:xfrm>
            <a:off x="8686284" y="5347206"/>
            <a:ext cx="2866865" cy="203133"/>
          </a:xfrm>
          <a:prstGeom prst="rect">
            <a:avLst/>
          </a:prstGeom>
          <a:noFill/>
        </p:spPr>
        <p:txBody>
          <a:bodyPr wrap="square" rtlCol="0">
            <a:spAutoFit/>
          </a:bodyPr>
          <a:lstStyle/>
          <a:p>
            <a:pPr>
              <a:lnSpc>
                <a:spcPct val="80000"/>
              </a:lnSpc>
            </a:pPr>
            <a:r>
              <a:rPr lang="en-US" altLang="zh-CN" sz="900" dirty="0"/>
              <a:t>10. IP packet (location management message)</a:t>
            </a:r>
            <a:endParaRPr lang="zh-CN" altLang="en-US" sz="900" dirty="0"/>
          </a:p>
        </p:txBody>
      </p:sp>
      <p:sp>
        <p:nvSpPr>
          <p:cNvPr id="67" name="Left Arrow 66"/>
          <p:cNvSpPr/>
          <p:nvPr/>
        </p:nvSpPr>
        <p:spPr>
          <a:xfrm>
            <a:off x="6152587" y="5358890"/>
            <a:ext cx="2524328" cy="176025"/>
          </a:xfrm>
          <a:prstGeom prst="lef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6169151" y="5363892"/>
            <a:ext cx="2866865" cy="203133"/>
          </a:xfrm>
          <a:prstGeom prst="rect">
            <a:avLst/>
          </a:prstGeom>
          <a:noFill/>
        </p:spPr>
        <p:txBody>
          <a:bodyPr wrap="square" rtlCol="0">
            <a:spAutoFit/>
          </a:bodyPr>
          <a:lstStyle/>
          <a:p>
            <a:pPr>
              <a:lnSpc>
                <a:spcPct val="80000"/>
              </a:lnSpc>
            </a:pPr>
            <a:r>
              <a:rPr lang="en-US" altLang="zh-CN" sz="900" dirty="0"/>
              <a:t>10. IP packet (location management message)</a:t>
            </a:r>
            <a:endParaRPr lang="zh-CN" altLang="en-US" sz="900" dirty="0"/>
          </a:p>
        </p:txBody>
      </p:sp>
      <p:cxnSp>
        <p:nvCxnSpPr>
          <p:cNvPr id="69" name="Straight Arrow Connector 68"/>
          <p:cNvCxnSpPr/>
          <p:nvPr/>
        </p:nvCxnSpPr>
        <p:spPr>
          <a:xfrm>
            <a:off x="6916134" y="5872063"/>
            <a:ext cx="104799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6871355" y="5567025"/>
            <a:ext cx="1528447" cy="424732"/>
          </a:xfrm>
          <a:prstGeom prst="rect">
            <a:avLst/>
          </a:prstGeom>
          <a:noFill/>
        </p:spPr>
        <p:txBody>
          <a:bodyPr wrap="square" rtlCol="0">
            <a:spAutoFit/>
          </a:bodyPr>
          <a:lstStyle/>
          <a:p>
            <a:pPr>
              <a:lnSpc>
                <a:spcPct val="80000"/>
              </a:lnSpc>
            </a:pPr>
            <a:r>
              <a:rPr lang="en-US" altLang="zh-CN" sz="900" dirty="0"/>
              <a:t>11. Location management message (GW CMC service ID )</a:t>
            </a:r>
            <a:endParaRPr lang="zh-CN" altLang="en-US" sz="900" dirty="0"/>
          </a:p>
        </p:txBody>
      </p:sp>
      <p:sp>
        <p:nvSpPr>
          <p:cNvPr id="7171" name="Rectangle 7170"/>
          <p:cNvSpPr/>
          <p:nvPr/>
        </p:nvSpPr>
        <p:spPr>
          <a:xfrm>
            <a:off x="5940612" y="5940612"/>
            <a:ext cx="2204515" cy="2308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6098025" y="5949382"/>
            <a:ext cx="2139754" cy="203133"/>
          </a:xfrm>
          <a:prstGeom prst="rect">
            <a:avLst/>
          </a:prstGeom>
          <a:noFill/>
        </p:spPr>
        <p:txBody>
          <a:bodyPr wrap="square" rtlCol="0">
            <a:spAutoFit/>
          </a:bodyPr>
          <a:lstStyle/>
          <a:p>
            <a:pPr>
              <a:lnSpc>
                <a:spcPct val="80000"/>
              </a:lnSpc>
            </a:pPr>
            <a:r>
              <a:rPr lang="en-US" altLang="zh-CN" sz="900" dirty="0"/>
              <a:t>11. Location message interactions</a:t>
            </a:r>
            <a:endParaRPr lang="zh-CN" altLang="en-US" sz="900" dirty="0"/>
          </a:p>
        </p:txBody>
      </p:sp>
      <p:cxnSp>
        <p:nvCxnSpPr>
          <p:cNvPr id="7173" name="Straight Arrow Connector 7172"/>
          <p:cNvCxnSpPr/>
          <p:nvPr/>
        </p:nvCxnSpPr>
        <p:spPr>
          <a:xfrm>
            <a:off x="6152587" y="5872063"/>
            <a:ext cx="728332"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6225761" y="5598863"/>
            <a:ext cx="663647" cy="313932"/>
          </a:xfrm>
          <a:prstGeom prst="rect">
            <a:avLst/>
          </a:prstGeom>
          <a:noFill/>
        </p:spPr>
        <p:txBody>
          <a:bodyPr wrap="square" rtlCol="0">
            <a:spAutoFit/>
          </a:bodyPr>
          <a:lstStyle/>
          <a:p>
            <a:pPr>
              <a:lnSpc>
                <a:spcPct val="80000"/>
              </a:lnSpc>
            </a:pPr>
            <a:r>
              <a:rPr lang="en-US" altLang="zh-CN" sz="900" dirty="0"/>
              <a:t>Internal delivery</a:t>
            </a:r>
            <a:endParaRPr lang="zh-CN" altLang="en-US" sz="900" dirty="0"/>
          </a:p>
        </p:txBody>
      </p:sp>
      <p:sp>
        <p:nvSpPr>
          <p:cNvPr id="7174" name="Left Brace 7173"/>
          <p:cNvSpPr/>
          <p:nvPr/>
        </p:nvSpPr>
        <p:spPr>
          <a:xfrm>
            <a:off x="5829910" y="5534915"/>
            <a:ext cx="170841" cy="689542"/>
          </a:xfrm>
          <a:prstGeom prst="leftBrace">
            <a:avLst>
              <a:gd name="adj1" fmla="val 64747"/>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Left Arrow 77"/>
          <p:cNvSpPr/>
          <p:nvPr/>
        </p:nvSpPr>
        <p:spPr>
          <a:xfrm>
            <a:off x="8686284" y="6216020"/>
            <a:ext cx="2680843" cy="176025"/>
          </a:xfrm>
          <a:prstGeom prst="lef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8747852" y="6202465"/>
            <a:ext cx="2866865" cy="205890"/>
          </a:xfrm>
          <a:prstGeom prst="rect">
            <a:avLst/>
          </a:prstGeom>
          <a:noFill/>
        </p:spPr>
        <p:txBody>
          <a:bodyPr wrap="square" rtlCol="0">
            <a:spAutoFit/>
          </a:bodyPr>
          <a:lstStyle/>
          <a:p>
            <a:pPr>
              <a:lnSpc>
                <a:spcPct val="80000"/>
              </a:lnSpc>
            </a:pPr>
            <a:r>
              <a:rPr lang="en-US" altLang="zh-CN" sz="900" dirty="0"/>
              <a:t> IP packet (MBMS messages )</a:t>
            </a:r>
            <a:endParaRPr lang="zh-CN" altLang="en-US" sz="900" dirty="0"/>
          </a:p>
        </p:txBody>
      </p:sp>
      <p:sp>
        <p:nvSpPr>
          <p:cNvPr id="80" name="Left Arrow 79"/>
          <p:cNvSpPr/>
          <p:nvPr/>
        </p:nvSpPr>
        <p:spPr>
          <a:xfrm>
            <a:off x="6141525" y="6231663"/>
            <a:ext cx="2524328" cy="176025"/>
          </a:xfrm>
          <a:prstGeom prst="lef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TextBox 80"/>
          <p:cNvSpPr txBox="1"/>
          <p:nvPr/>
        </p:nvSpPr>
        <p:spPr>
          <a:xfrm>
            <a:off x="6158089" y="6236665"/>
            <a:ext cx="2866865" cy="205890"/>
          </a:xfrm>
          <a:prstGeom prst="rect">
            <a:avLst/>
          </a:prstGeom>
          <a:noFill/>
        </p:spPr>
        <p:txBody>
          <a:bodyPr wrap="square" rtlCol="0">
            <a:spAutoFit/>
          </a:bodyPr>
          <a:lstStyle/>
          <a:p>
            <a:pPr>
              <a:lnSpc>
                <a:spcPct val="80000"/>
              </a:lnSpc>
            </a:pPr>
            <a:r>
              <a:rPr lang="en-US" altLang="zh-CN" sz="900" dirty="0"/>
              <a:t>IP packet (MBMS messages) </a:t>
            </a:r>
            <a:endParaRPr lang="zh-CN" altLang="en-US" sz="900" dirty="0"/>
          </a:p>
        </p:txBody>
      </p:sp>
      <p:sp>
        <p:nvSpPr>
          <p:cNvPr id="82" name="Left Brace 81"/>
          <p:cNvSpPr/>
          <p:nvPr/>
        </p:nvSpPr>
        <p:spPr>
          <a:xfrm flipH="1">
            <a:off x="8287053" y="5516288"/>
            <a:ext cx="170841" cy="689542"/>
          </a:xfrm>
          <a:prstGeom prst="leftBrace">
            <a:avLst>
              <a:gd name="adj1" fmla="val 64747"/>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4" name="Straight Arrow Connector 83"/>
          <p:cNvCxnSpPr/>
          <p:nvPr/>
        </p:nvCxnSpPr>
        <p:spPr>
          <a:xfrm>
            <a:off x="6916134" y="6743359"/>
            <a:ext cx="104799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6871355" y="6438321"/>
            <a:ext cx="1528447" cy="313932"/>
          </a:xfrm>
          <a:prstGeom prst="rect">
            <a:avLst/>
          </a:prstGeom>
          <a:noFill/>
        </p:spPr>
        <p:txBody>
          <a:bodyPr wrap="square" rtlCol="0">
            <a:spAutoFit/>
          </a:bodyPr>
          <a:lstStyle/>
          <a:p>
            <a:pPr>
              <a:lnSpc>
                <a:spcPct val="80000"/>
              </a:lnSpc>
            </a:pPr>
            <a:r>
              <a:rPr lang="en-US" altLang="zh-CN" sz="900" dirty="0"/>
              <a:t>MBMS message (GW MC  service ID )</a:t>
            </a:r>
            <a:endParaRPr lang="zh-CN" altLang="en-US" sz="900" dirty="0"/>
          </a:p>
        </p:txBody>
      </p:sp>
      <p:cxnSp>
        <p:nvCxnSpPr>
          <p:cNvPr id="86" name="Straight Arrow Connector 85"/>
          <p:cNvCxnSpPr/>
          <p:nvPr/>
        </p:nvCxnSpPr>
        <p:spPr>
          <a:xfrm>
            <a:off x="6152587" y="6743359"/>
            <a:ext cx="728332"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6225761" y="6470159"/>
            <a:ext cx="663647" cy="313932"/>
          </a:xfrm>
          <a:prstGeom prst="rect">
            <a:avLst/>
          </a:prstGeom>
          <a:noFill/>
        </p:spPr>
        <p:txBody>
          <a:bodyPr wrap="square" rtlCol="0">
            <a:spAutoFit/>
          </a:bodyPr>
          <a:lstStyle/>
          <a:p>
            <a:pPr>
              <a:lnSpc>
                <a:spcPct val="80000"/>
              </a:lnSpc>
            </a:pPr>
            <a:r>
              <a:rPr lang="en-US" altLang="zh-CN" sz="900" dirty="0"/>
              <a:t>Internal delivery</a:t>
            </a:r>
            <a:endParaRPr lang="zh-CN" altLang="en-US" sz="900" dirty="0"/>
          </a:p>
        </p:txBody>
      </p:sp>
      <p:sp>
        <p:nvSpPr>
          <p:cNvPr id="88" name="Left Brace 87"/>
          <p:cNvSpPr/>
          <p:nvPr/>
        </p:nvSpPr>
        <p:spPr>
          <a:xfrm>
            <a:off x="5860834" y="6271841"/>
            <a:ext cx="170841" cy="512250"/>
          </a:xfrm>
          <a:prstGeom prst="leftBrace">
            <a:avLst>
              <a:gd name="adj1" fmla="val 64747"/>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Left Brace 88"/>
          <p:cNvSpPr/>
          <p:nvPr/>
        </p:nvSpPr>
        <p:spPr>
          <a:xfrm flipH="1">
            <a:off x="8213035" y="6284978"/>
            <a:ext cx="170841" cy="478211"/>
          </a:xfrm>
          <a:prstGeom prst="leftBrace">
            <a:avLst>
              <a:gd name="adj1" fmla="val 64747"/>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619701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0871" y="442259"/>
            <a:ext cx="10515600" cy="88770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b="1" dirty="0">
                <a:solidFill>
                  <a:srgbClr val="FF0000"/>
                </a:solidFill>
              </a:rPr>
              <a:t>Issue #6: </a:t>
            </a:r>
            <a:r>
              <a:rPr lang="en-US" altLang="zh-CN" sz="2800" b="1" dirty="0" err="1">
                <a:solidFill>
                  <a:srgbClr val="FF0000"/>
                </a:solidFill>
              </a:rPr>
              <a:t>Signalling</a:t>
            </a:r>
            <a:r>
              <a:rPr lang="en-US" altLang="zh-CN" sz="2800" b="1" dirty="0">
                <a:solidFill>
                  <a:srgbClr val="FF0000"/>
                </a:solidFill>
              </a:rPr>
              <a:t> between the MC client and the MC gateway UE</a:t>
            </a:r>
          </a:p>
        </p:txBody>
      </p:sp>
      <p:sp>
        <p:nvSpPr>
          <p:cNvPr id="2" name="Content Placeholder 1"/>
          <p:cNvSpPr>
            <a:spLocks noGrp="1"/>
          </p:cNvSpPr>
          <p:nvPr>
            <p:ph idx="1"/>
          </p:nvPr>
        </p:nvSpPr>
        <p:spPr>
          <a:xfrm>
            <a:off x="515470" y="1508872"/>
            <a:ext cx="6088530" cy="4351338"/>
          </a:xfrm>
        </p:spPr>
        <p:txBody>
          <a:bodyPr/>
          <a:lstStyle/>
          <a:p>
            <a:r>
              <a:rPr lang="en-GB" altLang="zh-CN" sz="1600" dirty="0"/>
              <a:t>In clause 11.5.2 and 11.5.3, it is the ‘MC client’ exchanges the </a:t>
            </a:r>
            <a:r>
              <a:rPr lang="en-GB" altLang="zh-CN" sz="1600" dirty="0" err="1"/>
              <a:t>signallings</a:t>
            </a:r>
            <a:r>
              <a:rPr lang="en-GB" altLang="zh-CN" sz="1600" dirty="0"/>
              <a:t> with MC gateway UE over the GW-local, it is not aligned with the functional model that there is no new reference point between the MC client on the N3GPP device and the MC client in the MC gateway UE.</a:t>
            </a:r>
          </a:p>
          <a:p>
            <a:r>
              <a:rPr lang="en-GB" altLang="zh-CN" sz="1600" dirty="0"/>
              <a:t>MC client receive the messages from the e.g., Location management server, and pass it to the MC gateway client (which is the internal implementation outside the scope of SA6). It is the MC gateway client, interacting with the MC gateway UE over the GW-local for the </a:t>
            </a:r>
            <a:r>
              <a:rPr lang="en-GB" altLang="zh-CN" sz="1600" dirty="0" err="1"/>
              <a:t>signallings</a:t>
            </a:r>
            <a:r>
              <a:rPr lang="en-GB" altLang="zh-CN" sz="1600" dirty="0"/>
              <a:t>. </a:t>
            </a:r>
          </a:p>
          <a:p>
            <a:pPr lvl="1"/>
            <a:r>
              <a:rPr lang="en-GB" altLang="zh-CN" sz="1200" dirty="0">
                <a:solidFill>
                  <a:srgbClr val="FF0000"/>
                </a:solidFill>
              </a:rPr>
              <a:t>Proposal</a:t>
            </a:r>
            <a:r>
              <a:rPr lang="en-GB" altLang="zh-CN" sz="1200" dirty="0"/>
              <a:t>: Modify the clause 11.5.2 and 11.5.3  accordingly to reflect the signalling is between the MC gateway client and the MC gateway UE server at the MC gateway UE.</a:t>
            </a:r>
          </a:p>
        </p:txBody>
      </p:sp>
      <p:sp>
        <p:nvSpPr>
          <p:cNvPr id="3" name="Rectangle 2"/>
          <p:cNvSpPr>
            <a:spLocks noChangeArrowheads="1"/>
          </p:cNvSpPr>
          <p:nvPr/>
        </p:nvSpPr>
        <p:spPr bwMode="auto">
          <a:xfrm>
            <a:off x="2701365" y="3009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Object 3"/>
          <p:cNvGraphicFramePr>
            <a:graphicFrameLocks noChangeAspect="1"/>
          </p:cNvGraphicFramePr>
          <p:nvPr>
            <p:extLst>
              <p:ext uri="{D42A27DB-BD31-4B8C-83A1-F6EECF244321}">
                <p14:modId xmlns:p14="http://schemas.microsoft.com/office/powerpoint/2010/main" val="2025156102"/>
              </p:ext>
            </p:extLst>
          </p:nvPr>
        </p:nvGraphicFramePr>
        <p:xfrm>
          <a:off x="7155435" y="1839722"/>
          <a:ext cx="4702783" cy="2959384"/>
        </p:xfrm>
        <a:graphic>
          <a:graphicData uri="http://schemas.openxmlformats.org/presentationml/2006/ole">
            <mc:AlternateContent xmlns:mc="http://schemas.openxmlformats.org/markup-compatibility/2006">
              <mc:Choice xmlns:v="urn:schemas-microsoft-com:vml" Requires="v">
                <p:oleObj spid="_x0000_s6171" r:id="rId3" imgW="6461618" imgH="4061499" progId="Visio.Drawing.15">
                  <p:embed/>
                </p:oleObj>
              </mc:Choice>
              <mc:Fallback>
                <p:oleObj r:id="rId3" imgW="6461618" imgH="4061499"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5435" y="1839722"/>
                        <a:ext cx="4702783" cy="2959384"/>
                      </a:xfrm>
                      <a:prstGeom prst="rect">
                        <a:avLst/>
                      </a:prstGeom>
                      <a:noFill/>
                    </p:spPr>
                  </p:pic>
                </p:oleObj>
              </mc:Fallback>
            </mc:AlternateContent>
          </a:graphicData>
        </a:graphic>
      </p:graphicFrame>
      <p:sp>
        <p:nvSpPr>
          <p:cNvPr id="5" name="Oval 4"/>
          <p:cNvSpPr/>
          <p:nvPr/>
        </p:nvSpPr>
        <p:spPr>
          <a:xfrm>
            <a:off x="7147859" y="1721224"/>
            <a:ext cx="1225176" cy="4960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2974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45921" y="1590733"/>
            <a:ext cx="10515600" cy="4230270"/>
          </a:xfrm>
        </p:spPr>
        <p:txBody>
          <a:bodyPr/>
          <a:lstStyle/>
          <a:p>
            <a:r>
              <a:rPr lang="en-US" altLang="zh-CN" sz="2400" dirty="0"/>
              <a:t>What’s the R18 MCGWUE </a:t>
            </a:r>
          </a:p>
          <a:p>
            <a:r>
              <a:rPr lang="en-US" altLang="zh-CN" sz="2400" dirty="0"/>
              <a:t>Overall issues</a:t>
            </a:r>
          </a:p>
          <a:p>
            <a:r>
              <a:rPr lang="en-US" altLang="zh-CN" sz="2400" dirty="0"/>
              <a:t>Detailed issues</a:t>
            </a:r>
          </a:p>
          <a:p>
            <a:pPr lvl="1"/>
            <a:r>
              <a:rPr lang="en-US" altLang="zh-CN" sz="2000" dirty="0"/>
              <a:t>Issue #1: Architecture and functional model issues</a:t>
            </a:r>
          </a:p>
          <a:p>
            <a:pPr lvl="1"/>
            <a:r>
              <a:rPr lang="en-US" altLang="zh-CN" sz="2000" dirty="0"/>
              <a:t>Issue #2: Scenario and connection authorization issues</a:t>
            </a:r>
          </a:p>
          <a:p>
            <a:pPr lvl="1"/>
            <a:r>
              <a:rPr lang="en-US" altLang="zh-CN" sz="2000" dirty="0"/>
              <a:t>Issue #3: Media plane access enforcement per connection authorization issues</a:t>
            </a:r>
          </a:p>
          <a:p>
            <a:pPr lvl="1"/>
            <a:r>
              <a:rPr lang="en-US" altLang="zh-CN" sz="2000" dirty="0"/>
              <a:t>Issue #4: GW MC service ID issues</a:t>
            </a:r>
          </a:p>
          <a:p>
            <a:pPr lvl="1"/>
            <a:r>
              <a:rPr lang="en-US" altLang="zh-CN" sz="2000" dirty="0"/>
              <a:t>Issue #5: Configuration for the MC client host by N3GPP device </a:t>
            </a:r>
          </a:p>
          <a:p>
            <a:pPr lvl="1"/>
            <a:r>
              <a:rPr lang="en-US" altLang="zh-CN" sz="2000" dirty="0"/>
              <a:t>Issue #6: </a:t>
            </a:r>
            <a:r>
              <a:rPr lang="en-US" altLang="zh-CN" sz="2000" dirty="0" err="1"/>
              <a:t>Signalling</a:t>
            </a:r>
            <a:r>
              <a:rPr lang="en-US" altLang="zh-CN" sz="2000" dirty="0"/>
              <a:t> between the MC client and the MC gateway UE</a:t>
            </a:r>
          </a:p>
          <a:p>
            <a:r>
              <a:rPr lang="en-US" altLang="zh-CN" sz="2400" dirty="0"/>
              <a:t>Key proposals summary and whole service flow</a:t>
            </a:r>
          </a:p>
          <a:p>
            <a:pPr lvl="1"/>
            <a:endParaRPr lang="en-US" altLang="zh-CN" sz="2000" dirty="0"/>
          </a:p>
        </p:txBody>
      </p:sp>
      <p:sp>
        <p:nvSpPr>
          <p:cNvPr id="7" name="Title 1">
            <a:extLst>
              <a:ext uri="{FF2B5EF4-FFF2-40B4-BE49-F238E27FC236}">
                <a16:creationId xmlns:a16="http://schemas.microsoft.com/office/drawing/2014/main" id="{A278609E-FDE2-4C64-9FD4-F7A8717DFAD8}"/>
              </a:ext>
            </a:extLst>
          </p:cNvPr>
          <p:cNvSpPr>
            <a:spLocks noGrp="1"/>
          </p:cNvSpPr>
          <p:nvPr>
            <p:ph type="title"/>
          </p:nvPr>
        </p:nvSpPr>
        <p:spPr>
          <a:xfrm>
            <a:off x="440871" y="225045"/>
            <a:ext cx="10515600" cy="1104917"/>
          </a:xfrm>
        </p:spPr>
        <p:txBody>
          <a:bodyPr/>
          <a:lstStyle/>
          <a:p>
            <a:r>
              <a:rPr lang="en-US" altLang="zh-CN" sz="3600" dirty="0"/>
              <a:t>Content</a:t>
            </a:r>
            <a:endParaRPr lang="en-GB" altLang="en-US" sz="36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b="1" dirty="0">
                <a:solidFill>
                  <a:srgbClr val="FF0000"/>
                </a:solidFill>
              </a:rPr>
              <a:t>R18 MCGWUE features</a:t>
            </a:r>
          </a:p>
        </p:txBody>
      </p:sp>
      <p:sp>
        <p:nvSpPr>
          <p:cNvPr id="2" name="TextBox 1"/>
          <p:cNvSpPr txBox="1"/>
          <p:nvPr/>
        </p:nvSpPr>
        <p:spPr>
          <a:xfrm>
            <a:off x="3687880" y="4593885"/>
            <a:ext cx="3441840" cy="276999"/>
          </a:xfrm>
          <a:prstGeom prst="rect">
            <a:avLst/>
          </a:prstGeom>
          <a:noFill/>
        </p:spPr>
        <p:txBody>
          <a:bodyPr wrap="none" rtlCol="0">
            <a:spAutoFit/>
          </a:bodyPr>
          <a:lstStyle>
            <a:defPPr>
              <a:defRPr lang="en-US"/>
            </a:defPPr>
            <a:lvl1pPr>
              <a:defRPr sz="1200"/>
            </a:lvl1pPr>
          </a:lstStyle>
          <a:p>
            <a:r>
              <a:rPr lang="en-US" altLang="zh-CN" dirty="0"/>
              <a:t>Functional model of MC gateway UE </a:t>
            </a:r>
            <a:r>
              <a:rPr lang="en-US" altLang="zh-CN" dirty="0" err="1"/>
              <a:t>signalling</a:t>
            </a:r>
            <a:r>
              <a:rPr lang="en-US" altLang="zh-CN" dirty="0"/>
              <a:t> plane</a:t>
            </a:r>
            <a:endParaRPr lang="zh-CN" altLang="en-US" dirty="0"/>
          </a:p>
        </p:txBody>
      </p:sp>
      <p:graphicFrame>
        <p:nvGraphicFramePr>
          <p:cNvPr id="9" name="Object 8"/>
          <p:cNvGraphicFramePr>
            <a:graphicFrameLocks noChangeAspect="1"/>
          </p:cNvGraphicFramePr>
          <p:nvPr>
            <p:extLst>
              <p:ext uri="{D42A27DB-BD31-4B8C-83A1-F6EECF244321}">
                <p14:modId xmlns:p14="http://schemas.microsoft.com/office/powerpoint/2010/main" val="3047693623"/>
              </p:ext>
            </p:extLst>
          </p:nvPr>
        </p:nvGraphicFramePr>
        <p:xfrm>
          <a:off x="3520156" y="1816000"/>
          <a:ext cx="4211481" cy="2777885"/>
        </p:xfrm>
        <a:graphic>
          <a:graphicData uri="http://schemas.openxmlformats.org/presentationml/2006/ole">
            <mc:AlternateContent xmlns:mc="http://schemas.openxmlformats.org/markup-compatibility/2006">
              <mc:Choice xmlns:v="urn:schemas-microsoft-com:vml" Requires="v">
                <p:oleObj spid="_x0000_s4280" r:id="rId3" imgW="9029624" imgH="7277134" progId="Visio.Drawing.15">
                  <p:embed/>
                </p:oleObj>
              </mc:Choice>
              <mc:Fallback>
                <p:oleObj r:id="rId3" imgW="9029624" imgH="7277134"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0156" y="1816000"/>
                        <a:ext cx="4211481" cy="2777885"/>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125690866"/>
              </p:ext>
            </p:extLst>
          </p:nvPr>
        </p:nvGraphicFramePr>
        <p:xfrm>
          <a:off x="3669142" y="4836670"/>
          <a:ext cx="3837359" cy="1410001"/>
        </p:xfrm>
        <a:graphic>
          <a:graphicData uri="http://schemas.openxmlformats.org/presentationml/2006/ole">
            <mc:AlternateContent xmlns:mc="http://schemas.openxmlformats.org/markup-compatibility/2006">
              <mc:Choice xmlns:v="urn:schemas-microsoft-com:vml" Requires="v">
                <p:oleObj spid="_x0000_s4281" r:id="rId5" imgW="8671489" imgH="2933661" progId="Visio.Drawing.15">
                  <p:embed/>
                </p:oleObj>
              </mc:Choice>
              <mc:Fallback>
                <p:oleObj r:id="rId5" imgW="8671489" imgH="2933661" progId="Visio.Drawing.15">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9142" y="4836670"/>
                        <a:ext cx="3837359" cy="1410001"/>
                      </a:xfrm>
                      <a:prstGeom prst="rect">
                        <a:avLst/>
                      </a:prstGeom>
                      <a:noFill/>
                    </p:spPr>
                  </p:pic>
                </p:oleObj>
              </mc:Fallback>
            </mc:AlternateContent>
          </a:graphicData>
        </a:graphic>
      </p:graphicFrame>
      <p:cxnSp>
        <p:nvCxnSpPr>
          <p:cNvPr id="11" name="Straight Arrow Connector 10"/>
          <p:cNvCxnSpPr/>
          <p:nvPr/>
        </p:nvCxnSpPr>
        <p:spPr>
          <a:xfrm>
            <a:off x="4107238" y="2162636"/>
            <a:ext cx="1069788" cy="0"/>
          </a:xfrm>
          <a:prstGeom prst="straightConnector1">
            <a:avLst/>
          </a:prstGeom>
          <a:ln w="28575">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625896" y="2168613"/>
            <a:ext cx="1415789" cy="0"/>
          </a:xfrm>
          <a:prstGeom prst="straightConnector1">
            <a:avLst/>
          </a:prstGeom>
          <a:ln w="28575">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173369" y="5898831"/>
            <a:ext cx="2677459" cy="0"/>
          </a:xfrm>
          <a:prstGeom prst="straightConnector1">
            <a:avLst/>
          </a:prstGeom>
          <a:ln w="28575">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833753" y="6204644"/>
            <a:ext cx="3150093" cy="276999"/>
          </a:xfrm>
          <a:prstGeom prst="rect">
            <a:avLst/>
          </a:prstGeom>
          <a:noFill/>
        </p:spPr>
        <p:txBody>
          <a:bodyPr wrap="none" rtlCol="0">
            <a:spAutoFit/>
          </a:bodyPr>
          <a:lstStyle/>
          <a:p>
            <a:r>
              <a:rPr lang="en-US" altLang="zh-CN" sz="1200" dirty="0"/>
              <a:t>Function Model of MC gateway UE media plane</a:t>
            </a:r>
            <a:endParaRPr lang="zh-CN" altLang="en-US" sz="1200" dirty="0"/>
          </a:p>
        </p:txBody>
      </p:sp>
      <p:graphicFrame>
        <p:nvGraphicFramePr>
          <p:cNvPr id="7" name="Object 6"/>
          <p:cNvGraphicFramePr>
            <a:graphicFrameLocks noChangeAspect="1"/>
          </p:cNvGraphicFramePr>
          <p:nvPr>
            <p:extLst>
              <p:ext uri="{D42A27DB-BD31-4B8C-83A1-F6EECF244321}">
                <p14:modId xmlns:p14="http://schemas.microsoft.com/office/powerpoint/2010/main" val="3973152120"/>
              </p:ext>
            </p:extLst>
          </p:nvPr>
        </p:nvGraphicFramePr>
        <p:xfrm>
          <a:off x="81967" y="1764250"/>
          <a:ext cx="3184133" cy="1966258"/>
        </p:xfrm>
        <a:graphic>
          <a:graphicData uri="http://schemas.openxmlformats.org/presentationml/2006/ole">
            <mc:AlternateContent xmlns:mc="http://schemas.openxmlformats.org/markup-compatibility/2006">
              <mc:Choice xmlns:v="urn:schemas-microsoft-com:vml" Requires="v">
                <p:oleObj spid="_x0000_s4282" r:id="rId7" imgW="11182286" imgH="5781539" progId="Visio.Drawing.15">
                  <p:embed/>
                </p:oleObj>
              </mc:Choice>
              <mc:Fallback>
                <p:oleObj r:id="rId7" imgW="11182286" imgH="5781539" progId="Visio.Drawing.15">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967" y="1764250"/>
                        <a:ext cx="3184133" cy="1966258"/>
                      </a:xfrm>
                      <a:prstGeom prst="rect">
                        <a:avLst/>
                      </a:prstGeom>
                      <a:noFill/>
                    </p:spPr>
                  </p:pic>
                </p:oleObj>
              </mc:Fallback>
            </mc:AlternateContent>
          </a:graphicData>
        </a:graphic>
      </p:graphicFrame>
      <p:sp>
        <p:nvSpPr>
          <p:cNvPr id="15" name="TextBox 14"/>
          <p:cNvSpPr txBox="1"/>
          <p:nvPr/>
        </p:nvSpPr>
        <p:spPr>
          <a:xfrm>
            <a:off x="43871" y="1313259"/>
            <a:ext cx="3222229" cy="276999"/>
          </a:xfrm>
          <a:prstGeom prst="rect">
            <a:avLst/>
          </a:prstGeom>
          <a:solidFill>
            <a:srgbClr val="FFFF00"/>
          </a:solidFill>
        </p:spPr>
        <p:txBody>
          <a:bodyPr wrap="none" rtlCol="0">
            <a:spAutoFit/>
          </a:bodyPr>
          <a:lstStyle/>
          <a:p>
            <a:r>
              <a:rPr lang="en-US" altLang="zh-CN" sz="1200" dirty="0"/>
              <a:t>1. Two cases: N3GPP device with/without clients</a:t>
            </a:r>
            <a:endParaRPr lang="zh-CN" altLang="en-US" sz="1200" dirty="0"/>
          </a:p>
        </p:txBody>
      </p:sp>
      <p:sp>
        <p:nvSpPr>
          <p:cNvPr id="17" name="Double Brace 16"/>
          <p:cNvSpPr/>
          <p:nvPr/>
        </p:nvSpPr>
        <p:spPr>
          <a:xfrm>
            <a:off x="43871" y="2101731"/>
            <a:ext cx="996035" cy="1213223"/>
          </a:xfrm>
          <a:prstGeom prst="bracePair">
            <a:avLst>
              <a:gd name="adj" fmla="val 6666"/>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Double Brace 18"/>
          <p:cNvSpPr/>
          <p:nvPr/>
        </p:nvSpPr>
        <p:spPr>
          <a:xfrm>
            <a:off x="358589" y="3304191"/>
            <a:ext cx="603624" cy="384779"/>
          </a:xfrm>
          <a:prstGeom prst="bracePair">
            <a:avLst>
              <a:gd name="adj" fmla="val 6666"/>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TextBox 19"/>
          <p:cNvSpPr txBox="1"/>
          <p:nvPr/>
        </p:nvSpPr>
        <p:spPr>
          <a:xfrm>
            <a:off x="3520156" y="1302585"/>
            <a:ext cx="4135333" cy="461665"/>
          </a:xfrm>
          <a:prstGeom prst="rect">
            <a:avLst/>
          </a:prstGeom>
          <a:solidFill>
            <a:srgbClr val="FFFF00"/>
          </a:solidFill>
        </p:spPr>
        <p:txBody>
          <a:bodyPr wrap="square" rtlCol="0">
            <a:spAutoFit/>
          </a:bodyPr>
          <a:lstStyle/>
          <a:p>
            <a:r>
              <a:rPr lang="en-US" altLang="zh-CN" sz="1200" dirty="0"/>
              <a:t>2. </a:t>
            </a:r>
            <a:r>
              <a:rPr lang="en-US" altLang="zh-CN" sz="1200" dirty="0" err="1"/>
              <a:t>Signalling</a:t>
            </a:r>
            <a:r>
              <a:rPr lang="en-US" altLang="zh-CN" sz="1200" dirty="0"/>
              <a:t> and media plane functional models (the </a:t>
            </a:r>
            <a:r>
              <a:rPr lang="en-US" altLang="zh-CN" sz="1200" dirty="0" err="1"/>
              <a:t>PoV</a:t>
            </a:r>
            <a:r>
              <a:rPr lang="en-US" altLang="zh-CN" sz="1200" dirty="0"/>
              <a:t> of N3GPP device)</a:t>
            </a:r>
            <a:endParaRPr lang="zh-CN" altLang="en-US" sz="1200" dirty="0"/>
          </a:p>
        </p:txBody>
      </p:sp>
      <p:sp>
        <p:nvSpPr>
          <p:cNvPr id="21" name="TextBox 20"/>
          <p:cNvSpPr txBox="1"/>
          <p:nvPr/>
        </p:nvSpPr>
        <p:spPr>
          <a:xfrm>
            <a:off x="7826526" y="1286941"/>
            <a:ext cx="3632582" cy="276999"/>
          </a:xfrm>
          <a:prstGeom prst="rect">
            <a:avLst/>
          </a:prstGeom>
          <a:solidFill>
            <a:srgbClr val="FFFF00"/>
          </a:solidFill>
        </p:spPr>
        <p:txBody>
          <a:bodyPr wrap="square" rtlCol="0">
            <a:spAutoFit/>
          </a:bodyPr>
          <a:lstStyle/>
          <a:p>
            <a:r>
              <a:rPr lang="en-US" altLang="zh-CN" sz="1200" dirty="0"/>
              <a:t>3. Newly procedures and information flow</a:t>
            </a:r>
            <a:endParaRPr lang="zh-CN" altLang="en-US" sz="1200" dirty="0"/>
          </a:p>
        </p:txBody>
      </p:sp>
      <p:sp>
        <p:nvSpPr>
          <p:cNvPr id="18" name="Rectangle 7"/>
          <p:cNvSpPr>
            <a:spLocks noChangeArrowheads="1"/>
          </p:cNvSpPr>
          <p:nvPr/>
        </p:nvSpPr>
        <p:spPr bwMode="auto">
          <a:xfrm flipV="1">
            <a:off x="304199" y="3284971"/>
            <a:ext cx="6096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3" name="Rectangle 9"/>
          <p:cNvSpPr>
            <a:spLocks noChangeArrowheads="1"/>
          </p:cNvSpPr>
          <p:nvPr/>
        </p:nvSpPr>
        <p:spPr bwMode="auto">
          <a:xfrm flipV="1">
            <a:off x="74541" y="4490033"/>
            <a:ext cx="730432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6" name="TextBox 25"/>
          <p:cNvSpPr txBox="1"/>
          <p:nvPr/>
        </p:nvSpPr>
        <p:spPr>
          <a:xfrm>
            <a:off x="74541" y="5112090"/>
            <a:ext cx="3587395" cy="461665"/>
          </a:xfrm>
          <a:prstGeom prst="rect">
            <a:avLst/>
          </a:prstGeom>
          <a:noFill/>
        </p:spPr>
        <p:txBody>
          <a:bodyPr wrap="square" rtlCol="0">
            <a:spAutoFit/>
          </a:bodyPr>
          <a:lstStyle/>
          <a:p>
            <a:r>
              <a:rPr lang="en-US" altLang="zh-CN" sz="1200" i="1" dirty="0"/>
              <a:t>The other aspects like IMS subscriptions, IP address allocation are not specially listed in this page.</a:t>
            </a:r>
            <a:endParaRPr lang="zh-CN" altLang="en-US" sz="1200" i="1" dirty="0"/>
          </a:p>
        </p:txBody>
      </p:sp>
      <p:graphicFrame>
        <p:nvGraphicFramePr>
          <p:cNvPr id="27" name="Object 26"/>
          <p:cNvGraphicFramePr>
            <a:graphicFrameLocks noChangeAspect="1"/>
          </p:cNvGraphicFramePr>
          <p:nvPr>
            <p:extLst>
              <p:ext uri="{D42A27DB-BD31-4B8C-83A1-F6EECF244321}">
                <p14:modId xmlns:p14="http://schemas.microsoft.com/office/powerpoint/2010/main" val="3994326417"/>
              </p:ext>
            </p:extLst>
          </p:nvPr>
        </p:nvGraphicFramePr>
        <p:xfrm>
          <a:off x="7941550" y="1855355"/>
          <a:ext cx="1904264" cy="1771268"/>
        </p:xfrm>
        <a:graphic>
          <a:graphicData uri="http://schemas.openxmlformats.org/presentationml/2006/ole">
            <mc:AlternateContent xmlns:mc="http://schemas.openxmlformats.org/markup-compatibility/2006">
              <mc:Choice xmlns:v="urn:schemas-microsoft-com:vml" Requires="v">
                <p:oleObj spid="_x0000_s4283" r:id="rId9" imgW="3002209" imgH="2796358" progId="Visio.Drawing.15">
                  <p:embed/>
                </p:oleObj>
              </mc:Choice>
              <mc:Fallback>
                <p:oleObj r:id="rId9" imgW="3002209" imgH="2796358" progId="Visio.Drawing.15">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41550" y="1855355"/>
                        <a:ext cx="1904264" cy="1771268"/>
                      </a:xfrm>
                      <a:prstGeom prst="rect">
                        <a:avLst/>
                      </a:prstGeom>
                      <a:noFill/>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3443699658"/>
              </p:ext>
            </p:extLst>
          </p:nvPr>
        </p:nvGraphicFramePr>
        <p:xfrm>
          <a:off x="10008345" y="1884441"/>
          <a:ext cx="1610279" cy="1419750"/>
        </p:xfrm>
        <a:graphic>
          <a:graphicData uri="http://schemas.openxmlformats.org/presentationml/2006/ole">
            <mc:AlternateContent xmlns:mc="http://schemas.openxmlformats.org/markup-compatibility/2006">
              <mc:Choice xmlns:v="urn:schemas-microsoft-com:vml" Requires="v">
                <p:oleObj spid="_x0000_s4284" r:id="rId11" imgW="2499076" imgH="2201951" progId="Visio.Drawing.15">
                  <p:embed/>
                </p:oleObj>
              </mc:Choice>
              <mc:Fallback>
                <p:oleObj r:id="rId11" imgW="2499076" imgH="2201951" progId="Visio.Drawing.15">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008345" y="1884441"/>
                        <a:ext cx="1610279" cy="1419750"/>
                      </a:xfrm>
                      <a:prstGeom prst="rect">
                        <a:avLst/>
                      </a:prstGeom>
                      <a:noFill/>
                    </p:spPr>
                  </p:pic>
                </p:oleObj>
              </mc:Fallback>
            </mc:AlternateContent>
          </a:graphicData>
        </a:graphic>
      </p:graphicFrame>
      <p:sp>
        <p:nvSpPr>
          <p:cNvPr id="31" name="TextBox 30"/>
          <p:cNvSpPr txBox="1"/>
          <p:nvPr/>
        </p:nvSpPr>
        <p:spPr>
          <a:xfrm>
            <a:off x="7902119" y="1590258"/>
            <a:ext cx="3776269" cy="261610"/>
          </a:xfrm>
          <a:prstGeom prst="rect">
            <a:avLst/>
          </a:prstGeom>
          <a:noFill/>
        </p:spPr>
        <p:txBody>
          <a:bodyPr wrap="square" rtlCol="0">
            <a:spAutoFit/>
          </a:bodyPr>
          <a:lstStyle>
            <a:defPPr>
              <a:defRPr lang="en-US"/>
            </a:defPPr>
            <a:lvl1pPr>
              <a:defRPr sz="1200"/>
            </a:lvl1pPr>
          </a:lstStyle>
          <a:p>
            <a:r>
              <a:rPr lang="en-US" altLang="zh-CN" sz="1100" dirty="0"/>
              <a:t>3.1 Connection authorization and disconnection (not shown)</a:t>
            </a:r>
            <a:endParaRPr lang="zh-CN" altLang="en-US" sz="1100" dirty="0"/>
          </a:p>
        </p:txBody>
      </p:sp>
      <p:sp>
        <p:nvSpPr>
          <p:cNvPr id="32" name="TextBox 31"/>
          <p:cNvSpPr txBox="1"/>
          <p:nvPr/>
        </p:nvSpPr>
        <p:spPr>
          <a:xfrm>
            <a:off x="7902118" y="3734004"/>
            <a:ext cx="4092658" cy="769441"/>
          </a:xfrm>
          <a:prstGeom prst="rect">
            <a:avLst/>
          </a:prstGeom>
          <a:noFill/>
        </p:spPr>
        <p:txBody>
          <a:bodyPr wrap="square" rtlCol="0">
            <a:spAutoFit/>
          </a:bodyPr>
          <a:lstStyle>
            <a:defPPr>
              <a:defRPr lang="en-US"/>
            </a:defPPr>
            <a:lvl1pPr>
              <a:defRPr sz="1200"/>
            </a:lvl1pPr>
          </a:lstStyle>
          <a:p>
            <a:r>
              <a:rPr lang="en-US" altLang="zh-CN" sz="1100" dirty="0"/>
              <a:t>3.2 Location management for GWUE case</a:t>
            </a:r>
          </a:p>
          <a:p>
            <a:r>
              <a:rPr lang="en-US" altLang="zh-CN" sz="1100" dirty="0"/>
              <a:t>- the MC service client on N3GPP device requests the gateway UE to handle the 3GPP related location </a:t>
            </a:r>
            <a:r>
              <a:rPr lang="en-US" altLang="zh-CN" sz="1100" dirty="0" err="1"/>
              <a:t>signallings</a:t>
            </a:r>
            <a:r>
              <a:rPr lang="en-US" altLang="zh-CN" sz="1100" dirty="0"/>
              <a:t>.</a:t>
            </a:r>
          </a:p>
          <a:p>
            <a:endParaRPr lang="en-US" altLang="zh-CN" sz="1100" dirty="0"/>
          </a:p>
        </p:txBody>
      </p:sp>
      <p:sp>
        <p:nvSpPr>
          <p:cNvPr id="33" name="TextBox 32"/>
          <p:cNvSpPr txBox="1"/>
          <p:nvPr/>
        </p:nvSpPr>
        <p:spPr>
          <a:xfrm>
            <a:off x="7899361" y="4333094"/>
            <a:ext cx="3969556" cy="600164"/>
          </a:xfrm>
          <a:prstGeom prst="rect">
            <a:avLst/>
          </a:prstGeom>
          <a:noFill/>
        </p:spPr>
        <p:txBody>
          <a:bodyPr wrap="square" rtlCol="0">
            <a:spAutoFit/>
          </a:bodyPr>
          <a:lstStyle>
            <a:defPPr>
              <a:defRPr lang="en-US"/>
            </a:defPPr>
            <a:lvl1pPr>
              <a:defRPr sz="1200"/>
            </a:lvl1pPr>
          </a:lstStyle>
          <a:p>
            <a:r>
              <a:rPr lang="en-US" altLang="zh-CN" sz="1100" dirty="0"/>
              <a:t>3.3 MBMS support for GWUE case</a:t>
            </a:r>
          </a:p>
          <a:p>
            <a:r>
              <a:rPr lang="en-US" altLang="zh-CN" sz="1100" dirty="0"/>
              <a:t>   - the MC service client on N3GPP device requests the gateway UE to handle the MBMS signaling</a:t>
            </a:r>
          </a:p>
        </p:txBody>
      </p:sp>
      <p:sp>
        <p:nvSpPr>
          <p:cNvPr id="34" name="TextBox 33"/>
          <p:cNvSpPr txBox="1"/>
          <p:nvPr/>
        </p:nvSpPr>
        <p:spPr>
          <a:xfrm>
            <a:off x="7826526" y="4933258"/>
            <a:ext cx="3929192" cy="461665"/>
          </a:xfrm>
          <a:prstGeom prst="rect">
            <a:avLst/>
          </a:prstGeom>
          <a:solidFill>
            <a:srgbClr val="FFFF00"/>
          </a:solidFill>
        </p:spPr>
        <p:txBody>
          <a:bodyPr wrap="square" rtlCol="0">
            <a:spAutoFit/>
          </a:bodyPr>
          <a:lstStyle/>
          <a:p>
            <a:r>
              <a:rPr lang="en-US" altLang="zh-CN" sz="1200" dirty="0"/>
              <a:t>4. A </a:t>
            </a:r>
            <a:r>
              <a:rPr lang="en-US" altLang="zh-CN" sz="1200" b="1" dirty="0"/>
              <a:t>new GW MC service ID</a:t>
            </a:r>
            <a:r>
              <a:rPr lang="en-US" altLang="zh-CN" sz="1200" dirty="0"/>
              <a:t> is introduced and used in the information flows in 11.5.2 and  11.5.3</a:t>
            </a:r>
            <a:endParaRPr lang="zh-CN" altLang="en-US" sz="1200" dirty="0"/>
          </a:p>
        </p:txBody>
      </p:sp>
      <p:sp>
        <p:nvSpPr>
          <p:cNvPr id="30" name="Rectangle 29"/>
          <p:cNvSpPr/>
          <p:nvPr/>
        </p:nvSpPr>
        <p:spPr>
          <a:xfrm>
            <a:off x="7826526" y="5421845"/>
            <a:ext cx="4210086" cy="923330"/>
          </a:xfrm>
          <a:prstGeom prst="rect">
            <a:avLst/>
          </a:prstGeom>
        </p:spPr>
        <p:txBody>
          <a:bodyPr wrap="square">
            <a:spAutoFit/>
          </a:bodyPr>
          <a:lstStyle/>
          <a:p>
            <a:r>
              <a:rPr lang="en-US" altLang="zh-CN" sz="900" dirty="0"/>
              <a:t>8.1.7	GW MC service ID</a:t>
            </a:r>
          </a:p>
          <a:p>
            <a:r>
              <a:rPr lang="en-US" altLang="zh-CN" sz="900" dirty="0"/>
              <a:t>The GW MC service ID is used for connection </a:t>
            </a:r>
            <a:r>
              <a:rPr lang="en-US" altLang="zh-CN" sz="900" dirty="0" err="1"/>
              <a:t>authorisation</a:t>
            </a:r>
            <a:r>
              <a:rPr lang="en-US" altLang="zh-CN" sz="900" dirty="0"/>
              <a:t> of non-3GPP devices via an MC gateway UE with an MC system. The GW MC service ID indicates the MC service.</a:t>
            </a:r>
          </a:p>
          <a:p>
            <a:r>
              <a:rPr lang="en-US" altLang="zh-CN" sz="900" dirty="0"/>
              <a:t>The MC service ID used for MC service </a:t>
            </a:r>
            <a:r>
              <a:rPr lang="en-US" altLang="zh-CN" sz="900" dirty="0" err="1"/>
              <a:t>authorisation</a:t>
            </a:r>
            <a:r>
              <a:rPr lang="en-US" altLang="zh-CN" sz="900" dirty="0"/>
              <a:t> and the GW MC service ID used for connection authorization may have different values. Both identities are configured by the Mission Critical </a:t>
            </a:r>
            <a:r>
              <a:rPr lang="en-US" altLang="zh-CN" sz="900" dirty="0" err="1"/>
              <a:t>Organisation</a:t>
            </a:r>
            <a:r>
              <a:rPr lang="en-US" altLang="zh-CN" sz="900" dirty="0"/>
              <a:t>.</a:t>
            </a:r>
          </a:p>
        </p:txBody>
      </p:sp>
    </p:spTree>
    <p:extLst>
      <p:ext uri="{BB962C8B-B14F-4D97-AF65-F5344CB8AC3E}">
        <p14:creationId xmlns:p14="http://schemas.microsoft.com/office/powerpoint/2010/main" val="3160322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b="1" dirty="0">
                <a:solidFill>
                  <a:srgbClr val="FF0000"/>
                </a:solidFill>
              </a:rPr>
              <a:t>Why connection authorization is needed ?</a:t>
            </a:r>
            <a:endParaRPr lang="en-GB" altLang="en-US" sz="2800" b="1" dirty="0">
              <a:solidFill>
                <a:srgbClr val="FF0000"/>
              </a:solidFill>
            </a:endParaRPr>
          </a:p>
        </p:txBody>
      </p:sp>
      <p:sp>
        <p:nvSpPr>
          <p:cNvPr id="14" name="Content Placeholder 13"/>
          <p:cNvSpPr>
            <a:spLocks noGrp="1"/>
          </p:cNvSpPr>
          <p:nvPr>
            <p:ph idx="1"/>
          </p:nvPr>
        </p:nvSpPr>
        <p:spPr>
          <a:xfrm>
            <a:off x="440872" y="1401296"/>
            <a:ext cx="10936834" cy="4891928"/>
          </a:xfrm>
        </p:spPr>
        <p:txBody>
          <a:bodyPr/>
          <a:lstStyle/>
          <a:p>
            <a:r>
              <a:rPr lang="en-US" altLang="zh-CN" sz="1400" dirty="0"/>
              <a:t>Currently why such connection authorization is needed, i.e., what is going to be achieved by performing such connection authorization ? In 11.5.1.2.1, it describes “</a:t>
            </a:r>
            <a:r>
              <a:rPr lang="en-GB" altLang="zh-CN" sz="1400" i="1" dirty="0"/>
              <a:t>The MC server performs authorization for </a:t>
            </a:r>
            <a:r>
              <a:rPr lang="en-GB" altLang="zh-CN" sz="1400" i="1" dirty="0">
                <a:solidFill>
                  <a:srgbClr val="FF0000"/>
                </a:solidFill>
              </a:rPr>
              <a:t>the use of the MC gateway UE by the MC gateway client</a:t>
            </a:r>
            <a:r>
              <a:rPr lang="en-GB" altLang="zh-CN" sz="1400" i="1" dirty="0"/>
              <a:t>, </a:t>
            </a:r>
            <a:r>
              <a:rPr lang="en-GB" altLang="zh-CN" sz="1400" i="1" dirty="0">
                <a:solidFill>
                  <a:srgbClr val="FF0000"/>
                </a:solidFill>
              </a:rPr>
              <a:t>i.e. the binding between the MC gateway UE and the MC gateway client is authorized and controlled by the MC server. </a:t>
            </a:r>
            <a:r>
              <a:rPr lang="en-US" altLang="zh-CN" sz="1400" dirty="0"/>
              <a:t>”.</a:t>
            </a:r>
          </a:p>
          <a:p>
            <a:r>
              <a:rPr lang="en-US" altLang="zh-CN" sz="1400" dirty="0"/>
              <a:t>Q1: Why such connection authorization is needed?</a:t>
            </a:r>
          </a:p>
          <a:p>
            <a:pPr lvl="1"/>
            <a:r>
              <a:rPr lang="en-US" altLang="zh-CN" sz="1200" dirty="0"/>
              <a:t>Restrict the usage of MC gateway UE.  Per service, per user, per data flow (i.e., authentication message, service authorization message, group call message) ?</a:t>
            </a:r>
          </a:p>
          <a:p>
            <a:pPr lvl="1"/>
            <a:r>
              <a:rPr lang="en-US" altLang="zh-CN" sz="1200" dirty="0"/>
              <a:t>However, there is no description about whether and how the MC gateway UE will identify the traffic from the N3GPP device is from an connection authorized user or non-authorized user. In addition, there is not description about whether and how the MC gateway UE will identify the traffic is specific to a certain service or user or data flow. </a:t>
            </a:r>
            <a:endParaRPr lang="en-US" altLang="zh-CN" sz="1000" dirty="0"/>
          </a:p>
          <a:p>
            <a:r>
              <a:rPr lang="en-US" altLang="zh-CN" sz="1400" dirty="0"/>
              <a:t>Q2: What happened without such connection authorization ?</a:t>
            </a:r>
          </a:p>
          <a:p>
            <a:pPr lvl="1"/>
            <a:r>
              <a:rPr lang="en-US" altLang="zh-CN" sz="1200" dirty="0"/>
              <a:t>Any user and use the MC gateway UE to exchange any traffic</a:t>
            </a:r>
          </a:p>
          <a:p>
            <a:pPr lvl="1"/>
            <a:r>
              <a:rPr lang="en-US" altLang="zh-CN" sz="1200" dirty="0"/>
              <a:t>Other issues ?</a:t>
            </a:r>
          </a:p>
          <a:p>
            <a:r>
              <a:rPr lang="en-US" altLang="zh-CN" sz="1400" dirty="0"/>
              <a:t>Q3: Authorize “what”?</a:t>
            </a:r>
          </a:p>
          <a:p>
            <a:pPr lvl="1"/>
            <a:r>
              <a:rPr lang="en-US" altLang="zh-CN" sz="1100" b="1" dirty="0"/>
              <a:t>Case A: a certain MC service user can only use a specific MC gateway UE(s), i.e., the association b/w the MC service user and the MC gateway UE. </a:t>
            </a:r>
            <a:r>
              <a:rPr lang="en-US" altLang="zh-CN" sz="1100" dirty="0"/>
              <a:t>There is a association between the MC service user and a MC gateway UE and only the allowed MC service user can use the specific MC gateway UE. The server will check such association.</a:t>
            </a:r>
          </a:p>
          <a:p>
            <a:pPr lvl="1"/>
            <a:r>
              <a:rPr lang="en-US" altLang="zh-CN" sz="1100" b="1" dirty="0"/>
              <a:t>Case B: any MC service user who may login the MC client within the N3GPP device, i.e., the connection b/w the N3GPP device and the MC gateway UE</a:t>
            </a:r>
            <a:r>
              <a:rPr lang="en-US" altLang="zh-CN" sz="1100" dirty="0"/>
              <a:t>. The server dose not care about “who” will login the MC client and use this MC gateway UE. This connection authorization is only performed once, rather than for each new MC service user connected to the MC gateway UE.</a:t>
            </a:r>
          </a:p>
          <a:p>
            <a:endParaRPr lang="en-US" altLang="zh-CN" sz="1400" dirty="0"/>
          </a:p>
          <a:p>
            <a:r>
              <a:rPr lang="en-US" altLang="zh-CN" sz="1400" dirty="0"/>
              <a:t>The answers to the above questions impact the functional model, the connection authorization and the meaning and usage of “GW MC service ID”.</a:t>
            </a:r>
            <a:endParaRPr lang="en-US" altLang="zh-CN" sz="1100" dirty="0"/>
          </a:p>
          <a:p>
            <a:endParaRPr lang="en-US" altLang="zh-CN" sz="1100" dirty="0"/>
          </a:p>
          <a:p>
            <a:endParaRPr lang="en-US" altLang="zh-CN" sz="1100" dirty="0"/>
          </a:p>
          <a:p>
            <a:endParaRPr lang="en-US" altLang="zh-CN" sz="1100" dirty="0"/>
          </a:p>
          <a:p>
            <a:endParaRPr lang="en-US" altLang="zh-CN" sz="1100" dirty="0"/>
          </a:p>
          <a:p>
            <a:endParaRPr lang="en-US" altLang="zh-CN" sz="1100" dirty="0"/>
          </a:p>
          <a:p>
            <a:endParaRPr lang="en-US" altLang="zh-CN" sz="1100" dirty="0"/>
          </a:p>
        </p:txBody>
      </p:sp>
    </p:spTree>
    <p:extLst>
      <p:ext uri="{BB962C8B-B14F-4D97-AF65-F5344CB8AC3E}">
        <p14:creationId xmlns:p14="http://schemas.microsoft.com/office/powerpoint/2010/main" val="2553337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0" y="225045"/>
            <a:ext cx="11237153" cy="1104917"/>
          </a:xfrm>
        </p:spPr>
        <p:txBody>
          <a:bodyPr/>
          <a:lstStyle/>
          <a:p>
            <a:r>
              <a:rPr lang="en-US" altLang="zh-CN" sz="2800" b="1" dirty="0">
                <a:solidFill>
                  <a:srgbClr val="FF0000"/>
                </a:solidFill>
              </a:rPr>
              <a:t>Issue#1 - Architecture and functional model issues</a:t>
            </a:r>
          </a:p>
        </p:txBody>
      </p:sp>
      <p:sp>
        <p:nvSpPr>
          <p:cNvPr id="14" name="Content Placeholder 13"/>
          <p:cNvSpPr>
            <a:spLocks noGrp="1"/>
          </p:cNvSpPr>
          <p:nvPr>
            <p:ph idx="1"/>
          </p:nvPr>
        </p:nvSpPr>
        <p:spPr>
          <a:xfrm>
            <a:off x="4714761" y="1325239"/>
            <a:ext cx="6662271" cy="4351338"/>
          </a:xfrm>
        </p:spPr>
        <p:txBody>
          <a:bodyPr/>
          <a:lstStyle/>
          <a:p>
            <a:r>
              <a:rPr lang="en-US" altLang="zh-CN" sz="1600" dirty="0"/>
              <a:t>In current MC gateway UE clause, the MC gateway client needs to finish the connection authorization firstly, then start to initiate the identity authentication towards the IDM, service authorization towards the MC service server, and then the affiliation, group call…….</a:t>
            </a:r>
            <a:endParaRPr lang="en-US" altLang="zh-CN" sz="1200" dirty="0"/>
          </a:p>
          <a:p>
            <a:r>
              <a:rPr lang="en-US" altLang="zh-CN" sz="1600" dirty="0"/>
              <a:t>Issue: In the Figure 11.2.1-1, the MCX-n, CSC-n, SIP-1, HTTP-1 between the N3GPP UE and the servers are divided by the MC gateway UE. However, the MC gateway UE will not process the MCX-n, CSC-n, SIP-1,HTTP-1 messages from the N3GPP device except transparently routing them as “media”. In other words,  the target of those MCX-n, CSC-n, SIP-1 , HTTP-1 message is the server, not the MC gateway UE</a:t>
            </a:r>
          </a:p>
          <a:p>
            <a:r>
              <a:rPr lang="en-US" altLang="zh-CN" sz="1600" dirty="0">
                <a:solidFill>
                  <a:srgbClr val="FF0000"/>
                </a:solidFill>
              </a:rPr>
              <a:t>Proposal</a:t>
            </a:r>
            <a:r>
              <a:rPr lang="en-US" altLang="zh-CN" sz="1600" dirty="0"/>
              <a:t>: </a:t>
            </a:r>
          </a:p>
          <a:p>
            <a:pPr lvl="1"/>
            <a:r>
              <a:rPr lang="en-US" altLang="zh-CN" sz="1200" dirty="0"/>
              <a:t>Reconstruct the functional model for application plan and </a:t>
            </a:r>
            <a:r>
              <a:rPr lang="en-US" altLang="zh-CN" sz="1200" dirty="0" err="1"/>
              <a:t>sinalling</a:t>
            </a:r>
            <a:r>
              <a:rPr lang="en-US" altLang="zh-CN" sz="1200" dirty="0"/>
              <a:t> plane, i.e., keep the application layer reference point (GW-local and GW-core) in figure 11.2.1-1, and move the signaling plane (SIP-1 and HTTP-1) to a new functional model.</a:t>
            </a:r>
          </a:p>
          <a:p>
            <a:pPr lvl="1"/>
            <a:r>
              <a:rPr lang="en-US" altLang="zh-CN" sz="1200" dirty="0"/>
              <a:t>Update clause 11.2.3 to capture that the MC gateway UE also routes all the MCX-n, CSC-n traffic between the CSC server and MC service server.</a:t>
            </a:r>
          </a:p>
          <a:p>
            <a:pPr lvl="1"/>
            <a:endParaRPr lang="en-US" altLang="zh-CN" sz="1200" dirty="0"/>
          </a:p>
        </p:txBody>
      </p:sp>
      <p:graphicFrame>
        <p:nvGraphicFramePr>
          <p:cNvPr id="39" name="Object 38"/>
          <p:cNvGraphicFramePr>
            <a:graphicFrameLocks noChangeAspect="1"/>
          </p:cNvGraphicFramePr>
          <p:nvPr>
            <p:extLst>
              <p:ext uri="{D42A27DB-BD31-4B8C-83A1-F6EECF244321}">
                <p14:modId xmlns:p14="http://schemas.microsoft.com/office/powerpoint/2010/main" val="814213316"/>
              </p:ext>
            </p:extLst>
          </p:nvPr>
        </p:nvGraphicFramePr>
        <p:xfrm>
          <a:off x="357200" y="1416190"/>
          <a:ext cx="4211481" cy="2777885"/>
        </p:xfrm>
        <a:graphic>
          <a:graphicData uri="http://schemas.openxmlformats.org/presentationml/2006/ole">
            <mc:AlternateContent xmlns:mc="http://schemas.openxmlformats.org/markup-compatibility/2006">
              <mc:Choice xmlns:v="urn:schemas-microsoft-com:vml" Requires="v">
                <p:oleObj spid="_x0000_s7190" r:id="rId3" imgW="9029624" imgH="7277134" progId="Visio.Drawing.15">
                  <p:embed/>
                </p:oleObj>
              </mc:Choice>
              <mc:Fallback>
                <p:oleObj r:id="rId3" imgW="9029624" imgH="7277134"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200" y="1416190"/>
                        <a:ext cx="4211481" cy="2777885"/>
                      </a:xfrm>
                      <a:prstGeom prst="rect">
                        <a:avLst/>
                      </a:prstGeom>
                      <a:noFill/>
                    </p:spPr>
                  </p:pic>
                </p:oleObj>
              </mc:Fallback>
            </mc:AlternateContent>
          </a:graphicData>
        </a:graphic>
      </p:graphicFrame>
      <p:cxnSp>
        <p:nvCxnSpPr>
          <p:cNvPr id="3" name="Straight Arrow Connector 2"/>
          <p:cNvCxnSpPr/>
          <p:nvPr/>
        </p:nvCxnSpPr>
        <p:spPr>
          <a:xfrm>
            <a:off x="944282" y="1762826"/>
            <a:ext cx="1069788" cy="0"/>
          </a:xfrm>
          <a:prstGeom prst="straightConnector1">
            <a:avLst/>
          </a:prstGeom>
          <a:ln w="28575">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2462940" y="1768803"/>
            <a:ext cx="1415789" cy="0"/>
          </a:xfrm>
          <a:prstGeom prst="straightConnector1">
            <a:avLst/>
          </a:prstGeom>
          <a:ln w="28575">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graphicFrame>
        <p:nvGraphicFramePr>
          <p:cNvPr id="81" name="Object 80"/>
          <p:cNvGraphicFramePr>
            <a:graphicFrameLocks noChangeAspect="1"/>
          </p:cNvGraphicFramePr>
          <p:nvPr>
            <p:extLst>
              <p:ext uri="{D42A27DB-BD31-4B8C-83A1-F6EECF244321}">
                <p14:modId xmlns:p14="http://schemas.microsoft.com/office/powerpoint/2010/main" val="2037478744"/>
              </p:ext>
            </p:extLst>
          </p:nvPr>
        </p:nvGraphicFramePr>
        <p:xfrm>
          <a:off x="432063" y="4690108"/>
          <a:ext cx="3837359" cy="1410001"/>
        </p:xfrm>
        <a:graphic>
          <a:graphicData uri="http://schemas.openxmlformats.org/presentationml/2006/ole">
            <mc:AlternateContent xmlns:mc="http://schemas.openxmlformats.org/markup-compatibility/2006">
              <mc:Choice xmlns:v="urn:schemas-microsoft-com:vml" Requires="v">
                <p:oleObj spid="_x0000_s7191" r:id="rId5" imgW="8671489" imgH="2933661" progId="Visio.Drawing.15">
                  <p:embed/>
                </p:oleObj>
              </mc:Choice>
              <mc:Fallback>
                <p:oleObj r:id="rId5" imgW="8671489" imgH="2933661" progId="Visio.Drawing.15">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2063" y="4690108"/>
                        <a:ext cx="3837359" cy="1410001"/>
                      </a:xfrm>
                      <a:prstGeom prst="rect">
                        <a:avLst/>
                      </a:prstGeom>
                      <a:noFill/>
                    </p:spPr>
                  </p:pic>
                </p:oleObj>
              </mc:Fallback>
            </mc:AlternateContent>
          </a:graphicData>
        </a:graphic>
      </p:graphicFrame>
      <p:cxnSp>
        <p:nvCxnSpPr>
          <p:cNvPr id="82" name="Straight Arrow Connector 81"/>
          <p:cNvCxnSpPr/>
          <p:nvPr/>
        </p:nvCxnSpPr>
        <p:spPr>
          <a:xfrm>
            <a:off x="1012012" y="5649135"/>
            <a:ext cx="2677459" cy="0"/>
          </a:xfrm>
          <a:prstGeom prst="straightConnector1">
            <a:avLst/>
          </a:prstGeom>
          <a:ln w="28575">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a:off x="349770" y="4261877"/>
            <a:ext cx="4064000" cy="261610"/>
          </a:xfrm>
          <a:prstGeom prst="rect">
            <a:avLst/>
          </a:prstGeom>
        </p:spPr>
        <p:txBody>
          <a:bodyPr wrap="square">
            <a:spAutoFit/>
          </a:bodyPr>
          <a:lstStyle/>
          <a:p>
            <a:r>
              <a:rPr lang="en-US" altLang="zh-CN" sz="1050" dirty="0"/>
              <a:t>Figure 11.2.1-1: Functional model of MC gateway UE </a:t>
            </a:r>
            <a:r>
              <a:rPr lang="en-US" altLang="zh-CN" sz="1050" dirty="0" err="1"/>
              <a:t>signalling</a:t>
            </a:r>
            <a:r>
              <a:rPr lang="en-US" altLang="zh-CN" sz="1050" dirty="0"/>
              <a:t> plane</a:t>
            </a:r>
            <a:endParaRPr lang="zh-CN" altLang="en-US" sz="1050" dirty="0"/>
          </a:p>
        </p:txBody>
      </p:sp>
      <p:sp>
        <p:nvSpPr>
          <p:cNvPr id="70" name="Oval 69"/>
          <p:cNvSpPr/>
          <p:nvPr/>
        </p:nvSpPr>
        <p:spPr>
          <a:xfrm>
            <a:off x="902448" y="2103718"/>
            <a:ext cx="962212" cy="1912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Oval 84"/>
          <p:cNvSpPr/>
          <p:nvPr/>
        </p:nvSpPr>
        <p:spPr>
          <a:xfrm>
            <a:off x="998070" y="2957649"/>
            <a:ext cx="962212" cy="1912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Oval 85"/>
          <p:cNvSpPr/>
          <p:nvPr/>
        </p:nvSpPr>
        <p:spPr>
          <a:xfrm>
            <a:off x="998070" y="3298540"/>
            <a:ext cx="962212" cy="1912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Oval 86"/>
          <p:cNvSpPr/>
          <p:nvPr/>
        </p:nvSpPr>
        <p:spPr>
          <a:xfrm>
            <a:off x="2617692" y="2097742"/>
            <a:ext cx="1195295" cy="1912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Oval 87"/>
          <p:cNvSpPr/>
          <p:nvPr/>
        </p:nvSpPr>
        <p:spPr>
          <a:xfrm>
            <a:off x="2601152" y="2915699"/>
            <a:ext cx="1277577" cy="1912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Oval 88"/>
          <p:cNvSpPr/>
          <p:nvPr/>
        </p:nvSpPr>
        <p:spPr>
          <a:xfrm>
            <a:off x="2573186" y="3278725"/>
            <a:ext cx="1305543" cy="1912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Oval 89"/>
          <p:cNvSpPr/>
          <p:nvPr/>
        </p:nvSpPr>
        <p:spPr>
          <a:xfrm>
            <a:off x="1012012" y="3631097"/>
            <a:ext cx="962212" cy="1912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Oval 90"/>
          <p:cNvSpPr/>
          <p:nvPr/>
        </p:nvSpPr>
        <p:spPr>
          <a:xfrm>
            <a:off x="2629035" y="3638032"/>
            <a:ext cx="1249693" cy="19124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20861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0871" y="225045"/>
            <a:ext cx="10515600" cy="110491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b="1" dirty="0">
                <a:solidFill>
                  <a:srgbClr val="FF0000"/>
                </a:solidFill>
              </a:rPr>
              <a:t>Issue#2 Scenario and connection authorization issues</a:t>
            </a:r>
            <a:endParaRPr lang="en-GB" altLang="en-US" sz="2800" b="1" dirty="0">
              <a:solidFill>
                <a:srgbClr val="FF0000"/>
              </a:solidFill>
            </a:endParaRPr>
          </a:p>
        </p:txBody>
      </p:sp>
      <p:graphicFrame>
        <p:nvGraphicFramePr>
          <p:cNvPr id="38" name="Object 37"/>
          <p:cNvGraphicFramePr>
            <a:graphicFrameLocks noChangeAspect="1"/>
          </p:cNvGraphicFramePr>
          <p:nvPr>
            <p:extLst>
              <p:ext uri="{D42A27DB-BD31-4B8C-83A1-F6EECF244321}">
                <p14:modId xmlns:p14="http://schemas.microsoft.com/office/powerpoint/2010/main" val="866160494"/>
              </p:ext>
            </p:extLst>
          </p:nvPr>
        </p:nvGraphicFramePr>
        <p:xfrm>
          <a:off x="191121" y="1644836"/>
          <a:ext cx="3009900" cy="2790825"/>
        </p:xfrm>
        <a:graphic>
          <a:graphicData uri="http://schemas.openxmlformats.org/presentationml/2006/ole">
            <mc:AlternateContent xmlns:mc="http://schemas.openxmlformats.org/markup-compatibility/2006">
              <mc:Choice xmlns:v="urn:schemas-microsoft-com:vml" Requires="v">
                <p:oleObj spid="_x0000_s3174" r:id="rId3" imgW="3002209" imgH="2796358" progId="Visio.Drawing.15">
                  <p:embed/>
                </p:oleObj>
              </mc:Choice>
              <mc:Fallback>
                <p:oleObj r:id="rId3" imgW="3002209" imgH="2796358"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121" y="1644836"/>
                        <a:ext cx="3009900" cy="2790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 name="TextBox 38"/>
          <p:cNvSpPr txBox="1"/>
          <p:nvPr/>
        </p:nvSpPr>
        <p:spPr>
          <a:xfrm>
            <a:off x="175710" y="1437663"/>
            <a:ext cx="910827" cy="246221"/>
          </a:xfrm>
          <a:prstGeom prst="rect">
            <a:avLst/>
          </a:prstGeom>
          <a:noFill/>
        </p:spPr>
        <p:txBody>
          <a:bodyPr wrap="none" rtlCol="0">
            <a:spAutoFit/>
          </a:bodyPr>
          <a:lstStyle/>
          <a:p>
            <a:pPr defTabSz="914400">
              <a:defRPr/>
            </a:pPr>
            <a:r>
              <a:rPr lang="en-US" altLang="zh-CN" sz="1000" kern="0" dirty="0">
                <a:solidFill>
                  <a:srgbClr val="000000"/>
                </a:solidFill>
                <a:ea typeface="宋体" pitchFamily="2" charset="-122"/>
              </a:rPr>
              <a:t>N3GPP device</a:t>
            </a:r>
            <a:endParaRPr lang="zh-CN" altLang="en-US" sz="1000" kern="0" dirty="0">
              <a:solidFill>
                <a:srgbClr val="000000"/>
              </a:solidFill>
              <a:ea typeface="宋体" pitchFamily="2" charset="-122"/>
            </a:endParaRPr>
          </a:p>
        </p:txBody>
      </p:sp>
      <p:sp>
        <p:nvSpPr>
          <p:cNvPr id="40" name="TextBox 39"/>
          <p:cNvSpPr txBox="1"/>
          <p:nvPr/>
        </p:nvSpPr>
        <p:spPr>
          <a:xfrm>
            <a:off x="1343739" y="1461868"/>
            <a:ext cx="551754" cy="246221"/>
          </a:xfrm>
          <a:prstGeom prst="rect">
            <a:avLst/>
          </a:prstGeom>
          <a:noFill/>
        </p:spPr>
        <p:txBody>
          <a:bodyPr wrap="none" rtlCol="0">
            <a:spAutoFit/>
          </a:bodyPr>
          <a:lstStyle/>
          <a:p>
            <a:pPr defTabSz="914400">
              <a:defRPr/>
            </a:pPr>
            <a:r>
              <a:rPr lang="en-US" altLang="zh-CN" sz="1000" kern="0" dirty="0">
                <a:solidFill>
                  <a:srgbClr val="000000"/>
                </a:solidFill>
                <a:ea typeface="宋体" pitchFamily="2" charset="-122"/>
              </a:rPr>
              <a:t>GW UE</a:t>
            </a:r>
            <a:endParaRPr lang="zh-CN" altLang="en-US" sz="1000" kern="0" dirty="0">
              <a:solidFill>
                <a:srgbClr val="000000"/>
              </a:solidFill>
              <a:ea typeface="宋体" pitchFamily="2" charset="-122"/>
            </a:endParaRPr>
          </a:p>
        </p:txBody>
      </p:sp>
      <p:sp>
        <p:nvSpPr>
          <p:cNvPr id="41" name="TextBox 40"/>
          <p:cNvSpPr txBox="1"/>
          <p:nvPr/>
        </p:nvSpPr>
        <p:spPr>
          <a:xfrm>
            <a:off x="2316019" y="1461868"/>
            <a:ext cx="766557" cy="246221"/>
          </a:xfrm>
          <a:prstGeom prst="rect">
            <a:avLst/>
          </a:prstGeom>
          <a:noFill/>
        </p:spPr>
        <p:txBody>
          <a:bodyPr wrap="none" rtlCol="0">
            <a:spAutoFit/>
          </a:bodyPr>
          <a:lstStyle/>
          <a:p>
            <a:pPr defTabSz="914400">
              <a:defRPr/>
            </a:pPr>
            <a:r>
              <a:rPr lang="en-US" altLang="zh-CN" sz="1000" kern="0" dirty="0">
                <a:solidFill>
                  <a:srgbClr val="000000"/>
                </a:solidFill>
                <a:ea typeface="宋体" pitchFamily="2" charset="-122"/>
              </a:rPr>
              <a:t>MC servers</a:t>
            </a:r>
            <a:endParaRPr lang="zh-CN" altLang="en-US" sz="1000" kern="0" dirty="0">
              <a:solidFill>
                <a:srgbClr val="000000"/>
              </a:solidFill>
              <a:ea typeface="宋体" pitchFamily="2" charset="-122"/>
            </a:endParaRPr>
          </a:p>
        </p:txBody>
      </p:sp>
      <p:sp>
        <p:nvSpPr>
          <p:cNvPr id="42" name="TextBox 41"/>
          <p:cNvSpPr txBox="1"/>
          <p:nvPr/>
        </p:nvSpPr>
        <p:spPr>
          <a:xfrm>
            <a:off x="886404" y="1296991"/>
            <a:ext cx="1715213" cy="169277"/>
          </a:xfrm>
          <a:prstGeom prst="rect">
            <a:avLst/>
          </a:prstGeom>
          <a:solidFill>
            <a:schemeClr val="bg2"/>
          </a:solidFill>
        </p:spPr>
        <p:txBody>
          <a:bodyPr wrap="none" lIns="0" tIns="0" rIns="0" bIns="0" rtlCol="0">
            <a:spAutoFit/>
          </a:bodyPr>
          <a:lstStyle/>
          <a:p>
            <a:pPr algn="l"/>
            <a:r>
              <a:rPr kumimoji="1" lang="en-US" altLang="zh-CN" sz="1100" dirty="0">
                <a:solidFill>
                  <a:srgbClr val="000000"/>
                </a:solidFill>
                <a:latin typeface="Microsoft YaHei" panose="020B0503020204020204" pitchFamily="34" charset="-122"/>
                <a:ea typeface="Microsoft YaHei" panose="020B0503020204020204" pitchFamily="34" charset="-122"/>
              </a:rPr>
              <a:t>N3GPP</a:t>
            </a:r>
            <a:r>
              <a:rPr kumimoji="1" lang="zh-CN" altLang="en-US" sz="1100" dirty="0">
                <a:solidFill>
                  <a:srgbClr val="000000"/>
                </a:solidFill>
                <a:latin typeface="Microsoft YaHei" panose="020B0503020204020204" pitchFamily="34" charset="-122"/>
                <a:ea typeface="Microsoft YaHei" panose="020B0503020204020204" pitchFamily="34" charset="-122"/>
              </a:rPr>
              <a:t> </a:t>
            </a:r>
            <a:r>
              <a:rPr kumimoji="1" lang="en-US" altLang="zh-CN" sz="1100" dirty="0">
                <a:solidFill>
                  <a:srgbClr val="000000"/>
                </a:solidFill>
                <a:latin typeface="Microsoft YaHei" panose="020B0503020204020204" pitchFamily="34" charset="-122"/>
                <a:ea typeface="Microsoft YaHei" panose="020B0503020204020204" pitchFamily="34" charset="-122"/>
              </a:rPr>
              <a:t>device host Client</a:t>
            </a:r>
            <a:endParaRPr kumimoji="1" lang="zh-CN" altLang="en-US" sz="1100" dirty="0">
              <a:solidFill>
                <a:srgbClr val="000000"/>
              </a:solidFill>
              <a:latin typeface="Microsoft YaHei" panose="020B0503020204020204" pitchFamily="34" charset="-122"/>
              <a:ea typeface="Microsoft YaHei" panose="020B0503020204020204" pitchFamily="34" charset="-122"/>
            </a:endParaRPr>
          </a:p>
        </p:txBody>
      </p:sp>
      <p:graphicFrame>
        <p:nvGraphicFramePr>
          <p:cNvPr id="46" name="Object 45"/>
          <p:cNvGraphicFramePr>
            <a:graphicFrameLocks noChangeAspect="1"/>
          </p:cNvGraphicFramePr>
          <p:nvPr>
            <p:extLst>
              <p:ext uri="{D42A27DB-BD31-4B8C-83A1-F6EECF244321}">
                <p14:modId xmlns:p14="http://schemas.microsoft.com/office/powerpoint/2010/main" val="4108509781"/>
              </p:ext>
            </p:extLst>
          </p:nvPr>
        </p:nvGraphicFramePr>
        <p:xfrm>
          <a:off x="3779190" y="1884570"/>
          <a:ext cx="2495550" cy="2200275"/>
        </p:xfrm>
        <a:graphic>
          <a:graphicData uri="http://schemas.openxmlformats.org/presentationml/2006/ole">
            <mc:AlternateContent xmlns:mc="http://schemas.openxmlformats.org/markup-compatibility/2006">
              <mc:Choice xmlns:v="urn:schemas-microsoft-com:vml" Requires="v">
                <p:oleObj spid="_x0000_s3175" r:id="rId5" imgW="2499076" imgH="2201951" progId="Visio.Drawing.15">
                  <p:embed/>
                </p:oleObj>
              </mc:Choice>
              <mc:Fallback>
                <p:oleObj r:id="rId5" imgW="2499076" imgH="2201951" progId="Visio.Drawing.15">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9190" y="1884570"/>
                        <a:ext cx="2495550" cy="2200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 name="TextBox 46"/>
          <p:cNvSpPr txBox="1"/>
          <p:nvPr/>
        </p:nvSpPr>
        <p:spPr>
          <a:xfrm>
            <a:off x="3925165" y="1611321"/>
            <a:ext cx="551754" cy="246221"/>
          </a:xfrm>
          <a:prstGeom prst="rect">
            <a:avLst/>
          </a:prstGeom>
          <a:noFill/>
        </p:spPr>
        <p:txBody>
          <a:bodyPr wrap="none" rtlCol="0">
            <a:spAutoFit/>
          </a:bodyPr>
          <a:lstStyle/>
          <a:p>
            <a:pPr defTabSz="914400">
              <a:defRPr/>
            </a:pPr>
            <a:r>
              <a:rPr lang="en-US" altLang="zh-CN" sz="1000" kern="0" dirty="0">
                <a:solidFill>
                  <a:srgbClr val="000000"/>
                </a:solidFill>
                <a:ea typeface="宋体" pitchFamily="2" charset="-122"/>
              </a:rPr>
              <a:t>GW UE</a:t>
            </a:r>
            <a:endParaRPr lang="zh-CN" altLang="en-US" sz="1000" kern="0" dirty="0">
              <a:solidFill>
                <a:srgbClr val="000000"/>
              </a:solidFill>
              <a:ea typeface="宋体" pitchFamily="2" charset="-122"/>
            </a:endParaRPr>
          </a:p>
        </p:txBody>
      </p:sp>
      <p:sp>
        <p:nvSpPr>
          <p:cNvPr id="48" name="TextBox 47"/>
          <p:cNvSpPr txBox="1"/>
          <p:nvPr/>
        </p:nvSpPr>
        <p:spPr>
          <a:xfrm>
            <a:off x="4861329" y="1584293"/>
            <a:ext cx="766557" cy="246221"/>
          </a:xfrm>
          <a:prstGeom prst="rect">
            <a:avLst/>
          </a:prstGeom>
          <a:noFill/>
        </p:spPr>
        <p:txBody>
          <a:bodyPr wrap="none" rtlCol="0">
            <a:spAutoFit/>
          </a:bodyPr>
          <a:lstStyle/>
          <a:p>
            <a:pPr defTabSz="914400">
              <a:defRPr/>
            </a:pPr>
            <a:r>
              <a:rPr lang="en-US" altLang="zh-CN" sz="1000" kern="0" dirty="0">
                <a:solidFill>
                  <a:srgbClr val="000000"/>
                </a:solidFill>
                <a:ea typeface="宋体" pitchFamily="2" charset="-122"/>
              </a:rPr>
              <a:t>MC servers</a:t>
            </a:r>
            <a:endParaRPr lang="zh-CN" altLang="en-US" sz="1000" kern="0" dirty="0">
              <a:solidFill>
                <a:srgbClr val="000000"/>
              </a:solidFill>
              <a:ea typeface="宋体" pitchFamily="2" charset="-122"/>
            </a:endParaRPr>
          </a:p>
        </p:txBody>
      </p:sp>
      <p:sp>
        <p:nvSpPr>
          <p:cNvPr id="49" name="TextBox 48"/>
          <p:cNvSpPr txBox="1"/>
          <p:nvPr/>
        </p:nvSpPr>
        <p:spPr>
          <a:xfrm>
            <a:off x="3540909" y="1296991"/>
            <a:ext cx="1647887" cy="184666"/>
          </a:xfrm>
          <a:prstGeom prst="rect">
            <a:avLst/>
          </a:prstGeom>
          <a:solidFill>
            <a:schemeClr val="bg2"/>
          </a:solidFill>
        </p:spPr>
        <p:txBody>
          <a:bodyPr wrap="none" lIns="0" tIns="0" rIns="0" bIns="0" rtlCol="0">
            <a:spAutoFit/>
          </a:bodyPr>
          <a:lstStyle/>
          <a:p>
            <a:pPr algn="l"/>
            <a:r>
              <a:rPr kumimoji="1" lang="en-US" altLang="zh-CN" sz="1200" dirty="0">
                <a:solidFill>
                  <a:srgbClr val="000000"/>
                </a:solidFill>
                <a:latin typeface="Microsoft YaHei" panose="020B0503020204020204" pitchFamily="34" charset="-122"/>
                <a:ea typeface="Microsoft YaHei" panose="020B0503020204020204" pitchFamily="34" charset="-122"/>
              </a:rPr>
              <a:t>N3GPP not host Client</a:t>
            </a:r>
            <a:endParaRPr kumimoji="1" lang="zh-CN" altLang="en-US" sz="1200" dirty="0">
              <a:solidFill>
                <a:srgbClr val="000000"/>
              </a:solidFill>
              <a:latin typeface="Microsoft YaHei" panose="020B0503020204020204" pitchFamily="34" charset="-122"/>
              <a:ea typeface="Microsoft YaHei" panose="020B0503020204020204" pitchFamily="34" charset="-122"/>
            </a:endParaRPr>
          </a:p>
        </p:txBody>
      </p:sp>
      <p:sp>
        <p:nvSpPr>
          <p:cNvPr id="50" name="Left-Right Arrow 49"/>
          <p:cNvSpPr/>
          <p:nvPr/>
        </p:nvSpPr>
        <p:spPr>
          <a:xfrm>
            <a:off x="558927" y="4340853"/>
            <a:ext cx="2123327" cy="156891"/>
          </a:xfrm>
          <a:prstGeom prst="lef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800"/>
          </a:p>
        </p:txBody>
      </p:sp>
      <p:sp>
        <p:nvSpPr>
          <p:cNvPr id="51" name="Left-Right Arrow 50"/>
          <p:cNvSpPr/>
          <p:nvPr/>
        </p:nvSpPr>
        <p:spPr>
          <a:xfrm>
            <a:off x="3524582" y="3784092"/>
            <a:ext cx="2103719" cy="156891"/>
          </a:xfrm>
          <a:prstGeom prst="lef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800"/>
          </a:p>
        </p:txBody>
      </p:sp>
      <p:sp>
        <p:nvSpPr>
          <p:cNvPr id="52" name="TextBox 51"/>
          <p:cNvSpPr txBox="1"/>
          <p:nvPr/>
        </p:nvSpPr>
        <p:spPr>
          <a:xfrm>
            <a:off x="3634199" y="3762509"/>
            <a:ext cx="2359941" cy="215444"/>
          </a:xfrm>
          <a:prstGeom prst="rect">
            <a:avLst/>
          </a:prstGeom>
          <a:noFill/>
        </p:spPr>
        <p:txBody>
          <a:bodyPr wrap="none" rtlCol="0">
            <a:spAutoFit/>
          </a:bodyPr>
          <a:lstStyle/>
          <a:p>
            <a:pPr defTabSz="914400">
              <a:defRPr/>
            </a:pPr>
            <a:r>
              <a:rPr lang="en-US" altLang="zh-CN" sz="800" kern="0" dirty="0">
                <a:solidFill>
                  <a:srgbClr val="000000"/>
                </a:solidFill>
                <a:ea typeface="宋体" pitchFamily="2" charset="-122"/>
              </a:rPr>
              <a:t>IDM authentication, service </a:t>
            </a:r>
            <a:r>
              <a:rPr lang="en-US" altLang="zh-CN" sz="800" kern="0" dirty="0" err="1">
                <a:solidFill>
                  <a:srgbClr val="000000"/>
                </a:solidFill>
                <a:ea typeface="宋体" pitchFamily="2" charset="-122"/>
              </a:rPr>
              <a:t>authorization,group</a:t>
            </a:r>
            <a:r>
              <a:rPr lang="en-US" altLang="zh-CN" sz="800" kern="0" dirty="0">
                <a:solidFill>
                  <a:srgbClr val="000000"/>
                </a:solidFill>
                <a:ea typeface="宋体" pitchFamily="2" charset="-122"/>
              </a:rPr>
              <a:t> call</a:t>
            </a:r>
            <a:endParaRPr lang="zh-CN" altLang="en-US" sz="800" kern="0" dirty="0">
              <a:solidFill>
                <a:srgbClr val="000000"/>
              </a:solidFill>
              <a:ea typeface="宋体" pitchFamily="2" charset="-122"/>
            </a:endParaRPr>
          </a:p>
        </p:txBody>
      </p:sp>
      <p:sp>
        <p:nvSpPr>
          <p:cNvPr id="7" name="Rectangle 6"/>
          <p:cNvSpPr/>
          <p:nvPr/>
        </p:nvSpPr>
        <p:spPr>
          <a:xfrm>
            <a:off x="3218949" y="1913659"/>
            <a:ext cx="546047" cy="4961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3179226" y="1877975"/>
            <a:ext cx="745940" cy="584775"/>
          </a:xfrm>
          <a:prstGeom prst="rect">
            <a:avLst/>
          </a:prstGeom>
          <a:noFill/>
        </p:spPr>
        <p:txBody>
          <a:bodyPr wrap="square" rtlCol="0">
            <a:spAutoFit/>
          </a:bodyPr>
          <a:lstStyle/>
          <a:p>
            <a:pPr defTabSz="914400">
              <a:defRPr/>
            </a:pPr>
            <a:r>
              <a:rPr lang="en-US" altLang="zh-CN" sz="800" kern="0" dirty="0">
                <a:solidFill>
                  <a:srgbClr val="000000"/>
                </a:solidFill>
                <a:ea typeface="宋体" pitchFamily="2" charset="-122"/>
              </a:rPr>
              <a:t>MC  client hosted by the MC gateway UE </a:t>
            </a:r>
            <a:endParaRPr lang="zh-CN" altLang="en-US" sz="800" kern="0" dirty="0">
              <a:solidFill>
                <a:srgbClr val="000000"/>
              </a:solidFill>
              <a:ea typeface="宋体" pitchFamily="2" charset="-122"/>
            </a:endParaRPr>
          </a:p>
        </p:txBody>
      </p:sp>
      <p:cxnSp>
        <p:nvCxnSpPr>
          <p:cNvPr id="9" name="Straight Arrow Connector 8"/>
          <p:cNvCxnSpPr/>
          <p:nvPr/>
        </p:nvCxnSpPr>
        <p:spPr>
          <a:xfrm>
            <a:off x="3517925" y="2404622"/>
            <a:ext cx="6657" cy="1622095"/>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772581" y="4310661"/>
            <a:ext cx="2382383" cy="215444"/>
          </a:xfrm>
          <a:prstGeom prst="rect">
            <a:avLst/>
          </a:prstGeom>
          <a:noFill/>
        </p:spPr>
        <p:txBody>
          <a:bodyPr wrap="none" rtlCol="0">
            <a:spAutoFit/>
          </a:bodyPr>
          <a:lstStyle/>
          <a:p>
            <a:pPr defTabSz="914400">
              <a:defRPr/>
            </a:pPr>
            <a:r>
              <a:rPr lang="en-US" altLang="zh-CN" sz="800" kern="0" dirty="0">
                <a:solidFill>
                  <a:srgbClr val="000000"/>
                </a:solidFill>
                <a:ea typeface="宋体" pitchFamily="2" charset="-122"/>
              </a:rPr>
              <a:t>IDM authentication, service authorization, group call</a:t>
            </a:r>
            <a:endParaRPr lang="zh-CN" altLang="en-US" sz="800" kern="0" dirty="0">
              <a:solidFill>
                <a:srgbClr val="000000"/>
              </a:solidFill>
              <a:ea typeface="宋体" pitchFamily="2" charset="-122"/>
            </a:endParaRPr>
          </a:p>
        </p:txBody>
      </p:sp>
      <p:sp>
        <p:nvSpPr>
          <p:cNvPr id="54" name="Content Placeholder 13"/>
          <p:cNvSpPr>
            <a:spLocks noGrp="1"/>
          </p:cNvSpPr>
          <p:nvPr>
            <p:ph idx="1"/>
          </p:nvPr>
        </p:nvSpPr>
        <p:spPr>
          <a:xfrm>
            <a:off x="6671990" y="1273362"/>
            <a:ext cx="5004470" cy="4351338"/>
          </a:xfrm>
        </p:spPr>
        <p:txBody>
          <a:bodyPr/>
          <a:lstStyle/>
          <a:p>
            <a:r>
              <a:rPr lang="en-US" altLang="zh-CN" sz="1600" dirty="0"/>
              <a:t>Currently, any traffic not belong to the MC gateway UE should be after a connection authorization.</a:t>
            </a:r>
          </a:p>
          <a:p>
            <a:r>
              <a:rPr lang="en-US" altLang="zh-CN" sz="1600" dirty="0"/>
              <a:t>Issues:</a:t>
            </a:r>
          </a:p>
          <a:p>
            <a:pPr lvl="1"/>
            <a:r>
              <a:rPr lang="en-US" altLang="zh-CN" sz="1200" dirty="0"/>
              <a:t>Is it allowed that any traffic can be directly initiated without the connection authorization ?  It looks multiple MC Client (e.g., MCPTT client)  ‘instance’ for each user works simultaneously. </a:t>
            </a:r>
          </a:p>
          <a:p>
            <a:r>
              <a:rPr lang="en-US" altLang="zh-CN" sz="1600" dirty="0"/>
              <a:t>Relate to Q1~Q3</a:t>
            </a:r>
          </a:p>
          <a:p>
            <a:pPr lvl="1"/>
            <a:r>
              <a:rPr lang="en-US" altLang="zh-CN" sz="1200" dirty="0">
                <a:solidFill>
                  <a:srgbClr val="FF0000"/>
                </a:solidFill>
              </a:rPr>
              <a:t>Proposal</a:t>
            </a:r>
            <a:r>
              <a:rPr lang="en-US" altLang="zh-CN" sz="1200" dirty="0"/>
              <a:t>: authorize the </a:t>
            </a:r>
            <a:r>
              <a:rPr lang="en-US" altLang="zh-CN" sz="1200" b="1" dirty="0"/>
              <a:t>association</a:t>
            </a:r>
            <a:r>
              <a:rPr lang="en-US" altLang="zh-CN" sz="1200" dirty="0"/>
              <a:t> b/w the MC service </a:t>
            </a:r>
            <a:r>
              <a:rPr lang="en-US" altLang="zh-CN" sz="1200" b="1" dirty="0"/>
              <a:t>user</a:t>
            </a:r>
            <a:r>
              <a:rPr lang="en-US" altLang="zh-CN" sz="1200" dirty="0"/>
              <a:t> and the gateway UE. </a:t>
            </a:r>
          </a:p>
          <a:p>
            <a:pPr lvl="1"/>
            <a:r>
              <a:rPr lang="en-US" altLang="zh-CN" sz="1200" dirty="0">
                <a:solidFill>
                  <a:srgbClr val="FF0000"/>
                </a:solidFill>
              </a:rPr>
              <a:t>Proposal</a:t>
            </a:r>
            <a:r>
              <a:rPr lang="en-US" altLang="zh-CN" sz="1200" dirty="0"/>
              <a:t>: A unique identifier of the user should be provided in the connection request, i.e., the MC ID</a:t>
            </a:r>
          </a:p>
          <a:p>
            <a:pPr lvl="1"/>
            <a:r>
              <a:rPr lang="en-US" altLang="zh-CN" sz="1200" dirty="0">
                <a:solidFill>
                  <a:srgbClr val="FF0000"/>
                </a:solidFill>
              </a:rPr>
              <a:t>Proposal</a:t>
            </a:r>
            <a:r>
              <a:rPr lang="en-US" altLang="zh-CN" sz="1200" dirty="0"/>
              <a:t>: The MC gateway UE should provide its own identity along with the MC service user identity (MC ID) to the MC gateway UE function for the server to authorize the “association”</a:t>
            </a:r>
          </a:p>
        </p:txBody>
      </p:sp>
      <p:sp>
        <p:nvSpPr>
          <p:cNvPr id="55" name="Left-Right Arrow 54"/>
          <p:cNvSpPr/>
          <p:nvPr/>
        </p:nvSpPr>
        <p:spPr>
          <a:xfrm>
            <a:off x="9569001" y="6197488"/>
            <a:ext cx="1708416" cy="156891"/>
          </a:xfrm>
          <a:prstGeom prst="lef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 name="TextBox 55"/>
          <p:cNvSpPr txBox="1"/>
          <p:nvPr/>
        </p:nvSpPr>
        <p:spPr>
          <a:xfrm>
            <a:off x="9678616" y="5976494"/>
            <a:ext cx="1598799" cy="338554"/>
          </a:xfrm>
          <a:prstGeom prst="rect">
            <a:avLst/>
          </a:prstGeom>
          <a:noFill/>
        </p:spPr>
        <p:txBody>
          <a:bodyPr wrap="square" rtlCol="0">
            <a:spAutoFit/>
          </a:bodyPr>
          <a:lstStyle/>
          <a:p>
            <a:pPr defTabSz="914400">
              <a:defRPr/>
            </a:pPr>
            <a:r>
              <a:rPr lang="en-US" altLang="zh-CN" sz="800" kern="0" dirty="0">
                <a:solidFill>
                  <a:srgbClr val="000000"/>
                </a:solidFill>
                <a:ea typeface="宋体" pitchFamily="2" charset="-122"/>
              </a:rPr>
              <a:t>IDM authentication, service authorization, group call……</a:t>
            </a:r>
            <a:endParaRPr lang="zh-CN" altLang="en-US" sz="800" kern="0" dirty="0">
              <a:solidFill>
                <a:srgbClr val="000000"/>
              </a:solidFill>
              <a:ea typeface="宋体" pitchFamily="2" charset="-122"/>
            </a:endParaRPr>
          </a:p>
        </p:txBody>
      </p:sp>
      <p:sp>
        <p:nvSpPr>
          <p:cNvPr id="57" name="Rectangle 56"/>
          <p:cNvSpPr/>
          <p:nvPr/>
        </p:nvSpPr>
        <p:spPr>
          <a:xfrm>
            <a:off x="9263367" y="5167386"/>
            <a:ext cx="546047" cy="4961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9223644" y="5131702"/>
            <a:ext cx="745940" cy="584775"/>
          </a:xfrm>
          <a:prstGeom prst="rect">
            <a:avLst/>
          </a:prstGeom>
          <a:noFill/>
        </p:spPr>
        <p:txBody>
          <a:bodyPr wrap="square" rtlCol="0">
            <a:spAutoFit/>
          </a:bodyPr>
          <a:lstStyle/>
          <a:p>
            <a:pPr defTabSz="914400">
              <a:defRPr/>
            </a:pPr>
            <a:r>
              <a:rPr lang="en-US" altLang="zh-CN" sz="800" kern="0" dirty="0">
                <a:solidFill>
                  <a:srgbClr val="000000"/>
                </a:solidFill>
                <a:ea typeface="宋体" pitchFamily="2" charset="-122"/>
              </a:rPr>
              <a:t>MC  client hosted by the MC gateway UE </a:t>
            </a:r>
            <a:endParaRPr lang="zh-CN" altLang="en-US" sz="800" kern="0" dirty="0">
              <a:solidFill>
                <a:srgbClr val="000000"/>
              </a:solidFill>
              <a:ea typeface="宋体" pitchFamily="2" charset="-122"/>
            </a:endParaRPr>
          </a:p>
        </p:txBody>
      </p:sp>
      <p:sp>
        <p:nvSpPr>
          <p:cNvPr id="60" name="Rectangle 59"/>
          <p:cNvSpPr/>
          <p:nvPr/>
        </p:nvSpPr>
        <p:spPr>
          <a:xfrm>
            <a:off x="11004393" y="5162216"/>
            <a:ext cx="546047" cy="4961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0967612" y="5302560"/>
            <a:ext cx="745940" cy="215444"/>
          </a:xfrm>
          <a:prstGeom prst="rect">
            <a:avLst/>
          </a:prstGeom>
          <a:noFill/>
        </p:spPr>
        <p:txBody>
          <a:bodyPr wrap="square" rtlCol="0">
            <a:spAutoFit/>
          </a:bodyPr>
          <a:lstStyle/>
          <a:p>
            <a:pPr defTabSz="914400">
              <a:defRPr/>
            </a:pPr>
            <a:r>
              <a:rPr lang="en-US" altLang="zh-CN" sz="800" kern="0" dirty="0">
                <a:solidFill>
                  <a:srgbClr val="000000"/>
                </a:solidFill>
                <a:ea typeface="宋体" pitchFamily="2" charset="-122"/>
              </a:rPr>
              <a:t>MC  server</a:t>
            </a:r>
            <a:endParaRPr lang="zh-CN" altLang="en-US" sz="800" kern="0" dirty="0">
              <a:solidFill>
                <a:srgbClr val="000000"/>
              </a:solidFill>
              <a:ea typeface="宋体" pitchFamily="2" charset="-122"/>
            </a:endParaRPr>
          </a:p>
        </p:txBody>
      </p:sp>
      <p:grpSp>
        <p:nvGrpSpPr>
          <p:cNvPr id="12" name="Group 11"/>
          <p:cNvGrpSpPr/>
          <p:nvPr/>
        </p:nvGrpSpPr>
        <p:grpSpPr>
          <a:xfrm>
            <a:off x="9562343" y="5650459"/>
            <a:ext cx="1746402" cy="920738"/>
            <a:chOff x="8050296" y="4631248"/>
            <a:chExt cx="1746402" cy="1636121"/>
          </a:xfrm>
        </p:grpSpPr>
        <p:cxnSp>
          <p:nvCxnSpPr>
            <p:cNvPr id="59" name="Straight Arrow Connector 58"/>
            <p:cNvCxnSpPr/>
            <p:nvPr/>
          </p:nvCxnSpPr>
          <p:spPr>
            <a:xfrm>
              <a:off x="8050296" y="4645274"/>
              <a:ext cx="6657" cy="1622095"/>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9796697" y="4631248"/>
              <a:ext cx="1" cy="1533989"/>
            </a:xfrm>
            <a:prstGeom prst="line">
              <a:avLst/>
            </a:prstGeom>
          </p:spPr>
          <p:style>
            <a:lnRef idx="1">
              <a:schemeClr val="accent1"/>
            </a:lnRef>
            <a:fillRef idx="0">
              <a:schemeClr val="accent1"/>
            </a:fillRef>
            <a:effectRef idx="0">
              <a:schemeClr val="accent1"/>
            </a:effectRef>
            <a:fontRef idx="minor">
              <a:schemeClr val="tx1"/>
            </a:fontRef>
          </p:style>
        </p:cxnSp>
      </p:grpSp>
      <p:sp>
        <p:nvSpPr>
          <p:cNvPr id="13" name="Rectangle 12"/>
          <p:cNvSpPr/>
          <p:nvPr/>
        </p:nvSpPr>
        <p:spPr>
          <a:xfrm>
            <a:off x="8033085" y="4651677"/>
            <a:ext cx="968188" cy="20133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61"/>
          <p:cNvSpPr txBox="1"/>
          <p:nvPr/>
        </p:nvSpPr>
        <p:spPr>
          <a:xfrm>
            <a:off x="7977043" y="4383469"/>
            <a:ext cx="1157689" cy="184666"/>
          </a:xfrm>
          <a:prstGeom prst="rect">
            <a:avLst/>
          </a:prstGeom>
          <a:solidFill>
            <a:schemeClr val="bg2"/>
          </a:solidFill>
        </p:spPr>
        <p:txBody>
          <a:bodyPr wrap="none" lIns="0" tIns="0" rIns="0" bIns="0" rtlCol="0">
            <a:spAutoFit/>
          </a:bodyPr>
          <a:lstStyle/>
          <a:p>
            <a:pPr algn="l"/>
            <a:r>
              <a:rPr kumimoji="1" lang="en-US" altLang="zh-CN" sz="1200" dirty="0">
                <a:solidFill>
                  <a:srgbClr val="000000"/>
                </a:solidFill>
                <a:latin typeface="Microsoft YaHei" panose="020B0503020204020204" pitchFamily="34" charset="-122"/>
                <a:ea typeface="Microsoft YaHei" panose="020B0503020204020204" pitchFamily="34" charset="-122"/>
              </a:rPr>
              <a:t>MC gateway UE</a:t>
            </a:r>
            <a:endParaRPr kumimoji="1" lang="zh-CN" altLang="en-US" sz="1200" dirty="0">
              <a:solidFill>
                <a:srgbClr val="000000"/>
              </a:solidFill>
              <a:latin typeface="Microsoft YaHei" panose="020B0503020204020204" pitchFamily="34" charset="-122"/>
              <a:ea typeface="Microsoft YaHei" panose="020B0503020204020204" pitchFamily="34" charset="-122"/>
            </a:endParaRPr>
          </a:p>
        </p:txBody>
      </p:sp>
      <p:sp>
        <p:nvSpPr>
          <p:cNvPr id="64" name="Rectangle 63"/>
          <p:cNvSpPr/>
          <p:nvPr/>
        </p:nvSpPr>
        <p:spPr>
          <a:xfrm>
            <a:off x="8195452" y="6078720"/>
            <a:ext cx="445619" cy="3557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8158671" y="6078720"/>
            <a:ext cx="582828" cy="338554"/>
          </a:xfrm>
          <a:prstGeom prst="rect">
            <a:avLst/>
          </a:prstGeom>
          <a:noFill/>
        </p:spPr>
        <p:txBody>
          <a:bodyPr wrap="square" rtlCol="0">
            <a:spAutoFit/>
          </a:bodyPr>
          <a:lstStyle/>
          <a:p>
            <a:pPr defTabSz="914400">
              <a:defRPr/>
            </a:pPr>
            <a:r>
              <a:rPr lang="en-US" altLang="zh-CN" sz="800" kern="0" dirty="0">
                <a:solidFill>
                  <a:srgbClr val="000000"/>
                </a:solidFill>
                <a:ea typeface="宋体" pitchFamily="2" charset="-122"/>
              </a:rPr>
              <a:t>MCPTT client#1</a:t>
            </a:r>
            <a:endParaRPr lang="zh-CN" altLang="en-US" sz="800" kern="0" dirty="0">
              <a:solidFill>
                <a:srgbClr val="000000"/>
              </a:solidFill>
              <a:ea typeface="宋体" pitchFamily="2" charset="-122"/>
            </a:endParaRPr>
          </a:p>
        </p:txBody>
      </p:sp>
      <p:sp>
        <p:nvSpPr>
          <p:cNvPr id="66" name="Rectangle 65"/>
          <p:cNvSpPr/>
          <p:nvPr/>
        </p:nvSpPr>
        <p:spPr>
          <a:xfrm>
            <a:off x="8275537" y="5776040"/>
            <a:ext cx="445619" cy="3557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66"/>
          <p:cNvSpPr txBox="1"/>
          <p:nvPr/>
        </p:nvSpPr>
        <p:spPr>
          <a:xfrm>
            <a:off x="8238756" y="5776040"/>
            <a:ext cx="582828" cy="338554"/>
          </a:xfrm>
          <a:prstGeom prst="rect">
            <a:avLst/>
          </a:prstGeom>
          <a:noFill/>
        </p:spPr>
        <p:txBody>
          <a:bodyPr wrap="square" rtlCol="0">
            <a:spAutoFit/>
          </a:bodyPr>
          <a:lstStyle/>
          <a:p>
            <a:pPr defTabSz="914400">
              <a:defRPr/>
            </a:pPr>
            <a:r>
              <a:rPr lang="en-US" altLang="zh-CN" sz="800" kern="0" dirty="0">
                <a:solidFill>
                  <a:srgbClr val="000000"/>
                </a:solidFill>
                <a:ea typeface="宋体" pitchFamily="2" charset="-122"/>
              </a:rPr>
              <a:t>MCPTT client#2</a:t>
            </a:r>
            <a:endParaRPr lang="zh-CN" altLang="en-US" sz="800" kern="0" dirty="0">
              <a:solidFill>
                <a:srgbClr val="000000"/>
              </a:solidFill>
              <a:ea typeface="宋体" pitchFamily="2" charset="-122"/>
            </a:endParaRPr>
          </a:p>
        </p:txBody>
      </p:sp>
      <p:sp>
        <p:nvSpPr>
          <p:cNvPr id="68" name="Rectangle 67"/>
          <p:cNvSpPr/>
          <p:nvPr/>
        </p:nvSpPr>
        <p:spPr>
          <a:xfrm>
            <a:off x="8372587" y="5406973"/>
            <a:ext cx="445619" cy="3557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8335806" y="5406973"/>
            <a:ext cx="582828" cy="215444"/>
          </a:xfrm>
          <a:prstGeom prst="rect">
            <a:avLst/>
          </a:prstGeom>
          <a:noFill/>
        </p:spPr>
        <p:txBody>
          <a:bodyPr wrap="square" rtlCol="0">
            <a:spAutoFit/>
          </a:bodyPr>
          <a:lstStyle/>
          <a:p>
            <a:pPr defTabSz="914400">
              <a:defRPr/>
            </a:pPr>
            <a:r>
              <a:rPr lang="en-US" altLang="zh-CN" sz="800" kern="0" dirty="0">
                <a:solidFill>
                  <a:srgbClr val="000000"/>
                </a:solidFill>
                <a:ea typeface="宋体" pitchFamily="2" charset="-122"/>
              </a:rPr>
              <a:t>……</a:t>
            </a:r>
            <a:endParaRPr lang="zh-CN" altLang="en-US" sz="800" kern="0" dirty="0">
              <a:solidFill>
                <a:srgbClr val="000000"/>
              </a:solidFill>
              <a:ea typeface="宋体" pitchFamily="2" charset="-122"/>
            </a:endParaRPr>
          </a:p>
        </p:txBody>
      </p:sp>
      <p:sp>
        <p:nvSpPr>
          <p:cNvPr id="70" name="Rectangle 69"/>
          <p:cNvSpPr/>
          <p:nvPr/>
        </p:nvSpPr>
        <p:spPr>
          <a:xfrm>
            <a:off x="8438328" y="4984740"/>
            <a:ext cx="445619" cy="3557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8401547" y="4984740"/>
            <a:ext cx="582828" cy="338554"/>
          </a:xfrm>
          <a:prstGeom prst="rect">
            <a:avLst/>
          </a:prstGeom>
          <a:noFill/>
        </p:spPr>
        <p:txBody>
          <a:bodyPr wrap="square" rtlCol="0">
            <a:spAutoFit/>
          </a:bodyPr>
          <a:lstStyle/>
          <a:p>
            <a:pPr defTabSz="914400">
              <a:defRPr/>
            </a:pPr>
            <a:r>
              <a:rPr lang="en-US" altLang="zh-CN" sz="800" kern="0" dirty="0">
                <a:solidFill>
                  <a:srgbClr val="000000"/>
                </a:solidFill>
                <a:ea typeface="宋体" pitchFamily="2" charset="-122"/>
              </a:rPr>
              <a:t>MCPTT </a:t>
            </a:r>
            <a:r>
              <a:rPr lang="en-US" altLang="zh-CN" sz="800" kern="0" dirty="0" err="1">
                <a:solidFill>
                  <a:srgbClr val="000000"/>
                </a:solidFill>
                <a:ea typeface="宋体" pitchFamily="2" charset="-122"/>
              </a:rPr>
              <a:t>client#N</a:t>
            </a:r>
            <a:endParaRPr lang="zh-CN" altLang="en-US" sz="800" kern="0" dirty="0">
              <a:solidFill>
                <a:srgbClr val="000000"/>
              </a:solidFill>
              <a:ea typeface="宋体" pitchFamily="2" charset="-122"/>
            </a:endParaRPr>
          </a:p>
        </p:txBody>
      </p:sp>
      <p:sp>
        <p:nvSpPr>
          <p:cNvPr id="14" name="TextBox 13"/>
          <p:cNvSpPr txBox="1"/>
          <p:nvPr/>
        </p:nvSpPr>
        <p:spPr>
          <a:xfrm>
            <a:off x="815894" y="4669244"/>
            <a:ext cx="4882777" cy="430887"/>
          </a:xfrm>
          <a:prstGeom prst="rect">
            <a:avLst/>
          </a:prstGeom>
          <a:noFill/>
        </p:spPr>
        <p:txBody>
          <a:bodyPr wrap="square" rtlCol="0">
            <a:spAutoFit/>
          </a:bodyPr>
          <a:lstStyle/>
          <a:p>
            <a:r>
              <a:rPr lang="en-US" altLang="zh-CN" sz="1100" dirty="0"/>
              <a:t>Option#1</a:t>
            </a:r>
            <a:r>
              <a:rPr lang="zh-CN" altLang="en-US" sz="1100" dirty="0"/>
              <a:t>：</a:t>
            </a:r>
            <a:r>
              <a:rPr lang="en-US" altLang="zh-CN" sz="1100" dirty="0"/>
              <a:t>authorize the </a:t>
            </a:r>
            <a:r>
              <a:rPr lang="en-US" altLang="zh-CN" sz="1100" dirty="0" err="1">
                <a:solidFill>
                  <a:srgbClr val="FF0000"/>
                </a:solidFill>
              </a:rPr>
              <a:t>assoiciation</a:t>
            </a:r>
            <a:r>
              <a:rPr lang="en-US" altLang="zh-CN" sz="1100" dirty="0"/>
              <a:t> b/w the MC service user and the gateway UE. So the connection authorization is required for both scenarios.</a:t>
            </a:r>
          </a:p>
        </p:txBody>
      </p:sp>
      <p:sp>
        <p:nvSpPr>
          <p:cNvPr id="73" name="TextBox 72"/>
          <p:cNvSpPr txBox="1"/>
          <p:nvPr/>
        </p:nvSpPr>
        <p:spPr>
          <a:xfrm>
            <a:off x="158519" y="5523910"/>
            <a:ext cx="2711264" cy="430887"/>
          </a:xfrm>
          <a:prstGeom prst="rect">
            <a:avLst/>
          </a:prstGeom>
          <a:solidFill>
            <a:srgbClr val="FFFF00"/>
          </a:solidFill>
          <a:ln>
            <a:solidFill>
              <a:srgbClr val="FF0000"/>
            </a:solidFill>
          </a:ln>
        </p:spPr>
        <p:txBody>
          <a:bodyPr wrap="square" rtlCol="0">
            <a:spAutoFit/>
          </a:bodyPr>
          <a:lstStyle/>
          <a:p>
            <a:r>
              <a:rPr lang="en-US" altLang="zh-CN" sz="1100" dirty="0"/>
              <a:t>Why connection authorization is needed ? For what ? </a:t>
            </a:r>
            <a:endParaRPr lang="zh-CN" altLang="en-US" sz="1100" dirty="0"/>
          </a:p>
        </p:txBody>
      </p:sp>
      <p:sp>
        <p:nvSpPr>
          <p:cNvPr id="15" name="Rectangle 14"/>
          <p:cNvSpPr/>
          <p:nvPr/>
        </p:nvSpPr>
        <p:spPr>
          <a:xfrm>
            <a:off x="6816964" y="4568135"/>
            <a:ext cx="1098795" cy="1954381"/>
          </a:xfrm>
          <a:prstGeom prst="rect">
            <a:avLst/>
          </a:prstGeom>
        </p:spPr>
        <p:txBody>
          <a:bodyPr wrap="square">
            <a:spAutoFit/>
          </a:bodyPr>
          <a:lstStyle/>
          <a:p>
            <a:r>
              <a:rPr lang="en-US" altLang="zh-CN" sz="1100" dirty="0"/>
              <a:t>Option #2: authorize the </a:t>
            </a:r>
            <a:r>
              <a:rPr lang="en-US" altLang="zh-CN" sz="1100" dirty="0">
                <a:solidFill>
                  <a:srgbClr val="FF0000"/>
                </a:solidFill>
              </a:rPr>
              <a:t>connection</a:t>
            </a:r>
            <a:r>
              <a:rPr lang="en-US" altLang="zh-CN" sz="1100" dirty="0"/>
              <a:t> b/w the N3GPP device and the MC gateway UE. If so, such scenarios does not requires the connection authorization.</a:t>
            </a:r>
            <a:endParaRPr lang="zh-CN" altLang="en-US" sz="1100" dirty="0"/>
          </a:p>
        </p:txBody>
      </p:sp>
      <p:cxnSp>
        <p:nvCxnSpPr>
          <p:cNvPr id="17" name="Straight Arrow Connector 16"/>
          <p:cNvCxnSpPr>
            <a:stCxn id="73" idx="3"/>
            <a:endCxn id="14" idx="2"/>
          </p:cNvCxnSpPr>
          <p:nvPr/>
        </p:nvCxnSpPr>
        <p:spPr>
          <a:xfrm flipV="1">
            <a:off x="2869783" y="5100131"/>
            <a:ext cx="387500" cy="6392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168" name="Straight Arrow Connector 7167"/>
          <p:cNvCxnSpPr>
            <a:stCxn id="73" idx="3"/>
            <a:endCxn id="72" idx="1"/>
          </p:cNvCxnSpPr>
          <p:nvPr/>
        </p:nvCxnSpPr>
        <p:spPr>
          <a:xfrm flipV="1">
            <a:off x="2869783" y="5622417"/>
            <a:ext cx="3638192" cy="1169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Left Brace 5"/>
          <p:cNvSpPr/>
          <p:nvPr/>
        </p:nvSpPr>
        <p:spPr>
          <a:xfrm rot="16200000">
            <a:off x="3078121" y="1756243"/>
            <a:ext cx="363129" cy="5631352"/>
          </a:xfrm>
          <a:prstGeom prst="leftBrace">
            <a:avLst>
              <a:gd name="adj1" fmla="val 25000"/>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Left Brace 71"/>
          <p:cNvSpPr/>
          <p:nvPr/>
        </p:nvSpPr>
        <p:spPr>
          <a:xfrm>
            <a:off x="6507975" y="4477526"/>
            <a:ext cx="363129" cy="2289781"/>
          </a:xfrm>
          <a:prstGeom prst="leftBrace">
            <a:avLst>
              <a:gd name="adj1" fmla="val 25000"/>
              <a:gd name="adj2" fmla="val 5000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Rectangle 1"/>
          <p:cNvSpPr/>
          <p:nvPr/>
        </p:nvSpPr>
        <p:spPr>
          <a:xfrm>
            <a:off x="2789871" y="5164744"/>
            <a:ext cx="1124282" cy="276999"/>
          </a:xfrm>
          <a:prstGeom prst="rect">
            <a:avLst/>
          </a:prstGeom>
        </p:spPr>
        <p:txBody>
          <a:bodyPr wrap="none">
            <a:spAutoFit/>
          </a:bodyPr>
          <a:lstStyle/>
          <a:p>
            <a:r>
              <a:rPr lang="en-US" altLang="zh-CN" sz="1200" b="1" dirty="0"/>
              <a:t>Case A, B in P4</a:t>
            </a:r>
            <a:endParaRPr lang="zh-CN" altLang="en-US" sz="1200" dirty="0"/>
          </a:p>
        </p:txBody>
      </p:sp>
      <p:sp>
        <p:nvSpPr>
          <p:cNvPr id="63" name="Rectangle 62"/>
          <p:cNvSpPr/>
          <p:nvPr/>
        </p:nvSpPr>
        <p:spPr>
          <a:xfrm>
            <a:off x="5651914" y="5331318"/>
            <a:ext cx="949299" cy="276999"/>
          </a:xfrm>
          <a:prstGeom prst="rect">
            <a:avLst/>
          </a:prstGeom>
        </p:spPr>
        <p:txBody>
          <a:bodyPr wrap="none">
            <a:spAutoFit/>
          </a:bodyPr>
          <a:lstStyle/>
          <a:p>
            <a:r>
              <a:rPr lang="en-US" altLang="zh-CN" sz="1200" b="1" dirty="0"/>
              <a:t>Case C in P4</a:t>
            </a:r>
            <a:endParaRPr lang="zh-CN" altLang="en-US" sz="1200" dirty="0"/>
          </a:p>
        </p:txBody>
      </p:sp>
    </p:spTree>
    <p:extLst>
      <p:ext uri="{BB962C8B-B14F-4D97-AF65-F5344CB8AC3E}">
        <p14:creationId xmlns:p14="http://schemas.microsoft.com/office/powerpoint/2010/main" val="17681541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0" y="225045"/>
            <a:ext cx="11237153" cy="1104917"/>
          </a:xfrm>
        </p:spPr>
        <p:txBody>
          <a:bodyPr/>
          <a:lstStyle/>
          <a:p>
            <a:r>
              <a:rPr lang="en-US" altLang="zh-CN" sz="2800" b="1" dirty="0">
                <a:solidFill>
                  <a:srgbClr val="FF0000"/>
                </a:solidFill>
              </a:rPr>
              <a:t>Issue#3 - Media plane access enforcement per connection authorization issue</a:t>
            </a:r>
          </a:p>
        </p:txBody>
      </p:sp>
      <p:sp>
        <p:nvSpPr>
          <p:cNvPr id="14" name="Content Placeholder 13"/>
          <p:cNvSpPr>
            <a:spLocks noGrp="1"/>
          </p:cNvSpPr>
          <p:nvPr>
            <p:ph idx="1"/>
          </p:nvPr>
        </p:nvSpPr>
        <p:spPr>
          <a:xfrm>
            <a:off x="4714761" y="1325239"/>
            <a:ext cx="6662271" cy="4351338"/>
          </a:xfrm>
        </p:spPr>
        <p:txBody>
          <a:bodyPr/>
          <a:lstStyle/>
          <a:p>
            <a:r>
              <a:rPr lang="en-US" altLang="zh-CN" sz="1600" dirty="0"/>
              <a:t>After the connection authorization is completed, the N3GPP device can use the gateway UE to send/receive the packet.</a:t>
            </a:r>
          </a:p>
          <a:p>
            <a:r>
              <a:rPr lang="en-US" altLang="zh-CN" sz="1600" dirty="0"/>
              <a:t>Issues:</a:t>
            </a:r>
          </a:p>
          <a:p>
            <a:pPr lvl="1"/>
            <a:r>
              <a:rPr lang="en-US" altLang="zh-CN" sz="1200" dirty="0"/>
              <a:t>It is per service connection authorization, i.e., if the connection is authorized for MCPTT, then only MCPTT traffic can go through the gateway UE, not </a:t>
            </a:r>
            <a:r>
              <a:rPr lang="en-US" altLang="zh-CN" sz="1200" dirty="0" err="1"/>
              <a:t>MCVideo</a:t>
            </a:r>
            <a:r>
              <a:rPr lang="en-US" altLang="zh-CN" sz="1200" dirty="0"/>
              <a:t> and </a:t>
            </a:r>
            <a:r>
              <a:rPr lang="en-US" altLang="zh-CN" sz="1200" dirty="0" err="1"/>
              <a:t>MCData</a:t>
            </a:r>
            <a:r>
              <a:rPr lang="en-US" altLang="zh-CN" sz="1200" dirty="0"/>
              <a:t>. </a:t>
            </a:r>
          </a:p>
          <a:p>
            <a:pPr lvl="1"/>
            <a:r>
              <a:rPr lang="en-US" altLang="zh-CN" sz="1200" dirty="0"/>
              <a:t> Only the service information indicated by the GW MC service ID is not sufficient, How the MC gateway UE can identity and route such “MCPTT traffic” , and block the other “</a:t>
            </a:r>
            <a:r>
              <a:rPr lang="en-US" altLang="zh-CN" sz="1200" dirty="0" err="1"/>
              <a:t>MCVideo</a:t>
            </a:r>
            <a:r>
              <a:rPr lang="en-US" altLang="zh-CN" sz="1200" dirty="0"/>
              <a:t> and </a:t>
            </a:r>
            <a:r>
              <a:rPr lang="en-US" altLang="zh-CN" sz="1200" dirty="0" err="1"/>
              <a:t>MCData</a:t>
            </a:r>
            <a:r>
              <a:rPr lang="en-US" altLang="zh-CN" sz="1200" dirty="0"/>
              <a:t> traffic” ?</a:t>
            </a:r>
          </a:p>
          <a:p>
            <a:r>
              <a:rPr lang="en-US" altLang="zh-CN" sz="1600" dirty="0"/>
              <a:t>Relate to Q1,Q2</a:t>
            </a:r>
          </a:p>
          <a:p>
            <a:pPr lvl="1"/>
            <a:r>
              <a:rPr lang="en-US" altLang="zh-CN" sz="1200" dirty="0">
                <a:solidFill>
                  <a:srgbClr val="FF0000"/>
                </a:solidFill>
              </a:rPr>
              <a:t>Proposal</a:t>
            </a:r>
            <a:r>
              <a:rPr lang="en-US" altLang="zh-CN" sz="1200" dirty="0"/>
              <a:t>: The MC gateway UE function will configured the allowed data filter (e.g., N3GPP device IP, MC service server IP, port, protocol) to the MC gateway UE to enforce the authorization result by controlling the data routing at the MC gateway UE.</a:t>
            </a:r>
          </a:p>
          <a:p>
            <a:pPr lvl="1"/>
            <a:endParaRPr lang="zh-CN" altLang="en-US" sz="1200" dirty="0"/>
          </a:p>
        </p:txBody>
      </p:sp>
      <p:graphicFrame>
        <p:nvGraphicFramePr>
          <p:cNvPr id="39" name="Object 38"/>
          <p:cNvGraphicFramePr>
            <a:graphicFrameLocks noChangeAspect="1"/>
          </p:cNvGraphicFramePr>
          <p:nvPr>
            <p:extLst>
              <p:ext uri="{D42A27DB-BD31-4B8C-83A1-F6EECF244321}">
                <p14:modId xmlns:p14="http://schemas.microsoft.com/office/powerpoint/2010/main" val="1177530670"/>
              </p:ext>
            </p:extLst>
          </p:nvPr>
        </p:nvGraphicFramePr>
        <p:xfrm>
          <a:off x="440871" y="3448423"/>
          <a:ext cx="4211481" cy="2777885"/>
        </p:xfrm>
        <a:graphic>
          <a:graphicData uri="http://schemas.openxmlformats.org/presentationml/2006/ole">
            <mc:AlternateContent xmlns:mc="http://schemas.openxmlformats.org/markup-compatibility/2006">
              <mc:Choice xmlns:v="urn:schemas-microsoft-com:vml" Requires="v">
                <p:oleObj spid="_x0000_s2149" r:id="rId3" imgW="9029624" imgH="7277134" progId="Visio.Drawing.15">
                  <p:embed/>
                </p:oleObj>
              </mc:Choice>
              <mc:Fallback>
                <p:oleObj r:id="rId3" imgW="9029624" imgH="7277134"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871" y="3448423"/>
                        <a:ext cx="4211481" cy="2777885"/>
                      </a:xfrm>
                      <a:prstGeom prst="rect">
                        <a:avLst/>
                      </a:prstGeom>
                      <a:no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526251439"/>
              </p:ext>
            </p:extLst>
          </p:nvPr>
        </p:nvGraphicFramePr>
        <p:xfrm>
          <a:off x="440871" y="1461444"/>
          <a:ext cx="3837359" cy="1410001"/>
        </p:xfrm>
        <a:graphic>
          <a:graphicData uri="http://schemas.openxmlformats.org/presentationml/2006/ole">
            <mc:AlternateContent xmlns:mc="http://schemas.openxmlformats.org/markup-compatibility/2006">
              <mc:Choice xmlns:v="urn:schemas-microsoft-com:vml" Requires="v">
                <p:oleObj spid="_x0000_s2150" r:id="rId5" imgW="8671489" imgH="2933661" progId="Visio.Drawing.15">
                  <p:embed/>
                </p:oleObj>
              </mc:Choice>
              <mc:Fallback>
                <p:oleObj r:id="rId5" imgW="8671489" imgH="2933661" progId="Visio.Drawing.15">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871" y="1461444"/>
                        <a:ext cx="3837359" cy="1410001"/>
                      </a:xfrm>
                      <a:prstGeom prst="rect">
                        <a:avLst/>
                      </a:prstGeom>
                      <a:noFill/>
                    </p:spPr>
                  </p:pic>
                </p:oleObj>
              </mc:Fallback>
            </mc:AlternateContent>
          </a:graphicData>
        </a:graphic>
      </p:graphicFrame>
      <p:sp>
        <p:nvSpPr>
          <p:cNvPr id="6" name="Rounded Rectangle 5"/>
          <p:cNvSpPr/>
          <p:nvPr/>
        </p:nvSpPr>
        <p:spPr bwMode="auto">
          <a:xfrm>
            <a:off x="5608469" y="5052375"/>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7" name="TextBox 6"/>
          <p:cNvSpPr txBox="1"/>
          <p:nvPr/>
        </p:nvSpPr>
        <p:spPr>
          <a:xfrm>
            <a:off x="5505127" y="5002071"/>
            <a:ext cx="1101384"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N3GPP low layer</a:t>
            </a:r>
            <a:endParaRPr kumimoji="0" lang="zh-CN" altLang="en-US" sz="900" b="0" i="0" u="none" strike="noStrike" kern="0" cap="none" spc="0" normalizeH="0" baseline="0" noProof="0" dirty="0">
              <a:ln>
                <a:noFill/>
              </a:ln>
              <a:solidFill>
                <a:srgbClr val="000000"/>
              </a:solidFill>
              <a:effectLst/>
              <a:uLnTx/>
              <a:uFillTx/>
            </a:endParaRPr>
          </a:p>
        </p:txBody>
      </p:sp>
      <p:sp>
        <p:nvSpPr>
          <p:cNvPr id="9" name="Rounded Rectangle 8"/>
          <p:cNvSpPr/>
          <p:nvPr/>
        </p:nvSpPr>
        <p:spPr bwMode="auto">
          <a:xfrm>
            <a:off x="5608469" y="4908359"/>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10" name="TextBox 9"/>
          <p:cNvSpPr txBox="1"/>
          <p:nvPr/>
        </p:nvSpPr>
        <p:spPr>
          <a:xfrm>
            <a:off x="5649476" y="4864951"/>
            <a:ext cx="866376"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IP</a:t>
            </a:r>
            <a:endParaRPr kumimoji="0" lang="zh-CN" altLang="en-US" sz="900" b="0" i="0" u="none" strike="noStrike" kern="0" cap="none" spc="0" normalizeH="0" baseline="0" noProof="0" dirty="0">
              <a:ln>
                <a:noFill/>
              </a:ln>
              <a:solidFill>
                <a:srgbClr val="000000"/>
              </a:solidFill>
              <a:effectLst/>
              <a:uLnTx/>
              <a:uFillTx/>
            </a:endParaRPr>
          </a:p>
        </p:txBody>
      </p:sp>
      <p:sp>
        <p:nvSpPr>
          <p:cNvPr id="11" name="Rounded Rectangle 10"/>
          <p:cNvSpPr/>
          <p:nvPr/>
        </p:nvSpPr>
        <p:spPr bwMode="auto">
          <a:xfrm>
            <a:off x="5614525" y="4764343"/>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12" name="TextBox 11"/>
          <p:cNvSpPr txBox="1"/>
          <p:nvPr/>
        </p:nvSpPr>
        <p:spPr>
          <a:xfrm>
            <a:off x="5621453" y="4720935"/>
            <a:ext cx="903569"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TCP/UDP</a:t>
            </a:r>
            <a:endParaRPr kumimoji="0" lang="zh-CN" altLang="en-US" sz="900" b="0" i="0" u="none" strike="noStrike" kern="0" cap="none" spc="0" normalizeH="0" baseline="0" noProof="0" dirty="0">
              <a:ln>
                <a:noFill/>
              </a:ln>
              <a:solidFill>
                <a:srgbClr val="000000"/>
              </a:solidFill>
              <a:effectLst/>
              <a:uLnTx/>
              <a:uFillTx/>
            </a:endParaRPr>
          </a:p>
        </p:txBody>
      </p:sp>
      <p:sp>
        <p:nvSpPr>
          <p:cNvPr id="13" name="Rounded Rectangle 12"/>
          <p:cNvSpPr/>
          <p:nvPr/>
        </p:nvSpPr>
        <p:spPr bwMode="auto">
          <a:xfrm>
            <a:off x="5608469" y="4620327"/>
            <a:ext cx="916552" cy="144016"/>
          </a:xfrm>
          <a:prstGeom prst="roundRect">
            <a:avLst/>
          </a:prstGeom>
          <a:solidFill>
            <a:srgbClr val="FFFF00"/>
          </a:solidFill>
          <a:ln>
            <a:solidFill>
              <a:srgbClr val="000000"/>
            </a:solidFill>
          </a:ln>
          <a:effectLs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15" name="TextBox 14"/>
          <p:cNvSpPr txBox="1"/>
          <p:nvPr/>
        </p:nvSpPr>
        <p:spPr>
          <a:xfrm>
            <a:off x="5674673" y="4569007"/>
            <a:ext cx="767621"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HTTP</a:t>
            </a:r>
            <a:endParaRPr kumimoji="0" lang="zh-CN" altLang="en-US" sz="900" b="0" i="0" u="none" strike="noStrike" kern="0" cap="none" spc="0" normalizeH="0" baseline="0" noProof="0" dirty="0">
              <a:ln>
                <a:noFill/>
              </a:ln>
              <a:solidFill>
                <a:srgbClr val="000000"/>
              </a:solidFill>
              <a:effectLst/>
              <a:uLnTx/>
              <a:uFillTx/>
            </a:endParaRPr>
          </a:p>
        </p:txBody>
      </p:sp>
      <p:sp>
        <p:nvSpPr>
          <p:cNvPr id="16" name="Rounded Rectangle 15"/>
          <p:cNvSpPr/>
          <p:nvPr/>
        </p:nvSpPr>
        <p:spPr bwMode="auto">
          <a:xfrm>
            <a:off x="7111563" y="5052375"/>
            <a:ext cx="928358" cy="125544"/>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17" name="TextBox 16"/>
          <p:cNvSpPr txBox="1"/>
          <p:nvPr/>
        </p:nvSpPr>
        <p:spPr>
          <a:xfrm>
            <a:off x="7041773" y="5002071"/>
            <a:ext cx="1115571"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3GPP low layer</a:t>
            </a:r>
            <a:endParaRPr kumimoji="0" lang="zh-CN" altLang="en-US" sz="900" b="0" i="0" u="none" strike="noStrike" kern="0" cap="none" spc="0" normalizeH="0" baseline="0" noProof="0" dirty="0">
              <a:ln>
                <a:noFill/>
              </a:ln>
              <a:solidFill>
                <a:srgbClr val="000000"/>
              </a:solidFill>
              <a:effectLst/>
              <a:uLnTx/>
              <a:uFillTx/>
            </a:endParaRPr>
          </a:p>
        </p:txBody>
      </p:sp>
      <p:sp>
        <p:nvSpPr>
          <p:cNvPr id="18" name="Rounded Rectangle 17"/>
          <p:cNvSpPr/>
          <p:nvPr/>
        </p:nvSpPr>
        <p:spPr bwMode="auto">
          <a:xfrm>
            <a:off x="7111563" y="4926826"/>
            <a:ext cx="928358" cy="125544"/>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19" name="TextBox 18"/>
          <p:cNvSpPr txBox="1"/>
          <p:nvPr/>
        </p:nvSpPr>
        <p:spPr>
          <a:xfrm>
            <a:off x="7143460" y="4864951"/>
            <a:ext cx="877536"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IP</a:t>
            </a:r>
            <a:endParaRPr kumimoji="0" lang="zh-CN" altLang="en-US" sz="900" b="0" i="0" u="none" strike="noStrike" kern="0" cap="none" spc="0" normalizeH="0" baseline="0" noProof="0" dirty="0">
              <a:ln>
                <a:noFill/>
              </a:ln>
              <a:solidFill>
                <a:srgbClr val="000000"/>
              </a:solidFill>
              <a:effectLst/>
              <a:uLnTx/>
              <a:uFillTx/>
            </a:endParaRPr>
          </a:p>
        </p:txBody>
      </p:sp>
      <p:sp>
        <p:nvSpPr>
          <p:cNvPr id="20" name="Rounded Rectangle 19"/>
          <p:cNvSpPr/>
          <p:nvPr/>
        </p:nvSpPr>
        <p:spPr bwMode="auto">
          <a:xfrm>
            <a:off x="9020785" y="5066176"/>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21" name="TextBox 20"/>
          <p:cNvSpPr txBox="1"/>
          <p:nvPr/>
        </p:nvSpPr>
        <p:spPr>
          <a:xfrm>
            <a:off x="8917443" y="5015872"/>
            <a:ext cx="1101384"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L2/L1</a:t>
            </a:r>
            <a:endParaRPr kumimoji="0" lang="zh-CN" altLang="en-US" sz="900" b="0" i="0" u="none" strike="noStrike" kern="0" cap="none" spc="0" normalizeH="0" baseline="0" noProof="0" dirty="0">
              <a:ln>
                <a:noFill/>
              </a:ln>
              <a:solidFill>
                <a:srgbClr val="000000"/>
              </a:solidFill>
              <a:effectLst/>
              <a:uLnTx/>
              <a:uFillTx/>
            </a:endParaRPr>
          </a:p>
        </p:txBody>
      </p:sp>
      <p:sp>
        <p:nvSpPr>
          <p:cNvPr id="22" name="Rounded Rectangle 21"/>
          <p:cNvSpPr/>
          <p:nvPr/>
        </p:nvSpPr>
        <p:spPr bwMode="auto">
          <a:xfrm>
            <a:off x="9020785" y="4922160"/>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23" name="TextBox 22"/>
          <p:cNvSpPr txBox="1"/>
          <p:nvPr/>
        </p:nvSpPr>
        <p:spPr>
          <a:xfrm>
            <a:off x="9061792" y="4878752"/>
            <a:ext cx="866376"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IP</a:t>
            </a:r>
            <a:endParaRPr kumimoji="0" lang="zh-CN" altLang="en-US" sz="900" b="0" i="0" u="none" strike="noStrike" kern="0" cap="none" spc="0" normalizeH="0" baseline="0" noProof="0" dirty="0">
              <a:ln>
                <a:noFill/>
              </a:ln>
              <a:solidFill>
                <a:srgbClr val="000000"/>
              </a:solidFill>
              <a:effectLst/>
              <a:uLnTx/>
              <a:uFillTx/>
            </a:endParaRPr>
          </a:p>
        </p:txBody>
      </p:sp>
      <p:sp>
        <p:nvSpPr>
          <p:cNvPr id="24" name="Rounded Rectangle 23"/>
          <p:cNvSpPr/>
          <p:nvPr/>
        </p:nvSpPr>
        <p:spPr bwMode="auto">
          <a:xfrm>
            <a:off x="9026841" y="4778144"/>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25" name="TextBox 24"/>
          <p:cNvSpPr txBox="1"/>
          <p:nvPr/>
        </p:nvSpPr>
        <p:spPr>
          <a:xfrm>
            <a:off x="9033769" y="4734736"/>
            <a:ext cx="903569"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TCP/UDP</a:t>
            </a:r>
            <a:endParaRPr kumimoji="0" lang="zh-CN" altLang="en-US" sz="900" b="0" i="0" u="none" strike="noStrike" kern="0" cap="none" spc="0" normalizeH="0" baseline="0" noProof="0" dirty="0">
              <a:ln>
                <a:noFill/>
              </a:ln>
              <a:solidFill>
                <a:srgbClr val="000000"/>
              </a:solidFill>
              <a:effectLst/>
              <a:uLnTx/>
              <a:uFillTx/>
            </a:endParaRPr>
          </a:p>
        </p:txBody>
      </p:sp>
      <p:sp>
        <p:nvSpPr>
          <p:cNvPr id="26" name="Rounded Rectangle 25"/>
          <p:cNvSpPr/>
          <p:nvPr/>
        </p:nvSpPr>
        <p:spPr bwMode="auto">
          <a:xfrm>
            <a:off x="9020785" y="4634128"/>
            <a:ext cx="916552" cy="144016"/>
          </a:xfrm>
          <a:prstGeom prst="roundRect">
            <a:avLst/>
          </a:prstGeom>
          <a:solidFill>
            <a:srgbClr val="FFFF00"/>
          </a:solidFill>
          <a:ln>
            <a:solidFill>
              <a:srgbClr val="000000"/>
            </a:solidFill>
          </a:ln>
          <a:effectLs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pic>
        <p:nvPicPr>
          <p:cNvPr id="27" name="图片 16"/>
          <p:cNvPicPr>
            <a:picLocks noChangeAspect="1"/>
          </p:cNvPicPr>
          <p:nvPr/>
        </p:nvPicPr>
        <p:blipFill>
          <a:blip r:embed="rId7"/>
          <a:stretch>
            <a:fillRect/>
          </a:stretch>
        </p:blipFill>
        <p:spPr>
          <a:xfrm>
            <a:off x="8197980" y="4767586"/>
            <a:ext cx="408710" cy="382760"/>
          </a:xfrm>
          <a:prstGeom prst="rect">
            <a:avLst/>
          </a:prstGeom>
        </p:spPr>
      </p:pic>
      <p:grpSp>
        <p:nvGrpSpPr>
          <p:cNvPr id="28" name="组合 33893"/>
          <p:cNvGrpSpPr>
            <a:grpSpLocks/>
          </p:cNvGrpSpPr>
          <p:nvPr/>
        </p:nvGrpSpPr>
        <p:grpSpPr bwMode="auto">
          <a:xfrm>
            <a:off x="8625697" y="4859149"/>
            <a:ext cx="290379" cy="259537"/>
            <a:chOff x="1233488" y="3598863"/>
            <a:chExt cx="587375" cy="471488"/>
          </a:xfrm>
        </p:grpSpPr>
        <p:sp>
          <p:nvSpPr>
            <p:cNvPr id="29" name="Freeform 76"/>
            <p:cNvSpPr>
              <a:spLocks noChangeArrowheads="1"/>
            </p:cNvSpPr>
            <p:nvPr/>
          </p:nvSpPr>
          <p:spPr bwMode="auto">
            <a:xfrm>
              <a:off x="1233488" y="3598863"/>
              <a:ext cx="587375" cy="471488"/>
            </a:xfrm>
            <a:custGeom>
              <a:avLst/>
              <a:gdLst>
                <a:gd name="T0" fmla="*/ 2147483646 w 1399"/>
                <a:gd name="T1" fmla="*/ 0 h 1123"/>
                <a:gd name="T2" fmla="*/ 2147483646 w 1399"/>
                <a:gd name="T3" fmla="*/ 0 h 1123"/>
                <a:gd name="T4" fmla="*/ 2147483646 w 1399"/>
                <a:gd name="T5" fmla="*/ 0 h 1123"/>
                <a:gd name="T6" fmla="*/ 0 w 1399"/>
                <a:gd name="T7" fmla="*/ 2147483646 h 1123"/>
                <a:gd name="T8" fmla="*/ 0 w 1399"/>
                <a:gd name="T9" fmla="*/ 2147483646 h 1123"/>
                <a:gd name="T10" fmla="*/ 2147483646 w 1399"/>
                <a:gd name="T11" fmla="*/ 2147483646 h 1123"/>
                <a:gd name="T12" fmla="*/ 2147483646 w 1399"/>
                <a:gd name="T13" fmla="*/ 2147483646 h 1123"/>
                <a:gd name="T14" fmla="*/ 2147483646 w 1399"/>
                <a:gd name="T15" fmla="*/ 2147483646 h 1123"/>
                <a:gd name="T16" fmla="*/ 2147483646 w 1399"/>
                <a:gd name="T17" fmla="*/ 2147483646 h 1123"/>
                <a:gd name="T18" fmla="*/ 2147483646 w 1399"/>
                <a:gd name="T19" fmla="*/ 2147483646 h 1123"/>
                <a:gd name="T20" fmla="*/ 2147483646 w 1399"/>
                <a:gd name="T21" fmla="*/ 2147483646 h 1123"/>
                <a:gd name="T22" fmla="*/ 2147483646 w 1399"/>
                <a:gd name="T23" fmla="*/ 2147483646 h 1123"/>
                <a:gd name="T24" fmla="*/ 2147483646 w 1399"/>
                <a:gd name="T25" fmla="*/ 2147483646 h 1123"/>
                <a:gd name="T26" fmla="*/ 2147483646 w 1399"/>
                <a:gd name="T27" fmla="*/ 2147483646 h 1123"/>
                <a:gd name="T28" fmla="*/ 2147483646 w 1399"/>
                <a:gd name="T29" fmla="*/ 2147483646 h 1123"/>
                <a:gd name="T30" fmla="*/ 2147483646 w 1399"/>
                <a:gd name="T31" fmla="*/ 2147483646 h 1123"/>
                <a:gd name="T32" fmla="*/ 2147483646 w 1399"/>
                <a:gd name="T33" fmla="*/ 2147483646 h 1123"/>
                <a:gd name="T34" fmla="*/ 2147483646 w 1399"/>
                <a:gd name="T35" fmla="*/ 2147483646 h 1123"/>
                <a:gd name="T36" fmla="*/ 2147483646 w 1399"/>
                <a:gd name="T37" fmla="*/ 2147483646 h 1123"/>
                <a:gd name="T38" fmla="*/ 2147483646 w 1399"/>
                <a:gd name="T39" fmla="*/ 2147483646 h 1123"/>
                <a:gd name="T40" fmla="*/ 2147483646 w 1399"/>
                <a:gd name="T41" fmla="*/ 2147483646 h 1123"/>
                <a:gd name="T42" fmla="*/ 2147483646 w 1399"/>
                <a:gd name="T43" fmla="*/ 2147483646 h 1123"/>
                <a:gd name="T44" fmla="*/ 2147483646 w 1399"/>
                <a:gd name="T45" fmla="*/ 2147483646 h 1123"/>
                <a:gd name="T46" fmla="*/ 2147483646 w 1399"/>
                <a:gd name="T47" fmla="*/ 0 h 11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99" h="1123">
                  <a:moveTo>
                    <a:pt x="1331" y="0"/>
                  </a:moveTo>
                  <a:lnTo>
                    <a:pt x="1331" y="0"/>
                  </a:lnTo>
                  <a:lnTo>
                    <a:pt x="68" y="0"/>
                  </a:lnTo>
                  <a:cubicBezTo>
                    <a:pt x="31" y="0"/>
                    <a:pt x="0" y="31"/>
                    <a:pt x="0" y="68"/>
                  </a:cubicBezTo>
                  <a:lnTo>
                    <a:pt x="0" y="1021"/>
                  </a:lnTo>
                  <a:cubicBezTo>
                    <a:pt x="0" y="1058"/>
                    <a:pt x="31" y="1088"/>
                    <a:pt x="68" y="1088"/>
                  </a:cubicBezTo>
                  <a:lnTo>
                    <a:pt x="872" y="1088"/>
                  </a:lnTo>
                  <a:cubicBezTo>
                    <a:pt x="884" y="1109"/>
                    <a:pt x="906" y="1123"/>
                    <a:pt x="932" y="1123"/>
                  </a:cubicBezTo>
                  <a:cubicBezTo>
                    <a:pt x="971" y="1123"/>
                    <a:pt x="1002" y="1092"/>
                    <a:pt x="1002" y="1054"/>
                  </a:cubicBezTo>
                  <a:cubicBezTo>
                    <a:pt x="1002" y="1016"/>
                    <a:pt x="971" y="985"/>
                    <a:pt x="932" y="985"/>
                  </a:cubicBezTo>
                  <a:cubicBezTo>
                    <a:pt x="906" y="985"/>
                    <a:pt x="883" y="1000"/>
                    <a:pt x="871" y="1021"/>
                  </a:cubicBezTo>
                  <a:lnTo>
                    <a:pt x="67" y="1021"/>
                  </a:lnTo>
                  <a:lnTo>
                    <a:pt x="68" y="67"/>
                  </a:lnTo>
                  <a:lnTo>
                    <a:pt x="1332" y="68"/>
                  </a:lnTo>
                  <a:lnTo>
                    <a:pt x="1331" y="1021"/>
                  </a:lnTo>
                  <a:lnTo>
                    <a:pt x="1206" y="1021"/>
                  </a:lnTo>
                  <a:cubicBezTo>
                    <a:pt x="1194" y="1000"/>
                    <a:pt x="1172" y="985"/>
                    <a:pt x="1145" y="985"/>
                  </a:cubicBezTo>
                  <a:cubicBezTo>
                    <a:pt x="1107" y="985"/>
                    <a:pt x="1076" y="1016"/>
                    <a:pt x="1076" y="1054"/>
                  </a:cubicBezTo>
                  <a:cubicBezTo>
                    <a:pt x="1076" y="1092"/>
                    <a:pt x="1107" y="1123"/>
                    <a:pt x="1145" y="1123"/>
                  </a:cubicBezTo>
                  <a:cubicBezTo>
                    <a:pt x="1171" y="1123"/>
                    <a:pt x="1193" y="1109"/>
                    <a:pt x="1205" y="1088"/>
                  </a:cubicBezTo>
                  <a:lnTo>
                    <a:pt x="1331" y="1088"/>
                  </a:lnTo>
                  <a:cubicBezTo>
                    <a:pt x="1368" y="1088"/>
                    <a:pt x="1399" y="1058"/>
                    <a:pt x="1399" y="1021"/>
                  </a:cubicBezTo>
                  <a:lnTo>
                    <a:pt x="1399" y="68"/>
                  </a:lnTo>
                  <a:cubicBezTo>
                    <a:pt x="1399" y="31"/>
                    <a:pt x="1368" y="0"/>
                    <a:pt x="133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40" b="0" i="0" u="none" strike="noStrike" kern="0" cap="none" spc="0" normalizeH="0" baseline="0" noProof="0">
                <a:ln>
                  <a:noFill/>
                </a:ln>
                <a:solidFill>
                  <a:srgbClr val="000000"/>
                </a:solidFill>
                <a:effectLst/>
                <a:uLnTx/>
                <a:uFillTx/>
              </a:endParaRPr>
            </a:p>
          </p:txBody>
        </p:sp>
        <p:sp>
          <p:nvSpPr>
            <p:cNvPr id="30" name="Freeform 77"/>
            <p:cNvSpPr>
              <a:spLocks noEditPoints="1" noChangeArrowheads="1"/>
            </p:cNvSpPr>
            <p:nvPr/>
          </p:nvSpPr>
          <p:spPr bwMode="auto">
            <a:xfrm>
              <a:off x="1328738" y="3708400"/>
              <a:ext cx="396875" cy="236538"/>
            </a:xfrm>
            <a:custGeom>
              <a:avLst/>
              <a:gdLst>
                <a:gd name="T0" fmla="*/ 2147483646 w 947"/>
                <a:gd name="T1" fmla="*/ 2147483646 h 565"/>
                <a:gd name="T2" fmla="*/ 2147483646 w 947"/>
                <a:gd name="T3" fmla="*/ 2147483646 h 565"/>
                <a:gd name="T4" fmla="*/ 2147483646 w 947"/>
                <a:gd name="T5" fmla="*/ 2147483646 h 565"/>
                <a:gd name="T6" fmla="*/ 2147483646 w 947"/>
                <a:gd name="T7" fmla="*/ 2147483646 h 565"/>
                <a:gd name="T8" fmla="*/ 2147483646 w 947"/>
                <a:gd name="T9" fmla="*/ 2147483646 h 565"/>
                <a:gd name="T10" fmla="*/ 2147483646 w 947"/>
                <a:gd name="T11" fmla="*/ 2147483646 h 565"/>
                <a:gd name="T12" fmla="*/ 2147483646 w 947"/>
                <a:gd name="T13" fmla="*/ 2147483646 h 565"/>
                <a:gd name="T14" fmla="*/ 2147483646 w 947"/>
                <a:gd name="T15" fmla="*/ 2147483646 h 565"/>
                <a:gd name="T16" fmla="*/ 0 w 947"/>
                <a:gd name="T17" fmla="*/ 2147483646 h 565"/>
                <a:gd name="T18" fmla="*/ 0 w 947"/>
                <a:gd name="T19" fmla="*/ 2147483646 h 565"/>
                <a:gd name="T20" fmla="*/ 0 w 947"/>
                <a:gd name="T21" fmla="*/ 2147483646 h 565"/>
                <a:gd name="T22" fmla="*/ 2147483646 w 947"/>
                <a:gd name="T23" fmla="*/ 2147483646 h 565"/>
                <a:gd name="T24" fmla="*/ 2147483646 w 947"/>
                <a:gd name="T25" fmla="*/ 2147483646 h 565"/>
                <a:gd name="T26" fmla="*/ 2147483646 w 947"/>
                <a:gd name="T27" fmla="*/ 2147483646 h 565"/>
                <a:gd name="T28" fmla="*/ 2147483646 w 947"/>
                <a:gd name="T29" fmla="*/ 2147483646 h 565"/>
                <a:gd name="T30" fmla="*/ 2147483646 w 947"/>
                <a:gd name="T31" fmla="*/ 2147483646 h 565"/>
                <a:gd name="T32" fmla="*/ 2147483646 w 947"/>
                <a:gd name="T33" fmla="*/ 2147483646 h 565"/>
                <a:gd name="T34" fmla="*/ 2147483646 w 947"/>
                <a:gd name="T35" fmla="*/ 2147483646 h 565"/>
                <a:gd name="T36" fmla="*/ 2147483646 w 947"/>
                <a:gd name="T37" fmla="*/ 2147483646 h 565"/>
                <a:gd name="T38" fmla="*/ 2147483646 w 947"/>
                <a:gd name="T39" fmla="*/ 2147483646 h 565"/>
                <a:gd name="T40" fmla="*/ 2147483646 w 947"/>
                <a:gd name="T41" fmla="*/ 2147483646 h 565"/>
                <a:gd name="T42" fmla="*/ 2147483646 w 947"/>
                <a:gd name="T43" fmla="*/ 2147483646 h 565"/>
                <a:gd name="T44" fmla="*/ 2147483646 w 947"/>
                <a:gd name="T45" fmla="*/ 2147483646 h 565"/>
                <a:gd name="T46" fmla="*/ 2147483646 w 947"/>
                <a:gd name="T47" fmla="*/ 2147483646 h 565"/>
                <a:gd name="T48" fmla="*/ 2147483646 w 947"/>
                <a:gd name="T49" fmla="*/ 2147483646 h 565"/>
                <a:gd name="T50" fmla="*/ 2147483646 w 947"/>
                <a:gd name="T51" fmla="*/ 2147483646 h 565"/>
                <a:gd name="T52" fmla="*/ 2147483646 w 947"/>
                <a:gd name="T53" fmla="*/ 2147483646 h 565"/>
                <a:gd name="T54" fmla="*/ 2147483646 w 947"/>
                <a:gd name="T55" fmla="*/ 2147483646 h 565"/>
                <a:gd name="T56" fmla="*/ 2147483646 w 947"/>
                <a:gd name="T57" fmla="*/ 2147483646 h 565"/>
                <a:gd name="T58" fmla="*/ 2147483646 w 947"/>
                <a:gd name="T59" fmla="*/ 2147483646 h 565"/>
                <a:gd name="T60" fmla="*/ 2147483646 w 947"/>
                <a:gd name="T61" fmla="*/ 2147483646 h 565"/>
                <a:gd name="T62" fmla="*/ 2147483646 w 947"/>
                <a:gd name="T63" fmla="*/ 2147483646 h 565"/>
                <a:gd name="T64" fmla="*/ 2147483646 w 947"/>
                <a:gd name="T65" fmla="*/ 2147483646 h 565"/>
                <a:gd name="T66" fmla="*/ 2147483646 w 947"/>
                <a:gd name="T67" fmla="*/ 0 h 565"/>
                <a:gd name="T68" fmla="*/ 2147483646 w 947"/>
                <a:gd name="T69" fmla="*/ 2147483646 h 565"/>
                <a:gd name="T70" fmla="*/ 2147483646 w 947"/>
                <a:gd name="T71" fmla="*/ 2147483646 h 565"/>
                <a:gd name="T72" fmla="*/ 2147483646 w 947"/>
                <a:gd name="T73" fmla="*/ 2147483646 h 565"/>
                <a:gd name="T74" fmla="*/ 2147483646 w 947"/>
                <a:gd name="T75" fmla="*/ 0 h 565"/>
                <a:gd name="T76" fmla="*/ 2147483646 w 947"/>
                <a:gd name="T77" fmla="*/ 2147483646 h 565"/>
                <a:gd name="T78" fmla="*/ 0 w 947"/>
                <a:gd name="T79" fmla="*/ 2147483646 h 565"/>
                <a:gd name="T80" fmla="*/ 0 w 947"/>
                <a:gd name="T81" fmla="*/ 2147483646 h 565"/>
                <a:gd name="T82" fmla="*/ 2147483646 w 947"/>
                <a:gd name="T83" fmla="*/ 2147483646 h 565"/>
                <a:gd name="T84" fmla="*/ 2147483646 w 947"/>
                <a:gd name="T85" fmla="*/ 2147483646 h 565"/>
                <a:gd name="T86" fmla="*/ 2147483646 w 947"/>
                <a:gd name="T87" fmla="*/ 2147483646 h 565"/>
                <a:gd name="T88" fmla="*/ 2147483646 w 947"/>
                <a:gd name="T89" fmla="*/ 2147483646 h 565"/>
                <a:gd name="T90" fmla="*/ 2147483646 w 947"/>
                <a:gd name="T91" fmla="*/ 2147483646 h 565"/>
                <a:gd name="T92" fmla="*/ 2147483646 w 947"/>
                <a:gd name="T93" fmla="*/ 2147483646 h 565"/>
                <a:gd name="T94" fmla="*/ 2147483646 w 947"/>
                <a:gd name="T95" fmla="*/ 2147483646 h 565"/>
                <a:gd name="T96" fmla="*/ 2147483646 w 947"/>
                <a:gd name="T97" fmla="*/ 2147483646 h 565"/>
                <a:gd name="T98" fmla="*/ 2147483646 w 947"/>
                <a:gd name="T99" fmla="*/ 2147483646 h 565"/>
                <a:gd name="T100" fmla="*/ 2147483646 w 947"/>
                <a:gd name="T101" fmla="*/ 2147483646 h 565"/>
                <a:gd name="T102" fmla="*/ 0 w 947"/>
                <a:gd name="T103" fmla="*/ 2147483646 h 56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47" h="565">
                  <a:moveTo>
                    <a:pt x="481" y="117"/>
                  </a:moveTo>
                  <a:lnTo>
                    <a:pt x="481" y="117"/>
                  </a:lnTo>
                  <a:cubicBezTo>
                    <a:pt x="508" y="117"/>
                    <a:pt x="530" y="139"/>
                    <a:pt x="530" y="167"/>
                  </a:cubicBezTo>
                  <a:lnTo>
                    <a:pt x="530" y="398"/>
                  </a:lnTo>
                  <a:cubicBezTo>
                    <a:pt x="530" y="425"/>
                    <a:pt x="508" y="448"/>
                    <a:pt x="481" y="448"/>
                  </a:cubicBezTo>
                  <a:cubicBezTo>
                    <a:pt x="453" y="448"/>
                    <a:pt x="431" y="425"/>
                    <a:pt x="431" y="398"/>
                  </a:cubicBezTo>
                  <a:lnTo>
                    <a:pt x="431" y="167"/>
                  </a:lnTo>
                  <a:cubicBezTo>
                    <a:pt x="431" y="139"/>
                    <a:pt x="453" y="117"/>
                    <a:pt x="481" y="117"/>
                  </a:cubicBezTo>
                  <a:close/>
                  <a:moveTo>
                    <a:pt x="0" y="408"/>
                  </a:moveTo>
                  <a:lnTo>
                    <a:pt x="0" y="408"/>
                  </a:lnTo>
                  <a:lnTo>
                    <a:pt x="0" y="518"/>
                  </a:lnTo>
                  <a:lnTo>
                    <a:pt x="31" y="487"/>
                  </a:lnTo>
                  <a:cubicBezTo>
                    <a:pt x="83" y="537"/>
                    <a:pt x="152" y="565"/>
                    <a:pt x="224" y="565"/>
                  </a:cubicBezTo>
                  <a:cubicBezTo>
                    <a:pt x="294" y="565"/>
                    <a:pt x="361" y="539"/>
                    <a:pt x="413" y="492"/>
                  </a:cubicBezTo>
                  <a:cubicBezTo>
                    <a:pt x="432" y="506"/>
                    <a:pt x="455" y="514"/>
                    <a:pt x="481" y="514"/>
                  </a:cubicBezTo>
                  <a:cubicBezTo>
                    <a:pt x="502" y="514"/>
                    <a:pt x="523" y="508"/>
                    <a:pt x="540" y="498"/>
                  </a:cubicBezTo>
                  <a:cubicBezTo>
                    <a:pt x="591" y="541"/>
                    <a:pt x="655" y="565"/>
                    <a:pt x="723" y="565"/>
                  </a:cubicBezTo>
                  <a:cubicBezTo>
                    <a:pt x="795" y="565"/>
                    <a:pt x="863" y="537"/>
                    <a:pt x="916" y="488"/>
                  </a:cubicBezTo>
                  <a:lnTo>
                    <a:pt x="947" y="519"/>
                  </a:lnTo>
                  <a:lnTo>
                    <a:pt x="947" y="409"/>
                  </a:lnTo>
                  <a:lnTo>
                    <a:pt x="837" y="409"/>
                  </a:lnTo>
                  <a:lnTo>
                    <a:pt x="869" y="440"/>
                  </a:lnTo>
                  <a:cubicBezTo>
                    <a:pt x="829" y="477"/>
                    <a:pt x="777" y="498"/>
                    <a:pt x="723" y="498"/>
                  </a:cubicBezTo>
                  <a:cubicBezTo>
                    <a:pt x="672" y="498"/>
                    <a:pt x="624" y="480"/>
                    <a:pt x="585" y="449"/>
                  </a:cubicBezTo>
                  <a:cubicBezTo>
                    <a:pt x="593" y="433"/>
                    <a:pt x="597" y="416"/>
                    <a:pt x="597" y="398"/>
                  </a:cubicBezTo>
                  <a:lnTo>
                    <a:pt x="597" y="167"/>
                  </a:lnTo>
                  <a:cubicBezTo>
                    <a:pt x="597" y="148"/>
                    <a:pt x="593" y="131"/>
                    <a:pt x="585" y="116"/>
                  </a:cubicBezTo>
                  <a:cubicBezTo>
                    <a:pt x="624" y="84"/>
                    <a:pt x="672" y="67"/>
                    <a:pt x="723" y="67"/>
                  </a:cubicBezTo>
                  <a:cubicBezTo>
                    <a:pt x="777" y="67"/>
                    <a:pt x="829" y="87"/>
                    <a:pt x="869" y="125"/>
                  </a:cubicBezTo>
                  <a:lnTo>
                    <a:pt x="837" y="157"/>
                  </a:lnTo>
                  <a:lnTo>
                    <a:pt x="947" y="157"/>
                  </a:lnTo>
                  <a:lnTo>
                    <a:pt x="947" y="47"/>
                  </a:lnTo>
                  <a:lnTo>
                    <a:pt x="916" y="77"/>
                  </a:lnTo>
                  <a:cubicBezTo>
                    <a:pt x="864" y="28"/>
                    <a:pt x="795" y="0"/>
                    <a:pt x="723" y="0"/>
                  </a:cubicBezTo>
                  <a:cubicBezTo>
                    <a:pt x="655" y="0"/>
                    <a:pt x="591" y="23"/>
                    <a:pt x="540" y="67"/>
                  </a:cubicBezTo>
                  <a:cubicBezTo>
                    <a:pt x="523" y="56"/>
                    <a:pt x="502" y="50"/>
                    <a:pt x="481" y="50"/>
                  </a:cubicBezTo>
                  <a:cubicBezTo>
                    <a:pt x="455" y="50"/>
                    <a:pt x="432" y="58"/>
                    <a:pt x="413" y="72"/>
                  </a:cubicBezTo>
                  <a:cubicBezTo>
                    <a:pt x="361" y="26"/>
                    <a:pt x="294" y="0"/>
                    <a:pt x="224" y="0"/>
                  </a:cubicBezTo>
                  <a:cubicBezTo>
                    <a:pt x="152" y="0"/>
                    <a:pt x="84" y="27"/>
                    <a:pt x="31" y="77"/>
                  </a:cubicBezTo>
                  <a:lnTo>
                    <a:pt x="0" y="46"/>
                  </a:lnTo>
                  <a:lnTo>
                    <a:pt x="0" y="155"/>
                  </a:lnTo>
                  <a:lnTo>
                    <a:pt x="110" y="155"/>
                  </a:lnTo>
                  <a:lnTo>
                    <a:pt x="78" y="124"/>
                  </a:lnTo>
                  <a:cubicBezTo>
                    <a:pt x="118" y="87"/>
                    <a:pt x="170" y="67"/>
                    <a:pt x="224" y="67"/>
                  </a:cubicBezTo>
                  <a:cubicBezTo>
                    <a:pt x="280" y="67"/>
                    <a:pt x="332" y="88"/>
                    <a:pt x="372" y="125"/>
                  </a:cubicBezTo>
                  <a:cubicBezTo>
                    <a:pt x="367" y="138"/>
                    <a:pt x="364" y="152"/>
                    <a:pt x="364" y="167"/>
                  </a:cubicBezTo>
                  <a:lnTo>
                    <a:pt x="364" y="398"/>
                  </a:lnTo>
                  <a:cubicBezTo>
                    <a:pt x="364" y="413"/>
                    <a:pt x="367" y="427"/>
                    <a:pt x="372" y="440"/>
                  </a:cubicBezTo>
                  <a:cubicBezTo>
                    <a:pt x="332" y="477"/>
                    <a:pt x="280" y="498"/>
                    <a:pt x="224" y="498"/>
                  </a:cubicBezTo>
                  <a:cubicBezTo>
                    <a:pt x="170" y="498"/>
                    <a:pt x="118" y="477"/>
                    <a:pt x="78" y="440"/>
                  </a:cubicBezTo>
                  <a:lnTo>
                    <a:pt x="110" y="408"/>
                  </a:lnTo>
                  <a:lnTo>
                    <a:pt x="0" y="40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40" b="0" i="0" u="none" strike="noStrike" kern="0" cap="none" spc="0" normalizeH="0" baseline="0" noProof="0">
                <a:ln>
                  <a:noFill/>
                </a:ln>
                <a:solidFill>
                  <a:srgbClr val="000000"/>
                </a:solidFill>
                <a:effectLst/>
                <a:uLnTx/>
                <a:uFillTx/>
              </a:endParaRPr>
            </a:p>
          </p:txBody>
        </p:sp>
      </p:grpSp>
      <p:sp>
        <p:nvSpPr>
          <p:cNvPr id="31" name="TextBox 30"/>
          <p:cNvSpPr txBox="1"/>
          <p:nvPr/>
        </p:nvSpPr>
        <p:spPr>
          <a:xfrm>
            <a:off x="8824568" y="4583583"/>
            <a:ext cx="1340825"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HTTP</a:t>
            </a:r>
            <a:endParaRPr kumimoji="0" lang="zh-CN" altLang="en-US" sz="900" b="0" i="0" u="none" strike="noStrike" kern="0" cap="none" spc="0" normalizeH="0" baseline="0" noProof="0" dirty="0">
              <a:ln>
                <a:noFill/>
              </a:ln>
              <a:solidFill>
                <a:srgbClr val="000000"/>
              </a:solidFill>
              <a:effectLst/>
              <a:uLnTx/>
              <a:uFillTx/>
            </a:endParaRPr>
          </a:p>
        </p:txBody>
      </p:sp>
      <p:cxnSp>
        <p:nvCxnSpPr>
          <p:cNvPr id="32" name="Straight Connector 31"/>
          <p:cNvCxnSpPr/>
          <p:nvPr/>
        </p:nvCxnSpPr>
        <p:spPr bwMode="auto">
          <a:xfrm>
            <a:off x="7988751" y="4706136"/>
            <a:ext cx="1045018" cy="0"/>
          </a:xfrm>
          <a:prstGeom prst="line">
            <a:avLst/>
          </a:prstGeom>
          <a:noFill/>
          <a:ln w="12700"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p:cNvCxnSpPr>
            <a:stCxn id="13" idx="3"/>
          </p:cNvCxnSpPr>
          <p:nvPr/>
        </p:nvCxnSpPr>
        <p:spPr bwMode="auto">
          <a:xfrm>
            <a:off x="6525021" y="4692335"/>
            <a:ext cx="558917" cy="0"/>
          </a:xfrm>
          <a:prstGeom prst="line">
            <a:avLst/>
          </a:prstGeom>
          <a:noFill/>
          <a:ln w="12700"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Rounded Rectangle 33"/>
          <p:cNvSpPr/>
          <p:nvPr/>
        </p:nvSpPr>
        <p:spPr bwMode="auto">
          <a:xfrm>
            <a:off x="7097517" y="4781785"/>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35" name="TextBox 34"/>
          <p:cNvSpPr txBox="1"/>
          <p:nvPr/>
        </p:nvSpPr>
        <p:spPr>
          <a:xfrm>
            <a:off x="7104445" y="4738377"/>
            <a:ext cx="903569"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TCP/UDP</a:t>
            </a:r>
            <a:endParaRPr kumimoji="0" lang="zh-CN" altLang="en-US" sz="900" b="0" i="0" u="none" strike="noStrike" kern="0" cap="none" spc="0" normalizeH="0" baseline="0" noProof="0" dirty="0">
              <a:ln>
                <a:noFill/>
              </a:ln>
              <a:solidFill>
                <a:srgbClr val="000000"/>
              </a:solidFill>
              <a:effectLst/>
              <a:uLnTx/>
              <a:uFillTx/>
            </a:endParaRPr>
          </a:p>
        </p:txBody>
      </p:sp>
      <p:sp>
        <p:nvSpPr>
          <p:cNvPr id="36" name="Rounded Rectangle 35"/>
          <p:cNvSpPr/>
          <p:nvPr/>
        </p:nvSpPr>
        <p:spPr bwMode="auto">
          <a:xfrm>
            <a:off x="7091461" y="4637769"/>
            <a:ext cx="916552" cy="144016"/>
          </a:xfrm>
          <a:prstGeom prst="roundRect">
            <a:avLst/>
          </a:prstGeom>
          <a:solidFill>
            <a:srgbClr val="FFFF00"/>
          </a:solidFill>
          <a:ln>
            <a:solidFill>
              <a:srgbClr val="000000"/>
            </a:solidFill>
          </a:ln>
          <a:effectLs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37" name="TextBox 36"/>
          <p:cNvSpPr txBox="1"/>
          <p:nvPr/>
        </p:nvSpPr>
        <p:spPr>
          <a:xfrm>
            <a:off x="6885816" y="4586449"/>
            <a:ext cx="1340825"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HTTP</a:t>
            </a:r>
            <a:endParaRPr kumimoji="0" lang="zh-CN" altLang="en-US" sz="900" b="0" i="0" u="none" strike="noStrike" kern="0" cap="none" spc="0" normalizeH="0" baseline="0" noProof="0" dirty="0">
              <a:ln>
                <a:noFill/>
              </a:ln>
              <a:solidFill>
                <a:srgbClr val="000000"/>
              </a:solidFill>
              <a:effectLst/>
              <a:uLnTx/>
              <a:uFillTx/>
            </a:endParaRPr>
          </a:p>
        </p:txBody>
      </p:sp>
      <p:sp>
        <p:nvSpPr>
          <p:cNvPr id="38" name="TextBox 37"/>
          <p:cNvSpPr txBox="1"/>
          <p:nvPr/>
        </p:nvSpPr>
        <p:spPr>
          <a:xfrm>
            <a:off x="5504965" y="4280304"/>
            <a:ext cx="1536807"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rPr>
              <a:t>Control plane stack </a:t>
            </a:r>
            <a:endParaRPr kumimoji="0" lang="zh-CN" altLang="en-US" sz="1000" b="1" i="0" u="none" strike="noStrike" kern="0" cap="none" spc="0" normalizeH="0" baseline="0" noProof="0" dirty="0">
              <a:ln>
                <a:noFill/>
              </a:ln>
              <a:solidFill>
                <a:srgbClr val="000000"/>
              </a:solidFill>
              <a:effectLst/>
              <a:uLnTx/>
              <a:uFillTx/>
            </a:endParaRPr>
          </a:p>
        </p:txBody>
      </p:sp>
      <p:sp>
        <p:nvSpPr>
          <p:cNvPr id="40" name="Rounded Rectangle 39"/>
          <p:cNvSpPr/>
          <p:nvPr/>
        </p:nvSpPr>
        <p:spPr bwMode="auto">
          <a:xfrm>
            <a:off x="5571812" y="6310052"/>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41" name="TextBox 40"/>
          <p:cNvSpPr txBox="1"/>
          <p:nvPr/>
        </p:nvSpPr>
        <p:spPr>
          <a:xfrm>
            <a:off x="5468470" y="6259748"/>
            <a:ext cx="1101384"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N3GPP low layer</a:t>
            </a:r>
            <a:endParaRPr kumimoji="0" lang="zh-CN" altLang="en-US" sz="900" b="0" i="0" u="none" strike="noStrike" kern="0" cap="none" spc="0" normalizeH="0" baseline="0" noProof="0" dirty="0">
              <a:ln>
                <a:noFill/>
              </a:ln>
              <a:solidFill>
                <a:srgbClr val="000000"/>
              </a:solidFill>
              <a:effectLst/>
              <a:uLnTx/>
              <a:uFillTx/>
            </a:endParaRPr>
          </a:p>
        </p:txBody>
      </p:sp>
      <p:sp>
        <p:nvSpPr>
          <p:cNvPr id="42" name="Rounded Rectangle 41"/>
          <p:cNvSpPr/>
          <p:nvPr/>
        </p:nvSpPr>
        <p:spPr bwMode="auto">
          <a:xfrm>
            <a:off x="5571812" y="6166036"/>
            <a:ext cx="916552" cy="144016"/>
          </a:xfrm>
          <a:prstGeom prst="roundRect">
            <a:avLst/>
          </a:prstGeom>
          <a:solidFill>
            <a:srgbClr val="92D050"/>
          </a:solidFill>
          <a:ln>
            <a:solidFill>
              <a:srgbClr val="000000"/>
            </a:solidFill>
          </a:ln>
          <a:effectLs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43" name="TextBox 42"/>
          <p:cNvSpPr txBox="1"/>
          <p:nvPr/>
        </p:nvSpPr>
        <p:spPr>
          <a:xfrm>
            <a:off x="5612819" y="6122628"/>
            <a:ext cx="866376"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IP</a:t>
            </a:r>
            <a:endParaRPr kumimoji="0" lang="zh-CN" altLang="en-US" sz="900" b="0" i="0" u="none" strike="noStrike" kern="0" cap="none" spc="0" normalizeH="0" baseline="0" noProof="0" dirty="0">
              <a:ln>
                <a:noFill/>
              </a:ln>
              <a:solidFill>
                <a:srgbClr val="000000"/>
              </a:solidFill>
              <a:effectLst/>
              <a:uLnTx/>
              <a:uFillTx/>
            </a:endParaRPr>
          </a:p>
        </p:txBody>
      </p:sp>
      <p:sp>
        <p:nvSpPr>
          <p:cNvPr id="44" name="Rounded Rectangle 43"/>
          <p:cNvSpPr/>
          <p:nvPr/>
        </p:nvSpPr>
        <p:spPr bwMode="auto">
          <a:xfrm>
            <a:off x="5577868" y="6022020"/>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45" name="TextBox 44"/>
          <p:cNvSpPr txBox="1"/>
          <p:nvPr/>
        </p:nvSpPr>
        <p:spPr>
          <a:xfrm>
            <a:off x="5584796" y="5978612"/>
            <a:ext cx="903569"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TCP/UDP</a:t>
            </a:r>
            <a:endParaRPr kumimoji="0" lang="zh-CN" altLang="en-US" sz="900" b="0" i="0" u="none" strike="noStrike" kern="0" cap="none" spc="0" normalizeH="0" baseline="0" noProof="0" dirty="0">
              <a:ln>
                <a:noFill/>
              </a:ln>
              <a:solidFill>
                <a:srgbClr val="000000"/>
              </a:solidFill>
              <a:effectLst/>
              <a:uLnTx/>
              <a:uFillTx/>
            </a:endParaRPr>
          </a:p>
        </p:txBody>
      </p:sp>
      <p:sp>
        <p:nvSpPr>
          <p:cNvPr id="46" name="Rounded Rectangle 45"/>
          <p:cNvSpPr/>
          <p:nvPr/>
        </p:nvSpPr>
        <p:spPr bwMode="auto">
          <a:xfrm>
            <a:off x="5571812" y="5878004"/>
            <a:ext cx="916552" cy="144016"/>
          </a:xfrm>
          <a:prstGeom prst="roundRect">
            <a:avLst/>
          </a:prstGeom>
          <a:solidFill>
            <a:srgbClr val="FFC000"/>
          </a:solidFill>
          <a:ln>
            <a:solidFill>
              <a:srgbClr val="000000"/>
            </a:solidFill>
          </a:ln>
          <a:effectLs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47" name="TextBox 46"/>
          <p:cNvSpPr txBox="1"/>
          <p:nvPr/>
        </p:nvSpPr>
        <p:spPr>
          <a:xfrm>
            <a:off x="5487781" y="5827190"/>
            <a:ext cx="1110941"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SIP/RTP,RTCP/HTTP</a:t>
            </a:r>
            <a:endParaRPr kumimoji="0" lang="zh-CN" altLang="en-US" sz="900" b="0" i="0" u="none" strike="noStrike" kern="0" cap="none" spc="0" normalizeH="0" baseline="0" noProof="0" dirty="0">
              <a:ln>
                <a:noFill/>
              </a:ln>
              <a:solidFill>
                <a:srgbClr val="000000"/>
              </a:solidFill>
              <a:effectLst/>
              <a:uLnTx/>
              <a:uFillTx/>
            </a:endParaRPr>
          </a:p>
        </p:txBody>
      </p:sp>
      <p:sp>
        <p:nvSpPr>
          <p:cNvPr id="48" name="Rounded Rectangle 47"/>
          <p:cNvSpPr/>
          <p:nvPr/>
        </p:nvSpPr>
        <p:spPr bwMode="auto">
          <a:xfrm>
            <a:off x="7102887" y="6310052"/>
            <a:ext cx="750170"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49" name="TextBox 48"/>
          <p:cNvSpPr txBox="1"/>
          <p:nvPr/>
        </p:nvSpPr>
        <p:spPr>
          <a:xfrm>
            <a:off x="7033097" y="6259748"/>
            <a:ext cx="901450"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3GPP low layer</a:t>
            </a:r>
            <a:endParaRPr kumimoji="0" lang="zh-CN" altLang="en-US" sz="900" b="0" i="0" u="none" strike="noStrike" kern="0" cap="none" spc="0" normalizeH="0" baseline="0" noProof="0" dirty="0">
              <a:ln>
                <a:noFill/>
              </a:ln>
              <a:solidFill>
                <a:srgbClr val="000000"/>
              </a:solidFill>
              <a:effectLst/>
              <a:uLnTx/>
              <a:uFillTx/>
            </a:endParaRPr>
          </a:p>
        </p:txBody>
      </p:sp>
      <p:sp>
        <p:nvSpPr>
          <p:cNvPr id="50" name="Rounded Rectangle 49"/>
          <p:cNvSpPr/>
          <p:nvPr/>
        </p:nvSpPr>
        <p:spPr bwMode="auto">
          <a:xfrm>
            <a:off x="7102887" y="6166036"/>
            <a:ext cx="750170" cy="144016"/>
          </a:xfrm>
          <a:prstGeom prst="roundRect">
            <a:avLst/>
          </a:prstGeom>
          <a:solidFill>
            <a:srgbClr val="92D050"/>
          </a:solidFill>
          <a:ln>
            <a:solidFill>
              <a:srgbClr val="000000"/>
            </a:solidFill>
          </a:ln>
          <a:effectLs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51" name="TextBox 50"/>
          <p:cNvSpPr txBox="1"/>
          <p:nvPr/>
        </p:nvSpPr>
        <p:spPr>
          <a:xfrm>
            <a:off x="7134785" y="6122628"/>
            <a:ext cx="709103"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IP</a:t>
            </a:r>
            <a:endParaRPr kumimoji="0" lang="zh-CN" altLang="en-US" sz="900" b="0" i="0" u="none" strike="noStrike" kern="0" cap="none" spc="0" normalizeH="0" baseline="0" noProof="0" dirty="0">
              <a:ln>
                <a:noFill/>
              </a:ln>
              <a:solidFill>
                <a:srgbClr val="000000"/>
              </a:solidFill>
              <a:effectLst/>
              <a:uLnTx/>
              <a:uFillTx/>
            </a:endParaRPr>
          </a:p>
        </p:txBody>
      </p:sp>
      <p:sp>
        <p:nvSpPr>
          <p:cNvPr id="52" name="Rounded Rectangle 51"/>
          <p:cNvSpPr/>
          <p:nvPr/>
        </p:nvSpPr>
        <p:spPr bwMode="auto">
          <a:xfrm>
            <a:off x="9012109" y="6323853"/>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53" name="TextBox 52"/>
          <p:cNvSpPr txBox="1"/>
          <p:nvPr/>
        </p:nvSpPr>
        <p:spPr>
          <a:xfrm>
            <a:off x="8908767" y="6273549"/>
            <a:ext cx="1101384"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L2/L1</a:t>
            </a:r>
            <a:endParaRPr kumimoji="0" lang="zh-CN" altLang="en-US" sz="900" b="0" i="0" u="none" strike="noStrike" kern="0" cap="none" spc="0" normalizeH="0" baseline="0" noProof="0" dirty="0">
              <a:ln>
                <a:noFill/>
              </a:ln>
              <a:solidFill>
                <a:srgbClr val="000000"/>
              </a:solidFill>
              <a:effectLst/>
              <a:uLnTx/>
              <a:uFillTx/>
            </a:endParaRPr>
          </a:p>
        </p:txBody>
      </p:sp>
      <p:sp>
        <p:nvSpPr>
          <p:cNvPr id="54" name="Rounded Rectangle 53"/>
          <p:cNvSpPr/>
          <p:nvPr/>
        </p:nvSpPr>
        <p:spPr bwMode="auto">
          <a:xfrm>
            <a:off x="9012109" y="6179837"/>
            <a:ext cx="916552" cy="144016"/>
          </a:xfrm>
          <a:prstGeom prst="roundRect">
            <a:avLst/>
          </a:prstGeom>
          <a:solidFill>
            <a:srgbClr val="92D050"/>
          </a:solidFill>
          <a:ln>
            <a:solidFill>
              <a:srgbClr val="000000"/>
            </a:solidFill>
          </a:ln>
          <a:effectLs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55" name="TextBox 54"/>
          <p:cNvSpPr txBox="1"/>
          <p:nvPr/>
        </p:nvSpPr>
        <p:spPr>
          <a:xfrm>
            <a:off x="9053116" y="6136429"/>
            <a:ext cx="866376"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IP</a:t>
            </a:r>
            <a:endParaRPr kumimoji="0" lang="zh-CN" altLang="en-US" sz="900" b="0" i="0" u="none" strike="noStrike" kern="0" cap="none" spc="0" normalizeH="0" baseline="0" noProof="0" dirty="0">
              <a:ln>
                <a:noFill/>
              </a:ln>
              <a:solidFill>
                <a:srgbClr val="000000"/>
              </a:solidFill>
              <a:effectLst/>
              <a:uLnTx/>
              <a:uFillTx/>
            </a:endParaRPr>
          </a:p>
        </p:txBody>
      </p:sp>
      <p:sp>
        <p:nvSpPr>
          <p:cNvPr id="56" name="Rounded Rectangle 55"/>
          <p:cNvSpPr/>
          <p:nvPr/>
        </p:nvSpPr>
        <p:spPr bwMode="auto">
          <a:xfrm>
            <a:off x="9018165" y="6035821"/>
            <a:ext cx="916552" cy="144016"/>
          </a:xfrm>
          <a:prstGeom prst="roundRec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57" name="TextBox 56"/>
          <p:cNvSpPr txBox="1"/>
          <p:nvPr/>
        </p:nvSpPr>
        <p:spPr>
          <a:xfrm>
            <a:off x="9025093" y="5992413"/>
            <a:ext cx="903569"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TCP/UDP</a:t>
            </a:r>
            <a:endParaRPr kumimoji="0" lang="zh-CN" altLang="en-US" sz="900" b="0" i="0" u="none" strike="noStrike" kern="0" cap="none" spc="0" normalizeH="0" baseline="0" noProof="0" dirty="0">
              <a:ln>
                <a:noFill/>
              </a:ln>
              <a:solidFill>
                <a:srgbClr val="000000"/>
              </a:solidFill>
              <a:effectLst/>
              <a:uLnTx/>
              <a:uFillTx/>
            </a:endParaRPr>
          </a:p>
        </p:txBody>
      </p:sp>
      <p:sp>
        <p:nvSpPr>
          <p:cNvPr id="58" name="Rounded Rectangle 57"/>
          <p:cNvSpPr/>
          <p:nvPr/>
        </p:nvSpPr>
        <p:spPr bwMode="auto">
          <a:xfrm>
            <a:off x="9012109" y="5891805"/>
            <a:ext cx="916552" cy="144016"/>
          </a:xfrm>
          <a:prstGeom prst="roundRect">
            <a:avLst/>
          </a:prstGeom>
          <a:solidFill>
            <a:srgbClr val="FFC000"/>
          </a:solidFill>
          <a:ln>
            <a:solidFill>
              <a:srgbClr val="000000"/>
            </a:solidFill>
          </a:ln>
          <a:effectLs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pic>
        <p:nvPicPr>
          <p:cNvPr id="59" name="图片 16"/>
          <p:cNvPicPr>
            <a:picLocks noChangeAspect="1"/>
          </p:cNvPicPr>
          <p:nvPr/>
        </p:nvPicPr>
        <p:blipFill>
          <a:blip r:embed="rId7"/>
          <a:stretch>
            <a:fillRect/>
          </a:stretch>
        </p:blipFill>
        <p:spPr>
          <a:xfrm>
            <a:off x="8086260" y="6107829"/>
            <a:ext cx="408710" cy="382760"/>
          </a:xfrm>
          <a:prstGeom prst="rect">
            <a:avLst/>
          </a:prstGeom>
        </p:spPr>
      </p:pic>
      <p:grpSp>
        <p:nvGrpSpPr>
          <p:cNvPr id="60" name="组合 33893"/>
          <p:cNvGrpSpPr>
            <a:grpSpLocks/>
          </p:cNvGrpSpPr>
          <p:nvPr/>
        </p:nvGrpSpPr>
        <p:grpSpPr bwMode="auto">
          <a:xfrm>
            <a:off x="8514718" y="6223692"/>
            <a:ext cx="290379" cy="259537"/>
            <a:chOff x="1233488" y="3598863"/>
            <a:chExt cx="587375" cy="471488"/>
          </a:xfrm>
        </p:grpSpPr>
        <p:sp>
          <p:nvSpPr>
            <p:cNvPr id="61" name="Freeform 76"/>
            <p:cNvSpPr>
              <a:spLocks noChangeArrowheads="1"/>
            </p:cNvSpPr>
            <p:nvPr/>
          </p:nvSpPr>
          <p:spPr bwMode="auto">
            <a:xfrm>
              <a:off x="1233488" y="3598863"/>
              <a:ext cx="587375" cy="471488"/>
            </a:xfrm>
            <a:custGeom>
              <a:avLst/>
              <a:gdLst>
                <a:gd name="T0" fmla="*/ 2147483646 w 1399"/>
                <a:gd name="T1" fmla="*/ 0 h 1123"/>
                <a:gd name="T2" fmla="*/ 2147483646 w 1399"/>
                <a:gd name="T3" fmla="*/ 0 h 1123"/>
                <a:gd name="T4" fmla="*/ 2147483646 w 1399"/>
                <a:gd name="T5" fmla="*/ 0 h 1123"/>
                <a:gd name="T6" fmla="*/ 0 w 1399"/>
                <a:gd name="T7" fmla="*/ 2147483646 h 1123"/>
                <a:gd name="T8" fmla="*/ 0 w 1399"/>
                <a:gd name="T9" fmla="*/ 2147483646 h 1123"/>
                <a:gd name="T10" fmla="*/ 2147483646 w 1399"/>
                <a:gd name="T11" fmla="*/ 2147483646 h 1123"/>
                <a:gd name="T12" fmla="*/ 2147483646 w 1399"/>
                <a:gd name="T13" fmla="*/ 2147483646 h 1123"/>
                <a:gd name="T14" fmla="*/ 2147483646 w 1399"/>
                <a:gd name="T15" fmla="*/ 2147483646 h 1123"/>
                <a:gd name="T16" fmla="*/ 2147483646 w 1399"/>
                <a:gd name="T17" fmla="*/ 2147483646 h 1123"/>
                <a:gd name="T18" fmla="*/ 2147483646 w 1399"/>
                <a:gd name="T19" fmla="*/ 2147483646 h 1123"/>
                <a:gd name="T20" fmla="*/ 2147483646 w 1399"/>
                <a:gd name="T21" fmla="*/ 2147483646 h 1123"/>
                <a:gd name="T22" fmla="*/ 2147483646 w 1399"/>
                <a:gd name="T23" fmla="*/ 2147483646 h 1123"/>
                <a:gd name="T24" fmla="*/ 2147483646 w 1399"/>
                <a:gd name="T25" fmla="*/ 2147483646 h 1123"/>
                <a:gd name="T26" fmla="*/ 2147483646 w 1399"/>
                <a:gd name="T27" fmla="*/ 2147483646 h 1123"/>
                <a:gd name="T28" fmla="*/ 2147483646 w 1399"/>
                <a:gd name="T29" fmla="*/ 2147483646 h 1123"/>
                <a:gd name="T30" fmla="*/ 2147483646 w 1399"/>
                <a:gd name="T31" fmla="*/ 2147483646 h 1123"/>
                <a:gd name="T32" fmla="*/ 2147483646 w 1399"/>
                <a:gd name="T33" fmla="*/ 2147483646 h 1123"/>
                <a:gd name="T34" fmla="*/ 2147483646 w 1399"/>
                <a:gd name="T35" fmla="*/ 2147483646 h 1123"/>
                <a:gd name="T36" fmla="*/ 2147483646 w 1399"/>
                <a:gd name="T37" fmla="*/ 2147483646 h 1123"/>
                <a:gd name="T38" fmla="*/ 2147483646 w 1399"/>
                <a:gd name="T39" fmla="*/ 2147483646 h 1123"/>
                <a:gd name="T40" fmla="*/ 2147483646 w 1399"/>
                <a:gd name="T41" fmla="*/ 2147483646 h 1123"/>
                <a:gd name="T42" fmla="*/ 2147483646 w 1399"/>
                <a:gd name="T43" fmla="*/ 2147483646 h 1123"/>
                <a:gd name="T44" fmla="*/ 2147483646 w 1399"/>
                <a:gd name="T45" fmla="*/ 2147483646 h 1123"/>
                <a:gd name="T46" fmla="*/ 2147483646 w 1399"/>
                <a:gd name="T47" fmla="*/ 0 h 11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99" h="1123">
                  <a:moveTo>
                    <a:pt x="1331" y="0"/>
                  </a:moveTo>
                  <a:lnTo>
                    <a:pt x="1331" y="0"/>
                  </a:lnTo>
                  <a:lnTo>
                    <a:pt x="68" y="0"/>
                  </a:lnTo>
                  <a:cubicBezTo>
                    <a:pt x="31" y="0"/>
                    <a:pt x="0" y="31"/>
                    <a:pt x="0" y="68"/>
                  </a:cubicBezTo>
                  <a:lnTo>
                    <a:pt x="0" y="1021"/>
                  </a:lnTo>
                  <a:cubicBezTo>
                    <a:pt x="0" y="1058"/>
                    <a:pt x="31" y="1088"/>
                    <a:pt x="68" y="1088"/>
                  </a:cubicBezTo>
                  <a:lnTo>
                    <a:pt x="872" y="1088"/>
                  </a:lnTo>
                  <a:cubicBezTo>
                    <a:pt x="884" y="1109"/>
                    <a:pt x="906" y="1123"/>
                    <a:pt x="932" y="1123"/>
                  </a:cubicBezTo>
                  <a:cubicBezTo>
                    <a:pt x="971" y="1123"/>
                    <a:pt x="1002" y="1092"/>
                    <a:pt x="1002" y="1054"/>
                  </a:cubicBezTo>
                  <a:cubicBezTo>
                    <a:pt x="1002" y="1016"/>
                    <a:pt x="971" y="985"/>
                    <a:pt x="932" y="985"/>
                  </a:cubicBezTo>
                  <a:cubicBezTo>
                    <a:pt x="906" y="985"/>
                    <a:pt x="883" y="1000"/>
                    <a:pt x="871" y="1021"/>
                  </a:cubicBezTo>
                  <a:lnTo>
                    <a:pt x="67" y="1021"/>
                  </a:lnTo>
                  <a:lnTo>
                    <a:pt x="68" y="67"/>
                  </a:lnTo>
                  <a:lnTo>
                    <a:pt x="1332" y="68"/>
                  </a:lnTo>
                  <a:lnTo>
                    <a:pt x="1331" y="1021"/>
                  </a:lnTo>
                  <a:lnTo>
                    <a:pt x="1206" y="1021"/>
                  </a:lnTo>
                  <a:cubicBezTo>
                    <a:pt x="1194" y="1000"/>
                    <a:pt x="1172" y="985"/>
                    <a:pt x="1145" y="985"/>
                  </a:cubicBezTo>
                  <a:cubicBezTo>
                    <a:pt x="1107" y="985"/>
                    <a:pt x="1076" y="1016"/>
                    <a:pt x="1076" y="1054"/>
                  </a:cubicBezTo>
                  <a:cubicBezTo>
                    <a:pt x="1076" y="1092"/>
                    <a:pt x="1107" y="1123"/>
                    <a:pt x="1145" y="1123"/>
                  </a:cubicBezTo>
                  <a:cubicBezTo>
                    <a:pt x="1171" y="1123"/>
                    <a:pt x="1193" y="1109"/>
                    <a:pt x="1205" y="1088"/>
                  </a:cubicBezTo>
                  <a:lnTo>
                    <a:pt x="1331" y="1088"/>
                  </a:lnTo>
                  <a:cubicBezTo>
                    <a:pt x="1368" y="1088"/>
                    <a:pt x="1399" y="1058"/>
                    <a:pt x="1399" y="1021"/>
                  </a:cubicBezTo>
                  <a:lnTo>
                    <a:pt x="1399" y="68"/>
                  </a:lnTo>
                  <a:cubicBezTo>
                    <a:pt x="1399" y="31"/>
                    <a:pt x="1368" y="0"/>
                    <a:pt x="133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40" b="0" i="0" u="none" strike="noStrike" kern="0" cap="none" spc="0" normalizeH="0" baseline="0" noProof="0">
                <a:ln>
                  <a:noFill/>
                </a:ln>
                <a:solidFill>
                  <a:srgbClr val="000000"/>
                </a:solidFill>
                <a:effectLst/>
                <a:uLnTx/>
                <a:uFillTx/>
              </a:endParaRPr>
            </a:p>
          </p:txBody>
        </p:sp>
        <p:sp>
          <p:nvSpPr>
            <p:cNvPr id="62" name="Freeform 77"/>
            <p:cNvSpPr>
              <a:spLocks noEditPoints="1" noChangeArrowheads="1"/>
            </p:cNvSpPr>
            <p:nvPr/>
          </p:nvSpPr>
          <p:spPr bwMode="auto">
            <a:xfrm>
              <a:off x="1328738" y="3708400"/>
              <a:ext cx="396875" cy="236538"/>
            </a:xfrm>
            <a:custGeom>
              <a:avLst/>
              <a:gdLst>
                <a:gd name="T0" fmla="*/ 2147483646 w 947"/>
                <a:gd name="T1" fmla="*/ 2147483646 h 565"/>
                <a:gd name="T2" fmla="*/ 2147483646 w 947"/>
                <a:gd name="T3" fmla="*/ 2147483646 h 565"/>
                <a:gd name="T4" fmla="*/ 2147483646 w 947"/>
                <a:gd name="T5" fmla="*/ 2147483646 h 565"/>
                <a:gd name="T6" fmla="*/ 2147483646 w 947"/>
                <a:gd name="T7" fmla="*/ 2147483646 h 565"/>
                <a:gd name="T8" fmla="*/ 2147483646 w 947"/>
                <a:gd name="T9" fmla="*/ 2147483646 h 565"/>
                <a:gd name="T10" fmla="*/ 2147483646 w 947"/>
                <a:gd name="T11" fmla="*/ 2147483646 h 565"/>
                <a:gd name="T12" fmla="*/ 2147483646 w 947"/>
                <a:gd name="T13" fmla="*/ 2147483646 h 565"/>
                <a:gd name="T14" fmla="*/ 2147483646 w 947"/>
                <a:gd name="T15" fmla="*/ 2147483646 h 565"/>
                <a:gd name="T16" fmla="*/ 0 w 947"/>
                <a:gd name="T17" fmla="*/ 2147483646 h 565"/>
                <a:gd name="T18" fmla="*/ 0 w 947"/>
                <a:gd name="T19" fmla="*/ 2147483646 h 565"/>
                <a:gd name="T20" fmla="*/ 0 w 947"/>
                <a:gd name="T21" fmla="*/ 2147483646 h 565"/>
                <a:gd name="T22" fmla="*/ 2147483646 w 947"/>
                <a:gd name="T23" fmla="*/ 2147483646 h 565"/>
                <a:gd name="T24" fmla="*/ 2147483646 w 947"/>
                <a:gd name="T25" fmla="*/ 2147483646 h 565"/>
                <a:gd name="T26" fmla="*/ 2147483646 w 947"/>
                <a:gd name="T27" fmla="*/ 2147483646 h 565"/>
                <a:gd name="T28" fmla="*/ 2147483646 w 947"/>
                <a:gd name="T29" fmla="*/ 2147483646 h 565"/>
                <a:gd name="T30" fmla="*/ 2147483646 w 947"/>
                <a:gd name="T31" fmla="*/ 2147483646 h 565"/>
                <a:gd name="T32" fmla="*/ 2147483646 w 947"/>
                <a:gd name="T33" fmla="*/ 2147483646 h 565"/>
                <a:gd name="T34" fmla="*/ 2147483646 w 947"/>
                <a:gd name="T35" fmla="*/ 2147483646 h 565"/>
                <a:gd name="T36" fmla="*/ 2147483646 w 947"/>
                <a:gd name="T37" fmla="*/ 2147483646 h 565"/>
                <a:gd name="T38" fmla="*/ 2147483646 w 947"/>
                <a:gd name="T39" fmla="*/ 2147483646 h 565"/>
                <a:gd name="T40" fmla="*/ 2147483646 w 947"/>
                <a:gd name="T41" fmla="*/ 2147483646 h 565"/>
                <a:gd name="T42" fmla="*/ 2147483646 w 947"/>
                <a:gd name="T43" fmla="*/ 2147483646 h 565"/>
                <a:gd name="T44" fmla="*/ 2147483646 w 947"/>
                <a:gd name="T45" fmla="*/ 2147483646 h 565"/>
                <a:gd name="T46" fmla="*/ 2147483646 w 947"/>
                <a:gd name="T47" fmla="*/ 2147483646 h 565"/>
                <a:gd name="T48" fmla="*/ 2147483646 w 947"/>
                <a:gd name="T49" fmla="*/ 2147483646 h 565"/>
                <a:gd name="T50" fmla="*/ 2147483646 w 947"/>
                <a:gd name="T51" fmla="*/ 2147483646 h 565"/>
                <a:gd name="T52" fmla="*/ 2147483646 w 947"/>
                <a:gd name="T53" fmla="*/ 2147483646 h 565"/>
                <a:gd name="T54" fmla="*/ 2147483646 w 947"/>
                <a:gd name="T55" fmla="*/ 2147483646 h 565"/>
                <a:gd name="T56" fmla="*/ 2147483646 w 947"/>
                <a:gd name="T57" fmla="*/ 2147483646 h 565"/>
                <a:gd name="T58" fmla="*/ 2147483646 w 947"/>
                <a:gd name="T59" fmla="*/ 2147483646 h 565"/>
                <a:gd name="T60" fmla="*/ 2147483646 w 947"/>
                <a:gd name="T61" fmla="*/ 2147483646 h 565"/>
                <a:gd name="T62" fmla="*/ 2147483646 w 947"/>
                <a:gd name="T63" fmla="*/ 2147483646 h 565"/>
                <a:gd name="T64" fmla="*/ 2147483646 w 947"/>
                <a:gd name="T65" fmla="*/ 2147483646 h 565"/>
                <a:gd name="T66" fmla="*/ 2147483646 w 947"/>
                <a:gd name="T67" fmla="*/ 0 h 565"/>
                <a:gd name="T68" fmla="*/ 2147483646 w 947"/>
                <a:gd name="T69" fmla="*/ 2147483646 h 565"/>
                <a:gd name="T70" fmla="*/ 2147483646 w 947"/>
                <a:gd name="T71" fmla="*/ 2147483646 h 565"/>
                <a:gd name="T72" fmla="*/ 2147483646 w 947"/>
                <a:gd name="T73" fmla="*/ 2147483646 h 565"/>
                <a:gd name="T74" fmla="*/ 2147483646 w 947"/>
                <a:gd name="T75" fmla="*/ 0 h 565"/>
                <a:gd name="T76" fmla="*/ 2147483646 w 947"/>
                <a:gd name="T77" fmla="*/ 2147483646 h 565"/>
                <a:gd name="T78" fmla="*/ 0 w 947"/>
                <a:gd name="T79" fmla="*/ 2147483646 h 565"/>
                <a:gd name="T80" fmla="*/ 0 w 947"/>
                <a:gd name="T81" fmla="*/ 2147483646 h 565"/>
                <a:gd name="T82" fmla="*/ 2147483646 w 947"/>
                <a:gd name="T83" fmla="*/ 2147483646 h 565"/>
                <a:gd name="T84" fmla="*/ 2147483646 w 947"/>
                <a:gd name="T85" fmla="*/ 2147483646 h 565"/>
                <a:gd name="T86" fmla="*/ 2147483646 w 947"/>
                <a:gd name="T87" fmla="*/ 2147483646 h 565"/>
                <a:gd name="T88" fmla="*/ 2147483646 w 947"/>
                <a:gd name="T89" fmla="*/ 2147483646 h 565"/>
                <a:gd name="T90" fmla="*/ 2147483646 w 947"/>
                <a:gd name="T91" fmla="*/ 2147483646 h 565"/>
                <a:gd name="T92" fmla="*/ 2147483646 w 947"/>
                <a:gd name="T93" fmla="*/ 2147483646 h 565"/>
                <a:gd name="T94" fmla="*/ 2147483646 w 947"/>
                <a:gd name="T95" fmla="*/ 2147483646 h 565"/>
                <a:gd name="T96" fmla="*/ 2147483646 w 947"/>
                <a:gd name="T97" fmla="*/ 2147483646 h 565"/>
                <a:gd name="T98" fmla="*/ 2147483646 w 947"/>
                <a:gd name="T99" fmla="*/ 2147483646 h 565"/>
                <a:gd name="T100" fmla="*/ 2147483646 w 947"/>
                <a:gd name="T101" fmla="*/ 2147483646 h 565"/>
                <a:gd name="T102" fmla="*/ 0 w 947"/>
                <a:gd name="T103" fmla="*/ 2147483646 h 56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47" h="565">
                  <a:moveTo>
                    <a:pt x="481" y="117"/>
                  </a:moveTo>
                  <a:lnTo>
                    <a:pt x="481" y="117"/>
                  </a:lnTo>
                  <a:cubicBezTo>
                    <a:pt x="508" y="117"/>
                    <a:pt x="530" y="139"/>
                    <a:pt x="530" y="167"/>
                  </a:cubicBezTo>
                  <a:lnTo>
                    <a:pt x="530" y="398"/>
                  </a:lnTo>
                  <a:cubicBezTo>
                    <a:pt x="530" y="425"/>
                    <a:pt x="508" y="448"/>
                    <a:pt x="481" y="448"/>
                  </a:cubicBezTo>
                  <a:cubicBezTo>
                    <a:pt x="453" y="448"/>
                    <a:pt x="431" y="425"/>
                    <a:pt x="431" y="398"/>
                  </a:cubicBezTo>
                  <a:lnTo>
                    <a:pt x="431" y="167"/>
                  </a:lnTo>
                  <a:cubicBezTo>
                    <a:pt x="431" y="139"/>
                    <a:pt x="453" y="117"/>
                    <a:pt x="481" y="117"/>
                  </a:cubicBezTo>
                  <a:close/>
                  <a:moveTo>
                    <a:pt x="0" y="408"/>
                  </a:moveTo>
                  <a:lnTo>
                    <a:pt x="0" y="408"/>
                  </a:lnTo>
                  <a:lnTo>
                    <a:pt x="0" y="518"/>
                  </a:lnTo>
                  <a:lnTo>
                    <a:pt x="31" y="487"/>
                  </a:lnTo>
                  <a:cubicBezTo>
                    <a:pt x="83" y="537"/>
                    <a:pt x="152" y="565"/>
                    <a:pt x="224" y="565"/>
                  </a:cubicBezTo>
                  <a:cubicBezTo>
                    <a:pt x="294" y="565"/>
                    <a:pt x="361" y="539"/>
                    <a:pt x="413" y="492"/>
                  </a:cubicBezTo>
                  <a:cubicBezTo>
                    <a:pt x="432" y="506"/>
                    <a:pt x="455" y="514"/>
                    <a:pt x="481" y="514"/>
                  </a:cubicBezTo>
                  <a:cubicBezTo>
                    <a:pt x="502" y="514"/>
                    <a:pt x="523" y="508"/>
                    <a:pt x="540" y="498"/>
                  </a:cubicBezTo>
                  <a:cubicBezTo>
                    <a:pt x="591" y="541"/>
                    <a:pt x="655" y="565"/>
                    <a:pt x="723" y="565"/>
                  </a:cubicBezTo>
                  <a:cubicBezTo>
                    <a:pt x="795" y="565"/>
                    <a:pt x="863" y="537"/>
                    <a:pt x="916" y="488"/>
                  </a:cubicBezTo>
                  <a:lnTo>
                    <a:pt x="947" y="519"/>
                  </a:lnTo>
                  <a:lnTo>
                    <a:pt x="947" y="409"/>
                  </a:lnTo>
                  <a:lnTo>
                    <a:pt x="837" y="409"/>
                  </a:lnTo>
                  <a:lnTo>
                    <a:pt x="869" y="440"/>
                  </a:lnTo>
                  <a:cubicBezTo>
                    <a:pt x="829" y="477"/>
                    <a:pt x="777" y="498"/>
                    <a:pt x="723" y="498"/>
                  </a:cubicBezTo>
                  <a:cubicBezTo>
                    <a:pt x="672" y="498"/>
                    <a:pt x="624" y="480"/>
                    <a:pt x="585" y="449"/>
                  </a:cubicBezTo>
                  <a:cubicBezTo>
                    <a:pt x="593" y="433"/>
                    <a:pt x="597" y="416"/>
                    <a:pt x="597" y="398"/>
                  </a:cubicBezTo>
                  <a:lnTo>
                    <a:pt x="597" y="167"/>
                  </a:lnTo>
                  <a:cubicBezTo>
                    <a:pt x="597" y="148"/>
                    <a:pt x="593" y="131"/>
                    <a:pt x="585" y="116"/>
                  </a:cubicBezTo>
                  <a:cubicBezTo>
                    <a:pt x="624" y="84"/>
                    <a:pt x="672" y="67"/>
                    <a:pt x="723" y="67"/>
                  </a:cubicBezTo>
                  <a:cubicBezTo>
                    <a:pt x="777" y="67"/>
                    <a:pt x="829" y="87"/>
                    <a:pt x="869" y="125"/>
                  </a:cubicBezTo>
                  <a:lnTo>
                    <a:pt x="837" y="157"/>
                  </a:lnTo>
                  <a:lnTo>
                    <a:pt x="947" y="157"/>
                  </a:lnTo>
                  <a:lnTo>
                    <a:pt x="947" y="47"/>
                  </a:lnTo>
                  <a:lnTo>
                    <a:pt x="916" y="77"/>
                  </a:lnTo>
                  <a:cubicBezTo>
                    <a:pt x="864" y="28"/>
                    <a:pt x="795" y="0"/>
                    <a:pt x="723" y="0"/>
                  </a:cubicBezTo>
                  <a:cubicBezTo>
                    <a:pt x="655" y="0"/>
                    <a:pt x="591" y="23"/>
                    <a:pt x="540" y="67"/>
                  </a:cubicBezTo>
                  <a:cubicBezTo>
                    <a:pt x="523" y="56"/>
                    <a:pt x="502" y="50"/>
                    <a:pt x="481" y="50"/>
                  </a:cubicBezTo>
                  <a:cubicBezTo>
                    <a:pt x="455" y="50"/>
                    <a:pt x="432" y="58"/>
                    <a:pt x="413" y="72"/>
                  </a:cubicBezTo>
                  <a:cubicBezTo>
                    <a:pt x="361" y="26"/>
                    <a:pt x="294" y="0"/>
                    <a:pt x="224" y="0"/>
                  </a:cubicBezTo>
                  <a:cubicBezTo>
                    <a:pt x="152" y="0"/>
                    <a:pt x="84" y="27"/>
                    <a:pt x="31" y="77"/>
                  </a:cubicBezTo>
                  <a:lnTo>
                    <a:pt x="0" y="46"/>
                  </a:lnTo>
                  <a:lnTo>
                    <a:pt x="0" y="155"/>
                  </a:lnTo>
                  <a:lnTo>
                    <a:pt x="110" y="155"/>
                  </a:lnTo>
                  <a:lnTo>
                    <a:pt x="78" y="124"/>
                  </a:lnTo>
                  <a:cubicBezTo>
                    <a:pt x="118" y="87"/>
                    <a:pt x="170" y="67"/>
                    <a:pt x="224" y="67"/>
                  </a:cubicBezTo>
                  <a:cubicBezTo>
                    <a:pt x="280" y="67"/>
                    <a:pt x="332" y="88"/>
                    <a:pt x="372" y="125"/>
                  </a:cubicBezTo>
                  <a:cubicBezTo>
                    <a:pt x="367" y="138"/>
                    <a:pt x="364" y="152"/>
                    <a:pt x="364" y="167"/>
                  </a:cubicBezTo>
                  <a:lnTo>
                    <a:pt x="364" y="398"/>
                  </a:lnTo>
                  <a:cubicBezTo>
                    <a:pt x="364" y="413"/>
                    <a:pt x="367" y="427"/>
                    <a:pt x="372" y="440"/>
                  </a:cubicBezTo>
                  <a:cubicBezTo>
                    <a:pt x="332" y="477"/>
                    <a:pt x="280" y="498"/>
                    <a:pt x="224" y="498"/>
                  </a:cubicBezTo>
                  <a:cubicBezTo>
                    <a:pt x="170" y="498"/>
                    <a:pt x="118" y="477"/>
                    <a:pt x="78" y="440"/>
                  </a:cubicBezTo>
                  <a:lnTo>
                    <a:pt x="110" y="408"/>
                  </a:lnTo>
                  <a:lnTo>
                    <a:pt x="0" y="40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40" b="0" i="0" u="none" strike="noStrike" kern="0" cap="none" spc="0" normalizeH="0" baseline="0" noProof="0">
                <a:ln>
                  <a:noFill/>
                </a:ln>
                <a:solidFill>
                  <a:srgbClr val="000000"/>
                </a:solidFill>
                <a:effectLst/>
                <a:uLnTx/>
                <a:uFillTx/>
              </a:endParaRPr>
            </a:p>
          </p:txBody>
        </p:sp>
      </p:grpSp>
      <p:sp>
        <p:nvSpPr>
          <p:cNvPr id="63" name="TextBox 62"/>
          <p:cNvSpPr txBox="1"/>
          <p:nvPr/>
        </p:nvSpPr>
        <p:spPr>
          <a:xfrm>
            <a:off x="8815892" y="5841260"/>
            <a:ext cx="1340825"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SIP/RTP,RTCP/HTTP</a:t>
            </a:r>
            <a:endParaRPr kumimoji="0" lang="zh-CN" altLang="en-US" sz="900" b="0" i="0" u="none" strike="noStrike" kern="0" cap="none" spc="0" normalizeH="0" baseline="0" noProof="0" dirty="0">
              <a:ln>
                <a:noFill/>
              </a:ln>
              <a:solidFill>
                <a:srgbClr val="000000"/>
              </a:solidFill>
              <a:effectLst/>
              <a:uLnTx/>
              <a:uFillTx/>
            </a:endParaRPr>
          </a:p>
        </p:txBody>
      </p:sp>
      <p:sp>
        <p:nvSpPr>
          <p:cNvPr id="64" name="TextBox 63"/>
          <p:cNvSpPr txBox="1"/>
          <p:nvPr/>
        </p:nvSpPr>
        <p:spPr>
          <a:xfrm>
            <a:off x="5501964" y="5600738"/>
            <a:ext cx="1239860"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0000"/>
                </a:solidFill>
                <a:effectLst/>
                <a:uLnTx/>
                <a:uFillTx/>
              </a:rPr>
              <a:t>User plane stack</a:t>
            </a:r>
            <a:endParaRPr kumimoji="0" lang="zh-CN" altLang="en-US" sz="1000" b="1" i="0" u="none" strike="noStrike" kern="0" cap="none" spc="0" normalizeH="0" baseline="0" noProof="0" dirty="0">
              <a:ln>
                <a:noFill/>
              </a:ln>
              <a:solidFill>
                <a:srgbClr val="000000"/>
              </a:solidFill>
              <a:effectLst/>
              <a:uLnTx/>
              <a:uFillTx/>
            </a:endParaRPr>
          </a:p>
        </p:txBody>
      </p:sp>
      <p:sp>
        <p:nvSpPr>
          <p:cNvPr id="65" name="TextBox 64"/>
          <p:cNvSpPr txBox="1"/>
          <p:nvPr/>
        </p:nvSpPr>
        <p:spPr>
          <a:xfrm>
            <a:off x="6489171" y="4446115"/>
            <a:ext cx="944242"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rPr>
              <a:t>GW-Local</a:t>
            </a:r>
            <a:endParaRPr kumimoji="0" lang="zh-CN" altLang="en-US" sz="1000" b="0" i="0" u="none" strike="noStrike" kern="0" cap="none" spc="0" normalizeH="0" baseline="0" noProof="0" dirty="0">
              <a:ln>
                <a:noFill/>
              </a:ln>
              <a:solidFill>
                <a:srgbClr val="000000"/>
              </a:solidFill>
              <a:effectLst/>
              <a:uLnTx/>
              <a:uFillTx/>
            </a:endParaRPr>
          </a:p>
        </p:txBody>
      </p:sp>
      <p:sp>
        <p:nvSpPr>
          <p:cNvPr id="66" name="TextBox 65"/>
          <p:cNvSpPr txBox="1"/>
          <p:nvPr/>
        </p:nvSpPr>
        <p:spPr>
          <a:xfrm>
            <a:off x="8159093" y="4492174"/>
            <a:ext cx="944242"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rPr>
              <a:t>GW-core</a:t>
            </a:r>
            <a:endParaRPr kumimoji="0" lang="zh-CN" altLang="en-US" sz="1000" b="0" i="0" u="none" strike="noStrike" kern="0" cap="none" spc="0" normalizeH="0" baseline="0" noProof="0" dirty="0">
              <a:ln>
                <a:noFill/>
              </a:ln>
              <a:solidFill>
                <a:srgbClr val="000000"/>
              </a:solidFill>
              <a:effectLst/>
              <a:uLnTx/>
              <a:uFillTx/>
            </a:endParaRPr>
          </a:p>
        </p:txBody>
      </p:sp>
      <p:cxnSp>
        <p:nvCxnSpPr>
          <p:cNvPr id="67" name="Straight Connector 66"/>
          <p:cNvCxnSpPr/>
          <p:nvPr/>
        </p:nvCxnSpPr>
        <p:spPr bwMode="auto">
          <a:xfrm>
            <a:off x="6479195" y="5939522"/>
            <a:ext cx="2542085" cy="15956"/>
          </a:xfrm>
          <a:prstGeom prst="line">
            <a:avLst/>
          </a:prstGeom>
          <a:noFill/>
          <a:ln w="9525" cap="flat" cmpd="sng" algn="ctr">
            <a:solidFill>
              <a:srgbClr val="00B0F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103"/>
          <p:cNvSpPr txBox="1"/>
          <p:nvPr/>
        </p:nvSpPr>
        <p:spPr>
          <a:xfrm>
            <a:off x="5605025" y="5207456"/>
            <a:ext cx="91082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rPr>
              <a:t>N3GPP device</a:t>
            </a:r>
            <a:endParaRPr kumimoji="0" lang="zh-CN" altLang="en-US" sz="1000" b="0" i="0" u="none" strike="noStrike" kern="0" cap="none" spc="0" normalizeH="0" baseline="0" noProof="0" dirty="0">
              <a:ln>
                <a:noFill/>
              </a:ln>
              <a:solidFill>
                <a:srgbClr val="000000"/>
              </a:solidFill>
              <a:effectLst/>
              <a:uLnTx/>
              <a:uFillTx/>
            </a:endParaRPr>
          </a:p>
        </p:txBody>
      </p:sp>
      <p:sp>
        <p:nvSpPr>
          <p:cNvPr id="105" name="TextBox 104"/>
          <p:cNvSpPr txBox="1"/>
          <p:nvPr/>
        </p:nvSpPr>
        <p:spPr>
          <a:xfrm>
            <a:off x="7280351" y="5192818"/>
            <a:ext cx="55175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rPr>
              <a:t>GW UE</a:t>
            </a:r>
            <a:endParaRPr kumimoji="0" lang="zh-CN" altLang="en-US" sz="1000" b="0" i="0" u="none" strike="noStrike" kern="0" cap="none" spc="0" normalizeH="0" baseline="0" noProof="0" dirty="0">
              <a:ln>
                <a:noFill/>
              </a:ln>
              <a:solidFill>
                <a:srgbClr val="000000"/>
              </a:solidFill>
              <a:effectLst/>
              <a:uLnTx/>
              <a:uFillTx/>
            </a:endParaRPr>
          </a:p>
        </p:txBody>
      </p:sp>
      <p:sp>
        <p:nvSpPr>
          <p:cNvPr id="106" name="TextBox 105"/>
          <p:cNvSpPr txBox="1"/>
          <p:nvPr/>
        </p:nvSpPr>
        <p:spPr>
          <a:xfrm>
            <a:off x="9021280" y="5221070"/>
            <a:ext cx="76655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rPr>
              <a:t>MC servers</a:t>
            </a:r>
            <a:endParaRPr kumimoji="0" lang="zh-CN" altLang="en-US" sz="1000" b="0" i="0" u="none" strike="noStrike" kern="0" cap="none" spc="0" normalizeH="0" baseline="0" noProof="0" dirty="0">
              <a:ln>
                <a:noFill/>
              </a:ln>
              <a:solidFill>
                <a:srgbClr val="000000"/>
              </a:solidFill>
              <a:effectLst/>
              <a:uLnTx/>
              <a:uFillTx/>
            </a:endParaRPr>
          </a:p>
        </p:txBody>
      </p:sp>
      <p:sp>
        <p:nvSpPr>
          <p:cNvPr id="107" name="TextBox 106"/>
          <p:cNvSpPr txBox="1"/>
          <p:nvPr/>
        </p:nvSpPr>
        <p:spPr>
          <a:xfrm>
            <a:off x="5519795" y="6454068"/>
            <a:ext cx="91082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rPr>
              <a:t>N3GPP device</a:t>
            </a:r>
            <a:endParaRPr kumimoji="0" lang="zh-CN" altLang="en-US" sz="1000" b="0" i="0" u="none" strike="noStrike" kern="0" cap="none" spc="0" normalizeH="0" baseline="0" noProof="0" dirty="0">
              <a:ln>
                <a:noFill/>
              </a:ln>
              <a:solidFill>
                <a:srgbClr val="000000"/>
              </a:solidFill>
              <a:effectLst/>
              <a:uLnTx/>
              <a:uFillTx/>
            </a:endParaRPr>
          </a:p>
        </p:txBody>
      </p:sp>
      <p:sp>
        <p:nvSpPr>
          <p:cNvPr id="108" name="TextBox 107"/>
          <p:cNvSpPr txBox="1"/>
          <p:nvPr/>
        </p:nvSpPr>
        <p:spPr>
          <a:xfrm>
            <a:off x="7233160" y="6466286"/>
            <a:ext cx="55175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rPr>
              <a:t>GW UE</a:t>
            </a:r>
            <a:endParaRPr kumimoji="0" lang="zh-CN" altLang="en-US" sz="1000" b="0" i="0" u="none" strike="noStrike" kern="0" cap="none" spc="0" normalizeH="0" baseline="0" noProof="0" dirty="0">
              <a:ln>
                <a:noFill/>
              </a:ln>
              <a:solidFill>
                <a:srgbClr val="000000"/>
              </a:solidFill>
              <a:effectLst/>
              <a:uLnTx/>
              <a:uFillTx/>
            </a:endParaRPr>
          </a:p>
        </p:txBody>
      </p:sp>
      <p:sp>
        <p:nvSpPr>
          <p:cNvPr id="109" name="TextBox 108"/>
          <p:cNvSpPr txBox="1"/>
          <p:nvPr/>
        </p:nvSpPr>
        <p:spPr>
          <a:xfrm>
            <a:off x="9103335" y="6429252"/>
            <a:ext cx="766557"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000000"/>
                </a:solidFill>
                <a:effectLst/>
                <a:uLnTx/>
                <a:uFillTx/>
              </a:rPr>
              <a:t>MC servers</a:t>
            </a:r>
            <a:endParaRPr kumimoji="0" lang="zh-CN" altLang="en-US" sz="1000" b="0" i="0" u="none" strike="noStrike" kern="0" cap="none" spc="0" normalizeH="0" baseline="0" noProof="0" dirty="0">
              <a:ln>
                <a:noFill/>
              </a:ln>
              <a:solidFill>
                <a:srgbClr val="000000"/>
              </a:solidFill>
              <a:effectLst/>
              <a:uLnTx/>
              <a:uFillTx/>
            </a:endParaRPr>
          </a:p>
        </p:txBody>
      </p:sp>
      <p:cxnSp>
        <p:nvCxnSpPr>
          <p:cNvPr id="3" name="Straight Arrow Connector 2"/>
          <p:cNvCxnSpPr/>
          <p:nvPr/>
        </p:nvCxnSpPr>
        <p:spPr>
          <a:xfrm>
            <a:off x="1027953" y="3795059"/>
            <a:ext cx="1069788" cy="0"/>
          </a:xfrm>
          <a:prstGeom prst="straightConnector1">
            <a:avLst/>
          </a:prstGeom>
          <a:ln w="28575">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a:off x="2546611" y="3801036"/>
            <a:ext cx="1415789" cy="0"/>
          </a:xfrm>
          <a:prstGeom prst="straightConnector1">
            <a:avLst/>
          </a:prstGeom>
          <a:ln w="28575">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1020820" y="2420471"/>
            <a:ext cx="2677459" cy="0"/>
          </a:xfrm>
          <a:prstGeom prst="straightConnector1">
            <a:avLst/>
          </a:prstGeom>
          <a:ln w="28575">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endCxn id="50" idx="1"/>
          </p:cNvCxnSpPr>
          <p:nvPr/>
        </p:nvCxnSpPr>
        <p:spPr bwMode="auto">
          <a:xfrm>
            <a:off x="6486123" y="6229705"/>
            <a:ext cx="616764" cy="8339"/>
          </a:xfrm>
          <a:prstGeom prst="line">
            <a:avLst/>
          </a:prstGeom>
          <a:noFill/>
          <a:ln w="9525" cap="flat" cmpd="sng" algn="ctr">
            <a:solidFill>
              <a:srgbClr val="00B0F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a:endCxn id="54" idx="1"/>
          </p:cNvCxnSpPr>
          <p:nvPr/>
        </p:nvCxnSpPr>
        <p:spPr bwMode="auto">
          <a:xfrm>
            <a:off x="7843888" y="6236388"/>
            <a:ext cx="1168221" cy="15457"/>
          </a:xfrm>
          <a:prstGeom prst="line">
            <a:avLst/>
          </a:prstGeom>
          <a:noFill/>
          <a:ln w="9525" cap="flat" cmpd="sng" algn="ctr">
            <a:solidFill>
              <a:srgbClr val="00B0F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37185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0871" y="225045"/>
            <a:ext cx="10515600" cy="110491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b="1" dirty="0">
                <a:solidFill>
                  <a:srgbClr val="FF0000"/>
                </a:solidFill>
              </a:rPr>
              <a:t>Issue #4: GW MC service ID issues</a:t>
            </a:r>
          </a:p>
        </p:txBody>
      </p:sp>
      <p:sp>
        <p:nvSpPr>
          <p:cNvPr id="9" name="Rounded Rectangle 8"/>
          <p:cNvSpPr/>
          <p:nvPr/>
        </p:nvSpPr>
        <p:spPr>
          <a:xfrm>
            <a:off x="493819" y="1666262"/>
            <a:ext cx="5635000" cy="2087221"/>
          </a:xfrm>
          <a:prstGeom prst="roundRect">
            <a:avLst>
              <a:gd name="adj" fmla="val 10543"/>
            </a:avLst>
          </a:prstGeom>
          <a:solidFill>
            <a:srgbClr val="FFFFFF">
              <a:lumMod val="95000"/>
              <a:alpha val="93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sp>
        <p:nvSpPr>
          <p:cNvPr id="10" name="TextBox 9"/>
          <p:cNvSpPr txBox="1"/>
          <p:nvPr/>
        </p:nvSpPr>
        <p:spPr>
          <a:xfrm>
            <a:off x="2041952" y="2529681"/>
            <a:ext cx="720080" cy="205890"/>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GW UE#1</a:t>
            </a:r>
            <a:endParaRPr kumimoji="0" lang="zh-CN" altLang="en-US" sz="900" b="0" i="0" u="none" strike="noStrike" kern="0" cap="none" spc="0" normalizeH="0" baseline="0" noProof="0" dirty="0">
              <a:ln>
                <a:noFill/>
              </a:ln>
              <a:solidFill>
                <a:srgbClr val="000000"/>
              </a:solidFill>
              <a:effectLst/>
              <a:uLnTx/>
              <a:uFillTx/>
            </a:endParaRPr>
          </a:p>
        </p:txBody>
      </p:sp>
      <p:sp>
        <p:nvSpPr>
          <p:cNvPr id="11" name="Rectangle 10"/>
          <p:cNvSpPr/>
          <p:nvPr/>
        </p:nvSpPr>
        <p:spPr>
          <a:xfrm>
            <a:off x="2158233" y="2119566"/>
            <a:ext cx="931665" cy="415498"/>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rgbClr val="FF0000"/>
                </a:solidFill>
                <a:effectLst/>
                <a:uLnTx/>
                <a:uFillTx/>
              </a:rPr>
              <a:t>GW MC service ID#1</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rgbClr val="92D050"/>
                </a:solidFill>
                <a:effectLst/>
                <a:uLnTx/>
                <a:uFillTx/>
              </a:rPr>
              <a:t>GW MC service ID#2</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rgbClr val="000000"/>
                </a:solidFill>
                <a:effectLst/>
                <a:uLnTx/>
                <a:uFillTx/>
              </a:rPr>
              <a:t>….</a:t>
            </a:r>
            <a:endParaRPr kumimoji="0" lang="zh-CN" altLang="en-US" sz="700" b="0" i="0" u="none" strike="noStrike" kern="0" cap="none" spc="0" normalizeH="0" baseline="0" noProof="0" dirty="0">
              <a:ln>
                <a:noFill/>
              </a:ln>
              <a:solidFill>
                <a:srgbClr val="000000"/>
              </a:solidFill>
              <a:effectLst/>
              <a:uLnTx/>
              <a:uFillTx/>
            </a:endParaRPr>
          </a:p>
        </p:txBody>
      </p:sp>
      <p:grpSp>
        <p:nvGrpSpPr>
          <p:cNvPr id="12" name="组合 467"/>
          <p:cNvGrpSpPr>
            <a:grpSpLocks/>
          </p:cNvGrpSpPr>
          <p:nvPr/>
        </p:nvGrpSpPr>
        <p:grpSpPr bwMode="auto">
          <a:xfrm>
            <a:off x="3324852" y="1854313"/>
            <a:ext cx="270974" cy="344302"/>
            <a:chOff x="3981450" y="660400"/>
            <a:chExt cx="427038" cy="558800"/>
          </a:xfrm>
          <a:solidFill>
            <a:srgbClr val="FF0000"/>
          </a:solidFill>
        </p:grpSpPr>
        <p:sp>
          <p:nvSpPr>
            <p:cNvPr id="13" name="Oval 121"/>
            <p:cNvSpPr>
              <a:spLocks noChangeArrowheads="1"/>
            </p:cNvSpPr>
            <p:nvPr/>
          </p:nvSpPr>
          <p:spPr bwMode="auto">
            <a:xfrm>
              <a:off x="4225925" y="1163638"/>
              <a:ext cx="53975" cy="555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en-US" sz="2139"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4" name="Oval 122"/>
            <p:cNvSpPr>
              <a:spLocks noChangeArrowheads="1"/>
            </p:cNvSpPr>
            <p:nvPr/>
          </p:nvSpPr>
          <p:spPr bwMode="auto">
            <a:xfrm>
              <a:off x="4308475" y="1163638"/>
              <a:ext cx="55563" cy="555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en-US" sz="2139"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5" name="Freeform 143"/>
            <p:cNvSpPr>
              <a:spLocks noEditPoints="1"/>
            </p:cNvSpPr>
            <p:nvPr/>
          </p:nvSpPr>
          <p:spPr bwMode="auto">
            <a:xfrm>
              <a:off x="3981450" y="879475"/>
              <a:ext cx="88900" cy="141287"/>
            </a:xfrm>
            <a:custGeom>
              <a:avLst/>
              <a:gdLst>
                <a:gd name="T0" fmla="*/ 2147483646 w 65"/>
                <a:gd name="T1" fmla="*/ 2147483646 h 104"/>
                <a:gd name="T2" fmla="*/ 2147483646 w 65"/>
                <a:gd name="T3" fmla="*/ 2147483646 h 104"/>
                <a:gd name="T4" fmla="*/ 0 w 65"/>
                <a:gd name="T5" fmla="*/ 2147483646 h 104"/>
                <a:gd name="T6" fmla="*/ 0 w 65"/>
                <a:gd name="T7" fmla="*/ 2147483646 h 104"/>
                <a:gd name="T8" fmla="*/ 2147483646 w 65"/>
                <a:gd name="T9" fmla="*/ 0 h 104"/>
                <a:gd name="T10" fmla="*/ 2147483646 w 65"/>
                <a:gd name="T11" fmla="*/ 0 h 104"/>
                <a:gd name="T12" fmla="*/ 2147483646 w 65"/>
                <a:gd name="T13" fmla="*/ 2147483646 h 104"/>
                <a:gd name="T14" fmla="*/ 2147483646 w 65"/>
                <a:gd name="T15" fmla="*/ 2147483646 h 104"/>
                <a:gd name="T16" fmla="*/ 2147483646 w 65"/>
                <a:gd name="T17" fmla="*/ 2147483646 h 104"/>
                <a:gd name="T18" fmla="*/ 2147483646 w 65"/>
                <a:gd name="T19" fmla="*/ 2147483646 h 104"/>
                <a:gd name="T20" fmla="*/ 2147483646 w 65"/>
                <a:gd name="T21" fmla="*/ 2147483646 h 104"/>
                <a:gd name="T22" fmla="*/ 2147483646 w 65"/>
                <a:gd name="T23" fmla="*/ 2147483646 h 104"/>
                <a:gd name="T24" fmla="*/ 2147483646 w 65"/>
                <a:gd name="T25" fmla="*/ 2147483646 h 104"/>
                <a:gd name="T26" fmla="*/ 2147483646 w 65"/>
                <a:gd name="T27" fmla="*/ 2147483646 h 1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
                <a:gd name="T43" fmla="*/ 0 h 104"/>
                <a:gd name="T44" fmla="*/ 65 w 65"/>
                <a:gd name="T45" fmla="*/ 104 h 1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 h="104">
                  <a:moveTo>
                    <a:pt x="56" y="104"/>
                  </a:moveTo>
                  <a:cubicBezTo>
                    <a:pt x="9" y="104"/>
                    <a:pt x="9" y="104"/>
                    <a:pt x="9" y="104"/>
                  </a:cubicBezTo>
                  <a:cubicBezTo>
                    <a:pt x="4" y="104"/>
                    <a:pt x="0" y="100"/>
                    <a:pt x="0" y="95"/>
                  </a:cubicBezTo>
                  <a:cubicBezTo>
                    <a:pt x="0" y="9"/>
                    <a:pt x="0" y="9"/>
                    <a:pt x="0" y="9"/>
                  </a:cubicBezTo>
                  <a:cubicBezTo>
                    <a:pt x="0" y="4"/>
                    <a:pt x="4" y="0"/>
                    <a:pt x="9" y="0"/>
                  </a:cubicBezTo>
                  <a:cubicBezTo>
                    <a:pt x="56" y="0"/>
                    <a:pt x="56" y="0"/>
                    <a:pt x="56" y="0"/>
                  </a:cubicBezTo>
                  <a:cubicBezTo>
                    <a:pt x="61" y="0"/>
                    <a:pt x="65" y="4"/>
                    <a:pt x="65" y="9"/>
                  </a:cubicBezTo>
                  <a:cubicBezTo>
                    <a:pt x="65" y="95"/>
                    <a:pt x="65" y="95"/>
                    <a:pt x="65" y="95"/>
                  </a:cubicBezTo>
                  <a:cubicBezTo>
                    <a:pt x="65" y="100"/>
                    <a:pt x="61" y="104"/>
                    <a:pt x="56" y="104"/>
                  </a:cubicBezTo>
                  <a:close/>
                  <a:moveTo>
                    <a:pt x="18" y="86"/>
                  </a:moveTo>
                  <a:cubicBezTo>
                    <a:pt x="47" y="86"/>
                    <a:pt x="47" y="86"/>
                    <a:pt x="47" y="86"/>
                  </a:cubicBezTo>
                  <a:cubicBezTo>
                    <a:pt x="47" y="18"/>
                    <a:pt x="47" y="18"/>
                    <a:pt x="47" y="18"/>
                  </a:cubicBezTo>
                  <a:cubicBezTo>
                    <a:pt x="18" y="18"/>
                    <a:pt x="18" y="18"/>
                    <a:pt x="18" y="18"/>
                  </a:cubicBezTo>
                  <a:lnTo>
                    <a:pt x="18"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16" name="Freeform 144"/>
            <p:cNvSpPr>
              <a:spLocks/>
            </p:cNvSpPr>
            <p:nvPr/>
          </p:nvSpPr>
          <p:spPr bwMode="auto">
            <a:xfrm>
              <a:off x="3998913" y="812800"/>
              <a:ext cx="23813" cy="92075"/>
            </a:xfrm>
            <a:custGeom>
              <a:avLst/>
              <a:gdLst>
                <a:gd name="T0" fmla="*/ 2147483646 w 18"/>
                <a:gd name="T1" fmla="*/ 2147483646 h 67"/>
                <a:gd name="T2" fmla="*/ 0 w 18"/>
                <a:gd name="T3" fmla="*/ 2147483646 h 67"/>
                <a:gd name="T4" fmla="*/ 0 w 18"/>
                <a:gd name="T5" fmla="*/ 2147483646 h 67"/>
                <a:gd name="T6" fmla="*/ 2147483646 w 18"/>
                <a:gd name="T7" fmla="*/ 0 h 67"/>
                <a:gd name="T8" fmla="*/ 2147483646 w 18"/>
                <a:gd name="T9" fmla="*/ 2147483646 h 67"/>
                <a:gd name="T10" fmla="*/ 2147483646 w 18"/>
                <a:gd name="T11" fmla="*/ 2147483646 h 67"/>
                <a:gd name="T12" fmla="*/ 2147483646 w 18"/>
                <a:gd name="T13" fmla="*/ 2147483646 h 67"/>
                <a:gd name="T14" fmla="*/ 0 60000 65536"/>
                <a:gd name="T15" fmla="*/ 0 60000 65536"/>
                <a:gd name="T16" fmla="*/ 0 60000 65536"/>
                <a:gd name="T17" fmla="*/ 0 60000 65536"/>
                <a:gd name="T18" fmla="*/ 0 60000 65536"/>
                <a:gd name="T19" fmla="*/ 0 60000 65536"/>
                <a:gd name="T20" fmla="*/ 0 60000 65536"/>
                <a:gd name="T21" fmla="*/ 0 w 18"/>
                <a:gd name="T22" fmla="*/ 0 h 67"/>
                <a:gd name="T23" fmla="*/ 18 w 18"/>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67">
                  <a:moveTo>
                    <a:pt x="9" y="67"/>
                  </a:moveTo>
                  <a:cubicBezTo>
                    <a:pt x="4" y="67"/>
                    <a:pt x="0" y="63"/>
                    <a:pt x="0" y="58"/>
                  </a:cubicBezTo>
                  <a:cubicBezTo>
                    <a:pt x="0" y="9"/>
                    <a:pt x="0" y="9"/>
                    <a:pt x="0" y="9"/>
                  </a:cubicBezTo>
                  <a:cubicBezTo>
                    <a:pt x="0" y="4"/>
                    <a:pt x="4" y="0"/>
                    <a:pt x="9" y="0"/>
                  </a:cubicBezTo>
                  <a:cubicBezTo>
                    <a:pt x="14" y="0"/>
                    <a:pt x="18" y="4"/>
                    <a:pt x="18" y="9"/>
                  </a:cubicBezTo>
                  <a:cubicBezTo>
                    <a:pt x="18" y="58"/>
                    <a:pt x="18" y="58"/>
                    <a:pt x="18" y="58"/>
                  </a:cubicBezTo>
                  <a:cubicBezTo>
                    <a:pt x="18" y="63"/>
                    <a:pt x="14" y="67"/>
                    <a:pt x="9"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17" name="Freeform 269"/>
            <p:cNvSpPr>
              <a:spLocks/>
            </p:cNvSpPr>
            <p:nvPr/>
          </p:nvSpPr>
          <p:spPr bwMode="auto">
            <a:xfrm>
              <a:off x="4127500" y="660400"/>
              <a:ext cx="277813" cy="114300"/>
            </a:xfrm>
            <a:custGeom>
              <a:avLst/>
              <a:gdLst>
                <a:gd name="T0" fmla="*/ 2147483646 w 204"/>
                <a:gd name="T1" fmla="*/ 2147483646 h 85"/>
                <a:gd name="T2" fmla="*/ 2147483646 w 204"/>
                <a:gd name="T3" fmla="*/ 2147483646 h 85"/>
                <a:gd name="T4" fmla="*/ 2147483646 w 204"/>
                <a:gd name="T5" fmla="*/ 2147483646 h 85"/>
                <a:gd name="T6" fmla="*/ 2147483646 w 204"/>
                <a:gd name="T7" fmla="*/ 2147483646 h 85"/>
                <a:gd name="T8" fmla="*/ 2147483646 w 204"/>
                <a:gd name="T9" fmla="*/ 2147483646 h 85"/>
                <a:gd name="T10" fmla="*/ 2147483646 w 204"/>
                <a:gd name="T11" fmla="*/ 2147483646 h 85"/>
                <a:gd name="T12" fmla="*/ 2147483646 w 204"/>
                <a:gd name="T13" fmla="*/ 2147483646 h 85"/>
                <a:gd name="T14" fmla="*/ 2147483646 w 204"/>
                <a:gd name="T15" fmla="*/ 2147483646 h 85"/>
                <a:gd name="T16" fmla="*/ 2147483646 w 204"/>
                <a:gd name="T17" fmla="*/ 2147483646 h 85"/>
                <a:gd name="T18" fmla="*/ 2147483646 w 204"/>
                <a:gd name="T19" fmla="*/ 2147483646 h 85"/>
                <a:gd name="T20" fmla="*/ 2147483646 w 204"/>
                <a:gd name="T21" fmla="*/ 2147483646 h 85"/>
                <a:gd name="T22" fmla="*/ 2147483646 w 204"/>
                <a:gd name="T23" fmla="*/ 2147483646 h 85"/>
                <a:gd name="T24" fmla="*/ 2147483646 w 204"/>
                <a:gd name="T25" fmla="*/ 2147483646 h 85"/>
                <a:gd name="T26" fmla="*/ 2147483646 w 204"/>
                <a:gd name="T27" fmla="*/ 2147483646 h 85"/>
                <a:gd name="T28" fmla="*/ 2147483646 w 204"/>
                <a:gd name="T29" fmla="*/ 2147483646 h 85"/>
                <a:gd name="T30" fmla="*/ 2147483646 w 204"/>
                <a:gd name="T31" fmla="*/ 2147483646 h 85"/>
                <a:gd name="T32" fmla="*/ 2147483646 w 204"/>
                <a:gd name="T33" fmla="*/ 2147483646 h 85"/>
                <a:gd name="T34" fmla="*/ 2147483646 w 204"/>
                <a:gd name="T35" fmla="*/ 2147483646 h 85"/>
                <a:gd name="T36" fmla="*/ 2147483646 w 204"/>
                <a:gd name="T37" fmla="*/ 2147483646 h 85"/>
                <a:gd name="T38" fmla="*/ 2147483646 w 204"/>
                <a:gd name="T39" fmla="*/ 2147483646 h 85"/>
                <a:gd name="T40" fmla="*/ 2147483646 w 204"/>
                <a:gd name="T41" fmla="*/ 2147483646 h 85"/>
                <a:gd name="T42" fmla="*/ 2147483646 w 204"/>
                <a:gd name="T43" fmla="*/ 2147483646 h 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4"/>
                <a:gd name="T67" fmla="*/ 0 h 85"/>
                <a:gd name="T68" fmla="*/ 204 w 204"/>
                <a:gd name="T69" fmla="*/ 85 h 8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4" h="85">
                  <a:moveTo>
                    <a:pt x="178" y="84"/>
                  </a:moveTo>
                  <a:cubicBezTo>
                    <a:pt x="174" y="84"/>
                    <a:pt x="171" y="82"/>
                    <a:pt x="170" y="79"/>
                  </a:cubicBezTo>
                  <a:cubicBezTo>
                    <a:pt x="167" y="75"/>
                    <a:pt x="169" y="69"/>
                    <a:pt x="174" y="67"/>
                  </a:cubicBezTo>
                  <a:cubicBezTo>
                    <a:pt x="183" y="62"/>
                    <a:pt x="185" y="58"/>
                    <a:pt x="185" y="57"/>
                  </a:cubicBezTo>
                  <a:cubicBezTo>
                    <a:pt x="184" y="54"/>
                    <a:pt x="176" y="48"/>
                    <a:pt x="163" y="46"/>
                  </a:cubicBezTo>
                  <a:cubicBezTo>
                    <a:pt x="152" y="44"/>
                    <a:pt x="142" y="43"/>
                    <a:pt x="130" y="43"/>
                  </a:cubicBezTo>
                  <a:cubicBezTo>
                    <a:pt x="114" y="42"/>
                    <a:pt x="97" y="41"/>
                    <a:pt x="79" y="36"/>
                  </a:cubicBezTo>
                  <a:cubicBezTo>
                    <a:pt x="75" y="35"/>
                    <a:pt x="70" y="33"/>
                    <a:pt x="64" y="31"/>
                  </a:cubicBezTo>
                  <a:cubicBezTo>
                    <a:pt x="54" y="26"/>
                    <a:pt x="39" y="20"/>
                    <a:pt x="32" y="23"/>
                  </a:cubicBezTo>
                  <a:cubicBezTo>
                    <a:pt x="30" y="24"/>
                    <a:pt x="28" y="25"/>
                    <a:pt x="26" y="29"/>
                  </a:cubicBezTo>
                  <a:cubicBezTo>
                    <a:pt x="24" y="35"/>
                    <a:pt x="27" y="47"/>
                    <a:pt x="51" y="68"/>
                  </a:cubicBezTo>
                  <a:cubicBezTo>
                    <a:pt x="55" y="71"/>
                    <a:pt x="56" y="77"/>
                    <a:pt x="53" y="81"/>
                  </a:cubicBezTo>
                  <a:cubicBezTo>
                    <a:pt x="49" y="84"/>
                    <a:pt x="44" y="85"/>
                    <a:pt x="40" y="82"/>
                  </a:cubicBezTo>
                  <a:cubicBezTo>
                    <a:pt x="30" y="73"/>
                    <a:pt x="0" y="48"/>
                    <a:pt x="10" y="23"/>
                  </a:cubicBezTo>
                  <a:cubicBezTo>
                    <a:pt x="13" y="15"/>
                    <a:pt x="18" y="9"/>
                    <a:pt x="25" y="6"/>
                  </a:cubicBezTo>
                  <a:cubicBezTo>
                    <a:pt x="39" y="0"/>
                    <a:pt x="57" y="8"/>
                    <a:pt x="71" y="14"/>
                  </a:cubicBezTo>
                  <a:cubicBezTo>
                    <a:pt x="76" y="16"/>
                    <a:pt x="81" y="18"/>
                    <a:pt x="84" y="19"/>
                  </a:cubicBezTo>
                  <a:cubicBezTo>
                    <a:pt x="100" y="23"/>
                    <a:pt x="115" y="24"/>
                    <a:pt x="131" y="25"/>
                  </a:cubicBezTo>
                  <a:cubicBezTo>
                    <a:pt x="143" y="25"/>
                    <a:pt x="154" y="26"/>
                    <a:pt x="166" y="28"/>
                  </a:cubicBezTo>
                  <a:cubicBezTo>
                    <a:pt x="182" y="30"/>
                    <a:pt x="200" y="40"/>
                    <a:pt x="203" y="55"/>
                  </a:cubicBezTo>
                  <a:cubicBezTo>
                    <a:pt x="204" y="62"/>
                    <a:pt x="201" y="73"/>
                    <a:pt x="182" y="83"/>
                  </a:cubicBezTo>
                  <a:cubicBezTo>
                    <a:pt x="181" y="84"/>
                    <a:pt x="179" y="84"/>
                    <a:pt x="17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18" name="Freeform 270"/>
            <p:cNvSpPr>
              <a:spLocks noEditPoints="1"/>
            </p:cNvSpPr>
            <p:nvPr/>
          </p:nvSpPr>
          <p:spPr bwMode="auto">
            <a:xfrm>
              <a:off x="4125913" y="747712"/>
              <a:ext cx="274638" cy="177800"/>
            </a:xfrm>
            <a:custGeom>
              <a:avLst/>
              <a:gdLst>
                <a:gd name="T0" fmla="*/ 2147483646 w 202"/>
                <a:gd name="T1" fmla="*/ 2147483646 h 131"/>
                <a:gd name="T2" fmla="*/ 2147483646 w 202"/>
                <a:gd name="T3" fmla="*/ 2147483646 h 131"/>
                <a:gd name="T4" fmla="*/ 2147483646 w 202"/>
                <a:gd name="T5" fmla="*/ 2147483646 h 131"/>
                <a:gd name="T6" fmla="*/ 2147483646 w 202"/>
                <a:gd name="T7" fmla="*/ 2147483646 h 131"/>
                <a:gd name="T8" fmla="*/ 2147483646 w 202"/>
                <a:gd name="T9" fmla="*/ 2147483646 h 131"/>
                <a:gd name="T10" fmla="*/ 2147483646 w 202"/>
                <a:gd name="T11" fmla="*/ 2147483646 h 131"/>
                <a:gd name="T12" fmla="*/ 2147483646 w 202"/>
                <a:gd name="T13" fmla="*/ 2147483646 h 131"/>
                <a:gd name="T14" fmla="*/ 0 w 202"/>
                <a:gd name="T15" fmla="*/ 2147483646 h 131"/>
                <a:gd name="T16" fmla="*/ 2147483646 w 202"/>
                <a:gd name="T17" fmla="*/ 2147483646 h 131"/>
                <a:gd name="T18" fmla="*/ 2147483646 w 202"/>
                <a:gd name="T19" fmla="*/ 2147483646 h 131"/>
                <a:gd name="T20" fmla="*/ 2147483646 w 202"/>
                <a:gd name="T21" fmla="*/ 2147483646 h 131"/>
                <a:gd name="T22" fmla="*/ 2147483646 w 202"/>
                <a:gd name="T23" fmla="*/ 2147483646 h 131"/>
                <a:gd name="T24" fmla="*/ 2147483646 w 202"/>
                <a:gd name="T25" fmla="*/ 2147483646 h 131"/>
                <a:gd name="T26" fmla="*/ 2147483646 w 202"/>
                <a:gd name="T27" fmla="*/ 2147483646 h 131"/>
                <a:gd name="T28" fmla="*/ 2147483646 w 202"/>
                <a:gd name="T29" fmla="*/ 2147483646 h 131"/>
                <a:gd name="T30" fmla="*/ 2147483646 w 202"/>
                <a:gd name="T31" fmla="*/ 2147483646 h 131"/>
                <a:gd name="T32" fmla="*/ 2147483646 w 202"/>
                <a:gd name="T33" fmla="*/ 2147483646 h 131"/>
                <a:gd name="T34" fmla="*/ 2147483646 w 202"/>
                <a:gd name="T35" fmla="*/ 2147483646 h 131"/>
                <a:gd name="T36" fmla="*/ 2147483646 w 202"/>
                <a:gd name="T37" fmla="*/ 2147483646 h 131"/>
                <a:gd name="T38" fmla="*/ 2147483646 w 202"/>
                <a:gd name="T39" fmla="*/ 2147483646 h 131"/>
                <a:gd name="T40" fmla="*/ 2147483646 w 202"/>
                <a:gd name="T41" fmla="*/ 2147483646 h 131"/>
                <a:gd name="T42" fmla="*/ 2147483646 w 202"/>
                <a:gd name="T43" fmla="*/ 2147483646 h 131"/>
                <a:gd name="T44" fmla="*/ 2147483646 w 202"/>
                <a:gd name="T45" fmla="*/ 2147483646 h 131"/>
                <a:gd name="T46" fmla="*/ 2147483646 w 202"/>
                <a:gd name="T47" fmla="*/ 2147483646 h 131"/>
                <a:gd name="T48" fmla="*/ 2147483646 w 202"/>
                <a:gd name="T49" fmla="*/ 2147483646 h 131"/>
                <a:gd name="T50" fmla="*/ 2147483646 w 202"/>
                <a:gd name="T51" fmla="*/ 2147483646 h 131"/>
                <a:gd name="T52" fmla="*/ 2147483646 w 202"/>
                <a:gd name="T53" fmla="*/ 2147483646 h 131"/>
                <a:gd name="T54" fmla="*/ 2147483646 w 202"/>
                <a:gd name="T55" fmla="*/ 2147483646 h 131"/>
                <a:gd name="T56" fmla="*/ 2147483646 w 202"/>
                <a:gd name="T57" fmla="*/ 2147483646 h 131"/>
                <a:gd name="T58" fmla="*/ 2147483646 w 202"/>
                <a:gd name="T59" fmla="*/ 2147483646 h 131"/>
                <a:gd name="T60" fmla="*/ 2147483646 w 202"/>
                <a:gd name="T61" fmla="*/ 2147483646 h 131"/>
                <a:gd name="T62" fmla="*/ 2147483646 w 202"/>
                <a:gd name="T63" fmla="*/ 2147483646 h 131"/>
                <a:gd name="T64" fmla="*/ 2147483646 w 202"/>
                <a:gd name="T65" fmla="*/ 2147483646 h 131"/>
                <a:gd name="T66" fmla="*/ 2147483646 w 202"/>
                <a:gd name="T67" fmla="*/ 2147483646 h 131"/>
                <a:gd name="T68" fmla="*/ 2147483646 w 202"/>
                <a:gd name="T69" fmla="*/ 2147483646 h 131"/>
                <a:gd name="T70" fmla="*/ 2147483646 w 202"/>
                <a:gd name="T71" fmla="*/ 2147483646 h 131"/>
                <a:gd name="T72" fmla="*/ 2147483646 w 202"/>
                <a:gd name="T73" fmla="*/ 2147483646 h 131"/>
                <a:gd name="T74" fmla="*/ 2147483646 w 202"/>
                <a:gd name="T75" fmla="*/ 2147483646 h 131"/>
                <a:gd name="T76" fmla="*/ 2147483646 w 202"/>
                <a:gd name="T77" fmla="*/ 2147483646 h 131"/>
                <a:gd name="T78" fmla="*/ 2147483646 w 202"/>
                <a:gd name="T79" fmla="*/ 2147483646 h 13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2"/>
                <a:gd name="T121" fmla="*/ 0 h 131"/>
                <a:gd name="T122" fmla="*/ 202 w 202"/>
                <a:gd name="T123" fmla="*/ 131 h 13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2" h="131">
                  <a:moveTo>
                    <a:pt x="118" y="131"/>
                  </a:moveTo>
                  <a:cubicBezTo>
                    <a:pt x="95" y="131"/>
                    <a:pt x="73" y="121"/>
                    <a:pt x="58" y="104"/>
                  </a:cubicBezTo>
                  <a:cubicBezTo>
                    <a:pt x="50" y="95"/>
                    <a:pt x="44" y="84"/>
                    <a:pt x="40" y="72"/>
                  </a:cubicBezTo>
                  <a:cubicBezTo>
                    <a:pt x="39" y="69"/>
                    <a:pt x="39" y="66"/>
                    <a:pt x="38" y="62"/>
                  </a:cubicBezTo>
                  <a:cubicBezTo>
                    <a:pt x="38" y="62"/>
                    <a:pt x="38" y="62"/>
                    <a:pt x="38" y="61"/>
                  </a:cubicBezTo>
                  <a:cubicBezTo>
                    <a:pt x="37" y="61"/>
                    <a:pt x="36" y="61"/>
                    <a:pt x="35" y="61"/>
                  </a:cubicBezTo>
                  <a:cubicBezTo>
                    <a:pt x="24" y="61"/>
                    <a:pt x="14" y="59"/>
                    <a:pt x="5" y="54"/>
                  </a:cubicBezTo>
                  <a:cubicBezTo>
                    <a:pt x="2" y="53"/>
                    <a:pt x="1" y="51"/>
                    <a:pt x="0" y="48"/>
                  </a:cubicBezTo>
                  <a:cubicBezTo>
                    <a:pt x="0" y="45"/>
                    <a:pt x="1" y="42"/>
                    <a:pt x="3" y="40"/>
                  </a:cubicBezTo>
                  <a:cubicBezTo>
                    <a:pt x="41" y="4"/>
                    <a:pt x="41" y="4"/>
                    <a:pt x="41" y="4"/>
                  </a:cubicBezTo>
                  <a:cubicBezTo>
                    <a:pt x="42" y="2"/>
                    <a:pt x="45" y="1"/>
                    <a:pt x="47" y="1"/>
                  </a:cubicBezTo>
                  <a:cubicBezTo>
                    <a:pt x="171" y="1"/>
                    <a:pt x="171" y="1"/>
                    <a:pt x="171" y="1"/>
                  </a:cubicBezTo>
                  <a:cubicBezTo>
                    <a:pt x="172" y="1"/>
                    <a:pt x="172" y="1"/>
                    <a:pt x="173" y="1"/>
                  </a:cubicBezTo>
                  <a:cubicBezTo>
                    <a:pt x="175" y="1"/>
                    <a:pt x="179" y="0"/>
                    <a:pt x="182" y="2"/>
                  </a:cubicBezTo>
                  <a:cubicBezTo>
                    <a:pt x="183" y="2"/>
                    <a:pt x="183" y="2"/>
                    <a:pt x="184" y="2"/>
                  </a:cubicBezTo>
                  <a:cubicBezTo>
                    <a:pt x="184" y="2"/>
                    <a:pt x="184" y="2"/>
                    <a:pt x="184" y="2"/>
                  </a:cubicBezTo>
                  <a:cubicBezTo>
                    <a:pt x="187" y="4"/>
                    <a:pt x="188" y="7"/>
                    <a:pt x="189" y="8"/>
                  </a:cubicBezTo>
                  <a:cubicBezTo>
                    <a:pt x="189" y="8"/>
                    <a:pt x="189" y="8"/>
                    <a:pt x="188" y="8"/>
                  </a:cubicBezTo>
                  <a:cubicBezTo>
                    <a:pt x="189" y="8"/>
                    <a:pt x="189" y="8"/>
                    <a:pt x="189" y="8"/>
                  </a:cubicBezTo>
                  <a:cubicBezTo>
                    <a:pt x="191" y="12"/>
                    <a:pt x="193" y="16"/>
                    <a:pt x="195" y="21"/>
                  </a:cubicBezTo>
                  <a:cubicBezTo>
                    <a:pt x="201" y="37"/>
                    <a:pt x="202" y="56"/>
                    <a:pt x="196" y="73"/>
                  </a:cubicBezTo>
                  <a:cubicBezTo>
                    <a:pt x="186" y="108"/>
                    <a:pt x="154" y="131"/>
                    <a:pt x="118" y="131"/>
                  </a:cubicBezTo>
                  <a:close/>
                  <a:moveTo>
                    <a:pt x="43" y="43"/>
                  </a:moveTo>
                  <a:cubicBezTo>
                    <a:pt x="46" y="43"/>
                    <a:pt x="49" y="43"/>
                    <a:pt x="52" y="45"/>
                  </a:cubicBezTo>
                  <a:cubicBezTo>
                    <a:pt x="55" y="48"/>
                    <a:pt x="55" y="53"/>
                    <a:pt x="56" y="58"/>
                  </a:cubicBezTo>
                  <a:cubicBezTo>
                    <a:pt x="56" y="59"/>
                    <a:pt x="56" y="59"/>
                    <a:pt x="56" y="59"/>
                  </a:cubicBezTo>
                  <a:cubicBezTo>
                    <a:pt x="56" y="62"/>
                    <a:pt x="57" y="64"/>
                    <a:pt x="58" y="67"/>
                  </a:cubicBezTo>
                  <a:cubicBezTo>
                    <a:pt x="60" y="77"/>
                    <a:pt x="65" y="85"/>
                    <a:pt x="71" y="92"/>
                  </a:cubicBezTo>
                  <a:cubicBezTo>
                    <a:pt x="83" y="105"/>
                    <a:pt x="100" y="113"/>
                    <a:pt x="118" y="113"/>
                  </a:cubicBezTo>
                  <a:cubicBezTo>
                    <a:pt x="146" y="113"/>
                    <a:pt x="171" y="95"/>
                    <a:pt x="179" y="68"/>
                  </a:cubicBezTo>
                  <a:cubicBezTo>
                    <a:pt x="183" y="54"/>
                    <a:pt x="183" y="40"/>
                    <a:pt x="178" y="27"/>
                  </a:cubicBezTo>
                  <a:cubicBezTo>
                    <a:pt x="177" y="25"/>
                    <a:pt x="176" y="22"/>
                    <a:pt x="174" y="19"/>
                  </a:cubicBezTo>
                  <a:cubicBezTo>
                    <a:pt x="173" y="19"/>
                    <a:pt x="172" y="19"/>
                    <a:pt x="171" y="19"/>
                  </a:cubicBezTo>
                  <a:cubicBezTo>
                    <a:pt x="50" y="19"/>
                    <a:pt x="50" y="19"/>
                    <a:pt x="50" y="19"/>
                  </a:cubicBezTo>
                  <a:cubicBezTo>
                    <a:pt x="26" y="42"/>
                    <a:pt x="26" y="42"/>
                    <a:pt x="26" y="42"/>
                  </a:cubicBezTo>
                  <a:cubicBezTo>
                    <a:pt x="29" y="43"/>
                    <a:pt x="32" y="43"/>
                    <a:pt x="35" y="43"/>
                  </a:cubicBezTo>
                  <a:cubicBezTo>
                    <a:pt x="36" y="43"/>
                    <a:pt x="36" y="43"/>
                    <a:pt x="37" y="43"/>
                  </a:cubicBezTo>
                  <a:cubicBezTo>
                    <a:pt x="39" y="43"/>
                    <a:pt x="41" y="43"/>
                    <a:pt x="43" y="43"/>
                  </a:cubicBezTo>
                  <a:close/>
                  <a:moveTo>
                    <a:pt x="43" y="61"/>
                  </a:moveTo>
                  <a:cubicBezTo>
                    <a:pt x="43" y="61"/>
                    <a:pt x="43" y="61"/>
                    <a:pt x="4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19" name="Freeform 271"/>
            <p:cNvSpPr>
              <a:spLocks/>
            </p:cNvSpPr>
            <p:nvPr/>
          </p:nvSpPr>
          <p:spPr bwMode="auto">
            <a:xfrm>
              <a:off x="4046538" y="892175"/>
              <a:ext cx="227013" cy="312737"/>
            </a:xfrm>
            <a:custGeom>
              <a:avLst/>
              <a:gdLst>
                <a:gd name="T0" fmla="*/ 2147483646 w 167"/>
                <a:gd name="T1" fmla="*/ 2147483646 h 230"/>
                <a:gd name="T2" fmla="*/ 2147483646 w 167"/>
                <a:gd name="T3" fmla="*/ 2147483646 h 230"/>
                <a:gd name="T4" fmla="*/ 2147483646 w 167"/>
                <a:gd name="T5" fmla="*/ 2147483646 h 230"/>
                <a:gd name="T6" fmla="*/ 2147483646 w 167"/>
                <a:gd name="T7" fmla="*/ 2147483646 h 230"/>
                <a:gd name="T8" fmla="*/ 2147483646 w 167"/>
                <a:gd name="T9" fmla="*/ 2147483646 h 230"/>
                <a:gd name="T10" fmla="*/ 0 w 167"/>
                <a:gd name="T11" fmla="*/ 2147483646 h 230"/>
                <a:gd name="T12" fmla="*/ 0 w 167"/>
                <a:gd name="T13" fmla="*/ 2147483646 h 230"/>
                <a:gd name="T14" fmla="*/ 2147483646 w 167"/>
                <a:gd name="T15" fmla="*/ 2147483646 h 230"/>
                <a:gd name="T16" fmla="*/ 2147483646 w 167"/>
                <a:gd name="T17" fmla="*/ 2147483646 h 230"/>
                <a:gd name="T18" fmla="*/ 2147483646 w 167"/>
                <a:gd name="T19" fmla="*/ 2147483646 h 230"/>
                <a:gd name="T20" fmla="*/ 2147483646 w 167"/>
                <a:gd name="T21" fmla="*/ 2147483646 h 230"/>
                <a:gd name="T22" fmla="*/ 2147483646 w 167"/>
                <a:gd name="T23" fmla="*/ 2147483646 h 230"/>
                <a:gd name="T24" fmla="*/ 2147483646 w 167"/>
                <a:gd name="T25" fmla="*/ 2147483646 h 230"/>
                <a:gd name="T26" fmla="*/ 2147483646 w 167"/>
                <a:gd name="T27" fmla="*/ 2147483646 h 230"/>
                <a:gd name="T28" fmla="*/ 2147483646 w 167"/>
                <a:gd name="T29" fmla="*/ 2147483646 h 230"/>
                <a:gd name="T30" fmla="*/ 2147483646 w 167"/>
                <a:gd name="T31" fmla="*/ 2147483646 h 230"/>
                <a:gd name="T32" fmla="*/ 2147483646 w 167"/>
                <a:gd name="T33" fmla="*/ 2147483646 h 230"/>
                <a:gd name="T34" fmla="*/ 2147483646 w 167"/>
                <a:gd name="T35" fmla="*/ 2147483646 h 230"/>
                <a:gd name="T36" fmla="*/ 2147483646 w 167"/>
                <a:gd name="T37" fmla="*/ 2147483646 h 230"/>
                <a:gd name="T38" fmla="*/ 2147483646 w 167"/>
                <a:gd name="T39" fmla="*/ 2147483646 h 230"/>
                <a:gd name="T40" fmla="*/ 2147483646 w 167"/>
                <a:gd name="T41" fmla="*/ 2147483646 h 230"/>
                <a:gd name="T42" fmla="*/ 2147483646 w 167"/>
                <a:gd name="T43" fmla="*/ 2147483646 h 230"/>
                <a:gd name="T44" fmla="*/ 2147483646 w 167"/>
                <a:gd name="T45" fmla="*/ 2147483646 h 230"/>
                <a:gd name="T46" fmla="*/ 2147483646 w 167"/>
                <a:gd name="T47" fmla="*/ 2147483646 h 230"/>
                <a:gd name="T48" fmla="*/ 2147483646 w 167"/>
                <a:gd name="T49" fmla="*/ 2147483646 h 230"/>
                <a:gd name="T50" fmla="*/ 2147483646 w 167"/>
                <a:gd name="T51" fmla="*/ 2147483646 h 230"/>
                <a:gd name="T52" fmla="*/ 2147483646 w 167"/>
                <a:gd name="T53" fmla="*/ 2147483646 h 230"/>
                <a:gd name="T54" fmla="*/ 2147483646 w 167"/>
                <a:gd name="T55" fmla="*/ 2147483646 h 2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230"/>
                <a:gd name="T86" fmla="*/ 167 w 167"/>
                <a:gd name="T87" fmla="*/ 230 h 23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7" h="230">
                  <a:moveTo>
                    <a:pt x="158" y="230"/>
                  </a:moveTo>
                  <a:cubicBezTo>
                    <a:pt x="129" y="230"/>
                    <a:pt x="129" y="230"/>
                    <a:pt x="129" y="230"/>
                  </a:cubicBezTo>
                  <a:cubicBezTo>
                    <a:pt x="111" y="230"/>
                    <a:pt x="97" y="215"/>
                    <a:pt x="97" y="198"/>
                  </a:cubicBezTo>
                  <a:cubicBezTo>
                    <a:pt x="97" y="118"/>
                    <a:pt x="97" y="118"/>
                    <a:pt x="97" y="118"/>
                  </a:cubicBezTo>
                  <a:cubicBezTo>
                    <a:pt x="36" y="124"/>
                    <a:pt x="4" y="86"/>
                    <a:pt x="2" y="84"/>
                  </a:cubicBezTo>
                  <a:cubicBezTo>
                    <a:pt x="1" y="82"/>
                    <a:pt x="0" y="80"/>
                    <a:pt x="0" y="78"/>
                  </a:cubicBezTo>
                  <a:cubicBezTo>
                    <a:pt x="0" y="14"/>
                    <a:pt x="0" y="14"/>
                    <a:pt x="0" y="14"/>
                  </a:cubicBezTo>
                  <a:cubicBezTo>
                    <a:pt x="0" y="11"/>
                    <a:pt x="3" y="7"/>
                    <a:pt x="6" y="6"/>
                  </a:cubicBezTo>
                  <a:cubicBezTo>
                    <a:pt x="10" y="5"/>
                    <a:pt x="14" y="6"/>
                    <a:pt x="16" y="9"/>
                  </a:cubicBezTo>
                  <a:cubicBezTo>
                    <a:pt x="29" y="26"/>
                    <a:pt x="62" y="45"/>
                    <a:pt x="87" y="45"/>
                  </a:cubicBezTo>
                  <a:cubicBezTo>
                    <a:pt x="87" y="45"/>
                    <a:pt x="87" y="45"/>
                    <a:pt x="87" y="45"/>
                  </a:cubicBezTo>
                  <a:cubicBezTo>
                    <a:pt x="97" y="45"/>
                    <a:pt x="104" y="42"/>
                    <a:pt x="108" y="36"/>
                  </a:cubicBezTo>
                  <a:cubicBezTo>
                    <a:pt x="120" y="20"/>
                    <a:pt x="132" y="10"/>
                    <a:pt x="145" y="3"/>
                  </a:cubicBezTo>
                  <a:cubicBezTo>
                    <a:pt x="149" y="0"/>
                    <a:pt x="154" y="2"/>
                    <a:pt x="157" y="6"/>
                  </a:cubicBezTo>
                  <a:cubicBezTo>
                    <a:pt x="159" y="10"/>
                    <a:pt x="158" y="16"/>
                    <a:pt x="153" y="18"/>
                  </a:cubicBezTo>
                  <a:cubicBezTo>
                    <a:pt x="143" y="24"/>
                    <a:pt x="133" y="33"/>
                    <a:pt x="123" y="47"/>
                  </a:cubicBezTo>
                  <a:cubicBezTo>
                    <a:pt x="115" y="57"/>
                    <a:pt x="102" y="63"/>
                    <a:pt x="87" y="63"/>
                  </a:cubicBezTo>
                  <a:cubicBezTo>
                    <a:pt x="87" y="63"/>
                    <a:pt x="87" y="63"/>
                    <a:pt x="87" y="63"/>
                  </a:cubicBezTo>
                  <a:cubicBezTo>
                    <a:pt x="64" y="63"/>
                    <a:pt x="37" y="50"/>
                    <a:pt x="18" y="36"/>
                  </a:cubicBezTo>
                  <a:cubicBezTo>
                    <a:pt x="18" y="75"/>
                    <a:pt x="18" y="75"/>
                    <a:pt x="18" y="75"/>
                  </a:cubicBezTo>
                  <a:cubicBezTo>
                    <a:pt x="26" y="83"/>
                    <a:pt x="55" y="107"/>
                    <a:pt x="104" y="99"/>
                  </a:cubicBezTo>
                  <a:cubicBezTo>
                    <a:pt x="107" y="98"/>
                    <a:pt x="110" y="99"/>
                    <a:pt x="112" y="101"/>
                  </a:cubicBezTo>
                  <a:cubicBezTo>
                    <a:pt x="114" y="102"/>
                    <a:pt x="115" y="105"/>
                    <a:pt x="115" y="108"/>
                  </a:cubicBezTo>
                  <a:cubicBezTo>
                    <a:pt x="115" y="198"/>
                    <a:pt x="115" y="198"/>
                    <a:pt x="115" y="198"/>
                  </a:cubicBezTo>
                  <a:cubicBezTo>
                    <a:pt x="115" y="205"/>
                    <a:pt x="121" y="212"/>
                    <a:pt x="129" y="212"/>
                  </a:cubicBezTo>
                  <a:cubicBezTo>
                    <a:pt x="158" y="212"/>
                    <a:pt x="158" y="212"/>
                    <a:pt x="158" y="212"/>
                  </a:cubicBezTo>
                  <a:cubicBezTo>
                    <a:pt x="163" y="212"/>
                    <a:pt x="167" y="216"/>
                    <a:pt x="167" y="221"/>
                  </a:cubicBezTo>
                  <a:cubicBezTo>
                    <a:pt x="167" y="226"/>
                    <a:pt x="163" y="230"/>
                    <a:pt x="158"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20" name="Freeform 272"/>
            <p:cNvSpPr>
              <a:spLocks/>
            </p:cNvSpPr>
            <p:nvPr/>
          </p:nvSpPr>
          <p:spPr bwMode="auto">
            <a:xfrm>
              <a:off x="4319588" y="889000"/>
              <a:ext cx="88900" cy="315912"/>
            </a:xfrm>
            <a:custGeom>
              <a:avLst/>
              <a:gdLst>
                <a:gd name="T0" fmla="*/ 2147483646 w 66"/>
                <a:gd name="T1" fmla="*/ 2147483646 h 232"/>
                <a:gd name="T2" fmla="*/ 2147483646 w 66"/>
                <a:gd name="T3" fmla="*/ 2147483646 h 232"/>
                <a:gd name="T4" fmla="*/ 2147483646 w 66"/>
                <a:gd name="T5" fmla="*/ 2147483646 h 232"/>
                <a:gd name="T6" fmla="*/ 2147483646 w 66"/>
                <a:gd name="T7" fmla="*/ 2147483646 h 232"/>
                <a:gd name="T8" fmla="*/ 2147483646 w 66"/>
                <a:gd name="T9" fmla="*/ 2147483646 h 232"/>
                <a:gd name="T10" fmla="*/ 2147483646 w 66"/>
                <a:gd name="T11" fmla="*/ 2147483646 h 232"/>
                <a:gd name="T12" fmla="*/ 2147483646 w 66"/>
                <a:gd name="T13" fmla="*/ 2147483646 h 232"/>
                <a:gd name="T14" fmla="*/ 2147483646 w 66"/>
                <a:gd name="T15" fmla="*/ 2147483646 h 232"/>
                <a:gd name="T16" fmla="*/ 2147483646 w 66"/>
                <a:gd name="T17" fmla="*/ 2147483646 h 232"/>
                <a:gd name="T18" fmla="*/ 2147483646 w 66"/>
                <a:gd name="T19" fmla="*/ 2147483646 h 232"/>
                <a:gd name="T20" fmla="*/ 2147483646 w 66"/>
                <a:gd name="T21" fmla="*/ 2147483646 h 232"/>
                <a:gd name="T22" fmla="*/ 2147483646 w 66"/>
                <a:gd name="T23" fmla="*/ 2147483646 h 232"/>
                <a:gd name="T24" fmla="*/ 2147483646 w 66"/>
                <a:gd name="T25" fmla="*/ 2147483646 h 2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
                <a:gd name="T40" fmla="*/ 0 h 232"/>
                <a:gd name="T41" fmla="*/ 66 w 66"/>
                <a:gd name="T42" fmla="*/ 232 h 2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 h="232">
                  <a:moveTo>
                    <a:pt x="34" y="232"/>
                  </a:moveTo>
                  <a:cubicBezTo>
                    <a:pt x="13" y="232"/>
                    <a:pt x="13" y="232"/>
                    <a:pt x="13" y="232"/>
                  </a:cubicBezTo>
                  <a:cubicBezTo>
                    <a:pt x="8" y="232"/>
                    <a:pt x="4" y="228"/>
                    <a:pt x="4" y="223"/>
                  </a:cubicBezTo>
                  <a:cubicBezTo>
                    <a:pt x="4" y="218"/>
                    <a:pt x="8" y="214"/>
                    <a:pt x="13" y="214"/>
                  </a:cubicBezTo>
                  <a:cubicBezTo>
                    <a:pt x="34" y="214"/>
                    <a:pt x="34" y="214"/>
                    <a:pt x="34" y="214"/>
                  </a:cubicBezTo>
                  <a:cubicBezTo>
                    <a:pt x="42" y="214"/>
                    <a:pt x="48" y="207"/>
                    <a:pt x="48" y="200"/>
                  </a:cubicBezTo>
                  <a:cubicBezTo>
                    <a:pt x="48" y="80"/>
                    <a:pt x="48" y="80"/>
                    <a:pt x="48" y="80"/>
                  </a:cubicBezTo>
                  <a:cubicBezTo>
                    <a:pt x="48" y="53"/>
                    <a:pt x="32" y="29"/>
                    <a:pt x="7" y="18"/>
                  </a:cubicBezTo>
                  <a:cubicBezTo>
                    <a:pt x="2" y="16"/>
                    <a:pt x="0" y="11"/>
                    <a:pt x="2" y="6"/>
                  </a:cubicBezTo>
                  <a:cubicBezTo>
                    <a:pt x="4" y="2"/>
                    <a:pt x="9" y="0"/>
                    <a:pt x="14" y="2"/>
                  </a:cubicBezTo>
                  <a:cubicBezTo>
                    <a:pt x="46" y="15"/>
                    <a:pt x="66" y="46"/>
                    <a:pt x="66" y="80"/>
                  </a:cubicBezTo>
                  <a:cubicBezTo>
                    <a:pt x="66" y="200"/>
                    <a:pt x="66" y="200"/>
                    <a:pt x="66" y="200"/>
                  </a:cubicBezTo>
                  <a:cubicBezTo>
                    <a:pt x="66" y="217"/>
                    <a:pt x="52" y="232"/>
                    <a:pt x="34"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21" name="Freeform 273"/>
            <p:cNvSpPr>
              <a:spLocks/>
            </p:cNvSpPr>
            <p:nvPr/>
          </p:nvSpPr>
          <p:spPr bwMode="auto">
            <a:xfrm>
              <a:off x="4176713" y="977900"/>
              <a:ext cx="125413" cy="73025"/>
            </a:xfrm>
            <a:custGeom>
              <a:avLst/>
              <a:gdLst>
                <a:gd name="T0" fmla="*/ 2147483646 w 92"/>
                <a:gd name="T1" fmla="*/ 2147483646 h 54"/>
                <a:gd name="T2" fmla="*/ 2147483646 w 92"/>
                <a:gd name="T3" fmla="*/ 2147483646 h 54"/>
                <a:gd name="T4" fmla="*/ 2147483646 w 92"/>
                <a:gd name="T5" fmla="*/ 2147483646 h 54"/>
                <a:gd name="T6" fmla="*/ 2147483646 w 92"/>
                <a:gd name="T7" fmla="*/ 2147483646 h 54"/>
                <a:gd name="T8" fmla="*/ 2147483646 w 92"/>
                <a:gd name="T9" fmla="*/ 2147483646 h 54"/>
                <a:gd name="T10" fmla="*/ 2147483646 w 92"/>
                <a:gd name="T11" fmla="*/ 2147483646 h 54"/>
                <a:gd name="T12" fmla="*/ 2147483646 w 92"/>
                <a:gd name="T13" fmla="*/ 2147483646 h 54"/>
                <a:gd name="T14" fmla="*/ 2147483646 w 92"/>
                <a:gd name="T15" fmla="*/ 2147483646 h 54"/>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54"/>
                <a:gd name="T26" fmla="*/ 92 w 9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54">
                  <a:moveTo>
                    <a:pt x="10" y="54"/>
                  </a:moveTo>
                  <a:cubicBezTo>
                    <a:pt x="6" y="54"/>
                    <a:pt x="2" y="51"/>
                    <a:pt x="1" y="46"/>
                  </a:cubicBezTo>
                  <a:cubicBezTo>
                    <a:pt x="0" y="41"/>
                    <a:pt x="4" y="37"/>
                    <a:pt x="8" y="36"/>
                  </a:cubicBezTo>
                  <a:cubicBezTo>
                    <a:pt x="9" y="36"/>
                    <a:pt x="46" y="29"/>
                    <a:pt x="76" y="3"/>
                  </a:cubicBezTo>
                  <a:cubicBezTo>
                    <a:pt x="80" y="0"/>
                    <a:pt x="85" y="0"/>
                    <a:pt x="89" y="4"/>
                  </a:cubicBezTo>
                  <a:cubicBezTo>
                    <a:pt x="92" y="8"/>
                    <a:pt x="91" y="13"/>
                    <a:pt x="88" y="16"/>
                  </a:cubicBezTo>
                  <a:cubicBezTo>
                    <a:pt x="54" y="46"/>
                    <a:pt x="13" y="53"/>
                    <a:pt x="11" y="54"/>
                  </a:cubicBezTo>
                  <a:cubicBezTo>
                    <a:pt x="11" y="54"/>
                    <a:pt x="10" y="54"/>
                    <a:pt x="1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grpSp>
      <p:cxnSp>
        <p:nvCxnSpPr>
          <p:cNvPr id="22" name="Straight Arrow Connector 21"/>
          <p:cNvCxnSpPr/>
          <p:nvPr/>
        </p:nvCxnSpPr>
        <p:spPr bwMode="auto">
          <a:xfrm flipV="1">
            <a:off x="2972210" y="2047315"/>
            <a:ext cx="340359" cy="151300"/>
          </a:xfrm>
          <a:prstGeom prst="straightConnector1">
            <a:avLst/>
          </a:prstGeom>
          <a:noFill/>
          <a:ln w="9525" cap="flat" cmpd="sng" algn="ctr">
            <a:solidFill>
              <a:srgbClr val="000000">
                <a:shade val="95000"/>
                <a:satMod val="105000"/>
              </a:srgb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Arrow Connector 22"/>
          <p:cNvCxnSpPr/>
          <p:nvPr/>
        </p:nvCxnSpPr>
        <p:spPr bwMode="auto">
          <a:xfrm>
            <a:off x="2984802" y="2315682"/>
            <a:ext cx="312919" cy="112025"/>
          </a:xfrm>
          <a:prstGeom prst="straightConnector1">
            <a:avLst/>
          </a:prstGeom>
          <a:noFill/>
          <a:ln w="9525" cap="flat" cmpd="sng" algn="ctr">
            <a:solidFill>
              <a:srgbClr val="000000">
                <a:shade val="95000"/>
                <a:satMod val="105000"/>
              </a:srgb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4" name="组合 467"/>
          <p:cNvGrpSpPr>
            <a:grpSpLocks/>
          </p:cNvGrpSpPr>
          <p:nvPr/>
        </p:nvGrpSpPr>
        <p:grpSpPr bwMode="auto">
          <a:xfrm>
            <a:off x="3312495" y="2219267"/>
            <a:ext cx="270974" cy="344302"/>
            <a:chOff x="3981450" y="660400"/>
            <a:chExt cx="427038" cy="558800"/>
          </a:xfrm>
          <a:solidFill>
            <a:srgbClr val="92D050"/>
          </a:solidFill>
        </p:grpSpPr>
        <p:sp>
          <p:nvSpPr>
            <p:cNvPr id="25" name="Oval 121"/>
            <p:cNvSpPr>
              <a:spLocks noChangeArrowheads="1"/>
            </p:cNvSpPr>
            <p:nvPr/>
          </p:nvSpPr>
          <p:spPr bwMode="auto">
            <a:xfrm>
              <a:off x="4225925" y="1163638"/>
              <a:ext cx="53975" cy="555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en-US" sz="2139"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6" name="Oval 122"/>
            <p:cNvSpPr>
              <a:spLocks noChangeArrowheads="1"/>
            </p:cNvSpPr>
            <p:nvPr/>
          </p:nvSpPr>
          <p:spPr bwMode="auto">
            <a:xfrm>
              <a:off x="4308475" y="1163638"/>
              <a:ext cx="55563" cy="555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en-US" sz="2139"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7" name="Freeform 143"/>
            <p:cNvSpPr>
              <a:spLocks noEditPoints="1"/>
            </p:cNvSpPr>
            <p:nvPr/>
          </p:nvSpPr>
          <p:spPr bwMode="auto">
            <a:xfrm>
              <a:off x="3981450" y="879475"/>
              <a:ext cx="88900" cy="141287"/>
            </a:xfrm>
            <a:custGeom>
              <a:avLst/>
              <a:gdLst>
                <a:gd name="T0" fmla="*/ 2147483646 w 65"/>
                <a:gd name="T1" fmla="*/ 2147483646 h 104"/>
                <a:gd name="T2" fmla="*/ 2147483646 w 65"/>
                <a:gd name="T3" fmla="*/ 2147483646 h 104"/>
                <a:gd name="T4" fmla="*/ 0 w 65"/>
                <a:gd name="T5" fmla="*/ 2147483646 h 104"/>
                <a:gd name="T6" fmla="*/ 0 w 65"/>
                <a:gd name="T7" fmla="*/ 2147483646 h 104"/>
                <a:gd name="T8" fmla="*/ 2147483646 w 65"/>
                <a:gd name="T9" fmla="*/ 0 h 104"/>
                <a:gd name="T10" fmla="*/ 2147483646 w 65"/>
                <a:gd name="T11" fmla="*/ 0 h 104"/>
                <a:gd name="T12" fmla="*/ 2147483646 w 65"/>
                <a:gd name="T13" fmla="*/ 2147483646 h 104"/>
                <a:gd name="T14" fmla="*/ 2147483646 w 65"/>
                <a:gd name="T15" fmla="*/ 2147483646 h 104"/>
                <a:gd name="T16" fmla="*/ 2147483646 w 65"/>
                <a:gd name="T17" fmla="*/ 2147483646 h 104"/>
                <a:gd name="T18" fmla="*/ 2147483646 w 65"/>
                <a:gd name="T19" fmla="*/ 2147483646 h 104"/>
                <a:gd name="T20" fmla="*/ 2147483646 w 65"/>
                <a:gd name="T21" fmla="*/ 2147483646 h 104"/>
                <a:gd name="T22" fmla="*/ 2147483646 w 65"/>
                <a:gd name="T23" fmla="*/ 2147483646 h 104"/>
                <a:gd name="T24" fmla="*/ 2147483646 w 65"/>
                <a:gd name="T25" fmla="*/ 2147483646 h 104"/>
                <a:gd name="T26" fmla="*/ 2147483646 w 65"/>
                <a:gd name="T27" fmla="*/ 2147483646 h 1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
                <a:gd name="T43" fmla="*/ 0 h 104"/>
                <a:gd name="T44" fmla="*/ 65 w 65"/>
                <a:gd name="T45" fmla="*/ 104 h 1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 h="104">
                  <a:moveTo>
                    <a:pt x="56" y="104"/>
                  </a:moveTo>
                  <a:cubicBezTo>
                    <a:pt x="9" y="104"/>
                    <a:pt x="9" y="104"/>
                    <a:pt x="9" y="104"/>
                  </a:cubicBezTo>
                  <a:cubicBezTo>
                    <a:pt x="4" y="104"/>
                    <a:pt x="0" y="100"/>
                    <a:pt x="0" y="95"/>
                  </a:cubicBezTo>
                  <a:cubicBezTo>
                    <a:pt x="0" y="9"/>
                    <a:pt x="0" y="9"/>
                    <a:pt x="0" y="9"/>
                  </a:cubicBezTo>
                  <a:cubicBezTo>
                    <a:pt x="0" y="4"/>
                    <a:pt x="4" y="0"/>
                    <a:pt x="9" y="0"/>
                  </a:cubicBezTo>
                  <a:cubicBezTo>
                    <a:pt x="56" y="0"/>
                    <a:pt x="56" y="0"/>
                    <a:pt x="56" y="0"/>
                  </a:cubicBezTo>
                  <a:cubicBezTo>
                    <a:pt x="61" y="0"/>
                    <a:pt x="65" y="4"/>
                    <a:pt x="65" y="9"/>
                  </a:cubicBezTo>
                  <a:cubicBezTo>
                    <a:pt x="65" y="95"/>
                    <a:pt x="65" y="95"/>
                    <a:pt x="65" y="95"/>
                  </a:cubicBezTo>
                  <a:cubicBezTo>
                    <a:pt x="65" y="100"/>
                    <a:pt x="61" y="104"/>
                    <a:pt x="56" y="104"/>
                  </a:cubicBezTo>
                  <a:close/>
                  <a:moveTo>
                    <a:pt x="18" y="86"/>
                  </a:moveTo>
                  <a:cubicBezTo>
                    <a:pt x="47" y="86"/>
                    <a:pt x="47" y="86"/>
                    <a:pt x="47" y="86"/>
                  </a:cubicBezTo>
                  <a:cubicBezTo>
                    <a:pt x="47" y="18"/>
                    <a:pt x="47" y="18"/>
                    <a:pt x="47" y="18"/>
                  </a:cubicBezTo>
                  <a:cubicBezTo>
                    <a:pt x="18" y="18"/>
                    <a:pt x="18" y="18"/>
                    <a:pt x="18" y="18"/>
                  </a:cubicBezTo>
                  <a:lnTo>
                    <a:pt x="18"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29" name="Freeform 144"/>
            <p:cNvSpPr>
              <a:spLocks/>
            </p:cNvSpPr>
            <p:nvPr/>
          </p:nvSpPr>
          <p:spPr bwMode="auto">
            <a:xfrm>
              <a:off x="3998913" y="812800"/>
              <a:ext cx="23813" cy="92075"/>
            </a:xfrm>
            <a:custGeom>
              <a:avLst/>
              <a:gdLst>
                <a:gd name="T0" fmla="*/ 2147483646 w 18"/>
                <a:gd name="T1" fmla="*/ 2147483646 h 67"/>
                <a:gd name="T2" fmla="*/ 0 w 18"/>
                <a:gd name="T3" fmla="*/ 2147483646 h 67"/>
                <a:gd name="T4" fmla="*/ 0 w 18"/>
                <a:gd name="T5" fmla="*/ 2147483646 h 67"/>
                <a:gd name="T6" fmla="*/ 2147483646 w 18"/>
                <a:gd name="T7" fmla="*/ 0 h 67"/>
                <a:gd name="T8" fmla="*/ 2147483646 w 18"/>
                <a:gd name="T9" fmla="*/ 2147483646 h 67"/>
                <a:gd name="T10" fmla="*/ 2147483646 w 18"/>
                <a:gd name="T11" fmla="*/ 2147483646 h 67"/>
                <a:gd name="T12" fmla="*/ 2147483646 w 18"/>
                <a:gd name="T13" fmla="*/ 2147483646 h 67"/>
                <a:gd name="T14" fmla="*/ 0 60000 65536"/>
                <a:gd name="T15" fmla="*/ 0 60000 65536"/>
                <a:gd name="T16" fmla="*/ 0 60000 65536"/>
                <a:gd name="T17" fmla="*/ 0 60000 65536"/>
                <a:gd name="T18" fmla="*/ 0 60000 65536"/>
                <a:gd name="T19" fmla="*/ 0 60000 65536"/>
                <a:gd name="T20" fmla="*/ 0 60000 65536"/>
                <a:gd name="T21" fmla="*/ 0 w 18"/>
                <a:gd name="T22" fmla="*/ 0 h 67"/>
                <a:gd name="T23" fmla="*/ 18 w 18"/>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67">
                  <a:moveTo>
                    <a:pt x="9" y="67"/>
                  </a:moveTo>
                  <a:cubicBezTo>
                    <a:pt x="4" y="67"/>
                    <a:pt x="0" y="63"/>
                    <a:pt x="0" y="58"/>
                  </a:cubicBezTo>
                  <a:cubicBezTo>
                    <a:pt x="0" y="9"/>
                    <a:pt x="0" y="9"/>
                    <a:pt x="0" y="9"/>
                  </a:cubicBezTo>
                  <a:cubicBezTo>
                    <a:pt x="0" y="4"/>
                    <a:pt x="4" y="0"/>
                    <a:pt x="9" y="0"/>
                  </a:cubicBezTo>
                  <a:cubicBezTo>
                    <a:pt x="14" y="0"/>
                    <a:pt x="18" y="4"/>
                    <a:pt x="18" y="9"/>
                  </a:cubicBezTo>
                  <a:cubicBezTo>
                    <a:pt x="18" y="58"/>
                    <a:pt x="18" y="58"/>
                    <a:pt x="18" y="58"/>
                  </a:cubicBezTo>
                  <a:cubicBezTo>
                    <a:pt x="18" y="63"/>
                    <a:pt x="14" y="67"/>
                    <a:pt x="9"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30" name="Freeform 269"/>
            <p:cNvSpPr>
              <a:spLocks/>
            </p:cNvSpPr>
            <p:nvPr/>
          </p:nvSpPr>
          <p:spPr bwMode="auto">
            <a:xfrm>
              <a:off x="4127500" y="660400"/>
              <a:ext cx="277813" cy="114300"/>
            </a:xfrm>
            <a:custGeom>
              <a:avLst/>
              <a:gdLst>
                <a:gd name="T0" fmla="*/ 2147483646 w 204"/>
                <a:gd name="T1" fmla="*/ 2147483646 h 85"/>
                <a:gd name="T2" fmla="*/ 2147483646 w 204"/>
                <a:gd name="T3" fmla="*/ 2147483646 h 85"/>
                <a:gd name="T4" fmla="*/ 2147483646 w 204"/>
                <a:gd name="T5" fmla="*/ 2147483646 h 85"/>
                <a:gd name="T6" fmla="*/ 2147483646 w 204"/>
                <a:gd name="T7" fmla="*/ 2147483646 h 85"/>
                <a:gd name="T8" fmla="*/ 2147483646 w 204"/>
                <a:gd name="T9" fmla="*/ 2147483646 h 85"/>
                <a:gd name="T10" fmla="*/ 2147483646 w 204"/>
                <a:gd name="T11" fmla="*/ 2147483646 h 85"/>
                <a:gd name="T12" fmla="*/ 2147483646 w 204"/>
                <a:gd name="T13" fmla="*/ 2147483646 h 85"/>
                <a:gd name="T14" fmla="*/ 2147483646 w 204"/>
                <a:gd name="T15" fmla="*/ 2147483646 h 85"/>
                <a:gd name="T16" fmla="*/ 2147483646 w 204"/>
                <a:gd name="T17" fmla="*/ 2147483646 h 85"/>
                <a:gd name="T18" fmla="*/ 2147483646 w 204"/>
                <a:gd name="T19" fmla="*/ 2147483646 h 85"/>
                <a:gd name="T20" fmla="*/ 2147483646 w 204"/>
                <a:gd name="T21" fmla="*/ 2147483646 h 85"/>
                <a:gd name="T22" fmla="*/ 2147483646 w 204"/>
                <a:gd name="T23" fmla="*/ 2147483646 h 85"/>
                <a:gd name="T24" fmla="*/ 2147483646 w 204"/>
                <a:gd name="T25" fmla="*/ 2147483646 h 85"/>
                <a:gd name="T26" fmla="*/ 2147483646 w 204"/>
                <a:gd name="T27" fmla="*/ 2147483646 h 85"/>
                <a:gd name="T28" fmla="*/ 2147483646 w 204"/>
                <a:gd name="T29" fmla="*/ 2147483646 h 85"/>
                <a:gd name="T30" fmla="*/ 2147483646 w 204"/>
                <a:gd name="T31" fmla="*/ 2147483646 h 85"/>
                <a:gd name="T32" fmla="*/ 2147483646 w 204"/>
                <a:gd name="T33" fmla="*/ 2147483646 h 85"/>
                <a:gd name="T34" fmla="*/ 2147483646 w 204"/>
                <a:gd name="T35" fmla="*/ 2147483646 h 85"/>
                <a:gd name="T36" fmla="*/ 2147483646 w 204"/>
                <a:gd name="T37" fmla="*/ 2147483646 h 85"/>
                <a:gd name="T38" fmla="*/ 2147483646 w 204"/>
                <a:gd name="T39" fmla="*/ 2147483646 h 85"/>
                <a:gd name="T40" fmla="*/ 2147483646 w 204"/>
                <a:gd name="T41" fmla="*/ 2147483646 h 85"/>
                <a:gd name="T42" fmla="*/ 2147483646 w 204"/>
                <a:gd name="T43" fmla="*/ 2147483646 h 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4"/>
                <a:gd name="T67" fmla="*/ 0 h 85"/>
                <a:gd name="T68" fmla="*/ 204 w 204"/>
                <a:gd name="T69" fmla="*/ 85 h 8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4" h="85">
                  <a:moveTo>
                    <a:pt x="178" y="84"/>
                  </a:moveTo>
                  <a:cubicBezTo>
                    <a:pt x="174" y="84"/>
                    <a:pt x="171" y="82"/>
                    <a:pt x="170" y="79"/>
                  </a:cubicBezTo>
                  <a:cubicBezTo>
                    <a:pt x="167" y="75"/>
                    <a:pt x="169" y="69"/>
                    <a:pt x="174" y="67"/>
                  </a:cubicBezTo>
                  <a:cubicBezTo>
                    <a:pt x="183" y="62"/>
                    <a:pt x="185" y="58"/>
                    <a:pt x="185" y="57"/>
                  </a:cubicBezTo>
                  <a:cubicBezTo>
                    <a:pt x="184" y="54"/>
                    <a:pt x="176" y="48"/>
                    <a:pt x="163" y="46"/>
                  </a:cubicBezTo>
                  <a:cubicBezTo>
                    <a:pt x="152" y="44"/>
                    <a:pt x="142" y="43"/>
                    <a:pt x="130" y="43"/>
                  </a:cubicBezTo>
                  <a:cubicBezTo>
                    <a:pt x="114" y="42"/>
                    <a:pt x="97" y="41"/>
                    <a:pt x="79" y="36"/>
                  </a:cubicBezTo>
                  <a:cubicBezTo>
                    <a:pt x="75" y="35"/>
                    <a:pt x="70" y="33"/>
                    <a:pt x="64" y="31"/>
                  </a:cubicBezTo>
                  <a:cubicBezTo>
                    <a:pt x="54" y="26"/>
                    <a:pt x="39" y="20"/>
                    <a:pt x="32" y="23"/>
                  </a:cubicBezTo>
                  <a:cubicBezTo>
                    <a:pt x="30" y="24"/>
                    <a:pt x="28" y="25"/>
                    <a:pt x="26" y="29"/>
                  </a:cubicBezTo>
                  <a:cubicBezTo>
                    <a:pt x="24" y="35"/>
                    <a:pt x="27" y="47"/>
                    <a:pt x="51" y="68"/>
                  </a:cubicBezTo>
                  <a:cubicBezTo>
                    <a:pt x="55" y="71"/>
                    <a:pt x="56" y="77"/>
                    <a:pt x="53" y="81"/>
                  </a:cubicBezTo>
                  <a:cubicBezTo>
                    <a:pt x="49" y="84"/>
                    <a:pt x="44" y="85"/>
                    <a:pt x="40" y="82"/>
                  </a:cubicBezTo>
                  <a:cubicBezTo>
                    <a:pt x="30" y="73"/>
                    <a:pt x="0" y="48"/>
                    <a:pt x="10" y="23"/>
                  </a:cubicBezTo>
                  <a:cubicBezTo>
                    <a:pt x="13" y="15"/>
                    <a:pt x="18" y="9"/>
                    <a:pt x="25" y="6"/>
                  </a:cubicBezTo>
                  <a:cubicBezTo>
                    <a:pt x="39" y="0"/>
                    <a:pt x="57" y="8"/>
                    <a:pt x="71" y="14"/>
                  </a:cubicBezTo>
                  <a:cubicBezTo>
                    <a:pt x="76" y="16"/>
                    <a:pt x="81" y="18"/>
                    <a:pt x="84" y="19"/>
                  </a:cubicBezTo>
                  <a:cubicBezTo>
                    <a:pt x="100" y="23"/>
                    <a:pt x="115" y="24"/>
                    <a:pt x="131" y="25"/>
                  </a:cubicBezTo>
                  <a:cubicBezTo>
                    <a:pt x="143" y="25"/>
                    <a:pt x="154" y="26"/>
                    <a:pt x="166" y="28"/>
                  </a:cubicBezTo>
                  <a:cubicBezTo>
                    <a:pt x="182" y="30"/>
                    <a:pt x="200" y="40"/>
                    <a:pt x="203" y="55"/>
                  </a:cubicBezTo>
                  <a:cubicBezTo>
                    <a:pt x="204" y="62"/>
                    <a:pt x="201" y="73"/>
                    <a:pt x="182" y="83"/>
                  </a:cubicBezTo>
                  <a:cubicBezTo>
                    <a:pt x="181" y="84"/>
                    <a:pt x="179" y="84"/>
                    <a:pt x="17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31" name="Freeform 270"/>
            <p:cNvSpPr>
              <a:spLocks noEditPoints="1"/>
            </p:cNvSpPr>
            <p:nvPr/>
          </p:nvSpPr>
          <p:spPr bwMode="auto">
            <a:xfrm>
              <a:off x="4125913" y="747712"/>
              <a:ext cx="274638" cy="177800"/>
            </a:xfrm>
            <a:custGeom>
              <a:avLst/>
              <a:gdLst>
                <a:gd name="T0" fmla="*/ 2147483646 w 202"/>
                <a:gd name="T1" fmla="*/ 2147483646 h 131"/>
                <a:gd name="T2" fmla="*/ 2147483646 w 202"/>
                <a:gd name="T3" fmla="*/ 2147483646 h 131"/>
                <a:gd name="T4" fmla="*/ 2147483646 w 202"/>
                <a:gd name="T5" fmla="*/ 2147483646 h 131"/>
                <a:gd name="T6" fmla="*/ 2147483646 w 202"/>
                <a:gd name="T7" fmla="*/ 2147483646 h 131"/>
                <a:gd name="T8" fmla="*/ 2147483646 w 202"/>
                <a:gd name="T9" fmla="*/ 2147483646 h 131"/>
                <a:gd name="T10" fmla="*/ 2147483646 w 202"/>
                <a:gd name="T11" fmla="*/ 2147483646 h 131"/>
                <a:gd name="T12" fmla="*/ 2147483646 w 202"/>
                <a:gd name="T13" fmla="*/ 2147483646 h 131"/>
                <a:gd name="T14" fmla="*/ 0 w 202"/>
                <a:gd name="T15" fmla="*/ 2147483646 h 131"/>
                <a:gd name="T16" fmla="*/ 2147483646 w 202"/>
                <a:gd name="T17" fmla="*/ 2147483646 h 131"/>
                <a:gd name="T18" fmla="*/ 2147483646 w 202"/>
                <a:gd name="T19" fmla="*/ 2147483646 h 131"/>
                <a:gd name="T20" fmla="*/ 2147483646 w 202"/>
                <a:gd name="T21" fmla="*/ 2147483646 h 131"/>
                <a:gd name="T22" fmla="*/ 2147483646 w 202"/>
                <a:gd name="T23" fmla="*/ 2147483646 h 131"/>
                <a:gd name="T24" fmla="*/ 2147483646 w 202"/>
                <a:gd name="T25" fmla="*/ 2147483646 h 131"/>
                <a:gd name="T26" fmla="*/ 2147483646 w 202"/>
                <a:gd name="T27" fmla="*/ 2147483646 h 131"/>
                <a:gd name="T28" fmla="*/ 2147483646 w 202"/>
                <a:gd name="T29" fmla="*/ 2147483646 h 131"/>
                <a:gd name="T30" fmla="*/ 2147483646 w 202"/>
                <a:gd name="T31" fmla="*/ 2147483646 h 131"/>
                <a:gd name="T32" fmla="*/ 2147483646 w 202"/>
                <a:gd name="T33" fmla="*/ 2147483646 h 131"/>
                <a:gd name="T34" fmla="*/ 2147483646 w 202"/>
                <a:gd name="T35" fmla="*/ 2147483646 h 131"/>
                <a:gd name="T36" fmla="*/ 2147483646 w 202"/>
                <a:gd name="T37" fmla="*/ 2147483646 h 131"/>
                <a:gd name="T38" fmla="*/ 2147483646 w 202"/>
                <a:gd name="T39" fmla="*/ 2147483646 h 131"/>
                <a:gd name="T40" fmla="*/ 2147483646 w 202"/>
                <a:gd name="T41" fmla="*/ 2147483646 h 131"/>
                <a:gd name="T42" fmla="*/ 2147483646 w 202"/>
                <a:gd name="T43" fmla="*/ 2147483646 h 131"/>
                <a:gd name="T44" fmla="*/ 2147483646 w 202"/>
                <a:gd name="T45" fmla="*/ 2147483646 h 131"/>
                <a:gd name="T46" fmla="*/ 2147483646 w 202"/>
                <a:gd name="T47" fmla="*/ 2147483646 h 131"/>
                <a:gd name="T48" fmla="*/ 2147483646 w 202"/>
                <a:gd name="T49" fmla="*/ 2147483646 h 131"/>
                <a:gd name="T50" fmla="*/ 2147483646 w 202"/>
                <a:gd name="T51" fmla="*/ 2147483646 h 131"/>
                <a:gd name="T52" fmla="*/ 2147483646 w 202"/>
                <a:gd name="T53" fmla="*/ 2147483646 h 131"/>
                <a:gd name="T54" fmla="*/ 2147483646 w 202"/>
                <a:gd name="T55" fmla="*/ 2147483646 h 131"/>
                <a:gd name="T56" fmla="*/ 2147483646 w 202"/>
                <a:gd name="T57" fmla="*/ 2147483646 h 131"/>
                <a:gd name="T58" fmla="*/ 2147483646 w 202"/>
                <a:gd name="T59" fmla="*/ 2147483646 h 131"/>
                <a:gd name="T60" fmla="*/ 2147483646 w 202"/>
                <a:gd name="T61" fmla="*/ 2147483646 h 131"/>
                <a:gd name="T62" fmla="*/ 2147483646 w 202"/>
                <a:gd name="T63" fmla="*/ 2147483646 h 131"/>
                <a:gd name="T64" fmla="*/ 2147483646 w 202"/>
                <a:gd name="T65" fmla="*/ 2147483646 h 131"/>
                <a:gd name="T66" fmla="*/ 2147483646 w 202"/>
                <a:gd name="T67" fmla="*/ 2147483646 h 131"/>
                <a:gd name="T68" fmla="*/ 2147483646 w 202"/>
                <a:gd name="T69" fmla="*/ 2147483646 h 131"/>
                <a:gd name="T70" fmla="*/ 2147483646 w 202"/>
                <a:gd name="T71" fmla="*/ 2147483646 h 131"/>
                <a:gd name="T72" fmla="*/ 2147483646 w 202"/>
                <a:gd name="T73" fmla="*/ 2147483646 h 131"/>
                <a:gd name="T74" fmla="*/ 2147483646 w 202"/>
                <a:gd name="T75" fmla="*/ 2147483646 h 131"/>
                <a:gd name="T76" fmla="*/ 2147483646 w 202"/>
                <a:gd name="T77" fmla="*/ 2147483646 h 131"/>
                <a:gd name="T78" fmla="*/ 2147483646 w 202"/>
                <a:gd name="T79" fmla="*/ 2147483646 h 13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2"/>
                <a:gd name="T121" fmla="*/ 0 h 131"/>
                <a:gd name="T122" fmla="*/ 202 w 202"/>
                <a:gd name="T123" fmla="*/ 131 h 13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2" h="131">
                  <a:moveTo>
                    <a:pt x="118" y="131"/>
                  </a:moveTo>
                  <a:cubicBezTo>
                    <a:pt x="95" y="131"/>
                    <a:pt x="73" y="121"/>
                    <a:pt x="58" y="104"/>
                  </a:cubicBezTo>
                  <a:cubicBezTo>
                    <a:pt x="50" y="95"/>
                    <a:pt x="44" y="84"/>
                    <a:pt x="40" y="72"/>
                  </a:cubicBezTo>
                  <a:cubicBezTo>
                    <a:pt x="39" y="69"/>
                    <a:pt x="39" y="66"/>
                    <a:pt x="38" y="62"/>
                  </a:cubicBezTo>
                  <a:cubicBezTo>
                    <a:pt x="38" y="62"/>
                    <a:pt x="38" y="62"/>
                    <a:pt x="38" y="61"/>
                  </a:cubicBezTo>
                  <a:cubicBezTo>
                    <a:pt x="37" y="61"/>
                    <a:pt x="36" y="61"/>
                    <a:pt x="35" y="61"/>
                  </a:cubicBezTo>
                  <a:cubicBezTo>
                    <a:pt x="24" y="61"/>
                    <a:pt x="14" y="59"/>
                    <a:pt x="5" y="54"/>
                  </a:cubicBezTo>
                  <a:cubicBezTo>
                    <a:pt x="2" y="53"/>
                    <a:pt x="1" y="51"/>
                    <a:pt x="0" y="48"/>
                  </a:cubicBezTo>
                  <a:cubicBezTo>
                    <a:pt x="0" y="45"/>
                    <a:pt x="1" y="42"/>
                    <a:pt x="3" y="40"/>
                  </a:cubicBezTo>
                  <a:cubicBezTo>
                    <a:pt x="41" y="4"/>
                    <a:pt x="41" y="4"/>
                    <a:pt x="41" y="4"/>
                  </a:cubicBezTo>
                  <a:cubicBezTo>
                    <a:pt x="42" y="2"/>
                    <a:pt x="45" y="1"/>
                    <a:pt x="47" y="1"/>
                  </a:cubicBezTo>
                  <a:cubicBezTo>
                    <a:pt x="171" y="1"/>
                    <a:pt x="171" y="1"/>
                    <a:pt x="171" y="1"/>
                  </a:cubicBezTo>
                  <a:cubicBezTo>
                    <a:pt x="172" y="1"/>
                    <a:pt x="172" y="1"/>
                    <a:pt x="173" y="1"/>
                  </a:cubicBezTo>
                  <a:cubicBezTo>
                    <a:pt x="175" y="1"/>
                    <a:pt x="179" y="0"/>
                    <a:pt x="182" y="2"/>
                  </a:cubicBezTo>
                  <a:cubicBezTo>
                    <a:pt x="183" y="2"/>
                    <a:pt x="183" y="2"/>
                    <a:pt x="184" y="2"/>
                  </a:cubicBezTo>
                  <a:cubicBezTo>
                    <a:pt x="184" y="2"/>
                    <a:pt x="184" y="2"/>
                    <a:pt x="184" y="2"/>
                  </a:cubicBezTo>
                  <a:cubicBezTo>
                    <a:pt x="187" y="4"/>
                    <a:pt x="188" y="7"/>
                    <a:pt x="189" y="8"/>
                  </a:cubicBezTo>
                  <a:cubicBezTo>
                    <a:pt x="189" y="8"/>
                    <a:pt x="189" y="8"/>
                    <a:pt x="188" y="8"/>
                  </a:cubicBezTo>
                  <a:cubicBezTo>
                    <a:pt x="189" y="8"/>
                    <a:pt x="189" y="8"/>
                    <a:pt x="189" y="8"/>
                  </a:cubicBezTo>
                  <a:cubicBezTo>
                    <a:pt x="191" y="12"/>
                    <a:pt x="193" y="16"/>
                    <a:pt x="195" y="21"/>
                  </a:cubicBezTo>
                  <a:cubicBezTo>
                    <a:pt x="201" y="37"/>
                    <a:pt x="202" y="56"/>
                    <a:pt x="196" y="73"/>
                  </a:cubicBezTo>
                  <a:cubicBezTo>
                    <a:pt x="186" y="108"/>
                    <a:pt x="154" y="131"/>
                    <a:pt x="118" y="131"/>
                  </a:cubicBezTo>
                  <a:close/>
                  <a:moveTo>
                    <a:pt x="43" y="43"/>
                  </a:moveTo>
                  <a:cubicBezTo>
                    <a:pt x="46" y="43"/>
                    <a:pt x="49" y="43"/>
                    <a:pt x="52" y="45"/>
                  </a:cubicBezTo>
                  <a:cubicBezTo>
                    <a:pt x="55" y="48"/>
                    <a:pt x="55" y="53"/>
                    <a:pt x="56" y="58"/>
                  </a:cubicBezTo>
                  <a:cubicBezTo>
                    <a:pt x="56" y="59"/>
                    <a:pt x="56" y="59"/>
                    <a:pt x="56" y="59"/>
                  </a:cubicBezTo>
                  <a:cubicBezTo>
                    <a:pt x="56" y="62"/>
                    <a:pt x="57" y="64"/>
                    <a:pt x="58" y="67"/>
                  </a:cubicBezTo>
                  <a:cubicBezTo>
                    <a:pt x="60" y="77"/>
                    <a:pt x="65" y="85"/>
                    <a:pt x="71" y="92"/>
                  </a:cubicBezTo>
                  <a:cubicBezTo>
                    <a:pt x="83" y="105"/>
                    <a:pt x="100" y="113"/>
                    <a:pt x="118" y="113"/>
                  </a:cubicBezTo>
                  <a:cubicBezTo>
                    <a:pt x="146" y="113"/>
                    <a:pt x="171" y="95"/>
                    <a:pt x="179" y="68"/>
                  </a:cubicBezTo>
                  <a:cubicBezTo>
                    <a:pt x="183" y="54"/>
                    <a:pt x="183" y="40"/>
                    <a:pt x="178" y="27"/>
                  </a:cubicBezTo>
                  <a:cubicBezTo>
                    <a:pt x="177" y="25"/>
                    <a:pt x="176" y="22"/>
                    <a:pt x="174" y="19"/>
                  </a:cubicBezTo>
                  <a:cubicBezTo>
                    <a:pt x="173" y="19"/>
                    <a:pt x="172" y="19"/>
                    <a:pt x="171" y="19"/>
                  </a:cubicBezTo>
                  <a:cubicBezTo>
                    <a:pt x="50" y="19"/>
                    <a:pt x="50" y="19"/>
                    <a:pt x="50" y="19"/>
                  </a:cubicBezTo>
                  <a:cubicBezTo>
                    <a:pt x="26" y="42"/>
                    <a:pt x="26" y="42"/>
                    <a:pt x="26" y="42"/>
                  </a:cubicBezTo>
                  <a:cubicBezTo>
                    <a:pt x="29" y="43"/>
                    <a:pt x="32" y="43"/>
                    <a:pt x="35" y="43"/>
                  </a:cubicBezTo>
                  <a:cubicBezTo>
                    <a:pt x="36" y="43"/>
                    <a:pt x="36" y="43"/>
                    <a:pt x="37" y="43"/>
                  </a:cubicBezTo>
                  <a:cubicBezTo>
                    <a:pt x="39" y="43"/>
                    <a:pt x="41" y="43"/>
                    <a:pt x="43" y="43"/>
                  </a:cubicBezTo>
                  <a:close/>
                  <a:moveTo>
                    <a:pt x="43" y="61"/>
                  </a:moveTo>
                  <a:cubicBezTo>
                    <a:pt x="43" y="61"/>
                    <a:pt x="43" y="61"/>
                    <a:pt x="4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32" name="Freeform 271"/>
            <p:cNvSpPr>
              <a:spLocks/>
            </p:cNvSpPr>
            <p:nvPr/>
          </p:nvSpPr>
          <p:spPr bwMode="auto">
            <a:xfrm>
              <a:off x="4046538" y="892175"/>
              <a:ext cx="227013" cy="312737"/>
            </a:xfrm>
            <a:custGeom>
              <a:avLst/>
              <a:gdLst>
                <a:gd name="T0" fmla="*/ 2147483646 w 167"/>
                <a:gd name="T1" fmla="*/ 2147483646 h 230"/>
                <a:gd name="T2" fmla="*/ 2147483646 w 167"/>
                <a:gd name="T3" fmla="*/ 2147483646 h 230"/>
                <a:gd name="T4" fmla="*/ 2147483646 w 167"/>
                <a:gd name="T5" fmla="*/ 2147483646 h 230"/>
                <a:gd name="T6" fmla="*/ 2147483646 w 167"/>
                <a:gd name="T7" fmla="*/ 2147483646 h 230"/>
                <a:gd name="T8" fmla="*/ 2147483646 w 167"/>
                <a:gd name="T9" fmla="*/ 2147483646 h 230"/>
                <a:gd name="T10" fmla="*/ 0 w 167"/>
                <a:gd name="T11" fmla="*/ 2147483646 h 230"/>
                <a:gd name="T12" fmla="*/ 0 w 167"/>
                <a:gd name="T13" fmla="*/ 2147483646 h 230"/>
                <a:gd name="T14" fmla="*/ 2147483646 w 167"/>
                <a:gd name="T15" fmla="*/ 2147483646 h 230"/>
                <a:gd name="T16" fmla="*/ 2147483646 w 167"/>
                <a:gd name="T17" fmla="*/ 2147483646 h 230"/>
                <a:gd name="T18" fmla="*/ 2147483646 w 167"/>
                <a:gd name="T19" fmla="*/ 2147483646 h 230"/>
                <a:gd name="T20" fmla="*/ 2147483646 w 167"/>
                <a:gd name="T21" fmla="*/ 2147483646 h 230"/>
                <a:gd name="T22" fmla="*/ 2147483646 w 167"/>
                <a:gd name="T23" fmla="*/ 2147483646 h 230"/>
                <a:gd name="T24" fmla="*/ 2147483646 w 167"/>
                <a:gd name="T25" fmla="*/ 2147483646 h 230"/>
                <a:gd name="T26" fmla="*/ 2147483646 w 167"/>
                <a:gd name="T27" fmla="*/ 2147483646 h 230"/>
                <a:gd name="T28" fmla="*/ 2147483646 w 167"/>
                <a:gd name="T29" fmla="*/ 2147483646 h 230"/>
                <a:gd name="T30" fmla="*/ 2147483646 w 167"/>
                <a:gd name="T31" fmla="*/ 2147483646 h 230"/>
                <a:gd name="T32" fmla="*/ 2147483646 w 167"/>
                <a:gd name="T33" fmla="*/ 2147483646 h 230"/>
                <a:gd name="T34" fmla="*/ 2147483646 w 167"/>
                <a:gd name="T35" fmla="*/ 2147483646 h 230"/>
                <a:gd name="T36" fmla="*/ 2147483646 w 167"/>
                <a:gd name="T37" fmla="*/ 2147483646 h 230"/>
                <a:gd name="T38" fmla="*/ 2147483646 w 167"/>
                <a:gd name="T39" fmla="*/ 2147483646 h 230"/>
                <a:gd name="T40" fmla="*/ 2147483646 w 167"/>
                <a:gd name="T41" fmla="*/ 2147483646 h 230"/>
                <a:gd name="T42" fmla="*/ 2147483646 w 167"/>
                <a:gd name="T43" fmla="*/ 2147483646 h 230"/>
                <a:gd name="T44" fmla="*/ 2147483646 w 167"/>
                <a:gd name="T45" fmla="*/ 2147483646 h 230"/>
                <a:gd name="T46" fmla="*/ 2147483646 w 167"/>
                <a:gd name="T47" fmla="*/ 2147483646 h 230"/>
                <a:gd name="T48" fmla="*/ 2147483646 w 167"/>
                <a:gd name="T49" fmla="*/ 2147483646 h 230"/>
                <a:gd name="T50" fmla="*/ 2147483646 w 167"/>
                <a:gd name="T51" fmla="*/ 2147483646 h 230"/>
                <a:gd name="T52" fmla="*/ 2147483646 w 167"/>
                <a:gd name="T53" fmla="*/ 2147483646 h 230"/>
                <a:gd name="T54" fmla="*/ 2147483646 w 167"/>
                <a:gd name="T55" fmla="*/ 2147483646 h 2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230"/>
                <a:gd name="T86" fmla="*/ 167 w 167"/>
                <a:gd name="T87" fmla="*/ 230 h 23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7" h="230">
                  <a:moveTo>
                    <a:pt x="158" y="230"/>
                  </a:moveTo>
                  <a:cubicBezTo>
                    <a:pt x="129" y="230"/>
                    <a:pt x="129" y="230"/>
                    <a:pt x="129" y="230"/>
                  </a:cubicBezTo>
                  <a:cubicBezTo>
                    <a:pt x="111" y="230"/>
                    <a:pt x="97" y="215"/>
                    <a:pt x="97" y="198"/>
                  </a:cubicBezTo>
                  <a:cubicBezTo>
                    <a:pt x="97" y="118"/>
                    <a:pt x="97" y="118"/>
                    <a:pt x="97" y="118"/>
                  </a:cubicBezTo>
                  <a:cubicBezTo>
                    <a:pt x="36" y="124"/>
                    <a:pt x="4" y="86"/>
                    <a:pt x="2" y="84"/>
                  </a:cubicBezTo>
                  <a:cubicBezTo>
                    <a:pt x="1" y="82"/>
                    <a:pt x="0" y="80"/>
                    <a:pt x="0" y="78"/>
                  </a:cubicBezTo>
                  <a:cubicBezTo>
                    <a:pt x="0" y="14"/>
                    <a:pt x="0" y="14"/>
                    <a:pt x="0" y="14"/>
                  </a:cubicBezTo>
                  <a:cubicBezTo>
                    <a:pt x="0" y="11"/>
                    <a:pt x="3" y="7"/>
                    <a:pt x="6" y="6"/>
                  </a:cubicBezTo>
                  <a:cubicBezTo>
                    <a:pt x="10" y="5"/>
                    <a:pt x="14" y="6"/>
                    <a:pt x="16" y="9"/>
                  </a:cubicBezTo>
                  <a:cubicBezTo>
                    <a:pt x="29" y="26"/>
                    <a:pt x="62" y="45"/>
                    <a:pt x="87" y="45"/>
                  </a:cubicBezTo>
                  <a:cubicBezTo>
                    <a:pt x="87" y="45"/>
                    <a:pt x="87" y="45"/>
                    <a:pt x="87" y="45"/>
                  </a:cubicBezTo>
                  <a:cubicBezTo>
                    <a:pt x="97" y="45"/>
                    <a:pt x="104" y="42"/>
                    <a:pt x="108" y="36"/>
                  </a:cubicBezTo>
                  <a:cubicBezTo>
                    <a:pt x="120" y="20"/>
                    <a:pt x="132" y="10"/>
                    <a:pt x="145" y="3"/>
                  </a:cubicBezTo>
                  <a:cubicBezTo>
                    <a:pt x="149" y="0"/>
                    <a:pt x="154" y="2"/>
                    <a:pt x="157" y="6"/>
                  </a:cubicBezTo>
                  <a:cubicBezTo>
                    <a:pt x="159" y="10"/>
                    <a:pt x="158" y="16"/>
                    <a:pt x="153" y="18"/>
                  </a:cubicBezTo>
                  <a:cubicBezTo>
                    <a:pt x="143" y="24"/>
                    <a:pt x="133" y="33"/>
                    <a:pt x="123" y="47"/>
                  </a:cubicBezTo>
                  <a:cubicBezTo>
                    <a:pt x="115" y="57"/>
                    <a:pt x="102" y="63"/>
                    <a:pt x="87" y="63"/>
                  </a:cubicBezTo>
                  <a:cubicBezTo>
                    <a:pt x="87" y="63"/>
                    <a:pt x="87" y="63"/>
                    <a:pt x="87" y="63"/>
                  </a:cubicBezTo>
                  <a:cubicBezTo>
                    <a:pt x="64" y="63"/>
                    <a:pt x="37" y="50"/>
                    <a:pt x="18" y="36"/>
                  </a:cubicBezTo>
                  <a:cubicBezTo>
                    <a:pt x="18" y="75"/>
                    <a:pt x="18" y="75"/>
                    <a:pt x="18" y="75"/>
                  </a:cubicBezTo>
                  <a:cubicBezTo>
                    <a:pt x="26" y="83"/>
                    <a:pt x="55" y="107"/>
                    <a:pt x="104" y="99"/>
                  </a:cubicBezTo>
                  <a:cubicBezTo>
                    <a:pt x="107" y="98"/>
                    <a:pt x="110" y="99"/>
                    <a:pt x="112" y="101"/>
                  </a:cubicBezTo>
                  <a:cubicBezTo>
                    <a:pt x="114" y="102"/>
                    <a:pt x="115" y="105"/>
                    <a:pt x="115" y="108"/>
                  </a:cubicBezTo>
                  <a:cubicBezTo>
                    <a:pt x="115" y="198"/>
                    <a:pt x="115" y="198"/>
                    <a:pt x="115" y="198"/>
                  </a:cubicBezTo>
                  <a:cubicBezTo>
                    <a:pt x="115" y="205"/>
                    <a:pt x="121" y="212"/>
                    <a:pt x="129" y="212"/>
                  </a:cubicBezTo>
                  <a:cubicBezTo>
                    <a:pt x="158" y="212"/>
                    <a:pt x="158" y="212"/>
                    <a:pt x="158" y="212"/>
                  </a:cubicBezTo>
                  <a:cubicBezTo>
                    <a:pt x="163" y="212"/>
                    <a:pt x="167" y="216"/>
                    <a:pt x="167" y="221"/>
                  </a:cubicBezTo>
                  <a:cubicBezTo>
                    <a:pt x="167" y="226"/>
                    <a:pt x="163" y="230"/>
                    <a:pt x="158"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33" name="Freeform 272"/>
            <p:cNvSpPr>
              <a:spLocks/>
            </p:cNvSpPr>
            <p:nvPr/>
          </p:nvSpPr>
          <p:spPr bwMode="auto">
            <a:xfrm>
              <a:off x="4319588" y="889000"/>
              <a:ext cx="88900" cy="315912"/>
            </a:xfrm>
            <a:custGeom>
              <a:avLst/>
              <a:gdLst>
                <a:gd name="T0" fmla="*/ 2147483646 w 66"/>
                <a:gd name="T1" fmla="*/ 2147483646 h 232"/>
                <a:gd name="T2" fmla="*/ 2147483646 w 66"/>
                <a:gd name="T3" fmla="*/ 2147483646 h 232"/>
                <a:gd name="T4" fmla="*/ 2147483646 w 66"/>
                <a:gd name="T5" fmla="*/ 2147483646 h 232"/>
                <a:gd name="T6" fmla="*/ 2147483646 w 66"/>
                <a:gd name="T7" fmla="*/ 2147483646 h 232"/>
                <a:gd name="T8" fmla="*/ 2147483646 w 66"/>
                <a:gd name="T9" fmla="*/ 2147483646 h 232"/>
                <a:gd name="T10" fmla="*/ 2147483646 w 66"/>
                <a:gd name="T11" fmla="*/ 2147483646 h 232"/>
                <a:gd name="T12" fmla="*/ 2147483646 w 66"/>
                <a:gd name="T13" fmla="*/ 2147483646 h 232"/>
                <a:gd name="T14" fmla="*/ 2147483646 w 66"/>
                <a:gd name="T15" fmla="*/ 2147483646 h 232"/>
                <a:gd name="T16" fmla="*/ 2147483646 w 66"/>
                <a:gd name="T17" fmla="*/ 2147483646 h 232"/>
                <a:gd name="T18" fmla="*/ 2147483646 w 66"/>
                <a:gd name="T19" fmla="*/ 2147483646 h 232"/>
                <a:gd name="T20" fmla="*/ 2147483646 w 66"/>
                <a:gd name="T21" fmla="*/ 2147483646 h 232"/>
                <a:gd name="T22" fmla="*/ 2147483646 w 66"/>
                <a:gd name="T23" fmla="*/ 2147483646 h 232"/>
                <a:gd name="T24" fmla="*/ 2147483646 w 66"/>
                <a:gd name="T25" fmla="*/ 2147483646 h 2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
                <a:gd name="T40" fmla="*/ 0 h 232"/>
                <a:gd name="T41" fmla="*/ 66 w 66"/>
                <a:gd name="T42" fmla="*/ 232 h 2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 h="232">
                  <a:moveTo>
                    <a:pt x="34" y="232"/>
                  </a:moveTo>
                  <a:cubicBezTo>
                    <a:pt x="13" y="232"/>
                    <a:pt x="13" y="232"/>
                    <a:pt x="13" y="232"/>
                  </a:cubicBezTo>
                  <a:cubicBezTo>
                    <a:pt x="8" y="232"/>
                    <a:pt x="4" y="228"/>
                    <a:pt x="4" y="223"/>
                  </a:cubicBezTo>
                  <a:cubicBezTo>
                    <a:pt x="4" y="218"/>
                    <a:pt x="8" y="214"/>
                    <a:pt x="13" y="214"/>
                  </a:cubicBezTo>
                  <a:cubicBezTo>
                    <a:pt x="34" y="214"/>
                    <a:pt x="34" y="214"/>
                    <a:pt x="34" y="214"/>
                  </a:cubicBezTo>
                  <a:cubicBezTo>
                    <a:pt x="42" y="214"/>
                    <a:pt x="48" y="207"/>
                    <a:pt x="48" y="200"/>
                  </a:cubicBezTo>
                  <a:cubicBezTo>
                    <a:pt x="48" y="80"/>
                    <a:pt x="48" y="80"/>
                    <a:pt x="48" y="80"/>
                  </a:cubicBezTo>
                  <a:cubicBezTo>
                    <a:pt x="48" y="53"/>
                    <a:pt x="32" y="29"/>
                    <a:pt x="7" y="18"/>
                  </a:cubicBezTo>
                  <a:cubicBezTo>
                    <a:pt x="2" y="16"/>
                    <a:pt x="0" y="11"/>
                    <a:pt x="2" y="6"/>
                  </a:cubicBezTo>
                  <a:cubicBezTo>
                    <a:pt x="4" y="2"/>
                    <a:pt x="9" y="0"/>
                    <a:pt x="14" y="2"/>
                  </a:cubicBezTo>
                  <a:cubicBezTo>
                    <a:pt x="46" y="15"/>
                    <a:pt x="66" y="46"/>
                    <a:pt x="66" y="80"/>
                  </a:cubicBezTo>
                  <a:cubicBezTo>
                    <a:pt x="66" y="200"/>
                    <a:pt x="66" y="200"/>
                    <a:pt x="66" y="200"/>
                  </a:cubicBezTo>
                  <a:cubicBezTo>
                    <a:pt x="66" y="217"/>
                    <a:pt x="52" y="232"/>
                    <a:pt x="34"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34" name="Freeform 273"/>
            <p:cNvSpPr>
              <a:spLocks/>
            </p:cNvSpPr>
            <p:nvPr/>
          </p:nvSpPr>
          <p:spPr bwMode="auto">
            <a:xfrm>
              <a:off x="4176713" y="977900"/>
              <a:ext cx="125413" cy="73025"/>
            </a:xfrm>
            <a:custGeom>
              <a:avLst/>
              <a:gdLst>
                <a:gd name="T0" fmla="*/ 2147483646 w 92"/>
                <a:gd name="T1" fmla="*/ 2147483646 h 54"/>
                <a:gd name="T2" fmla="*/ 2147483646 w 92"/>
                <a:gd name="T3" fmla="*/ 2147483646 h 54"/>
                <a:gd name="T4" fmla="*/ 2147483646 w 92"/>
                <a:gd name="T5" fmla="*/ 2147483646 h 54"/>
                <a:gd name="T6" fmla="*/ 2147483646 w 92"/>
                <a:gd name="T7" fmla="*/ 2147483646 h 54"/>
                <a:gd name="T8" fmla="*/ 2147483646 w 92"/>
                <a:gd name="T9" fmla="*/ 2147483646 h 54"/>
                <a:gd name="T10" fmla="*/ 2147483646 w 92"/>
                <a:gd name="T11" fmla="*/ 2147483646 h 54"/>
                <a:gd name="T12" fmla="*/ 2147483646 w 92"/>
                <a:gd name="T13" fmla="*/ 2147483646 h 54"/>
                <a:gd name="T14" fmla="*/ 2147483646 w 92"/>
                <a:gd name="T15" fmla="*/ 2147483646 h 54"/>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54"/>
                <a:gd name="T26" fmla="*/ 92 w 9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54">
                  <a:moveTo>
                    <a:pt x="10" y="54"/>
                  </a:moveTo>
                  <a:cubicBezTo>
                    <a:pt x="6" y="54"/>
                    <a:pt x="2" y="51"/>
                    <a:pt x="1" y="46"/>
                  </a:cubicBezTo>
                  <a:cubicBezTo>
                    <a:pt x="0" y="41"/>
                    <a:pt x="4" y="37"/>
                    <a:pt x="8" y="36"/>
                  </a:cubicBezTo>
                  <a:cubicBezTo>
                    <a:pt x="9" y="36"/>
                    <a:pt x="46" y="29"/>
                    <a:pt x="76" y="3"/>
                  </a:cubicBezTo>
                  <a:cubicBezTo>
                    <a:pt x="80" y="0"/>
                    <a:pt x="85" y="0"/>
                    <a:pt x="89" y="4"/>
                  </a:cubicBezTo>
                  <a:cubicBezTo>
                    <a:pt x="92" y="8"/>
                    <a:pt x="91" y="13"/>
                    <a:pt x="88" y="16"/>
                  </a:cubicBezTo>
                  <a:cubicBezTo>
                    <a:pt x="54" y="46"/>
                    <a:pt x="13" y="53"/>
                    <a:pt x="11" y="54"/>
                  </a:cubicBezTo>
                  <a:cubicBezTo>
                    <a:pt x="11" y="54"/>
                    <a:pt x="10" y="54"/>
                    <a:pt x="1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grpSp>
      <p:sp>
        <p:nvSpPr>
          <p:cNvPr id="70" name="TextBox 69"/>
          <p:cNvSpPr txBox="1"/>
          <p:nvPr/>
        </p:nvSpPr>
        <p:spPr>
          <a:xfrm>
            <a:off x="1548760" y="1678752"/>
            <a:ext cx="2113139" cy="313932"/>
          </a:xfrm>
          <a:prstGeom prst="rect">
            <a:avLst/>
          </a:prstGeom>
          <a:noFill/>
        </p:spPr>
        <p:txBody>
          <a:bodyPr wrap="square" rtlCol="0">
            <a:spAutoFit/>
          </a:bodyPr>
          <a:lstStyle/>
          <a:p>
            <a:pPr marL="171450" marR="0" lvl="0" indent="-171450" defTabSz="914400" eaLnBrk="1" fontAlgn="auto" latinLnBrk="0" hangingPunct="1">
              <a:lnSpc>
                <a:spcPct val="80000"/>
              </a:lnSpc>
              <a:spcBef>
                <a:spcPts val="0"/>
              </a:spcBef>
              <a:spcAft>
                <a:spcPts val="0"/>
              </a:spcAft>
              <a:buClrTx/>
              <a:buSzTx/>
              <a:buFont typeface="Arial" panose="020B0604020202020204" pitchFamily="34" charset="0"/>
              <a:buChar char="•"/>
              <a:tabLst/>
              <a:defRPr/>
            </a:pPr>
            <a:r>
              <a:rPr kumimoji="0" lang="en-US" altLang="zh-CN" sz="900" b="0" i="0" u="none" strike="noStrike" kern="0" cap="none" spc="0" normalizeH="0" baseline="0" noProof="0" dirty="0">
                <a:ln>
                  <a:noFill/>
                </a:ln>
                <a:solidFill>
                  <a:srgbClr val="000000"/>
                </a:solidFill>
                <a:effectLst/>
                <a:uLnTx/>
                <a:uFillTx/>
              </a:rPr>
              <a:t>Temporary user identity</a:t>
            </a:r>
          </a:p>
          <a:p>
            <a:pPr marL="171450" marR="0" lvl="0" indent="-171450" defTabSz="914400" eaLnBrk="1" fontAlgn="auto" latinLnBrk="0" hangingPunct="1">
              <a:lnSpc>
                <a:spcPct val="80000"/>
              </a:lnSpc>
              <a:spcBef>
                <a:spcPts val="0"/>
              </a:spcBef>
              <a:spcAft>
                <a:spcPts val="0"/>
              </a:spcAft>
              <a:buClrTx/>
              <a:buSzTx/>
              <a:buFont typeface="Arial" panose="020B0604020202020204" pitchFamily="34" charset="0"/>
              <a:buChar char="•"/>
              <a:tabLst/>
              <a:defRPr/>
            </a:pPr>
            <a:r>
              <a:rPr lang="en-US" altLang="zh-CN" sz="900" kern="0" dirty="0">
                <a:solidFill>
                  <a:srgbClr val="000000"/>
                </a:solidFill>
              </a:rPr>
              <a:t>Dynamically allocate and recycle</a:t>
            </a:r>
            <a:endParaRPr kumimoji="0" lang="zh-CN" altLang="en-US" sz="900" b="0" i="0" u="none" strike="noStrike" kern="0" cap="none" spc="0" normalizeH="0" baseline="0" noProof="0" dirty="0">
              <a:ln>
                <a:noFill/>
              </a:ln>
              <a:solidFill>
                <a:srgbClr val="000000"/>
              </a:solidFill>
              <a:effectLst/>
              <a:uLnTx/>
              <a:uFillTx/>
            </a:endParaRPr>
          </a:p>
        </p:txBody>
      </p:sp>
      <p:sp>
        <p:nvSpPr>
          <p:cNvPr id="72" name="TextBox 71"/>
          <p:cNvSpPr txBox="1"/>
          <p:nvPr/>
        </p:nvSpPr>
        <p:spPr>
          <a:xfrm>
            <a:off x="704849" y="2698189"/>
            <a:ext cx="5306957" cy="861774"/>
          </a:xfrm>
          <a:prstGeom prst="rect">
            <a:avLst/>
          </a:prstGeom>
          <a:noFill/>
        </p:spPr>
        <p:txBody>
          <a:bodyPr wrap="square" rtlCol="0">
            <a:spAutoFit/>
          </a:bodyPr>
          <a:lstStyle/>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000" b="0" i="0" u="none" strike="noStrike" kern="0" cap="none" spc="0" normalizeH="0" baseline="0" noProof="0" dirty="0">
                <a:ln>
                  <a:noFill/>
                </a:ln>
                <a:solidFill>
                  <a:srgbClr val="000000"/>
                </a:solidFill>
                <a:effectLst/>
                <a:uLnTx/>
                <a:uFillTx/>
              </a:rPr>
              <a:t>One</a:t>
            </a:r>
            <a:r>
              <a:rPr kumimoji="0" lang="en-US" altLang="zh-CN" sz="1000" b="0" i="0" u="none" strike="noStrike" kern="0" cap="none" spc="0" normalizeH="0" noProof="0" dirty="0">
                <a:ln>
                  <a:noFill/>
                </a:ln>
                <a:solidFill>
                  <a:srgbClr val="000000"/>
                </a:solidFill>
                <a:effectLst/>
                <a:uLnTx/>
                <a:uFillTx/>
              </a:rPr>
              <a:t> GW MC service ID is allocated to  a MC service user at one time. </a:t>
            </a:r>
            <a:r>
              <a:rPr lang="en-US" altLang="zh-CN" sz="1000" kern="0" dirty="0">
                <a:solidFill>
                  <a:srgbClr val="000000"/>
                </a:solidFill>
              </a:rPr>
              <a:t>Multiple users can not have the same GW MC service ID at the same time.</a:t>
            </a:r>
            <a:endParaRPr kumimoji="0" lang="en-US" altLang="zh-CN" sz="1000" b="1" i="0" u="sng" strike="noStrike" kern="0" cap="none" spc="0" normalizeH="0" baseline="0" noProof="0" dirty="0">
              <a:ln>
                <a:noFill/>
              </a:ln>
              <a:solidFill>
                <a:srgbClr val="000000"/>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000" b="0" i="0" u="none" strike="noStrike" kern="0" cap="none" spc="0" normalizeH="0" baseline="0" noProof="0" dirty="0">
                <a:ln>
                  <a:noFill/>
                </a:ln>
                <a:solidFill>
                  <a:srgbClr val="000000"/>
                </a:solidFill>
                <a:effectLst/>
                <a:uLnTx/>
                <a:uFillTx/>
              </a:rPr>
              <a:t>The MC server check</a:t>
            </a:r>
            <a:r>
              <a:rPr kumimoji="0" lang="en-US" altLang="zh-CN" sz="1000" b="0" i="0" u="none" strike="noStrike" kern="0" cap="none" spc="0" normalizeH="0" noProof="0" dirty="0">
                <a:ln>
                  <a:noFill/>
                </a:ln>
                <a:solidFill>
                  <a:srgbClr val="000000"/>
                </a:solidFill>
                <a:effectLst/>
                <a:uLnTx/>
                <a:uFillTx/>
              </a:rPr>
              <a:t> whether the MC service user has another connection from another MC gateway UE.</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zh-CN" altLang="en-US" sz="1000" b="0" i="0" u="none" strike="noStrike" kern="0" cap="none" spc="0" normalizeH="0" baseline="0" noProof="0" dirty="0">
              <a:ln>
                <a:noFill/>
              </a:ln>
              <a:solidFill>
                <a:srgbClr val="000000"/>
              </a:solidFill>
              <a:effectLst/>
              <a:uLnTx/>
              <a:uFillTx/>
            </a:endParaRPr>
          </a:p>
        </p:txBody>
      </p:sp>
      <p:grpSp>
        <p:nvGrpSpPr>
          <p:cNvPr id="97" name="组合 467"/>
          <p:cNvGrpSpPr>
            <a:grpSpLocks/>
          </p:cNvGrpSpPr>
          <p:nvPr/>
        </p:nvGrpSpPr>
        <p:grpSpPr bwMode="auto">
          <a:xfrm>
            <a:off x="3580305" y="1847555"/>
            <a:ext cx="270974" cy="344302"/>
            <a:chOff x="3981450" y="660400"/>
            <a:chExt cx="427038" cy="558800"/>
          </a:xfrm>
          <a:solidFill>
            <a:srgbClr val="FFFFFF">
              <a:lumMod val="50000"/>
            </a:srgbClr>
          </a:solidFill>
        </p:grpSpPr>
        <p:sp>
          <p:nvSpPr>
            <p:cNvPr id="98" name="Oval 121"/>
            <p:cNvSpPr>
              <a:spLocks noChangeArrowheads="1"/>
            </p:cNvSpPr>
            <p:nvPr/>
          </p:nvSpPr>
          <p:spPr bwMode="auto">
            <a:xfrm>
              <a:off x="4225925" y="1163638"/>
              <a:ext cx="53975" cy="555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en-US" sz="2139"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9" name="Oval 122"/>
            <p:cNvSpPr>
              <a:spLocks noChangeArrowheads="1"/>
            </p:cNvSpPr>
            <p:nvPr/>
          </p:nvSpPr>
          <p:spPr bwMode="auto">
            <a:xfrm>
              <a:off x="4308475" y="1163638"/>
              <a:ext cx="55563" cy="555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en-US" sz="2139"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0" name="Freeform 143"/>
            <p:cNvSpPr>
              <a:spLocks noEditPoints="1"/>
            </p:cNvSpPr>
            <p:nvPr/>
          </p:nvSpPr>
          <p:spPr bwMode="auto">
            <a:xfrm>
              <a:off x="3981450" y="879475"/>
              <a:ext cx="88900" cy="141287"/>
            </a:xfrm>
            <a:custGeom>
              <a:avLst/>
              <a:gdLst>
                <a:gd name="T0" fmla="*/ 2147483646 w 65"/>
                <a:gd name="T1" fmla="*/ 2147483646 h 104"/>
                <a:gd name="T2" fmla="*/ 2147483646 w 65"/>
                <a:gd name="T3" fmla="*/ 2147483646 h 104"/>
                <a:gd name="T4" fmla="*/ 0 w 65"/>
                <a:gd name="T5" fmla="*/ 2147483646 h 104"/>
                <a:gd name="T6" fmla="*/ 0 w 65"/>
                <a:gd name="T7" fmla="*/ 2147483646 h 104"/>
                <a:gd name="T8" fmla="*/ 2147483646 w 65"/>
                <a:gd name="T9" fmla="*/ 0 h 104"/>
                <a:gd name="T10" fmla="*/ 2147483646 w 65"/>
                <a:gd name="T11" fmla="*/ 0 h 104"/>
                <a:gd name="T12" fmla="*/ 2147483646 w 65"/>
                <a:gd name="T13" fmla="*/ 2147483646 h 104"/>
                <a:gd name="T14" fmla="*/ 2147483646 w 65"/>
                <a:gd name="T15" fmla="*/ 2147483646 h 104"/>
                <a:gd name="T16" fmla="*/ 2147483646 w 65"/>
                <a:gd name="T17" fmla="*/ 2147483646 h 104"/>
                <a:gd name="T18" fmla="*/ 2147483646 w 65"/>
                <a:gd name="T19" fmla="*/ 2147483646 h 104"/>
                <a:gd name="T20" fmla="*/ 2147483646 w 65"/>
                <a:gd name="T21" fmla="*/ 2147483646 h 104"/>
                <a:gd name="T22" fmla="*/ 2147483646 w 65"/>
                <a:gd name="T23" fmla="*/ 2147483646 h 104"/>
                <a:gd name="T24" fmla="*/ 2147483646 w 65"/>
                <a:gd name="T25" fmla="*/ 2147483646 h 104"/>
                <a:gd name="T26" fmla="*/ 2147483646 w 65"/>
                <a:gd name="T27" fmla="*/ 2147483646 h 1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
                <a:gd name="T43" fmla="*/ 0 h 104"/>
                <a:gd name="T44" fmla="*/ 65 w 65"/>
                <a:gd name="T45" fmla="*/ 104 h 1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 h="104">
                  <a:moveTo>
                    <a:pt x="56" y="104"/>
                  </a:moveTo>
                  <a:cubicBezTo>
                    <a:pt x="9" y="104"/>
                    <a:pt x="9" y="104"/>
                    <a:pt x="9" y="104"/>
                  </a:cubicBezTo>
                  <a:cubicBezTo>
                    <a:pt x="4" y="104"/>
                    <a:pt x="0" y="100"/>
                    <a:pt x="0" y="95"/>
                  </a:cubicBezTo>
                  <a:cubicBezTo>
                    <a:pt x="0" y="9"/>
                    <a:pt x="0" y="9"/>
                    <a:pt x="0" y="9"/>
                  </a:cubicBezTo>
                  <a:cubicBezTo>
                    <a:pt x="0" y="4"/>
                    <a:pt x="4" y="0"/>
                    <a:pt x="9" y="0"/>
                  </a:cubicBezTo>
                  <a:cubicBezTo>
                    <a:pt x="56" y="0"/>
                    <a:pt x="56" y="0"/>
                    <a:pt x="56" y="0"/>
                  </a:cubicBezTo>
                  <a:cubicBezTo>
                    <a:pt x="61" y="0"/>
                    <a:pt x="65" y="4"/>
                    <a:pt x="65" y="9"/>
                  </a:cubicBezTo>
                  <a:cubicBezTo>
                    <a:pt x="65" y="95"/>
                    <a:pt x="65" y="95"/>
                    <a:pt x="65" y="95"/>
                  </a:cubicBezTo>
                  <a:cubicBezTo>
                    <a:pt x="65" y="100"/>
                    <a:pt x="61" y="104"/>
                    <a:pt x="56" y="104"/>
                  </a:cubicBezTo>
                  <a:close/>
                  <a:moveTo>
                    <a:pt x="18" y="86"/>
                  </a:moveTo>
                  <a:cubicBezTo>
                    <a:pt x="47" y="86"/>
                    <a:pt x="47" y="86"/>
                    <a:pt x="47" y="86"/>
                  </a:cubicBezTo>
                  <a:cubicBezTo>
                    <a:pt x="47" y="18"/>
                    <a:pt x="47" y="18"/>
                    <a:pt x="47" y="18"/>
                  </a:cubicBezTo>
                  <a:cubicBezTo>
                    <a:pt x="18" y="18"/>
                    <a:pt x="18" y="18"/>
                    <a:pt x="18" y="18"/>
                  </a:cubicBezTo>
                  <a:lnTo>
                    <a:pt x="18"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101" name="Freeform 144"/>
            <p:cNvSpPr>
              <a:spLocks/>
            </p:cNvSpPr>
            <p:nvPr/>
          </p:nvSpPr>
          <p:spPr bwMode="auto">
            <a:xfrm>
              <a:off x="3998913" y="812800"/>
              <a:ext cx="23813" cy="92075"/>
            </a:xfrm>
            <a:custGeom>
              <a:avLst/>
              <a:gdLst>
                <a:gd name="T0" fmla="*/ 2147483646 w 18"/>
                <a:gd name="T1" fmla="*/ 2147483646 h 67"/>
                <a:gd name="T2" fmla="*/ 0 w 18"/>
                <a:gd name="T3" fmla="*/ 2147483646 h 67"/>
                <a:gd name="T4" fmla="*/ 0 w 18"/>
                <a:gd name="T5" fmla="*/ 2147483646 h 67"/>
                <a:gd name="T6" fmla="*/ 2147483646 w 18"/>
                <a:gd name="T7" fmla="*/ 0 h 67"/>
                <a:gd name="T8" fmla="*/ 2147483646 w 18"/>
                <a:gd name="T9" fmla="*/ 2147483646 h 67"/>
                <a:gd name="T10" fmla="*/ 2147483646 w 18"/>
                <a:gd name="T11" fmla="*/ 2147483646 h 67"/>
                <a:gd name="T12" fmla="*/ 2147483646 w 18"/>
                <a:gd name="T13" fmla="*/ 2147483646 h 67"/>
                <a:gd name="T14" fmla="*/ 0 60000 65536"/>
                <a:gd name="T15" fmla="*/ 0 60000 65536"/>
                <a:gd name="T16" fmla="*/ 0 60000 65536"/>
                <a:gd name="T17" fmla="*/ 0 60000 65536"/>
                <a:gd name="T18" fmla="*/ 0 60000 65536"/>
                <a:gd name="T19" fmla="*/ 0 60000 65536"/>
                <a:gd name="T20" fmla="*/ 0 60000 65536"/>
                <a:gd name="T21" fmla="*/ 0 w 18"/>
                <a:gd name="T22" fmla="*/ 0 h 67"/>
                <a:gd name="T23" fmla="*/ 18 w 18"/>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67">
                  <a:moveTo>
                    <a:pt x="9" y="67"/>
                  </a:moveTo>
                  <a:cubicBezTo>
                    <a:pt x="4" y="67"/>
                    <a:pt x="0" y="63"/>
                    <a:pt x="0" y="58"/>
                  </a:cubicBezTo>
                  <a:cubicBezTo>
                    <a:pt x="0" y="9"/>
                    <a:pt x="0" y="9"/>
                    <a:pt x="0" y="9"/>
                  </a:cubicBezTo>
                  <a:cubicBezTo>
                    <a:pt x="0" y="4"/>
                    <a:pt x="4" y="0"/>
                    <a:pt x="9" y="0"/>
                  </a:cubicBezTo>
                  <a:cubicBezTo>
                    <a:pt x="14" y="0"/>
                    <a:pt x="18" y="4"/>
                    <a:pt x="18" y="9"/>
                  </a:cubicBezTo>
                  <a:cubicBezTo>
                    <a:pt x="18" y="58"/>
                    <a:pt x="18" y="58"/>
                    <a:pt x="18" y="58"/>
                  </a:cubicBezTo>
                  <a:cubicBezTo>
                    <a:pt x="18" y="63"/>
                    <a:pt x="14" y="67"/>
                    <a:pt x="9"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102" name="Freeform 269"/>
            <p:cNvSpPr>
              <a:spLocks/>
            </p:cNvSpPr>
            <p:nvPr/>
          </p:nvSpPr>
          <p:spPr bwMode="auto">
            <a:xfrm>
              <a:off x="4127500" y="660400"/>
              <a:ext cx="277813" cy="114300"/>
            </a:xfrm>
            <a:custGeom>
              <a:avLst/>
              <a:gdLst>
                <a:gd name="T0" fmla="*/ 2147483646 w 204"/>
                <a:gd name="T1" fmla="*/ 2147483646 h 85"/>
                <a:gd name="T2" fmla="*/ 2147483646 w 204"/>
                <a:gd name="T3" fmla="*/ 2147483646 h 85"/>
                <a:gd name="T4" fmla="*/ 2147483646 w 204"/>
                <a:gd name="T5" fmla="*/ 2147483646 h 85"/>
                <a:gd name="T6" fmla="*/ 2147483646 w 204"/>
                <a:gd name="T7" fmla="*/ 2147483646 h 85"/>
                <a:gd name="T8" fmla="*/ 2147483646 w 204"/>
                <a:gd name="T9" fmla="*/ 2147483646 h 85"/>
                <a:gd name="T10" fmla="*/ 2147483646 w 204"/>
                <a:gd name="T11" fmla="*/ 2147483646 h 85"/>
                <a:gd name="T12" fmla="*/ 2147483646 w 204"/>
                <a:gd name="T13" fmla="*/ 2147483646 h 85"/>
                <a:gd name="T14" fmla="*/ 2147483646 w 204"/>
                <a:gd name="T15" fmla="*/ 2147483646 h 85"/>
                <a:gd name="T16" fmla="*/ 2147483646 w 204"/>
                <a:gd name="T17" fmla="*/ 2147483646 h 85"/>
                <a:gd name="T18" fmla="*/ 2147483646 w 204"/>
                <a:gd name="T19" fmla="*/ 2147483646 h 85"/>
                <a:gd name="T20" fmla="*/ 2147483646 w 204"/>
                <a:gd name="T21" fmla="*/ 2147483646 h 85"/>
                <a:gd name="T22" fmla="*/ 2147483646 w 204"/>
                <a:gd name="T23" fmla="*/ 2147483646 h 85"/>
                <a:gd name="T24" fmla="*/ 2147483646 w 204"/>
                <a:gd name="T25" fmla="*/ 2147483646 h 85"/>
                <a:gd name="T26" fmla="*/ 2147483646 w 204"/>
                <a:gd name="T27" fmla="*/ 2147483646 h 85"/>
                <a:gd name="T28" fmla="*/ 2147483646 w 204"/>
                <a:gd name="T29" fmla="*/ 2147483646 h 85"/>
                <a:gd name="T30" fmla="*/ 2147483646 w 204"/>
                <a:gd name="T31" fmla="*/ 2147483646 h 85"/>
                <a:gd name="T32" fmla="*/ 2147483646 w 204"/>
                <a:gd name="T33" fmla="*/ 2147483646 h 85"/>
                <a:gd name="T34" fmla="*/ 2147483646 w 204"/>
                <a:gd name="T35" fmla="*/ 2147483646 h 85"/>
                <a:gd name="T36" fmla="*/ 2147483646 w 204"/>
                <a:gd name="T37" fmla="*/ 2147483646 h 85"/>
                <a:gd name="T38" fmla="*/ 2147483646 w 204"/>
                <a:gd name="T39" fmla="*/ 2147483646 h 85"/>
                <a:gd name="T40" fmla="*/ 2147483646 w 204"/>
                <a:gd name="T41" fmla="*/ 2147483646 h 85"/>
                <a:gd name="T42" fmla="*/ 2147483646 w 204"/>
                <a:gd name="T43" fmla="*/ 2147483646 h 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4"/>
                <a:gd name="T67" fmla="*/ 0 h 85"/>
                <a:gd name="T68" fmla="*/ 204 w 204"/>
                <a:gd name="T69" fmla="*/ 85 h 8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4" h="85">
                  <a:moveTo>
                    <a:pt x="178" y="84"/>
                  </a:moveTo>
                  <a:cubicBezTo>
                    <a:pt x="174" y="84"/>
                    <a:pt x="171" y="82"/>
                    <a:pt x="170" y="79"/>
                  </a:cubicBezTo>
                  <a:cubicBezTo>
                    <a:pt x="167" y="75"/>
                    <a:pt x="169" y="69"/>
                    <a:pt x="174" y="67"/>
                  </a:cubicBezTo>
                  <a:cubicBezTo>
                    <a:pt x="183" y="62"/>
                    <a:pt x="185" y="58"/>
                    <a:pt x="185" y="57"/>
                  </a:cubicBezTo>
                  <a:cubicBezTo>
                    <a:pt x="184" y="54"/>
                    <a:pt x="176" y="48"/>
                    <a:pt x="163" y="46"/>
                  </a:cubicBezTo>
                  <a:cubicBezTo>
                    <a:pt x="152" y="44"/>
                    <a:pt x="142" y="43"/>
                    <a:pt x="130" y="43"/>
                  </a:cubicBezTo>
                  <a:cubicBezTo>
                    <a:pt x="114" y="42"/>
                    <a:pt x="97" y="41"/>
                    <a:pt x="79" y="36"/>
                  </a:cubicBezTo>
                  <a:cubicBezTo>
                    <a:pt x="75" y="35"/>
                    <a:pt x="70" y="33"/>
                    <a:pt x="64" y="31"/>
                  </a:cubicBezTo>
                  <a:cubicBezTo>
                    <a:pt x="54" y="26"/>
                    <a:pt x="39" y="20"/>
                    <a:pt x="32" y="23"/>
                  </a:cubicBezTo>
                  <a:cubicBezTo>
                    <a:pt x="30" y="24"/>
                    <a:pt x="28" y="25"/>
                    <a:pt x="26" y="29"/>
                  </a:cubicBezTo>
                  <a:cubicBezTo>
                    <a:pt x="24" y="35"/>
                    <a:pt x="27" y="47"/>
                    <a:pt x="51" y="68"/>
                  </a:cubicBezTo>
                  <a:cubicBezTo>
                    <a:pt x="55" y="71"/>
                    <a:pt x="56" y="77"/>
                    <a:pt x="53" y="81"/>
                  </a:cubicBezTo>
                  <a:cubicBezTo>
                    <a:pt x="49" y="84"/>
                    <a:pt x="44" y="85"/>
                    <a:pt x="40" y="82"/>
                  </a:cubicBezTo>
                  <a:cubicBezTo>
                    <a:pt x="30" y="73"/>
                    <a:pt x="0" y="48"/>
                    <a:pt x="10" y="23"/>
                  </a:cubicBezTo>
                  <a:cubicBezTo>
                    <a:pt x="13" y="15"/>
                    <a:pt x="18" y="9"/>
                    <a:pt x="25" y="6"/>
                  </a:cubicBezTo>
                  <a:cubicBezTo>
                    <a:pt x="39" y="0"/>
                    <a:pt x="57" y="8"/>
                    <a:pt x="71" y="14"/>
                  </a:cubicBezTo>
                  <a:cubicBezTo>
                    <a:pt x="76" y="16"/>
                    <a:pt x="81" y="18"/>
                    <a:pt x="84" y="19"/>
                  </a:cubicBezTo>
                  <a:cubicBezTo>
                    <a:pt x="100" y="23"/>
                    <a:pt x="115" y="24"/>
                    <a:pt x="131" y="25"/>
                  </a:cubicBezTo>
                  <a:cubicBezTo>
                    <a:pt x="143" y="25"/>
                    <a:pt x="154" y="26"/>
                    <a:pt x="166" y="28"/>
                  </a:cubicBezTo>
                  <a:cubicBezTo>
                    <a:pt x="182" y="30"/>
                    <a:pt x="200" y="40"/>
                    <a:pt x="203" y="55"/>
                  </a:cubicBezTo>
                  <a:cubicBezTo>
                    <a:pt x="204" y="62"/>
                    <a:pt x="201" y="73"/>
                    <a:pt x="182" y="83"/>
                  </a:cubicBezTo>
                  <a:cubicBezTo>
                    <a:pt x="181" y="84"/>
                    <a:pt x="179" y="84"/>
                    <a:pt x="17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103" name="Freeform 270"/>
            <p:cNvSpPr>
              <a:spLocks noEditPoints="1"/>
            </p:cNvSpPr>
            <p:nvPr/>
          </p:nvSpPr>
          <p:spPr bwMode="auto">
            <a:xfrm>
              <a:off x="4125913" y="747712"/>
              <a:ext cx="274638" cy="177800"/>
            </a:xfrm>
            <a:custGeom>
              <a:avLst/>
              <a:gdLst>
                <a:gd name="T0" fmla="*/ 2147483646 w 202"/>
                <a:gd name="T1" fmla="*/ 2147483646 h 131"/>
                <a:gd name="T2" fmla="*/ 2147483646 w 202"/>
                <a:gd name="T3" fmla="*/ 2147483646 h 131"/>
                <a:gd name="T4" fmla="*/ 2147483646 w 202"/>
                <a:gd name="T5" fmla="*/ 2147483646 h 131"/>
                <a:gd name="T6" fmla="*/ 2147483646 w 202"/>
                <a:gd name="T7" fmla="*/ 2147483646 h 131"/>
                <a:gd name="T8" fmla="*/ 2147483646 w 202"/>
                <a:gd name="T9" fmla="*/ 2147483646 h 131"/>
                <a:gd name="T10" fmla="*/ 2147483646 w 202"/>
                <a:gd name="T11" fmla="*/ 2147483646 h 131"/>
                <a:gd name="T12" fmla="*/ 2147483646 w 202"/>
                <a:gd name="T13" fmla="*/ 2147483646 h 131"/>
                <a:gd name="T14" fmla="*/ 0 w 202"/>
                <a:gd name="T15" fmla="*/ 2147483646 h 131"/>
                <a:gd name="T16" fmla="*/ 2147483646 w 202"/>
                <a:gd name="T17" fmla="*/ 2147483646 h 131"/>
                <a:gd name="T18" fmla="*/ 2147483646 w 202"/>
                <a:gd name="T19" fmla="*/ 2147483646 h 131"/>
                <a:gd name="T20" fmla="*/ 2147483646 w 202"/>
                <a:gd name="T21" fmla="*/ 2147483646 h 131"/>
                <a:gd name="T22" fmla="*/ 2147483646 w 202"/>
                <a:gd name="T23" fmla="*/ 2147483646 h 131"/>
                <a:gd name="T24" fmla="*/ 2147483646 w 202"/>
                <a:gd name="T25" fmla="*/ 2147483646 h 131"/>
                <a:gd name="T26" fmla="*/ 2147483646 w 202"/>
                <a:gd name="T27" fmla="*/ 2147483646 h 131"/>
                <a:gd name="T28" fmla="*/ 2147483646 w 202"/>
                <a:gd name="T29" fmla="*/ 2147483646 h 131"/>
                <a:gd name="T30" fmla="*/ 2147483646 w 202"/>
                <a:gd name="T31" fmla="*/ 2147483646 h 131"/>
                <a:gd name="T32" fmla="*/ 2147483646 w 202"/>
                <a:gd name="T33" fmla="*/ 2147483646 h 131"/>
                <a:gd name="T34" fmla="*/ 2147483646 w 202"/>
                <a:gd name="T35" fmla="*/ 2147483646 h 131"/>
                <a:gd name="T36" fmla="*/ 2147483646 w 202"/>
                <a:gd name="T37" fmla="*/ 2147483646 h 131"/>
                <a:gd name="T38" fmla="*/ 2147483646 w 202"/>
                <a:gd name="T39" fmla="*/ 2147483646 h 131"/>
                <a:gd name="T40" fmla="*/ 2147483646 w 202"/>
                <a:gd name="T41" fmla="*/ 2147483646 h 131"/>
                <a:gd name="T42" fmla="*/ 2147483646 w 202"/>
                <a:gd name="T43" fmla="*/ 2147483646 h 131"/>
                <a:gd name="T44" fmla="*/ 2147483646 w 202"/>
                <a:gd name="T45" fmla="*/ 2147483646 h 131"/>
                <a:gd name="T46" fmla="*/ 2147483646 w 202"/>
                <a:gd name="T47" fmla="*/ 2147483646 h 131"/>
                <a:gd name="T48" fmla="*/ 2147483646 w 202"/>
                <a:gd name="T49" fmla="*/ 2147483646 h 131"/>
                <a:gd name="T50" fmla="*/ 2147483646 w 202"/>
                <a:gd name="T51" fmla="*/ 2147483646 h 131"/>
                <a:gd name="T52" fmla="*/ 2147483646 w 202"/>
                <a:gd name="T53" fmla="*/ 2147483646 h 131"/>
                <a:gd name="T54" fmla="*/ 2147483646 w 202"/>
                <a:gd name="T55" fmla="*/ 2147483646 h 131"/>
                <a:gd name="T56" fmla="*/ 2147483646 w 202"/>
                <a:gd name="T57" fmla="*/ 2147483646 h 131"/>
                <a:gd name="T58" fmla="*/ 2147483646 w 202"/>
                <a:gd name="T59" fmla="*/ 2147483646 h 131"/>
                <a:gd name="T60" fmla="*/ 2147483646 w 202"/>
                <a:gd name="T61" fmla="*/ 2147483646 h 131"/>
                <a:gd name="T62" fmla="*/ 2147483646 w 202"/>
                <a:gd name="T63" fmla="*/ 2147483646 h 131"/>
                <a:gd name="T64" fmla="*/ 2147483646 w 202"/>
                <a:gd name="T65" fmla="*/ 2147483646 h 131"/>
                <a:gd name="T66" fmla="*/ 2147483646 w 202"/>
                <a:gd name="T67" fmla="*/ 2147483646 h 131"/>
                <a:gd name="T68" fmla="*/ 2147483646 w 202"/>
                <a:gd name="T69" fmla="*/ 2147483646 h 131"/>
                <a:gd name="T70" fmla="*/ 2147483646 w 202"/>
                <a:gd name="T71" fmla="*/ 2147483646 h 131"/>
                <a:gd name="T72" fmla="*/ 2147483646 w 202"/>
                <a:gd name="T73" fmla="*/ 2147483646 h 131"/>
                <a:gd name="T74" fmla="*/ 2147483646 w 202"/>
                <a:gd name="T75" fmla="*/ 2147483646 h 131"/>
                <a:gd name="T76" fmla="*/ 2147483646 w 202"/>
                <a:gd name="T77" fmla="*/ 2147483646 h 131"/>
                <a:gd name="T78" fmla="*/ 2147483646 w 202"/>
                <a:gd name="T79" fmla="*/ 2147483646 h 13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2"/>
                <a:gd name="T121" fmla="*/ 0 h 131"/>
                <a:gd name="T122" fmla="*/ 202 w 202"/>
                <a:gd name="T123" fmla="*/ 131 h 13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2" h="131">
                  <a:moveTo>
                    <a:pt x="118" y="131"/>
                  </a:moveTo>
                  <a:cubicBezTo>
                    <a:pt x="95" y="131"/>
                    <a:pt x="73" y="121"/>
                    <a:pt x="58" y="104"/>
                  </a:cubicBezTo>
                  <a:cubicBezTo>
                    <a:pt x="50" y="95"/>
                    <a:pt x="44" y="84"/>
                    <a:pt x="40" y="72"/>
                  </a:cubicBezTo>
                  <a:cubicBezTo>
                    <a:pt x="39" y="69"/>
                    <a:pt x="39" y="66"/>
                    <a:pt x="38" y="62"/>
                  </a:cubicBezTo>
                  <a:cubicBezTo>
                    <a:pt x="38" y="62"/>
                    <a:pt x="38" y="62"/>
                    <a:pt x="38" y="61"/>
                  </a:cubicBezTo>
                  <a:cubicBezTo>
                    <a:pt x="37" y="61"/>
                    <a:pt x="36" y="61"/>
                    <a:pt x="35" y="61"/>
                  </a:cubicBezTo>
                  <a:cubicBezTo>
                    <a:pt x="24" y="61"/>
                    <a:pt x="14" y="59"/>
                    <a:pt x="5" y="54"/>
                  </a:cubicBezTo>
                  <a:cubicBezTo>
                    <a:pt x="2" y="53"/>
                    <a:pt x="1" y="51"/>
                    <a:pt x="0" y="48"/>
                  </a:cubicBezTo>
                  <a:cubicBezTo>
                    <a:pt x="0" y="45"/>
                    <a:pt x="1" y="42"/>
                    <a:pt x="3" y="40"/>
                  </a:cubicBezTo>
                  <a:cubicBezTo>
                    <a:pt x="41" y="4"/>
                    <a:pt x="41" y="4"/>
                    <a:pt x="41" y="4"/>
                  </a:cubicBezTo>
                  <a:cubicBezTo>
                    <a:pt x="42" y="2"/>
                    <a:pt x="45" y="1"/>
                    <a:pt x="47" y="1"/>
                  </a:cubicBezTo>
                  <a:cubicBezTo>
                    <a:pt x="171" y="1"/>
                    <a:pt x="171" y="1"/>
                    <a:pt x="171" y="1"/>
                  </a:cubicBezTo>
                  <a:cubicBezTo>
                    <a:pt x="172" y="1"/>
                    <a:pt x="172" y="1"/>
                    <a:pt x="173" y="1"/>
                  </a:cubicBezTo>
                  <a:cubicBezTo>
                    <a:pt x="175" y="1"/>
                    <a:pt x="179" y="0"/>
                    <a:pt x="182" y="2"/>
                  </a:cubicBezTo>
                  <a:cubicBezTo>
                    <a:pt x="183" y="2"/>
                    <a:pt x="183" y="2"/>
                    <a:pt x="184" y="2"/>
                  </a:cubicBezTo>
                  <a:cubicBezTo>
                    <a:pt x="184" y="2"/>
                    <a:pt x="184" y="2"/>
                    <a:pt x="184" y="2"/>
                  </a:cubicBezTo>
                  <a:cubicBezTo>
                    <a:pt x="187" y="4"/>
                    <a:pt x="188" y="7"/>
                    <a:pt x="189" y="8"/>
                  </a:cubicBezTo>
                  <a:cubicBezTo>
                    <a:pt x="189" y="8"/>
                    <a:pt x="189" y="8"/>
                    <a:pt x="188" y="8"/>
                  </a:cubicBezTo>
                  <a:cubicBezTo>
                    <a:pt x="189" y="8"/>
                    <a:pt x="189" y="8"/>
                    <a:pt x="189" y="8"/>
                  </a:cubicBezTo>
                  <a:cubicBezTo>
                    <a:pt x="191" y="12"/>
                    <a:pt x="193" y="16"/>
                    <a:pt x="195" y="21"/>
                  </a:cubicBezTo>
                  <a:cubicBezTo>
                    <a:pt x="201" y="37"/>
                    <a:pt x="202" y="56"/>
                    <a:pt x="196" y="73"/>
                  </a:cubicBezTo>
                  <a:cubicBezTo>
                    <a:pt x="186" y="108"/>
                    <a:pt x="154" y="131"/>
                    <a:pt x="118" y="131"/>
                  </a:cubicBezTo>
                  <a:close/>
                  <a:moveTo>
                    <a:pt x="43" y="43"/>
                  </a:moveTo>
                  <a:cubicBezTo>
                    <a:pt x="46" y="43"/>
                    <a:pt x="49" y="43"/>
                    <a:pt x="52" y="45"/>
                  </a:cubicBezTo>
                  <a:cubicBezTo>
                    <a:pt x="55" y="48"/>
                    <a:pt x="55" y="53"/>
                    <a:pt x="56" y="58"/>
                  </a:cubicBezTo>
                  <a:cubicBezTo>
                    <a:pt x="56" y="59"/>
                    <a:pt x="56" y="59"/>
                    <a:pt x="56" y="59"/>
                  </a:cubicBezTo>
                  <a:cubicBezTo>
                    <a:pt x="56" y="62"/>
                    <a:pt x="57" y="64"/>
                    <a:pt x="58" y="67"/>
                  </a:cubicBezTo>
                  <a:cubicBezTo>
                    <a:pt x="60" y="77"/>
                    <a:pt x="65" y="85"/>
                    <a:pt x="71" y="92"/>
                  </a:cubicBezTo>
                  <a:cubicBezTo>
                    <a:pt x="83" y="105"/>
                    <a:pt x="100" y="113"/>
                    <a:pt x="118" y="113"/>
                  </a:cubicBezTo>
                  <a:cubicBezTo>
                    <a:pt x="146" y="113"/>
                    <a:pt x="171" y="95"/>
                    <a:pt x="179" y="68"/>
                  </a:cubicBezTo>
                  <a:cubicBezTo>
                    <a:pt x="183" y="54"/>
                    <a:pt x="183" y="40"/>
                    <a:pt x="178" y="27"/>
                  </a:cubicBezTo>
                  <a:cubicBezTo>
                    <a:pt x="177" y="25"/>
                    <a:pt x="176" y="22"/>
                    <a:pt x="174" y="19"/>
                  </a:cubicBezTo>
                  <a:cubicBezTo>
                    <a:pt x="173" y="19"/>
                    <a:pt x="172" y="19"/>
                    <a:pt x="171" y="19"/>
                  </a:cubicBezTo>
                  <a:cubicBezTo>
                    <a:pt x="50" y="19"/>
                    <a:pt x="50" y="19"/>
                    <a:pt x="50" y="19"/>
                  </a:cubicBezTo>
                  <a:cubicBezTo>
                    <a:pt x="26" y="42"/>
                    <a:pt x="26" y="42"/>
                    <a:pt x="26" y="42"/>
                  </a:cubicBezTo>
                  <a:cubicBezTo>
                    <a:pt x="29" y="43"/>
                    <a:pt x="32" y="43"/>
                    <a:pt x="35" y="43"/>
                  </a:cubicBezTo>
                  <a:cubicBezTo>
                    <a:pt x="36" y="43"/>
                    <a:pt x="36" y="43"/>
                    <a:pt x="37" y="43"/>
                  </a:cubicBezTo>
                  <a:cubicBezTo>
                    <a:pt x="39" y="43"/>
                    <a:pt x="41" y="43"/>
                    <a:pt x="43" y="43"/>
                  </a:cubicBezTo>
                  <a:close/>
                  <a:moveTo>
                    <a:pt x="43" y="61"/>
                  </a:moveTo>
                  <a:cubicBezTo>
                    <a:pt x="43" y="61"/>
                    <a:pt x="43" y="61"/>
                    <a:pt x="4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104" name="Freeform 271"/>
            <p:cNvSpPr>
              <a:spLocks/>
            </p:cNvSpPr>
            <p:nvPr/>
          </p:nvSpPr>
          <p:spPr bwMode="auto">
            <a:xfrm>
              <a:off x="4046538" y="892175"/>
              <a:ext cx="227013" cy="312737"/>
            </a:xfrm>
            <a:custGeom>
              <a:avLst/>
              <a:gdLst>
                <a:gd name="T0" fmla="*/ 2147483646 w 167"/>
                <a:gd name="T1" fmla="*/ 2147483646 h 230"/>
                <a:gd name="T2" fmla="*/ 2147483646 w 167"/>
                <a:gd name="T3" fmla="*/ 2147483646 h 230"/>
                <a:gd name="T4" fmla="*/ 2147483646 w 167"/>
                <a:gd name="T5" fmla="*/ 2147483646 h 230"/>
                <a:gd name="T6" fmla="*/ 2147483646 w 167"/>
                <a:gd name="T7" fmla="*/ 2147483646 h 230"/>
                <a:gd name="T8" fmla="*/ 2147483646 w 167"/>
                <a:gd name="T9" fmla="*/ 2147483646 h 230"/>
                <a:gd name="T10" fmla="*/ 0 w 167"/>
                <a:gd name="T11" fmla="*/ 2147483646 h 230"/>
                <a:gd name="T12" fmla="*/ 0 w 167"/>
                <a:gd name="T13" fmla="*/ 2147483646 h 230"/>
                <a:gd name="T14" fmla="*/ 2147483646 w 167"/>
                <a:gd name="T15" fmla="*/ 2147483646 h 230"/>
                <a:gd name="T16" fmla="*/ 2147483646 w 167"/>
                <a:gd name="T17" fmla="*/ 2147483646 h 230"/>
                <a:gd name="T18" fmla="*/ 2147483646 w 167"/>
                <a:gd name="T19" fmla="*/ 2147483646 h 230"/>
                <a:gd name="T20" fmla="*/ 2147483646 w 167"/>
                <a:gd name="T21" fmla="*/ 2147483646 h 230"/>
                <a:gd name="T22" fmla="*/ 2147483646 w 167"/>
                <a:gd name="T23" fmla="*/ 2147483646 h 230"/>
                <a:gd name="T24" fmla="*/ 2147483646 w 167"/>
                <a:gd name="T25" fmla="*/ 2147483646 h 230"/>
                <a:gd name="T26" fmla="*/ 2147483646 w 167"/>
                <a:gd name="T27" fmla="*/ 2147483646 h 230"/>
                <a:gd name="T28" fmla="*/ 2147483646 w 167"/>
                <a:gd name="T29" fmla="*/ 2147483646 h 230"/>
                <a:gd name="T30" fmla="*/ 2147483646 w 167"/>
                <a:gd name="T31" fmla="*/ 2147483646 h 230"/>
                <a:gd name="T32" fmla="*/ 2147483646 w 167"/>
                <a:gd name="T33" fmla="*/ 2147483646 h 230"/>
                <a:gd name="T34" fmla="*/ 2147483646 w 167"/>
                <a:gd name="T35" fmla="*/ 2147483646 h 230"/>
                <a:gd name="T36" fmla="*/ 2147483646 w 167"/>
                <a:gd name="T37" fmla="*/ 2147483646 h 230"/>
                <a:gd name="T38" fmla="*/ 2147483646 w 167"/>
                <a:gd name="T39" fmla="*/ 2147483646 h 230"/>
                <a:gd name="T40" fmla="*/ 2147483646 w 167"/>
                <a:gd name="T41" fmla="*/ 2147483646 h 230"/>
                <a:gd name="T42" fmla="*/ 2147483646 w 167"/>
                <a:gd name="T43" fmla="*/ 2147483646 h 230"/>
                <a:gd name="T44" fmla="*/ 2147483646 w 167"/>
                <a:gd name="T45" fmla="*/ 2147483646 h 230"/>
                <a:gd name="T46" fmla="*/ 2147483646 w 167"/>
                <a:gd name="T47" fmla="*/ 2147483646 h 230"/>
                <a:gd name="T48" fmla="*/ 2147483646 w 167"/>
                <a:gd name="T49" fmla="*/ 2147483646 h 230"/>
                <a:gd name="T50" fmla="*/ 2147483646 w 167"/>
                <a:gd name="T51" fmla="*/ 2147483646 h 230"/>
                <a:gd name="T52" fmla="*/ 2147483646 w 167"/>
                <a:gd name="T53" fmla="*/ 2147483646 h 230"/>
                <a:gd name="T54" fmla="*/ 2147483646 w 167"/>
                <a:gd name="T55" fmla="*/ 2147483646 h 2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230"/>
                <a:gd name="T86" fmla="*/ 167 w 167"/>
                <a:gd name="T87" fmla="*/ 230 h 23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7" h="230">
                  <a:moveTo>
                    <a:pt x="158" y="230"/>
                  </a:moveTo>
                  <a:cubicBezTo>
                    <a:pt x="129" y="230"/>
                    <a:pt x="129" y="230"/>
                    <a:pt x="129" y="230"/>
                  </a:cubicBezTo>
                  <a:cubicBezTo>
                    <a:pt x="111" y="230"/>
                    <a:pt x="97" y="215"/>
                    <a:pt x="97" y="198"/>
                  </a:cubicBezTo>
                  <a:cubicBezTo>
                    <a:pt x="97" y="118"/>
                    <a:pt x="97" y="118"/>
                    <a:pt x="97" y="118"/>
                  </a:cubicBezTo>
                  <a:cubicBezTo>
                    <a:pt x="36" y="124"/>
                    <a:pt x="4" y="86"/>
                    <a:pt x="2" y="84"/>
                  </a:cubicBezTo>
                  <a:cubicBezTo>
                    <a:pt x="1" y="82"/>
                    <a:pt x="0" y="80"/>
                    <a:pt x="0" y="78"/>
                  </a:cubicBezTo>
                  <a:cubicBezTo>
                    <a:pt x="0" y="14"/>
                    <a:pt x="0" y="14"/>
                    <a:pt x="0" y="14"/>
                  </a:cubicBezTo>
                  <a:cubicBezTo>
                    <a:pt x="0" y="11"/>
                    <a:pt x="3" y="7"/>
                    <a:pt x="6" y="6"/>
                  </a:cubicBezTo>
                  <a:cubicBezTo>
                    <a:pt x="10" y="5"/>
                    <a:pt x="14" y="6"/>
                    <a:pt x="16" y="9"/>
                  </a:cubicBezTo>
                  <a:cubicBezTo>
                    <a:pt x="29" y="26"/>
                    <a:pt x="62" y="45"/>
                    <a:pt x="87" y="45"/>
                  </a:cubicBezTo>
                  <a:cubicBezTo>
                    <a:pt x="87" y="45"/>
                    <a:pt x="87" y="45"/>
                    <a:pt x="87" y="45"/>
                  </a:cubicBezTo>
                  <a:cubicBezTo>
                    <a:pt x="97" y="45"/>
                    <a:pt x="104" y="42"/>
                    <a:pt x="108" y="36"/>
                  </a:cubicBezTo>
                  <a:cubicBezTo>
                    <a:pt x="120" y="20"/>
                    <a:pt x="132" y="10"/>
                    <a:pt x="145" y="3"/>
                  </a:cubicBezTo>
                  <a:cubicBezTo>
                    <a:pt x="149" y="0"/>
                    <a:pt x="154" y="2"/>
                    <a:pt x="157" y="6"/>
                  </a:cubicBezTo>
                  <a:cubicBezTo>
                    <a:pt x="159" y="10"/>
                    <a:pt x="158" y="16"/>
                    <a:pt x="153" y="18"/>
                  </a:cubicBezTo>
                  <a:cubicBezTo>
                    <a:pt x="143" y="24"/>
                    <a:pt x="133" y="33"/>
                    <a:pt x="123" y="47"/>
                  </a:cubicBezTo>
                  <a:cubicBezTo>
                    <a:pt x="115" y="57"/>
                    <a:pt x="102" y="63"/>
                    <a:pt x="87" y="63"/>
                  </a:cubicBezTo>
                  <a:cubicBezTo>
                    <a:pt x="87" y="63"/>
                    <a:pt x="87" y="63"/>
                    <a:pt x="87" y="63"/>
                  </a:cubicBezTo>
                  <a:cubicBezTo>
                    <a:pt x="64" y="63"/>
                    <a:pt x="37" y="50"/>
                    <a:pt x="18" y="36"/>
                  </a:cubicBezTo>
                  <a:cubicBezTo>
                    <a:pt x="18" y="75"/>
                    <a:pt x="18" y="75"/>
                    <a:pt x="18" y="75"/>
                  </a:cubicBezTo>
                  <a:cubicBezTo>
                    <a:pt x="26" y="83"/>
                    <a:pt x="55" y="107"/>
                    <a:pt x="104" y="99"/>
                  </a:cubicBezTo>
                  <a:cubicBezTo>
                    <a:pt x="107" y="98"/>
                    <a:pt x="110" y="99"/>
                    <a:pt x="112" y="101"/>
                  </a:cubicBezTo>
                  <a:cubicBezTo>
                    <a:pt x="114" y="102"/>
                    <a:pt x="115" y="105"/>
                    <a:pt x="115" y="108"/>
                  </a:cubicBezTo>
                  <a:cubicBezTo>
                    <a:pt x="115" y="198"/>
                    <a:pt x="115" y="198"/>
                    <a:pt x="115" y="198"/>
                  </a:cubicBezTo>
                  <a:cubicBezTo>
                    <a:pt x="115" y="205"/>
                    <a:pt x="121" y="212"/>
                    <a:pt x="129" y="212"/>
                  </a:cubicBezTo>
                  <a:cubicBezTo>
                    <a:pt x="158" y="212"/>
                    <a:pt x="158" y="212"/>
                    <a:pt x="158" y="212"/>
                  </a:cubicBezTo>
                  <a:cubicBezTo>
                    <a:pt x="163" y="212"/>
                    <a:pt x="167" y="216"/>
                    <a:pt x="167" y="221"/>
                  </a:cubicBezTo>
                  <a:cubicBezTo>
                    <a:pt x="167" y="226"/>
                    <a:pt x="163" y="230"/>
                    <a:pt x="158"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105" name="Freeform 272"/>
            <p:cNvSpPr>
              <a:spLocks/>
            </p:cNvSpPr>
            <p:nvPr/>
          </p:nvSpPr>
          <p:spPr bwMode="auto">
            <a:xfrm>
              <a:off x="4319588" y="889000"/>
              <a:ext cx="88900" cy="315912"/>
            </a:xfrm>
            <a:custGeom>
              <a:avLst/>
              <a:gdLst>
                <a:gd name="T0" fmla="*/ 2147483646 w 66"/>
                <a:gd name="T1" fmla="*/ 2147483646 h 232"/>
                <a:gd name="T2" fmla="*/ 2147483646 w 66"/>
                <a:gd name="T3" fmla="*/ 2147483646 h 232"/>
                <a:gd name="T4" fmla="*/ 2147483646 w 66"/>
                <a:gd name="T5" fmla="*/ 2147483646 h 232"/>
                <a:gd name="T6" fmla="*/ 2147483646 w 66"/>
                <a:gd name="T7" fmla="*/ 2147483646 h 232"/>
                <a:gd name="T8" fmla="*/ 2147483646 w 66"/>
                <a:gd name="T9" fmla="*/ 2147483646 h 232"/>
                <a:gd name="T10" fmla="*/ 2147483646 w 66"/>
                <a:gd name="T11" fmla="*/ 2147483646 h 232"/>
                <a:gd name="T12" fmla="*/ 2147483646 w 66"/>
                <a:gd name="T13" fmla="*/ 2147483646 h 232"/>
                <a:gd name="T14" fmla="*/ 2147483646 w 66"/>
                <a:gd name="T15" fmla="*/ 2147483646 h 232"/>
                <a:gd name="T16" fmla="*/ 2147483646 w 66"/>
                <a:gd name="T17" fmla="*/ 2147483646 h 232"/>
                <a:gd name="T18" fmla="*/ 2147483646 w 66"/>
                <a:gd name="T19" fmla="*/ 2147483646 h 232"/>
                <a:gd name="T20" fmla="*/ 2147483646 w 66"/>
                <a:gd name="T21" fmla="*/ 2147483646 h 232"/>
                <a:gd name="T22" fmla="*/ 2147483646 w 66"/>
                <a:gd name="T23" fmla="*/ 2147483646 h 232"/>
                <a:gd name="T24" fmla="*/ 2147483646 w 66"/>
                <a:gd name="T25" fmla="*/ 2147483646 h 2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
                <a:gd name="T40" fmla="*/ 0 h 232"/>
                <a:gd name="T41" fmla="*/ 66 w 66"/>
                <a:gd name="T42" fmla="*/ 232 h 2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 h="232">
                  <a:moveTo>
                    <a:pt x="34" y="232"/>
                  </a:moveTo>
                  <a:cubicBezTo>
                    <a:pt x="13" y="232"/>
                    <a:pt x="13" y="232"/>
                    <a:pt x="13" y="232"/>
                  </a:cubicBezTo>
                  <a:cubicBezTo>
                    <a:pt x="8" y="232"/>
                    <a:pt x="4" y="228"/>
                    <a:pt x="4" y="223"/>
                  </a:cubicBezTo>
                  <a:cubicBezTo>
                    <a:pt x="4" y="218"/>
                    <a:pt x="8" y="214"/>
                    <a:pt x="13" y="214"/>
                  </a:cubicBezTo>
                  <a:cubicBezTo>
                    <a:pt x="34" y="214"/>
                    <a:pt x="34" y="214"/>
                    <a:pt x="34" y="214"/>
                  </a:cubicBezTo>
                  <a:cubicBezTo>
                    <a:pt x="42" y="214"/>
                    <a:pt x="48" y="207"/>
                    <a:pt x="48" y="200"/>
                  </a:cubicBezTo>
                  <a:cubicBezTo>
                    <a:pt x="48" y="80"/>
                    <a:pt x="48" y="80"/>
                    <a:pt x="48" y="80"/>
                  </a:cubicBezTo>
                  <a:cubicBezTo>
                    <a:pt x="48" y="53"/>
                    <a:pt x="32" y="29"/>
                    <a:pt x="7" y="18"/>
                  </a:cubicBezTo>
                  <a:cubicBezTo>
                    <a:pt x="2" y="16"/>
                    <a:pt x="0" y="11"/>
                    <a:pt x="2" y="6"/>
                  </a:cubicBezTo>
                  <a:cubicBezTo>
                    <a:pt x="4" y="2"/>
                    <a:pt x="9" y="0"/>
                    <a:pt x="14" y="2"/>
                  </a:cubicBezTo>
                  <a:cubicBezTo>
                    <a:pt x="46" y="15"/>
                    <a:pt x="66" y="46"/>
                    <a:pt x="66" y="80"/>
                  </a:cubicBezTo>
                  <a:cubicBezTo>
                    <a:pt x="66" y="200"/>
                    <a:pt x="66" y="200"/>
                    <a:pt x="66" y="200"/>
                  </a:cubicBezTo>
                  <a:cubicBezTo>
                    <a:pt x="66" y="217"/>
                    <a:pt x="52" y="232"/>
                    <a:pt x="34"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sp>
          <p:nvSpPr>
            <p:cNvPr id="106" name="Freeform 273"/>
            <p:cNvSpPr>
              <a:spLocks/>
            </p:cNvSpPr>
            <p:nvPr/>
          </p:nvSpPr>
          <p:spPr bwMode="auto">
            <a:xfrm>
              <a:off x="4176713" y="977900"/>
              <a:ext cx="125413" cy="73025"/>
            </a:xfrm>
            <a:custGeom>
              <a:avLst/>
              <a:gdLst>
                <a:gd name="T0" fmla="*/ 2147483646 w 92"/>
                <a:gd name="T1" fmla="*/ 2147483646 h 54"/>
                <a:gd name="T2" fmla="*/ 2147483646 w 92"/>
                <a:gd name="T3" fmla="*/ 2147483646 h 54"/>
                <a:gd name="T4" fmla="*/ 2147483646 w 92"/>
                <a:gd name="T5" fmla="*/ 2147483646 h 54"/>
                <a:gd name="T6" fmla="*/ 2147483646 w 92"/>
                <a:gd name="T7" fmla="*/ 2147483646 h 54"/>
                <a:gd name="T8" fmla="*/ 2147483646 w 92"/>
                <a:gd name="T9" fmla="*/ 2147483646 h 54"/>
                <a:gd name="T10" fmla="*/ 2147483646 w 92"/>
                <a:gd name="T11" fmla="*/ 2147483646 h 54"/>
                <a:gd name="T12" fmla="*/ 2147483646 w 92"/>
                <a:gd name="T13" fmla="*/ 2147483646 h 54"/>
                <a:gd name="T14" fmla="*/ 2147483646 w 92"/>
                <a:gd name="T15" fmla="*/ 2147483646 h 54"/>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54"/>
                <a:gd name="T26" fmla="*/ 92 w 9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54">
                  <a:moveTo>
                    <a:pt x="10" y="54"/>
                  </a:moveTo>
                  <a:cubicBezTo>
                    <a:pt x="6" y="54"/>
                    <a:pt x="2" y="51"/>
                    <a:pt x="1" y="46"/>
                  </a:cubicBezTo>
                  <a:cubicBezTo>
                    <a:pt x="0" y="41"/>
                    <a:pt x="4" y="37"/>
                    <a:pt x="8" y="36"/>
                  </a:cubicBezTo>
                  <a:cubicBezTo>
                    <a:pt x="9" y="36"/>
                    <a:pt x="46" y="29"/>
                    <a:pt x="76" y="3"/>
                  </a:cubicBezTo>
                  <a:cubicBezTo>
                    <a:pt x="80" y="0"/>
                    <a:pt x="85" y="0"/>
                    <a:pt x="89" y="4"/>
                  </a:cubicBezTo>
                  <a:cubicBezTo>
                    <a:pt x="92" y="8"/>
                    <a:pt x="91" y="13"/>
                    <a:pt x="88" y="16"/>
                  </a:cubicBezTo>
                  <a:cubicBezTo>
                    <a:pt x="54" y="46"/>
                    <a:pt x="13" y="53"/>
                    <a:pt x="11" y="54"/>
                  </a:cubicBezTo>
                  <a:cubicBezTo>
                    <a:pt x="11" y="54"/>
                    <a:pt x="10" y="54"/>
                    <a:pt x="1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39" b="0" i="0" u="none" strike="noStrike" kern="0" cap="none" spc="0" normalizeH="0" baseline="0" noProof="0">
                <a:ln>
                  <a:noFill/>
                </a:ln>
                <a:solidFill>
                  <a:srgbClr val="000000"/>
                </a:solidFill>
                <a:effectLst/>
                <a:uLnTx/>
                <a:uFillTx/>
              </a:endParaRPr>
            </a:p>
          </p:txBody>
        </p:sp>
      </p:grpSp>
      <p:sp>
        <p:nvSpPr>
          <p:cNvPr id="110" name="TextBox 109"/>
          <p:cNvSpPr txBox="1"/>
          <p:nvPr/>
        </p:nvSpPr>
        <p:spPr>
          <a:xfrm>
            <a:off x="592899" y="1852509"/>
            <a:ext cx="720080" cy="205890"/>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MC server</a:t>
            </a:r>
            <a:endParaRPr kumimoji="0" lang="zh-CN" altLang="en-US" sz="900" b="0" i="0" u="none" strike="noStrike" kern="0" cap="none" spc="0" normalizeH="0" baseline="0" noProof="0" dirty="0">
              <a:ln>
                <a:noFill/>
              </a:ln>
              <a:solidFill>
                <a:srgbClr val="000000"/>
              </a:solidFill>
              <a:effectLst/>
              <a:uLnTx/>
              <a:uFillTx/>
            </a:endParaRPr>
          </a:p>
        </p:txBody>
      </p:sp>
      <p:sp>
        <p:nvSpPr>
          <p:cNvPr id="111" name="Cube 110"/>
          <p:cNvSpPr/>
          <p:nvPr/>
        </p:nvSpPr>
        <p:spPr bwMode="auto">
          <a:xfrm>
            <a:off x="754463" y="2004312"/>
            <a:ext cx="238021" cy="480686"/>
          </a:xfrm>
          <a:prstGeom prst="cube">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113" name="TextBox 112"/>
          <p:cNvSpPr txBox="1"/>
          <p:nvPr/>
        </p:nvSpPr>
        <p:spPr>
          <a:xfrm>
            <a:off x="915568" y="1986679"/>
            <a:ext cx="1093535" cy="488788"/>
          </a:xfrm>
          <a:prstGeom prst="rect">
            <a:avLst/>
          </a:prstGeom>
          <a:noFill/>
        </p:spPr>
        <p:txBody>
          <a:bodyPr wrap="square" rtlCol="0">
            <a:spAutoFit/>
          </a:bodyPr>
          <a:lstStyle/>
          <a:p>
            <a:pPr marL="72000" marR="0" lvl="0" indent="-108000" defTabSz="914400" eaLnBrk="1" fontAlgn="auto" latinLnBrk="0" hangingPunct="1">
              <a:lnSpc>
                <a:spcPct val="80000"/>
              </a:lnSpc>
              <a:spcBef>
                <a:spcPts val="0"/>
              </a:spcBef>
              <a:spcAft>
                <a:spcPts val="0"/>
              </a:spcAft>
              <a:buClrTx/>
              <a:buSzTx/>
              <a:buFont typeface="Arial" panose="020B0604020202020204" pitchFamily="34" charset="0"/>
              <a:buChar char="•"/>
              <a:tabLst/>
              <a:defRPr/>
            </a:pPr>
            <a:r>
              <a:rPr kumimoji="0" lang="en-US" altLang="zh-CN" sz="800" b="0" i="0" u="none" strike="noStrike" kern="0" cap="none" spc="0" normalizeH="0" baseline="0" noProof="0" dirty="0">
                <a:ln>
                  <a:noFill/>
                </a:ln>
                <a:solidFill>
                  <a:srgbClr val="000000"/>
                </a:solidFill>
                <a:effectLst/>
                <a:uLnTx/>
                <a:uFillTx/>
              </a:rPr>
              <a:t>GW UE#1- GW MC service ID list</a:t>
            </a:r>
          </a:p>
          <a:p>
            <a:pPr marL="72000" marR="0" lvl="0" indent="-108000" defTabSz="914400" eaLnBrk="1" fontAlgn="auto" latinLnBrk="0" hangingPunct="1">
              <a:lnSpc>
                <a:spcPct val="80000"/>
              </a:lnSpc>
              <a:spcBef>
                <a:spcPts val="0"/>
              </a:spcBef>
              <a:spcAft>
                <a:spcPts val="0"/>
              </a:spcAft>
              <a:buClrTx/>
              <a:buSzTx/>
              <a:buFont typeface="Arial" panose="020B0604020202020204" pitchFamily="34" charset="0"/>
              <a:buChar char="•"/>
              <a:tabLst/>
              <a:defRPr/>
            </a:pPr>
            <a:r>
              <a:rPr kumimoji="0" lang="en-US" altLang="zh-CN" sz="800" b="0" i="0" u="none" strike="noStrike" kern="0" cap="none" spc="0" normalizeH="0" baseline="0" noProof="0" dirty="0">
                <a:ln>
                  <a:noFill/>
                </a:ln>
                <a:solidFill>
                  <a:srgbClr val="000000"/>
                </a:solidFill>
                <a:effectLst/>
                <a:uLnTx/>
                <a:uFillTx/>
              </a:rPr>
              <a:t>GW UE#2 – GW MC service ID list</a:t>
            </a:r>
            <a:endParaRPr kumimoji="0" lang="zh-CN" altLang="en-US" sz="800" b="0" i="0" u="none" strike="noStrike" kern="0" cap="none" spc="0" normalizeH="0" baseline="0" noProof="0" dirty="0">
              <a:ln>
                <a:noFill/>
              </a:ln>
              <a:solidFill>
                <a:srgbClr val="000000"/>
              </a:solidFill>
              <a:effectLst/>
              <a:uLnTx/>
              <a:uFillTx/>
            </a:endParaRPr>
          </a:p>
        </p:txBody>
      </p:sp>
      <p:sp>
        <p:nvSpPr>
          <p:cNvPr id="114" name="Flowchart: Document 113"/>
          <p:cNvSpPr/>
          <p:nvPr/>
        </p:nvSpPr>
        <p:spPr bwMode="auto">
          <a:xfrm>
            <a:off x="1050096" y="2024280"/>
            <a:ext cx="870025" cy="510784"/>
          </a:xfrm>
          <a:prstGeom prst="flowChartDocumen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sp>
        <p:nvSpPr>
          <p:cNvPr id="115" name="Flowchart: Document 114"/>
          <p:cNvSpPr/>
          <p:nvPr/>
        </p:nvSpPr>
        <p:spPr bwMode="auto">
          <a:xfrm>
            <a:off x="2160174" y="2087564"/>
            <a:ext cx="870025" cy="447501"/>
          </a:xfrm>
          <a:prstGeom prst="flowChartDocument">
            <a:avLst/>
          </a:prstGeom>
          <a:noFill/>
          <a:ln>
            <a:solidFill>
              <a:srgbClr val="00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kern="0">
              <a:solidFill>
                <a:srgbClr val="000000"/>
              </a:solidFill>
              <a:latin typeface="Arial" charset="0"/>
            </a:endParaRPr>
          </a:p>
        </p:txBody>
      </p:sp>
      <p:cxnSp>
        <p:nvCxnSpPr>
          <p:cNvPr id="117" name="Straight Arrow Connector 116"/>
          <p:cNvCxnSpPr/>
          <p:nvPr/>
        </p:nvCxnSpPr>
        <p:spPr bwMode="auto">
          <a:xfrm>
            <a:off x="1661160" y="2154049"/>
            <a:ext cx="497073" cy="173267"/>
          </a:xfrm>
          <a:prstGeom prst="straightConnector1">
            <a:avLst/>
          </a:prstGeom>
          <a:noFill/>
          <a:ln w="9525" cap="flat" cmpd="sng" algn="ctr">
            <a:solidFill>
              <a:srgbClr val="000000">
                <a:shade val="95000"/>
                <a:satMod val="105000"/>
              </a:srgb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5" name="Content Placeholder 13"/>
          <p:cNvSpPr>
            <a:spLocks noGrp="1"/>
          </p:cNvSpPr>
          <p:nvPr>
            <p:ph idx="1"/>
          </p:nvPr>
        </p:nvSpPr>
        <p:spPr>
          <a:xfrm>
            <a:off x="513791" y="1323699"/>
            <a:ext cx="6649729" cy="255252"/>
          </a:xfrm>
        </p:spPr>
        <p:txBody>
          <a:bodyPr/>
          <a:lstStyle/>
          <a:p>
            <a:r>
              <a:rPr lang="en-US" altLang="zh-CN" sz="1800" dirty="0"/>
              <a:t>Currently understandings of GW  MC  service ID </a:t>
            </a:r>
            <a:endParaRPr lang="zh-CN" altLang="en-US" sz="1400" dirty="0"/>
          </a:p>
        </p:txBody>
      </p:sp>
      <p:sp>
        <p:nvSpPr>
          <p:cNvPr id="127" name="Content Placeholder 13"/>
          <p:cNvSpPr txBox="1">
            <a:spLocks/>
          </p:cNvSpPr>
          <p:nvPr/>
        </p:nvSpPr>
        <p:spPr bwMode="auto">
          <a:xfrm>
            <a:off x="322367" y="3753483"/>
            <a:ext cx="5977904" cy="1768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a:t>Some issues</a:t>
            </a:r>
          </a:p>
          <a:p>
            <a:pPr lvl="1"/>
            <a:r>
              <a:rPr lang="en-US" altLang="zh-CN" sz="1200" dirty="0"/>
              <a:t>identify any user, or a certain user ? </a:t>
            </a:r>
          </a:p>
          <a:p>
            <a:pPr lvl="1"/>
            <a:r>
              <a:rPr lang="en-US" altLang="zh-CN" sz="1200" dirty="0"/>
              <a:t>How the gateway UE can identify the “user” if the user initiates multiple request towards the same GW UE. How the server can identify the “user” it initiates two connection authorization from two gateway UEs and each with a different GW MC service ID?</a:t>
            </a:r>
          </a:p>
          <a:p>
            <a:pPr lvl="1"/>
            <a:r>
              <a:rPr lang="en-US" altLang="zh-CN" sz="1200" dirty="0"/>
              <a:t>When it is allocated/configured to the MC gateway client ?</a:t>
            </a:r>
          </a:p>
          <a:p>
            <a:pPr lvl="1"/>
            <a:r>
              <a:rPr lang="en-US" altLang="zh-CN" sz="1200" dirty="0"/>
              <a:t>Will the GW MC service ID will be run out at a MC gateway UE ?</a:t>
            </a:r>
          </a:p>
        </p:txBody>
      </p:sp>
      <p:sp>
        <p:nvSpPr>
          <p:cNvPr id="94" name="TextBox 93"/>
          <p:cNvSpPr txBox="1"/>
          <p:nvPr/>
        </p:nvSpPr>
        <p:spPr>
          <a:xfrm>
            <a:off x="3183766" y="2571418"/>
            <a:ext cx="720080" cy="205890"/>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0000"/>
                </a:solidFill>
                <a:effectLst/>
                <a:uLnTx/>
                <a:uFillTx/>
              </a:rPr>
              <a:t>GW UE#1</a:t>
            </a:r>
            <a:endParaRPr kumimoji="0" lang="zh-CN" altLang="en-US" sz="900" b="0" i="0" u="none" strike="noStrike" kern="0" cap="none" spc="0" normalizeH="0" baseline="0" noProof="0" dirty="0">
              <a:ln>
                <a:noFill/>
              </a:ln>
              <a:solidFill>
                <a:srgbClr val="000000"/>
              </a:solidFill>
              <a:effectLst/>
              <a:uLnTx/>
              <a:uFillTx/>
            </a:endParaRPr>
          </a:p>
        </p:txBody>
      </p:sp>
      <p:sp>
        <p:nvSpPr>
          <p:cNvPr id="95" name="Rectangle 94"/>
          <p:cNvSpPr/>
          <p:nvPr/>
        </p:nvSpPr>
        <p:spPr>
          <a:xfrm>
            <a:off x="301557" y="5538684"/>
            <a:ext cx="7288562" cy="461665"/>
          </a:xfrm>
          <a:prstGeom prst="rect">
            <a:avLst/>
          </a:prstGeom>
        </p:spPr>
        <p:txBody>
          <a:bodyPr wrap="square">
            <a:spAutoFit/>
          </a:bodyPr>
          <a:lstStyle/>
          <a:p>
            <a:r>
              <a:rPr lang="en-US" altLang="zh-CN" sz="1200" b="1" dirty="0"/>
              <a:t>For Case A in P4, </a:t>
            </a:r>
            <a:r>
              <a:rPr lang="en-US" altLang="zh-CN" sz="1200" dirty="0"/>
              <a:t>an “identifier” uniquely identify a user in the system (among multiple gateway </a:t>
            </a:r>
            <a:r>
              <a:rPr lang="en-US" altLang="zh-CN" sz="1200" dirty="0" err="1"/>
              <a:t>Ues</a:t>
            </a:r>
            <a:r>
              <a:rPr lang="en-US" altLang="zh-CN" sz="1200" dirty="0"/>
              <a:t>) is required. </a:t>
            </a:r>
          </a:p>
          <a:p>
            <a:r>
              <a:rPr lang="en-US" altLang="zh-CN" sz="1200" dirty="0"/>
              <a:t>Currently, the GW MC  service ID fails to meet this case.</a:t>
            </a:r>
            <a:endParaRPr lang="zh-CN" altLang="en-US" sz="1200" dirty="0"/>
          </a:p>
        </p:txBody>
      </p:sp>
      <p:sp>
        <p:nvSpPr>
          <p:cNvPr id="96" name="Rectangle 95"/>
          <p:cNvSpPr/>
          <p:nvPr/>
        </p:nvSpPr>
        <p:spPr>
          <a:xfrm>
            <a:off x="320211" y="5983484"/>
            <a:ext cx="8179153" cy="461665"/>
          </a:xfrm>
          <a:prstGeom prst="rect">
            <a:avLst/>
          </a:prstGeom>
        </p:spPr>
        <p:txBody>
          <a:bodyPr wrap="square">
            <a:spAutoFit/>
          </a:bodyPr>
          <a:lstStyle/>
          <a:p>
            <a:r>
              <a:rPr lang="en-US" altLang="zh-CN" sz="1200" b="1" dirty="0"/>
              <a:t>For Case B in P4</a:t>
            </a:r>
            <a:r>
              <a:rPr lang="en-US" altLang="zh-CN" sz="1200" dirty="0"/>
              <a:t>, it is not a per user association authorization, it is the N3GPP device and gateway UE connection for any users. </a:t>
            </a:r>
          </a:p>
          <a:p>
            <a:r>
              <a:rPr lang="en-US" altLang="zh-CN" sz="1200" dirty="0"/>
              <a:t>Currently, the GW MC  service ID fails to meet this case.</a:t>
            </a:r>
            <a:endParaRPr lang="zh-CN" altLang="en-US" sz="1200" dirty="0"/>
          </a:p>
        </p:txBody>
      </p:sp>
      <p:sp>
        <p:nvSpPr>
          <p:cNvPr id="107" name="Content Placeholder 13"/>
          <p:cNvSpPr txBox="1">
            <a:spLocks/>
          </p:cNvSpPr>
          <p:nvPr/>
        </p:nvSpPr>
        <p:spPr bwMode="auto">
          <a:xfrm>
            <a:off x="6293850" y="1553002"/>
            <a:ext cx="5754715" cy="1768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a:t>Related to Q1~Q3</a:t>
            </a:r>
          </a:p>
          <a:p>
            <a:pPr lvl="1"/>
            <a:r>
              <a:rPr lang="en-US" altLang="zh-CN" sz="1200" dirty="0">
                <a:solidFill>
                  <a:srgbClr val="FF0000"/>
                </a:solidFill>
              </a:rPr>
              <a:t>Proposal</a:t>
            </a:r>
            <a:r>
              <a:rPr lang="en-US" altLang="zh-CN" sz="1200" dirty="0"/>
              <a:t>: The GW MC service ID is allocated to the MC service user at the N3GPP device by the MC gateway UE upon receiving the successful connection authorization. This GW MC service ID uniquely identify a MC service user within the MC gateway UE. This GW MC service ID is only used in the GW-local reference point. </a:t>
            </a:r>
          </a:p>
          <a:p>
            <a:pPr lvl="1"/>
            <a:r>
              <a:rPr lang="en-US" altLang="zh-CN" sz="1200" dirty="0"/>
              <a:t>Then the following </a:t>
            </a:r>
            <a:r>
              <a:rPr lang="en-US" altLang="zh-CN" sz="1200" dirty="0" err="1"/>
              <a:t>signallings</a:t>
            </a:r>
            <a:r>
              <a:rPr lang="en-US" altLang="zh-CN" sz="1200" dirty="0"/>
              <a:t> (e.g., the location management message in clause 11.5.2, the MBMS related message in clause 11.5.3) over the GW-Local will use this IE to identify the MC service user within the MC gateway UE. </a:t>
            </a:r>
          </a:p>
        </p:txBody>
      </p:sp>
    </p:spTree>
    <p:extLst>
      <p:ext uri="{BB962C8B-B14F-4D97-AF65-F5344CB8AC3E}">
        <p14:creationId xmlns:p14="http://schemas.microsoft.com/office/powerpoint/2010/main" val="3784358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0871" y="442259"/>
            <a:ext cx="10515600" cy="88770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b="1" dirty="0">
                <a:solidFill>
                  <a:srgbClr val="FF0000"/>
                </a:solidFill>
              </a:rPr>
              <a:t>Issue #5: Configuration for the MC client host by N3GPP device</a:t>
            </a:r>
          </a:p>
        </p:txBody>
      </p:sp>
      <p:sp>
        <p:nvSpPr>
          <p:cNvPr id="2" name="Content Placeholder 1"/>
          <p:cNvSpPr>
            <a:spLocks noGrp="1"/>
          </p:cNvSpPr>
          <p:nvPr>
            <p:ph idx="1"/>
          </p:nvPr>
        </p:nvSpPr>
        <p:spPr>
          <a:xfrm>
            <a:off x="856129" y="1508872"/>
            <a:ext cx="10515600" cy="4351338"/>
          </a:xfrm>
        </p:spPr>
        <p:txBody>
          <a:bodyPr/>
          <a:lstStyle/>
          <a:p>
            <a:r>
              <a:rPr lang="en-GB" altLang="zh-CN" sz="1600" dirty="0"/>
              <a:t>(1)Required configurations at the MC clients on N3GPP device. </a:t>
            </a:r>
          </a:p>
          <a:p>
            <a:pPr lvl="1"/>
            <a:r>
              <a:rPr lang="en-GB" altLang="zh-CN" sz="1400" dirty="0"/>
              <a:t>-MC service UE configuration data (see </a:t>
            </a:r>
            <a:r>
              <a:rPr lang="en-GB" altLang="zh-CN" sz="1400" dirty="0" err="1"/>
              <a:t>subclause</a:t>
            </a:r>
            <a:r>
              <a:rPr lang="en-GB" altLang="zh-CN" sz="1400" dirty="0"/>
              <a:t> A.2);</a:t>
            </a:r>
            <a:endParaRPr lang="zh-CN" altLang="zh-CN" sz="1400" dirty="0"/>
          </a:p>
          <a:p>
            <a:pPr lvl="1"/>
            <a:r>
              <a:rPr lang="en-GB" altLang="zh-CN" sz="1400" dirty="0"/>
              <a:t>-MC service user profile data (see </a:t>
            </a:r>
            <a:r>
              <a:rPr lang="en-GB" altLang="zh-CN" sz="1400" dirty="0" err="1"/>
              <a:t>subclause</a:t>
            </a:r>
            <a:r>
              <a:rPr lang="en-GB" altLang="zh-CN" sz="1400" dirty="0"/>
              <a:t> A.3);</a:t>
            </a:r>
            <a:endParaRPr lang="zh-CN" altLang="zh-CN" sz="1400" dirty="0"/>
          </a:p>
          <a:p>
            <a:pPr lvl="1"/>
            <a:r>
              <a:rPr lang="en-GB" altLang="zh-CN" sz="1400" dirty="0"/>
              <a:t>-MC service group configuration data (see </a:t>
            </a:r>
            <a:r>
              <a:rPr lang="en-GB" altLang="zh-CN" sz="1400" dirty="0" err="1"/>
              <a:t>subclause</a:t>
            </a:r>
            <a:r>
              <a:rPr lang="en-GB" altLang="zh-CN" sz="1400" dirty="0"/>
              <a:t> A.4);</a:t>
            </a:r>
            <a:endParaRPr lang="zh-CN" altLang="zh-CN" sz="1400" dirty="0"/>
          </a:p>
          <a:p>
            <a:pPr lvl="1"/>
            <a:r>
              <a:rPr lang="en-GB" altLang="zh-CN" sz="1400" dirty="0"/>
              <a:t>-MC service configuration data (see </a:t>
            </a:r>
            <a:r>
              <a:rPr lang="en-GB" altLang="zh-CN" sz="1400" dirty="0" err="1"/>
              <a:t>subclause</a:t>
            </a:r>
            <a:r>
              <a:rPr lang="en-GB" altLang="zh-CN" sz="1400" dirty="0"/>
              <a:t> A.5); and</a:t>
            </a:r>
            <a:endParaRPr lang="zh-CN" altLang="zh-CN" sz="1400" dirty="0"/>
          </a:p>
          <a:p>
            <a:pPr lvl="1"/>
            <a:r>
              <a:rPr lang="en-GB" altLang="zh-CN" sz="1400" dirty="0"/>
              <a:t>-Initial MC service UE configuration data (see </a:t>
            </a:r>
            <a:r>
              <a:rPr lang="en-GB" altLang="zh-CN" sz="1400" dirty="0" err="1"/>
              <a:t>subclause</a:t>
            </a:r>
            <a:r>
              <a:rPr lang="en-GB" altLang="zh-CN" sz="1400" dirty="0"/>
              <a:t> A.6).</a:t>
            </a:r>
            <a:endParaRPr lang="zh-CN" altLang="zh-CN" sz="1400" dirty="0"/>
          </a:p>
          <a:p>
            <a:r>
              <a:rPr lang="en-GB" altLang="zh-CN" sz="1600" dirty="0"/>
              <a:t>Currently such configuration is described as, e.g., “</a:t>
            </a:r>
            <a:r>
              <a:rPr lang="en-GB" altLang="zh-CN" sz="1600" i="1" dirty="0"/>
              <a:t>The configuration management server is used to configure the MC service user profile configuration data to the MC service user database (CSC-13) and </a:t>
            </a:r>
            <a:r>
              <a:rPr lang="en-GB" altLang="zh-CN" sz="1600" i="1" dirty="0">
                <a:solidFill>
                  <a:srgbClr val="FF0000"/>
                </a:solidFill>
              </a:rPr>
              <a:t>MC service UE (CSC-4)</a:t>
            </a:r>
            <a:r>
              <a:rPr lang="en-GB" altLang="zh-CN" sz="1600" i="1" dirty="0"/>
              <a:t>.</a:t>
            </a:r>
            <a:r>
              <a:rPr lang="en-GB" altLang="zh-CN" sz="1600" dirty="0"/>
              <a:t>”, “……to the </a:t>
            </a:r>
            <a:r>
              <a:rPr lang="en-GB" altLang="zh-CN" sz="1600" dirty="0">
                <a:solidFill>
                  <a:srgbClr val="FF0000"/>
                </a:solidFill>
              </a:rPr>
              <a:t>MC service UE (CSC-2)</a:t>
            </a:r>
            <a:r>
              <a:rPr lang="en-GB" altLang="zh-CN" sz="1600" dirty="0"/>
              <a:t>”</a:t>
            </a:r>
          </a:p>
          <a:p>
            <a:pPr lvl="1"/>
            <a:r>
              <a:rPr lang="en-US" altLang="zh-CN" sz="1400" dirty="0">
                <a:solidFill>
                  <a:srgbClr val="FF0000"/>
                </a:solidFill>
              </a:rPr>
              <a:t>Proposal</a:t>
            </a:r>
            <a:r>
              <a:rPr lang="en-US" altLang="zh-CN" sz="1400" dirty="0"/>
              <a:t>: e.g., configuration management client (CSC-4) on the MC service UE or the N3GPP device</a:t>
            </a:r>
          </a:p>
          <a:p>
            <a:r>
              <a:rPr lang="en-GB" altLang="zh-CN" sz="1800" i="1" dirty="0"/>
              <a:t>Initial MC service UE configuration data </a:t>
            </a:r>
            <a:r>
              <a:rPr lang="en-GB" altLang="zh-CN" sz="1800" dirty="0"/>
              <a:t>is the special one, </a:t>
            </a:r>
            <a:r>
              <a:rPr lang="en-US" altLang="zh-CN" sz="1800" dirty="0"/>
              <a:t>When to configure it to the N3GPP device </a:t>
            </a:r>
            <a:r>
              <a:rPr lang="en-GB" altLang="zh-CN" sz="1800" dirty="0"/>
              <a:t>?</a:t>
            </a:r>
          </a:p>
          <a:p>
            <a:pPr lvl="1"/>
            <a:r>
              <a:rPr lang="en-GB" altLang="zh-CN" sz="1400" dirty="0"/>
              <a:t>Same as the MC service UE: This way will create more work to manage the N3GPP device to the MCX organization </a:t>
            </a:r>
          </a:p>
          <a:p>
            <a:pPr lvl="1"/>
            <a:r>
              <a:rPr lang="en-GB" altLang="zh-CN" sz="1400" dirty="0">
                <a:solidFill>
                  <a:srgbClr val="FF0000"/>
                </a:solidFill>
              </a:rPr>
              <a:t>Proposal</a:t>
            </a:r>
            <a:r>
              <a:rPr lang="en-GB" altLang="zh-CN" sz="1400" dirty="0"/>
              <a:t>: The MC gateway UE delivers the initial MC service UE configuration data to the N3GPP device. So after the connection authorization, the MC client can use such information to contact the MC server.</a:t>
            </a:r>
            <a:endParaRPr lang="zh-CN" altLang="en-US" sz="1400" dirty="0"/>
          </a:p>
        </p:txBody>
      </p:sp>
    </p:spTree>
    <p:extLst>
      <p:ext uri="{BB962C8B-B14F-4D97-AF65-F5344CB8AC3E}">
        <p14:creationId xmlns:p14="http://schemas.microsoft.com/office/powerpoint/2010/main" val="1858448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7669</TotalTime>
  <Words>2707</Words>
  <Application>Microsoft Office PowerPoint</Application>
  <PresentationFormat>宽屏</PresentationFormat>
  <Paragraphs>211</Paragraphs>
  <Slides>11</Slides>
  <Notes>1</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22" baseType="lpstr">
      <vt:lpstr>.AppleSystemUIFont</vt:lpstr>
      <vt:lpstr>Arial </vt:lpstr>
      <vt:lpstr>等线</vt:lpstr>
      <vt:lpstr>宋体</vt:lpstr>
      <vt:lpstr>Microsoft YaHei</vt:lpstr>
      <vt:lpstr>Arial</vt:lpstr>
      <vt:lpstr>Calibri</vt:lpstr>
      <vt:lpstr>Calibri Light</vt:lpstr>
      <vt:lpstr>Wingdings</vt:lpstr>
      <vt:lpstr>1_Office Theme</vt:lpstr>
      <vt:lpstr>Visio.Drawing.15</vt:lpstr>
      <vt:lpstr>Issues of MC gateway UE</vt:lpstr>
      <vt:lpstr>Content</vt:lpstr>
      <vt:lpstr>R18 MCGWUE features</vt:lpstr>
      <vt:lpstr>Why connection authorization is needed ?</vt:lpstr>
      <vt:lpstr>Issue#1 - Architecture and functional model issues</vt:lpstr>
      <vt:lpstr>Issue#2 Scenario and connection authorization issues</vt:lpstr>
      <vt:lpstr>Issue#3 - Media plane access enforcement per connection authorization issue</vt:lpstr>
      <vt:lpstr>Issue #4: GW MC service ID issues</vt:lpstr>
      <vt:lpstr>Issue #5: Configuration for the MC client host by N3GPP device</vt:lpstr>
      <vt:lpstr>Key proposals summary and whole service flow</vt:lpstr>
      <vt:lpstr>Issue #6: Signalling between the MC client and the MC gateway UE</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194</cp:revision>
  <dcterms:created xsi:type="dcterms:W3CDTF">2023-04-05T03:54:49Z</dcterms:created>
  <dcterms:modified xsi:type="dcterms:W3CDTF">2023-10-01T07:20:35Z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(3)mtNoWqDZNWgiI4EkcjMS6vYHiW9/MhEICWUjSjSgbrUfGmX8oV8+83s0w6nZpnVviWxCZclw
tbpOAXcN4VQF/do+/9A9HI8RKut5RFg3c8C5EJdrLxKNKp2JO9+LBF3uvcX7a9RohPCiH2wV
oToPMVhqAIT1U66tbDsN+WC81t2JI5Y/tOJf9eSgewsNRF4ohoOM0C3T9e7+a/oITgfx9dnR
/iy08VRXGvwnV24TrQ</vt:lpwstr>
  </property>
  <property fmtid="{D5CDD505-2E9C-101B-9397-08002B2CF9AE}" pid="3" name="_2015_ms_pID_7253431">
    <vt:lpwstr>pcVl6GGgqfJel7+w1UpvemhJ7fq4tY+dzPw2lpwnNULdOKiUZMTA9v
UyXNpIW6QYG0lOILIh3behgac3kWkOIWCQbZ9IGt6jkumppta2EzYRBacC6QgoLF/VEhoBNd
jjPEjoJI/8l6vCJvwuk6qszSyCoIVQazL8Nfrd4tixG88y8pdQHocbZ2kx433c6puaZNylnp
Y3kLonrSF6G7+b55jpQsB5nWPEvf5MtPqejR</vt:lpwstr>
  </property>
  <property fmtid="{D5CDD505-2E9C-101B-9397-08002B2CF9AE}" pid="4" name="_2015_ms_pID_7253432">
    <vt:lpwstr>wA==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1695952712</vt:lpwstr>
  </property>
</Properties>
</file>