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528" r:id="rId2"/>
    <p:sldId id="558" r:id="rId3"/>
    <p:sldId id="555" r:id="rId4"/>
    <p:sldId id="559" r:id="rId5"/>
    <p:sldId id="551" r:id="rId6"/>
    <p:sldId id="554" r:id="rId7"/>
    <p:sldId id="562" r:id="rId8"/>
    <p:sldId id="556" r:id="rId9"/>
    <p:sldId id="341" r:id="rId10"/>
    <p:sldId id="365" r:id="rId11"/>
    <p:sldId id="368" r:id="rId12"/>
    <p:sldId id="374" r:id="rId13"/>
    <p:sldId id="375" r:id="rId14"/>
    <p:sldId id="369" r:id="rId15"/>
    <p:sldId id="560" r:id="rId16"/>
    <p:sldId id="557" r:id="rId17"/>
    <p:sldId id="563" r:id="rId18"/>
    <p:sldId id="561" r:id="rId19"/>
    <p:sldId id="537" r:id="rId20"/>
    <p:sldId id="545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5E66BE-4737-424A-90D0-6E1131EFEA81}" v="30" dt="2023-02-09T20:53:35.6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86" d="100"/>
          <a:sy n="86" d="100"/>
        </p:scale>
        <p:origin x="66" y="19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135E66BE-4737-424A-90D0-6E1131EFEA81}"/>
    <pc:docChg chg="undo redo custSel addSld delSld modSld modMainMaster">
      <pc:chgData name="Alan Soloway" userId="0fba1a10-d962-45e3-b40e-c1d035eec118" providerId="ADAL" clId="{135E66BE-4737-424A-90D0-6E1131EFEA81}" dt="2023-02-09T20:53:47.507" v="602" actId="1076"/>
      <pc:docMkLst>
        <pc:docMk/>
      </pc:docMkLst>
      <pc:sldChg chg="modSp mod">
        <pc:chgData name="Alan Soloway" userId="0fba1a10-d962-45e3-b40e-c1d035eec118" providerId="ADAL" clId="{135E66BE-4737-424A-90D0-6E1131EFEA81}" dt="2023-01-27T15:03:39.031" v="360" actId="20577"/>
        <pc:sldMkLst>
          <pc:docMk/>
          <pc:sldMk cId="4224147803" sldId="528"/>
        </pc:sldMkLst>
        <pc:spChg chg="mod">
          <ac:chgData name="Alan Soloway" userId="0fba1a10-d962-45e3-b40e-c1d035eec118" providerId="ADAL" clId="{135E66BE-4737-424A-90D0-6E1131EFEA81}" dt="2023-01-27T15:03:39.031" v="36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Alan Soloway" userId="0fba1a10-d962-45e3-b40e-c1d035eec118" providerId="ADAL" clId="{135E66BE-4737-424A-90D0-6E1131EFEA81}" dt="2023-01-27T14:54:14.347" v="260" actId="47"/>
        <pc:sldMkLst>
          <pc:docMk/>
          <pc:sldMk cId="4221313708" sldId="537"/>
        </pc:sldMkLst>
      </pc:sldChg>
      <pc:sldChg chg="modSp mod">
        <pc:chgData name="Alan Soloway" userId="0fba1a10-d962-45e3-b40e-c1d035eec118" providerId="ADAL" clId="{135E66BE-4737-424A-90D0-6E1131EFEA81}" dt="2023-02-08T13:04:09.702" v="539" actId="20577"/>
        <pc:sldMkLst>
          <pc:docMk/>
          <pc:sldMk cId="512542430" sldId="548"/>
        </pc:sldMkLst>
        <pc:graphicFrameChg chg="mod modGraphic">
          <ac:chgData name="Alan Soloway" userId="0fba1a10-d962-45e3-b40e-c1d035eec118" providerId="ADAL" clId="{135E66BE-4737-424A-90D0-6E1131EFEA81}" dt="2023-02-08T13:04:09.702" v="539" actId="20577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28:21.866" v="574" actId="20577"/>
        <pc:sldMkLst>
          <pc:docMk/>
          <pc:sldMk cId="355329058" sldId="549"/>
        </pc:sldMkLst>
        <pc:graphicFrameChg chg="modGraphic">
          <ac:chgData name="Alan Soloway" userId="0fba1a10-d962-45e3-b40e-c1d035eec118" providerId="ADAL" clId="{135E66BE-4737-424A-90D0-6E1131EFEA81}" dt="2023-02-08T14:28:21.866" v="574" actId="20577"/>
          <ac:graphicFrameMkLst>
            <pc:docMk/>
            <pc:sldMk cId="355329058" sldId="549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43:52.043" v="564" actId="20577"/>
        <pc:sldMkLst>
          <pc:docMk/>
          <pc:sldMk cId="2613388993" sldId="550"/>
        </pc:sldMkLst>
        <pc:graphicFrameChg chg="mod modGraphic">
          <ac:chgData name="Alan Soloway" userId="0fba1a10-d962-45e3-b40e-c1d035eec118" providerId="ADAL" clId="{135E66BE-4737-424A-90D0-6E1131EFEA81}" dt="2023-02-08T13:43:52.043" v="564" actId="20577"/>
          <ac:graphicFrameMkLst>
            <pc:docMk/>
            <pc:sldMk cId="2613388993" sldId="550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28:01.187" v="545" actId="20577"/>
        <pc:sldMkLst>
          <pc:docMk/>
          <pc:sldMk cId="316022195" sldId="551"/>
        </pc:sldMkLst>
        <pc:graphicFrameChg chg="mod modGraphic">
          <ac:chgData name="Alan Soloway" userId="0fba1a10-d962-45e3-b40e-c1d035eec118" providerId="ADAL" clId="{135E66BE-4737-424A-90D0-6E1131EFEA81}" dt="2023-02-08T13:28:01.187" v="545" actId="20577"/>
          <ac:graphicFrameMkLst>
            <pc:docMk/>
            <pc:sldMk cId="316022195" sldId="551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37:45.124" v="554" actId="20577"/>
        <pc:sldMkLst>
          <pc:docMk/>
          <pc:sldMk cId="2040643138" sldId="554"/>
        </pc:sldMkLst>
        <pc:graphicFrameChg chg="mod modGraphic">
          <ac:chgData name="Alan Soloway" userId="0fba1a10-d962-45e3-b40e-c1d035eec118" providerId="ADAL" clId="{135E66BE-4737-424A-90D0-6E1131EFEA81}" dt="2023-02-08T13:37:45.124" v="554" actId="20577"/>
          <ac:graphicFrameMkLst>
            <pc:docMk/>
            <pc:sldMk cId="2040643138" sldId="554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1-27T15:08:18.476" v="389"/>
        <pc:sldMkLst>
          <pc:docMk/>
          <pc:sldMk cId="1933440298" sldId="555"/>
        </pc:sldMkLst>
        <pc:graphicFrameChg chg="mod modGraphic">
          <ac:chgData name="Alan Soloway" userId="0fba1a10-d962-45e3-b40e-c1d035eec118" providerId="ADAL" clId="{135E66BE-4737-424A-90D0-6E1131EFEA81}" dt="2023-01-27T15:08:18.476" v="389"/>
          <ac:graphicFrameMkLst>
            <pc:docMk/>
            <pc:sldMk cId="1933440298" sldId="555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04:13.113" v="571" actId="20577"/>
        <pc:sldMkLst>
          <pc:docMk/>
          <pc:sldMk cId="2536790608" sldId="556"/>
        </pc:sldMkLst>
        <pc:graphicFrameChg chg="mod modGraphic">
          <ac:chgData name="Alan Soloway" userId="0fba1a10-d962-45e3-b40e-c1d035eec118" providerId="ADAL" clId="{135E66BE-4737-424A-90D0-6E1131EFEA81}" dt="2023-02-08T14:04:13.113" v="571" actId="20577"/>
          <ac:graphicFrameMkLst>
            <pc:docMk/>
            <pc:sldMk cId="2536790608" sldId="556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5:19.222" v="451" actId="20577"/>
        <pc:sldMkLst>
          <pc:docMk/>
          <pc:sldMk cId="116075426" sldId="557"/>
        </pc:sldMkLst>
        <pc:graphicFrameChg chg="mod modGraphic">
          <ac:chgData name="Alan Soloway" userId="0fba1a10-d962-45e3-b40e-c1d035eec118" providerId="ADAL" clId="{135E66BE-4737-424A-90D0-6E1131EFEA81}" dt="2023-01-31T20:15:19.222" v="451" actId="20577"/>
          <ac:graphicFrameMkLst>
            <pc:docMk/>
            <pc:sldMk cId="116075426" sldId="557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0T15:58:43.605" v="422" actId="21"/>
        <pc:sldMkLst>
          <pc:docMk/>
          <pc:sldMk cId="2021349479" sldId="558"/>
        </pc:sldMkLst>
        <pc:graphicFrameChg chg="modGraphic">
          <ac:chgData name="Alan Soloway" userId="0fba1a10-d962-45e3-b40e-c1d035eec118" providerId="ADAL" clId="{135E66BE-4737-424A-90D0-6E1131EFEA81}" dt="2023-01-30T15:58:43.605" v="422" actId="21"/>
          <ac:graphicFrameMkLst>
            <pc:docMk/>
            <pc:sldMk cId="2021349479" sldId="558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4:36.542" v="446" actId="14734"/>
        <pc:sldMkLst>
          <pc:docMk/>
          <pc:sldMk cId="1652790362" sldId="559"/>
        </pc:sldMkLst>
        <pc:graphicFrameChg chg="modGraphic">
          <ac:chgData name="Alan Soloway" userId="0fba1a10-d962-45e3-b40e-c1d035eec118" providerId="ADAL" clId="{135E66BE-4737-424A-90D0-6E1131EFEA81}" dt="2023-01-31T20:14:36.542" v="446" actId="14734"/>
          <ac:graphicFrameMkLst>
            <pc:docMk/>
            <pc:sldMk cId="1652790362" sldId="559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2-07T14:31:29.203" v="486" actId="20577"/>
        <pc:sldMkLst>
          <pc:docMk/>
          <pc:sldMk cId="4187466204" sldId="560"/>
        </pc:sldMkLst>
        <pc:spChg chg="mod">
          <ac:chgData name="Alan Soloway" userId="0fba1a10-d962-45e3-b40e-c1d035eec118" providerId="ADAL" clId="{135E66BE-4737-424A-90D0-6E1131EFEA81}" dt="2023-02-07T14:31:29.203" v="486" actId="20577"/>
          <ac:spMkLst>
            <pc:docMk/>
            <pc:sldMk cId="4187466204" sldId="560"/>
            <ac:spMk id="28674" creationId="{00000000-0000-0000-0000-000000000000}"/>
          </ac:spMkLst>
        </pc:spChg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8"/>
        </pc:sldMkLst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9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0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1"/>
        </pc:sldMkLst>
      </pc:sldChg>
      <pc:sldMasterChg chg="addSp delSp modSp mod">
        <pc:chgData name="Alan Soloway" userId="0fba1a10-d962-45e3-b40e-c1d035eec118" providerId="ADAL" clId="{135E66BE-4737-424A-90D0-6E1131EFEA81}" dt="2023-02-09T20:53:47.507" v="602" actId="1076"/>
        <pc:sldMasterMkLst>
          <pc:docMk/>
          <pc:sldMasterMk cId="0" sldId="2147485146"/>
        </pc:sldMasterMkLst>
        <pc:spChg chg="add mod">
          <ac:chgData name="Alan Soloway" userId="0fba1a10-d962-45e3-b40e-c1d035eec118" providerId="ADAL" clId="{135E66BE-4737-424A-90D0-6E1131EFEA81}" dt="2023-02-09T20:53:47.507" v="602" actId="1076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135E66BE-4737-424A-90D0-6E1131EFEA81}" dt="2023-02-09T20:53:21.650" v="587" actId="20577"/>
          <ac:spMkLst>
            <pc:docMk/>
            <pc:sldMasterMk cId="0" sldId="2147485146"/>
            <ac:spMk id="7" creationId="{00000000-0000-0000-0000-000000000000}"/>
          </ac:spMkLst>
        </pc:spChg>
        <pc:spChg chg="del">
          <ac:chgData name="Alan Soloway" userId="0fba1a10-d962-45e3-b40e-c1d035eec118" providerId="ADAL" clId="{135E66BE-4737-424A-90D0-6E1131EFEA81}" dt="2023-01-27T14:47:22.269" v="0" actId="478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SA6#57, 9 – 14 October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2023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S6-232789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mailto:asoloway@QTI.QUALCOMM.COM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asoloway@QTI.QUALCOMM.COM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SA6#57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2024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095"/>
            <a:ext cx="10515600" cy="4351338"/>
          </a:xfrm>
        </p:spPr>
        <p:txBody>
          <a:bodyPr/>
          <a:lstStyle/>
          <a:p>
            <a:r>
              <a:rPr lang="en-US" sz="2100" b="0" dirty="0"/>
              <a:t>Jan/February WGs: 			F2F in Europe </a:t>
            </a:r>
          </a:p>
          <a:p>
            <a:r>
              <a:rPr lang="en-US" sz="2100" b="0" dirty="0"/>
              <a:t>March TSGs: 				F2F in Maastricht/NL</a:t>
            </a:r>
          </a:p>
          <a:p>
            <a:r>
              <a:rPr lang="en-US" sz="2100" b="0" dirty="0"/>
              <a:t>April WGs: 				F2F in China</a:t>
            </a:r>
          </a:p>
          <a:p>
            <a:r>
              <a:rPr lang="en-US" sz="2100" b="0" dirty="0"/>
              <a:t>May WGs:				F2F RAN in Japan, SA in Korea, CT in India</a:t>
            </a:r>
          </a:p>
          <a:p>
            <a:r>
              <a:rPr lang="en-US" sz="2100" b="0" dirty="0"/>
              <a:t>June TSGs:				F2F in China</a:t>
            </a:r>
          </a:p>
          <a:p>
            <a:r>
              <a:rPr lang="en-US" sz="2100" b="0" dirty="0"/>
              <a:t>August WGs:				F2F in Maastricht/NL</a:t>
            </a:r>
          </a:p>
          <a:p>
            <a:r>
              <a:rPr lang="en-US" sz="2100" b="0" dirty="0"/>
              <a:t>September TSGs:			F2F in Melbourne/AUS</a:t>
            </a:r>
          </a:p>
          <a:p>
            <a:r>
              <a:rPr lang="en-US" sz="2100" b="0" dirty="0"/>
              <a:t>October WGs:				F2F RAN in China, SA in India, CT in China</a:t>
            </a:r>
          </a:p>
          <a:p>
            <a:r>
              <a:rPr lang="en-US" sz="2100" b="0" dirty="0"/>
              <a:t>November WGs:			F2F in Orlando/US</a:t>
            </a:r>
          </a:p>
          <a:p>
            <a:r>
              <a:rPr lang="en-US" sz="2100" b="0" dirty="0"/>
              <a:t>December TSGs:			F2F in Europe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2025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094"/>
            <a:ext cx="10515600" cy="4543643"/>
          </a:xfrm>
        </p:spPr>
        <p:txBody>
          <a:bodyPr/>
          <a:lstStyle/>
          <a:p>
            <a:r>
              <a:rPr lang="en-US" sz="1600" b="0" dirty="0"/>
              <a:t>Feb 17-21  CT WGs, SA WGs, RAN WGs: 		F2F in Europe</a:t>
            </a:r>
          </a:p>
          <a:p>
            <a:r>
              <a:rPr lang="en-US" sz="1600" b="0" dirty="0"/>
              <a:t>March 10-14 TSGs:	 			F2F in Korea</a:t>
            </a:r>
          </a:p>
          <a:p>
            <a:r>
              <a:rPr lang="en-US" sz="1600" b="0" dirty="0"/>
              <a:t>April </a:t>
            </a:r>
            <a:r>
              <a:rPr lang="en-US" sz="1600" dirty="0"/>
              <a:t>7-11</a:t>
            </a:r>
            <a:r>
              <a:rPr lang="en-US" sz="1600" baseline="30000" dirty="0"/>
              <a:t> </a:t>
            </a:r>
            <a:r>
              <a:rPr lang="en-US" sz="1600" b="0" dirty="0"/>
              <a:t>CT1/3/4, SA2/3/4/5/6, RAN1/2/3/4 WGs: 	F2F in Europe</a:t>
            </a:r>
          </a:p>
          <a:p>
            <a:r>
              <a:rPr lang="en-US" sz="1600" b="0" dirty="0"/>
              <a:t>May 19-23 RAN and CT WGs:			F2F in [China – TBC in Dec/2023]</a:t>
            </a:r>
          </a:p>
          <a:p>
            <a:r>
              <a:rPr lang="en-US" sz="1600" b="0" dirty="0"/>
              <a:t>May 19-23 SA WGs:			F2F in Japan</a:t>
            </a:r>
          </a:p>
          <a:p>
            <a:r>
              <a:rPr lang="en-US" sz="1600" b="0" dirty="0"/>
              <a:t>June 9-13 TSGs:				F2F in [China – TBC in Dec/2023]</a:t>
            </a:r>
          </a:p>
          <a:p>
            <a:r>
              <a:rPr lang="en-US" sz="1600" b="0" dirty="0"/>
              <a:t>August 25-29 CT WGs, SA WGs:		F2F in Europe </a:t>
            </a:r>
          </a:p>
          <a:p>
            <a:r>
              <a:rPr lang="en-US" sz="1600" b="0" dirty="0"/>
              <a:t>August 25-29 RAN WGs:			F2F in [India – TBC in Dec/2023]</a:t>
            </a:r>
          </a:p>
          <a:p>
            <a:r>
              <a:rPr lang="en-US" sz="1600" b="0" dirty="0"/>
              <a:t>September 15-19 TSGs:			F2F in Europe</a:t>
            </a:r>
          </a:p>
          <a:p>
            <a:r>
              <a:rPr lang="en-US" sz="1600" b="0" dirty="0"/>
              <a:t>Oct 13- 17 RAN1/2/3/4 WGs:			F2F in Europe</a:t>
            </a:r>
          </a:p>
          <a:p>
            <a:r>
              <a:rPr lang="en-US" sz="1600" b="0" dirty="0"/>
              <a:t>Oct 13-17 SA2/3/4/5/6 and CT1/3/4 WGs:	F2F in [China – TBC in Dec/2023]</a:t>
            </a:r>
          </a:p>
          <a:p>
            <a:r>
              <a:rPr lang="en-US" sz="1600" b="0" dirty="0"/>
              <a:t>November 17-21 CT WGs, SA WGs, RAN WGs:	F2F in [NA – TBC in Dec/2023]</a:t>
            </a:r>
          </a:p>
          <a:p>
            <a:r>
              <a:rPr lang="en-US" sz="1600" b="0" dirty="0"/>
              <a:t>Dec 8-12 TSGs:				F2F in [NA – TBC in Dec/2023]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2025 plan – points to note (1/2)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30730"/>
            <a:ext cx="10515600" cy="3755367"/>
          </a:xfrm>
        </p:spPr>
        <p:txBody>
          <a:bodyPr/>
          <a:lstStyle/>
          <a:p>
            <a:r>
              <a:rPr lang="en-US" sz="2400" b="0" dirty="0"/>
              <a:t>3GPP is addressing cost pressures and CO2 emission targets by putting a hard cap on F2F meetings considerably </a:t>
            </a:r>
            <a:r>
              <a:rPr lang="en-US" sz="2400" b="1" u="sng" dirty="0"/>
              <a:t>reducing the overall number of F2F meetings </a:t>
            </a:r>
            <a:r>
              <a:rPr lang="en-US" sz="2400" b="0" dirty="0"/>
              <a:t>compared to pre-Covid</a:t>
            </a:r>
          </a:p>
          <a:p>
            <a:r>
              <a:rPr lang="en-US" sz="2400" b="0" dirty="0"/>
              <a:t>Number of F2F meetings has a </a:t>
            </a:r>
            <a:r>
              <a:rPr lang="en-US" sz="2400" b="1" u="sng" dirty="0"/>
              <a:t>strict cap of 6 </a:t>
            </a:r>
            <a:r>
              <a:rPr lang="en-US" sz="2400" b="0" dirty="0"/>
              <a:t>for the following groups:</a:t>
            </a:r>
            <a:br>
              <a:rPr lang="en-US" sz="2400" b="0" dirty="0"/>
            </a:br>
            <a:r>
              <a:rPr lang="en-US" sz="2400" b="0" dirty="0"/>
              <a:t>SA2, SA3, SA5, SA6, CT1, CT3, CT4, RAN1/2/3/4</a:t>
            </a:r>
          </a:p>
          <a:p>
            <a:r>
              <a:rPr lang="en-US" sz="2400" b="0" dirty="0"/>
              <a:t>Number of F2F meetings has a </a:t>
            </a:r>
            <a:r>
              <a:rPr lang="en-US" sz="2400" b="1" u="sng" dirty="0"/>
              <a:t>strict cap of 4</a:t>
            </a:r>
            <a:r>
              <a:rPr lang="en-US" sz="2400" b="0" dirty="0"/>
              <a:t> for the following groups:</a:t>
            </a:r>
            <a:br>
              <a:rPr lang="en-US" sz="2400" b="0" dirty="0"/>
            </a:br>
            <a:r>
              <a:rPr lang="en-US" sz="2400" b="0" dirty="0"/>
              <a:t>SA1, SA4, CT6, RAN5</a:t>
            </a:r>
          </a:p>
          <a:p>
            <a:r>
              <a:rPr lang="en-US" sz="2400" b="0" dirty="0"/>
              <a:t>WGs are encouraged to have less F2F meetings than the designated cap, and are requested to provide feedback to MHPG by TSG#102 in Dec/2023.</a:t>
            </a:r>
          </a:p>
          <a:p>
            <a:endParaRPr lang="en-US" sz="2100" b="0" dirty="0"/>
          </a:p>
        </p:txBody>
      </p:sp>
    </p:spTree>
    <p:extLst>
      <p:ext uri="{BB962C8B-B14F-4D97-AF65-F5344CB8AC3E}">
        <p14:creationId xmlns:p14="http://schemas.microsoft.com/office/powerpoint/2010/main" val="113448857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2025 plan – points to note (2/2)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6008"/>
            <a:ext cx="10515600" cy="3334953"/>
          </a:xfrm>
        </p:spPr>
        <p:txBody>
          <a:bodyPr/>
          <a:lstStyle/>
          <a:p>
            <a:r>
              <a:rPr lang="en-US" sz="2400" b="0" dirty="0"/>
              <a:t>In case hosting offers are received from individual companies or other organizations, these offers would need to be worked into the overall plan. </a:t>
            </a:r>
            <a:br>
              <a:rPr lang="en-US" sz="2400" b="0" dirty="0"/>
            </a:br>
            <a:r>
              <a:rPr lang="en-US" sz="2400" b="0" dirty="0"/>
              <a:t>I.e., these offers would NOT entail additional F2F meetings.</a:t>
            </a:r>
          </a:p>
          <a:p>
            <a:r>
              <a:rPr lang="en-US" sz="2400" b="0" dirty="0"/>
              <a:t>E-meetings (ordinary or ad-hoc) on top of the strict cap are not expected to be needed. Any exceptional need will have to be discussed and decided by the parent TSG.</a:t>
            </a:r>
          </a:p>
          <a:p>
            <a:r>
              <a:rPr lang="en-US" sz="2400" dirty="0"/>
              <a:t> Some locations for 2025 are noted as “TBC” for now. MHPG plans to finalize these by December/2023.</a:t>
            </a:r>
            <a:endParaRPr lang="en-US" sz="2400" b="0" dirty="0"/>
          </a:p>
          <a:p>
            <a:endParaRPr lang="en-US" sz="2100" b="0" dirty="0"/>
          </a:p>
        </p:txBody>
      </p:sp>
    </p:spTree>
    <p:extLst>
      <p:ext uri="{BB962C8B-B14F-4D97-AF65-F5344CB8AC3E}">
        <p14:creationId xmlns:p14="http://schemas.microsoft.com/office/powerpoint/2010/main" val="13320759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Remote access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094"/>
            <a:ext cx="10515600" cy="4343947"/>
          </a:xfrm>
        </p:spPr>
        <p:txBody>
          <a:bodyPr/>
          <a:lstStyle/>
          <a:p>
            <a:pPr marL="0" indent="0">
              <a:buNone/>
            </a:pPr>
            <a:endParaRPr lang="en-HU" sz="2200" u="sng" dirty="0"/>
          </a:p>
          <a:p>
            <a:pPr marL="0" indent="0">
              <a:buNone/>
            </a:pPr>
            <a:r>
              <a:rPr lang="en-HU" sz="2400" u="sng" dirty="0"/>
              <a:t>2024 onwards:</a:t>
            </a:r>
          </a:p>
          <a:p>
            <a:pPr marL="0" indent="0">
              <a:buNone/>
            </a:pPr>
            <a:r>
              <a:rPr lang="en-GB" sz="2400" b="0" dirty="0"/>
              <a:t>1-way GTW/Teams will be provided for all F2F TSG and WG meetings.</a:t>
            </a:r>
          </a:p>
          <a:p>
            <a:pPr marL="0" indent="0">
              <a:buNone/>
            </a:pPr>
            <a:r>
              <a:rPr lang="en-GB" sz="2400" b="0" dirty="0"/>
              <a:t>Assuming all meeting locations are well accessible to all IMs (e.g. visa, etc…).</a:t>
            </a:r>
          </a:p>
          <a:p>
            <a:pPr marL="0" indent="0">
              <a:buNone/>
            </a:pPr>
            <a:r>
              <a:rPr lang="en-GB" sz="2400" b="0" dirty="0"/>
              <a:t>Need for remote access to be periodically re-evaluated.</a:t>
            </a:r>
          </a:p>
          <a:p>
            <a:pPr marL="0" indent="0">
              <a:buNone/>
            </a:pPr>
            <a:br>
              <a:rPr lang="en-GB" sz="2400" b="0" dirty="0"/>
            </a:br>
            <a:r>
              <a:rPr lang="en-GB" sz="2400" b="0" dirty="0"/>
              <a:t>For 1-way remote access OPs are expected to provide the necessary infrastructure, even though it is understood that IT glitches may occur and 1-way remote access might not always be available.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4464826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SA6 Chair Election</a:t>
            </a:r>
          </a:p>
        </p:txBody>
      </p:sp>
    </p:spTree>
    <p:extLst>
      <p:ext uri="{BB962C8B-B14F-4D97-AF65-F5344CB8AC3E}">
        <p14:creationId xmlns:p14="http://schemas.microsoft.com/office/powerpoint/2010/main" val="216358086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Chair Election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2963275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Current Chair Term</a:t>
            </a:r>
          </a:p>
          <a:p>
            <a:pPr marL="811587" lvl="1" indent="-354387">
              <a:defRPr/>
            </a:pPr>
            <a:endParaRPr lang="en-US" altLang="en-US" sz="2000" dirty="0"/>
          </a:p>
          <a:p>
            <a:pPr marL="354387" indent="-354387">
              <a:defRPr/>
            </a:pPr>
            <a:endParaRPr lang="en-US" altLang="en-US" sz="2400" dirty="0"/>
          </a:p>
          <a:p>
            <a:pPr marL="354387" indent="-354387">
              <a:defRPr/>
            </a:pPr>
            <a:r>
              <a:rPr lang="en-US" altLang="en-US" sz="2400" dirty="0"/>
              <a:t>Schedule</a:t>
            </a:r>
          </a:p>
          <a:p>
            <a:pPr marL="811587" lvl="1" indent="-354387">
              <a:defRPr/>
            </a:pPr>
            <a:r>
              <a:rPr lang="en-US" altLang="en-US" sz="2000" dirty="0"/>
              <a:t>An election will be scheduled for SA6#59 (February 2024)</a:t>
            </a:r>
          </a:p>
          <a:p>
            <a:pPr marL="811587" lvl="1" indent="-354387">
              <a:defRPr/>
            </a:pPr>
            <a:endParaRPr lang="en-US" altLang="en-US" sz="2000" dirty="0"/>
          </a:p>
          <a:p>
            <a:pPr marL="354387" indent="-354387">
              <a:defRPr/>
            </a:pPr>
            <a:r>
              <a:rPr lang="en-GB" altLang="en-US" sz="2400" dirty="0"/>
              <a:t>My Announcement</a:t>
            </a:r>
          </a:p>
          <a:p>
            <a:pPr marL="457200" lvl="1" indent="0">
              <a:buNone/>
              <a:defRPr/>
            </a:pPr>
            <a:endParaRPr lang="en-GB" altLang="en-US" sz="4000" b="1" i="1" u="sng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endParaRPr lang="en-GB" altLang="en-US" sz="24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E967A8A-1FE4-C336-89B4-AA635A3B66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875441"/>
              </p:ext>
            </p:extLst>
          </p:nvPr>
        </p:nvGraphicFramePr>
        <p:xfrm>
          <a:off x="809210" y="2017444"/>
          <a:ext cx="10573579" cy="365760"/>
        </p:xfrm>
        <a:graphic>
          <a:graphicData uri="http://schemas.openxmlformats.org/drawingml/2006/table">
            <a:tbl>
              <a:tblPr/>
              <a:tblGrid>
                <a:gridCol w="2517566">
                  <a:extLst>
                    <a:ext uri="{9D8B030D-6E8A-4147-A177-3AD203B41FA5}">
                      <a16:colId xmlns:a16="http://schemas.microsoft.com/office/drawing/2014/main" val="1097257774"/>
                    </a:ext>
                  </a:extLst>
                </a:gridCol>
                <a:gridCol w="3262038">
                  <a:extLst>
                    <a:ext uri="{9D8B030D-6E8A-4147-A177-3AD203B41FA5}">
                      <a16:colId xmlns:a16="http://schemas.microsoft.com/office/drawing/2014/main" val="3808736229"/>
                    </a:ext>
                  </a:extLst>
                </a:gridCol>
                <a:gridCol w="1202635">
                  <a:extLst>
                    <a:ext uri="{9D8B030D-6E8A-4147-A177-3AD203B41FA5}">
                      <a16:colId xmlns:a16="http://schemas.microsoft.com/office/drawing/2014/main" val="3207053908"/>
                    </a:ext>
                  </a:extLst>
                </a:gridCol>
                <a:gridCol w="1476624">
                  <a:extLst>
                    <a:ext uri="{9D8B030D-6E8A-4147-A177-3AD203B41FA5}">
                      <a16:colId xmlns:a16="http://schemas.microsoft.com/office/drawing/2014/main" val="3712101312"/>
                    </a:ext>
                  </a:extLst>
                </a:gridCol>
                <a:gridCol w="2114716">
                  <a:extLst>
                    <a:ext uri="{9D8B030D-6E8A-4147-A177-3AD203B41FA5}">
                      <a16:colId xmlns:a16="http://schemas.microsoft.com/office/drawing/2014/main" val="4962046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u="none" strike="noStrike" dirty="0">
                          <a:solidFill>
                            <a:srgbClr val="4B900E"/>
                          </a:solidFill>
                          <a:effectLst/>
                          <a:hlinkClick r:id="rId2"/>
                        </a:rPr>
                        <a:t>SOLOWAY, Alan</a:t>
                      </a:r>
                      <a:endParaRPr lang="en-US" dirty="0">
                        <a:effectLst/>
                      </a:endParaRPr>
                    </a:p>
                  </a:txBody>
                  <a:tcPr>
                    <a:lnL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F8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Qualcomm Incorporated</a:t>
                      </a:r>
                    </a:p>
                  </a:txBody>
                  <a:tcPr>
                    <a:lnL w="4763" cap="flat" cmpd="sng" algn="ctr">
                      <a:solidFill>
                        <a:srgbClr val="F8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50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F8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F8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ATIS</a:t>
                      </a:r>
                    </a:p>
                  </a:txBody>
                  <a:tcPr>
                    <a:lnL w="4763" cap="flat" cmpd="sng" algn="ctr">
                      <a:solidFill>
                        <a:srgbClr val="50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50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50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2022-02-22</a:t>
                      </a:r>
                    </a:p>
                  </a:txBody>
                  <a:tcPr>
                    <a:lnL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Elected at SA6#47-e</a:t>
                      </a:r>
                    </a:p>
                  </a:txBody>
                  <a:tcPr>
                    <a:lnL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34169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38178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Chair Election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2963275"/>
          </a:xfrm>
        </p:spPr>
        <p:txBody>
          <a:bodyPr/>
          <a:lstStyle/>
          <a:p>
            <a:pPr marL="354387" indent="-354387">
              <a:defRPr/>
            </a:pPr>
            <a:r>
              <a:rPr lang="en-US" altLang="en-US" sz="2400" dirty="0"/>
              <a:t>Current Chair Term</a:t>
            </a:r>
          </a:p>
          <a:p>
            <a:pPr marL="811587" lvl="1" indent="-354387">
              <a:defRPr/>
            </a:pPr>
            <a:endParaRPr lang="en-US" altLang="en-US" sz="2000" dirty="0"/>
          </a:p>
          <a:p>
            <a:pPr marL="354387" indent="-354387">
              <a:defRPr/>
            </a:pPr>
            <a:endParaRPr lang="en-US" altLang="en-US" sz="2400" dirty="0"/>
          </a:p>
          <a:p>
            <a:pPr marL="354387" indent="-354387">
              <a:defRPr/>
            </a:pPr>
            <a:r>
              <a:rPr lang="en-US" altLang="en-US" sz="2400" dirty="0"/>
              <a:t>Schedule</a:t>
            </a:r>
          </a:p>
          <a:p>
            <a:pPr marL="811587" lvl="1" indent="-354387">
              <a:defRPr/>
            </a:pPr>
            <a:r>
              <a:rPr lang="en-US" altLang="en-US" sz="2000" dirty="0"/>
              <a:t>An election will be scheduled for SA6#59 (February 2024)</a:t>
            </a:r>
          </a:p>
          <a:p>
            <a:pPr marL="811587" lvl="1" indent="-354387">
              <a:defRPr/>
            </a:pPr>
            <a:endParaRPr lang="en-US" altLang="en-US" sz="2000" dirty="0"/>
          </a:p>
          <a:p>
            <a:pPr marL="354387" indent="-354387">
              <a:defRPr/>
            </a:pPr>
            <a:r>
              <a:rPr lang="en-GB" altLang="en-US" sz="2400" dirty="0"/>
              <a:t>My Announcement</a:t>
            </a:r>
          </a:p>
          <a:p>
            <a:pPr marL="457200" lvl="1" indent="0">
              <a:buNone/>
              <a:defRPr/>
            </a:pPr>
            <a:endParaRPr lang="en-GB" altLang="en-US" sz="4000" b="1" i="1" u="sng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endParaRPr lang="en-GB" altLang="en-US" sz="24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E967A8A-1FE4-C336-89B4-AA635A3B666D}"/>
              </a:ext>
            </a:extLst>
          </p:cNvPr>
          <p:cNvGraphicFramePr>
            <a:graphicFrameLocks noGrp="1"/>
          </p:cNvGraphicFramePr>
          <p:nvPr/>
        </p:nvGraphicFramePr>
        <p:xfrm>
          <a:off x="809210" y="2017444"/>
          <a:ext cx="10573579" cy="365760"/>
        </p:xfrm>
        <a:graphic>
          <a:graphicData uri="http://schemas.openxmlformats.org/drawingml/2006/table">
            <a:tbl>
              <a:tblPr/>
              <a:tblGrid>
                <a:gridCol w="2517566">
                  <a:extLst>
                    <a:ext uri="{9D8B030D-6E8A-4147-A177-3AD203B41FA5}">
                      <a16:colId xmlns:a16="http://schemas.microsoft.com/office/drawing/2014/main" val="1097257774"/>
                    </a:ext>
                  </a:extLst>
                </a:gridCol>
                <a:gridCol w="3262038">
                  <a:extLst>
                    <a:ext uri="{9D8B030D-6E8A-4147-A177-3AD203B41FA5}">
                      <a16:colId xmlns:a16="http://schemas.microsoft.com/office/drawing/2014/main" val="3808736229"/>
                    </a:ext>
                  </a:extLst>
                </a:gridCol>
                <a:gridCol w="1202635">
                  <a:extLst>
                    <a:ext uri="{9D8B030D-6E8A-4147-A177-3AD203B41FA5}">
                      <a16:colId xmlns:a16="http://schemas.microsoft.com/office/drawing/2014/main" val="3207053908"/>
                    </a:ext>
                  </a:extLst>
                </a:gridCol>
                <a:gridCol w="1476624">
                  <a:extLst>
                    <a:ext uri="{9D8B030D-6E8A-4147-A177-3AD203B41FA5}">
                      <a16:colId xmlns:a16="http://schemas.microsoft.com/office/drawing/2014/main" val="3712101312"/>
                    </a:ext>
                  </a:extLst>
                </a:gridCol>
                <a:gridCol w="2114716">
                  <a:extLst>
                    <a:ext uri="{9D8B030D-6E8A-4147-A177-3AD203B41FA5}">
                      <a16:colId xmlns:a16="http://schemas.microsoft.com/office/drawing/2014/main" val="4962046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u="none" strike="noStrike" dirty="0">
                          <a:solidFill>
                            <a:srgbClr val="4B900E"/>
                          </a:solidFill>
                          <a:effectLst/>
                          <a:hlinkClick r:id="rId2"/>
                        </a:rPr>
                        <a:t>SOLOWAY, Alan</a:t>
                      </a:r>
                      <a:endParaRPr lang="en-US" dirty="0">
                        <a:effectLst/>
                      </a:endParaRPr>
                    </a:p>
                  </a:txBody>
                  <a:tcPr>
                    <a:lnL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F8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Qualcomm Incorporated</a:t>
                      </a:r>
                    </a:p>
                  </a:txBody>
                  <a:tcPr>
                    <a:lnL w="4763" cap="flat" cmpd="sng" algn="ctr">
                      <a:solidFill>
                        <a:srgbClr val="F8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50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F8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F8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ATIS</a:t>
                      </a:r>
                    </a:p>
                  </a:txBody>
                  <a:tcPr>
                    <a:lnL w="4763" cap="flat" cmpd="sng" algn="ctr">
                      <a:solidFill>
                        <a:srgbClr val="50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50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50AD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2022-02-22</a:t>
                      </a:r>
                    </a:p>
                  </a:txBody>
                  <a:tcPr>
                    <a:lnL w="4763" cap="flat" cmpd="sng" algn="ctr">
                      <a:solidFill>
                        <a:srgbClr val="10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Elected at SA6#47-e</a:t>
                      </a:r>
                    </a:p>
                  </a:txBody>
                  <a:tcPr>
                    <a:lnL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58AE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341694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DF96072-E646-CB34-0932-4404F3656C14}"/>
              </a:ext>
            </a:extLst>
          </p:cNvPr>
          <p:cNvSpPr txBox="1"/>
          <p:nvPr/>
        </p:nvSpPr>
        <p:spPr>
          <a:xfrm>
            <a:off x="172106" y="4980719"/>
            <a:ext cx="117705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0" algn="ctr">
              <a:buNone/>
              <a:defRPr/>
            </a:pPr>
            <a:r>
              <a:rPr lang="en-GB" altLang="en-US" sz="4000" b="1" i="1" u="sng" dirty="0">
                <a:solidFill>
                  <a:srgbClr val="FF0000"/>
                </a:solidFill>
              </a:rPr>
              <a:t>I will not be running for a second term </a:t>
            </a:r>
            <a:r>
              <a:rPr lang="en-GB" altLang="en-US" sz="4000" b="1" i="1" u="sng" dirty="0">
                <a:solidFill>
                  <a:srgbClr val="FF0000"/>
                </a:solidFill>
                <a:sym typeface="Wingdings" panose="05000000000000000000" pitchFamily="2" charset="2"/>
              </a:rPr>
              <a:t></a:t>
            </a:r>
            <a:endParaRPr lang="en-GB" altLang="en-US" sz="4000" b="1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39083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Post SA6#57</a:t>
            </a:r>
            <a:br>
              <a:rPr lang="en-GB" altLang="en-US" dirty="0"/>
            </a:br>
            <a:r>
              <a:rPr lang="en-GB" altLang="en-US" dirty="0"/>
              <a:t>and</a:t>
            </a:r>
            <a:br>
              <a:rPr lang="en-GB" altLang="en-US" dirty="0"/>
            </a:br>
            <a:r>
              <a:rPr lang="en-GB" altLang="en-US" dirty="0"/>
              <a:t>Pre-SA6#58 </a:t>
            </a:r>
          </a:p>
        </p:txBody>
      </p:sp>
    </p:spTree>
    <p:extLst>
      <p:ext uri="{BB962C8B-B14F-4D97-AF65-F5344CB8AC3E}">
        <p14:creationId xmlns:p14="http://schemas.microsoft.com/office/powerpoint/2010/main" val="1348279600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within one week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within 48 hours of the meeting close</a:t>
            </a:r>
            <a:endParaRPr lang="en-GB" altLang="en-US" sz="2400" dirty="0"/>
          </a:p>
          <a:p>
            <a:pPr marL="354387" indent="-354387">
              <a:defRPr/>
            </a:pPr>
            <a:r>
              <a:rPr lang="en-GB" altLang="en-US" sz="2400" dirty="0"/>
              <a:t>Pre-SA6#58 conference calls (Dates are TBD)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MCGWUE – 1 session (1.5 hours)</a:t>
            </a:r>
          </a:p>
          <a:p>
            <a:pPr marL="767839" lvl="1" indent="-295323">
              <a:defRPr/>
            </a:pPr>
            <a:r>
              <a:rPr lang="en-GB" altLang="en-US" sz="1800" dirty="0"/>
              <a:t>EDGEAPP – 1 session (1 hour)</a:t>
            </a:r>
          </a:p>
          <a:p>
            <a:pPr marL="767839" lvl="1" indent="-295323">
              <a:defRPr/>
            </a:pPr>
            <a:r>
              <a:rPr lang="en-GB" altLang="en-US" sz="1800" dirty="0"/>
              <a:t>AIMLAPP – 1 session (1 hour)</a:t>
            </a:r>
          </a:p>
          <a:p>
            <a:pPr marL="767839" lvl="1" indent="-295323">
              <a:defRPr/>
            </a:pPr>
            <a:r>
              <a:rPr lang="en-GB" altLang="en-US" sz="1800" dirty="0"/>
              <a:t>New Rel-19 SIDs – 1 session (1 hour)</a:t>
            </a:r>
          </a:p>
          <a:p>
            <a:pPr marL="767839" lvl="1" indent="-295323">
              <a:defRPr/>
            </a:pPr>
            <a:r>
              <a:rPr lang="en-GB" altLang="en-US" sz="1800" dirty="0"/>
              <a:t>Exclude holidays</a:t>
            </a:r>
          </a:p>
          <a:p>
            <a:pPr marL="1225039" lvl="2" indent="-295323">
              <a:defRPr/>
            </a:pPr>
            <a:r>
              <a:rPr lang="en-GB" altLang="en-US" sz="1400"/>
              <a:t>Dussehra Festival (October 14-25)</a:t>
            </a: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FEE0C-5720-8437-6BE4-42E8F24F3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Rel-19 Planning</a:t>
            </a:r>
          </a:p>
        </p:txBody>
      </p:sp>
    </p:spTree>
    <p:extLst>
      <p:ext uri="{BB962C8B-B14F-4D97-AF65-F5344CB8AC3E}">
        <p14:creationId xmlns:p14="http://schemas.microsoft.com/office/powerpoint/2010/main" val="41456536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Rel-19 Planning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97FF2E0-253A-7DB7-5855-2C4CEAF376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873473"/>
              </p:ext>
            </p:extLst>
          </p:nvPr>
        </p:nvGraphicFramePr>
        <p:xfrm>
          <a:off x="248280" y="1671354"/>
          <a:ext cx="11414862" cy="4763140"/>
        </p:xfrm>
        <a:graphic>
          <a:graphicData uri="http://schemas.openxmlformats.org/drawingml/2006/table">
            <a:tbl>
              <a:tblPr/>
              <a:tblGrid>
                <a:gridCol w="454323">
                  <a:extLst>
                    <a:ext uri="{9D8B030D-6E8A-4147-A177-3AD203B41FA5}">
                      <a16:colId xmlns:a16="http://schemas.microsoft.com/office/drawing/2014/main" val="529289170"/>
                    </a:ext>
                  </a:extLst>
                </a:gridCol>
                <a:gridCol w="809263">
                  <a:extLst>
                    <a:ext uri="{9D8B030D-6E8A-4147-A177-3AD203B41FA5}">
                      <a16:colId xmlns:a16="http://schemas.microsoft.com/office/drawing/2014/main" val="79695528"/>
                    </a:ext>
                  </a:extLst>
                </a:gridCol>
                <a:gridCol w="5352491">
                  <a:extLst>
                    <a:ext uri="{9D8B030D-6E8A-4147-A177-3AD203B41FA5}">
                      <a16:colId xmlns:a16="http://schemas.microsoft.com/office/drawing/2014/main" val="3012584204"/>
                    </a:ext>
                  </a:extLst>
                </a:gridCol>
                <a:gridCol w="3265446">
                  <a:extLst>
                    <a:ext uri="{9D8B030D-6E8A-4147-A177-3AD203B41FA5}">
                      <a16:colId xmlns:a16="http://schemas.microsoft.com/office/drawing/2014/main" val="1254060762"/>
                    </a:ext>
                  </a:extLst>
                </a:gridCol>
                <a:gridCol w="553706">
                  <a:extLst>
                    <a:ext uri="{9D8B030D-6E8A-4147-A177-3AD203B41FA5}">
                      <a16:colId xmlns:a16="http://schemas.microsoft.com/office/drawing/2014/main" val="848963521"/>
                    </a:ext>
                  </a:extLst>
                </a:gridCol>
                <a:gridCol w="511113">
                  <a:extLst>
                    <a:ext uri="{9D8B030D-6E8A-4147-A177-3AD203B41FA5}">
                      <a16:colId xmlns:a16="http://schemas.microsoft.com/office/drawing/2014/main" val="1555286775"/>
                    </a:ext>
                  </a:extLst>
                </a:gridCol>
                <a:gridCol w="468520">
                  <a:extLst>
                    <a:ext uri="{9D8B030D-6E8A-4147-A177-3AD203B41FA5}">
                      <a16:colId xmlns:a16="http://schemas.microsoft.com/office/drawing/2014/main" val="1968426377"/>
                    </a:ext>
                  </a:extLst>
                </a:gridCol>
              </a:tblGrid>
              <a:tr h="25017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SA6 Rel-19 SI/</a:t>
                      </a:r>
                      <a:r>
                        <a:rPr lang="fr-FR" sz="1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WIs</a:t>
                      </a:r>
                      <a:r>
                        <a:rPr lang="fr-FR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 - </a:t>
                      </a:r>
                      <a:r>
                        <a:rPr lang="fr-FR" sz="1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TUs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7760391"/>
                  </a:ext>
                </a:extLst>
              </a:tr>
              <a:tr h="4100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Sl.No.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Tdoc #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TUs (SID)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TUs (WID)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Total TUs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9804153"/>
                  </a:ext>
                </a:extLst>
              </a:tr>
              <a:tr h="3444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SP-230692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sharing of administrative configuration between interconnected MC service systems (MCShAC)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Andreas Flander, BDBOS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271917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SP-230780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Railways specific Enhancements to Mission Critical Services (FRMCS_Ph5)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Oettl, Martin, Nokia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457313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SP-230781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Architecture for MSGin5G Service Phase 3 (5GMARCH_Ph3)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Liu, Yue, China Mobile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771205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SP-230778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enhanced application layer support for location services (FS_eLSAPP)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Liping Wu, CATT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459735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SP-230779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Service aspects for supporting the eMMTel Service (FS_eMMTelAPP)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Liu, Yue, China Mobile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404942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S6-232541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for Enhanced Mission Critical Architecture for Rel-19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Motorola Solutions UK Ltd. (Karthik Murugesan)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918091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Application Architecture for UAS applications Phase 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InterDigital (Atle Monrad)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370708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S6-232773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application enablement for Localized Mobile Metaverse Services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(Sapan Shah)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111692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architecture for enabling Edge Applications Phase 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(Hyesung Kim)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936289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S6-232603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SID Study on application layer support for Factories of the Future phase2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 (Weixiang Shao)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524796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Application enabler for XR Services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China Mobile (Suzhou) Software (Shaowen Zheng)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185471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Study on application enablement for Satellite access enabled 5G Services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(Basavaraj (Basu) Pattan)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415431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S6-232777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for study on Sensing enabler for vertical applications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 (Yajie Hu)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840953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S6-232778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layer support for AI/ML services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Lenovo (Emmanouil Pateromichelakis)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7700422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S6-232607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further enhancements on SEALDD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(Cuili Ge)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4638291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S6-232781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Guidelines for CAPIF Usage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NTT DOCOMO INC. (Junpei Uoshima)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70936"/>
                  </a:ext>
                </a:extLst>
              </a:tr>
              <a:tr h="213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S6-232538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layer support for ATSSS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Lenovo (Emmanouil Pateromichelakis)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216547"/>
                  </a:ext>
                </a:extLst>
              </a:tr>
              <a:tr h="207564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931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11083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FEE0C-5720-8437-6BE4-42E8F24F3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Rel-19 Tracking</a:t>
            </a:r>
          </a:p>
        </p:txBody>
      </p:sp>
    </p:spTree>
    <p:extLst>
      <p:ext uri="{BB962C8B-B14F-4D97-AF65-F5344CB8AC3E}">
        <p14:creationId xmlns:p14="http://schemas.microsoft.com/office/powerpoint/2010/main" val="4084208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481312"/>
              </p:ext>
            </p:extLst>
          </p:nvPr>
        </p:nvGraphicFramePr>
        <p:xfrm>
          <a:off x="265862" y="1624577"/>
          <a:ext cx="11034150" cy="262288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4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39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92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69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FS_eMMTelAPP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FS_AIMLAPP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736391"/>
              </p:ext>
            </p:extLst>
          </p:nvPr>
        </p:nvGraphicFramePr>
        <p:xfrm>
          <a:off x="185179" y="1593201"/>
          <a:ext cx="11204480" cy="451620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enhMC </a:t>
                      </a:r>
                      <a:r>
                        <a:rPr lang="en-I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 for Rel-19</a:t>
                      </a:r>
                      <a:endParaRPr lang="en-US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MCShAC – 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FRMCS_Ph5 </a:t>
                      </a:r>
                      <a:r>
                        <a:rPr lang="en-I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5GMARCH_Ph3 </a:t>
                      </a: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SA#105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446808"/>
              </p:ext>
            </p:extLst>
          </p:nvPr>
        </p:nvGraphicFramePr>
        <p:xfrm>
          <a:off x="185179" y="1593201"/>
          <a:ext cx="11204480" cy="363201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Rel-19 Tracking (against allocated TUs)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342E21C-E4A1-0E14-9015-FD9247C7E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7857"/>
              </p:ext>
            </p:extLst>
          </p:nvPr>
        </p:nvGraphicFramePr>
        <p:xfrm>
          <a:off x="526222" y="1460132"/>
          <a:ext cx="10471425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4285">
                  <a:extLst>
                    <a:ext uri="{9D8B030D-6E8A-4147-A177-3AD203B41FA5}">
                      <a16:colId xmlns:a16="http://schemas.microsoft.com/office/drawing/2014/main" val="3021025584"/>
                    </a:ext>
                  </a:extLst>
                </a:gridCol>
                <a:gridCol w="2094285">
                  <a:extLst>
                    <a:ext uri="{9D8B030D-6E8A-4147-A177-3AD203B41FA5}">
                      <a16:colId xmlns:a16="http://schemas.microsoft.com/office/drawing/2014/main" val="2571494839"/>
                    </a:ext>
                  </a:extLst>
                </a:gridCol>
                <a:gridCol w="2094285">
                  <a:extLst>
                    <a:ext uri="{9D8B030D-6E8A-4147-A177-3AD203B41FA5}">
                      <a16:colId xmlns:a16="http://schemas.microsoft.com/office/drawing/2014/main" val="1629423380"/>
                    </a:ext>
                  </a:extLst>
                </a:gridCol>
                <a:gridCol w="2094285">
                  <a:extLst>
                    <a:ext uri="{9D8B030D-6E8A-4147-A177-3AD203B41FA5}">
                      <a16:colId xmlns:a16="http://schemas.microsoft.com/office/drawing/2014/main" val="198581607"/>
                    </a:ext>
                  </a:extLst>
                </a:gridCol>
                <a:gridCol w="2094285">
                  <a:extLst>
                    <a:ext uri="{9D8B030D-6E8A-4147-A177-3AD203B41FA5}">
                      <a16:colId xmlns:a16="http://schemas.microsoft.com/office/drawing/2014/main" val="23084637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SID TUs Allocated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SID TUs Used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WID TUs Allocated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WID TUs Used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060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052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FS_eMMTelAPP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426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FS_AIMLAPP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7772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7819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3423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422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2339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0331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8352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5633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1207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75456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8106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76125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Meeting Planning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28175</TotalTime>
  <Words>1676</Words>
  <Application>Microsoft Office PowerPoint</Application>
  <PresentationFormat>Widescreen</PresentationFormat>
  <Paragraphs>356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Office Theme</vt:lpstr>
      <vt:lpstr>   SA6#57 Work Plan Review</vt:lpstr>
      <vt:lpstr>Rel-19 Planning</vt:lpstr>
      <vt:lpstr>Rel-19 Planning</vt:lpstr>
      <vt:lpstr>Rel-19 Tracking</vt:lpstr>
      <vt:lpstr>Overview: Ongoing Studies</vt:lpstr>
      <vt:lpstr>Overview: Rel-19 Work-Items (1/2)</vt:lpstr>
      <vt:lpstr>Overview: Rel-19 Work-Items (2/2)</vt:lpstr>
      <vt:lpstr>Rel-19 Tracking (against allocated TUs)</vt:lpstr>
      <vt:lpstr>Meeting Planning</vt:lpstr>
      <vt:lpstr>2024 plan for ordinary F2F meetings</vt:lpstr>
      <vt:lpstr>2025 plan for ordinary F2F meetings</vt:lpstr>
      <vt:lpstr>2025 plan – points to note (1/2)</vt:lpstr>
      <vt:lpstr>2025 plan – points to note (2/2)</vt:lpstr>
      <vt:lpstr>Remote access</vt:lpstr>
      <vt:lpstr>SA6 Chair Election</vt:lpstr>
      <vt:lpstr>SA6 Chair Election</vt:lpstr>
      <vt:lpstr>SA6 Chair Election</vt:lpstr>
      <vt:lpstr>Post SA6#57 and Pre-SA6#58 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2253</cp:revision>
  <dcterms:created xsi:type="dcterms:W3CDTF">2010-02-05T13:52:04Z</dcterms:created>
  <dcterms:modified xsi:type="dcterms:W3CDTF">2023-10-13T07:35:18Z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