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 id="2147485164" r:id="rId5"/>
  </p:sldMasterIdLst>
  <p:notesMasterIdLst>
    <p:notesMasterId r:id="rId23"/>
  </p:notesMasterIdLst>
  <p:handoutMasterIdLst>
    <p:handoutMasterId r:id="rId24"/>
  </p:handoutMasterIdLst>
  <p:sldIdLst>
    <p:sldId id="341" r:id="rId6"/>
    <p:sldId id="731" r:id="rId7"/>
    <p:sldId id="548" r:id="rId8"/>
    <p:sldId id="1135" r:id="rId9"/>
    <p:sldId id="1147" r:id="rId10"/>
    <p:sldId id="1140" r:id="rId11"/>
    <p:sldId id="257" r:id="rId12"/>
    <p:sldId id="1148" r:id="rId13"/>
    <p:sldId id="1149" r:id="rId14"/>
    <p:sldId id="1150" r:id="rId15"/>
    <p:sldId id="1151" r:id="rId16"/>
    <p:sldId id="1152" r:id="rId17"/>
    <p:sldId id="1153" r:id="rId18"/>
    <p:sldId id="1144" r:id="rId19"/>
    <p:sldId id="1154" r:id="rId20"/>
    <p:sldId id="1145" r:id="rId21"/>
    <p:sldId id="1146" r:id="rId22"/>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27" autoAdjust="0"/>
    <p:restoredTop sz="94679" autoAdjust="0"/>
  </p:normalViewPr>
  <p:slideViewPr>
    <p:cSldViewPr snapToGrid="0">
      <p:cViewPr varScale="1">
        <p:scale>
          <a:sx n="75" d="100"/>
          <a:sy n="75" d="100"/>
        </p:scale>
        <p:origin x="782" y="5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2304" y="-1382"/>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8385E4-4125-4347-B786-153F40BE5F34}" type="slidenum">
              <a:rPr lang="en-US" smtClean="0"/>
              <a:t>6</a:t>
            </a:fld>
            <a:endParaRPr lang="en-US"/>
          </a:p>
        </p:txBody>
      </p:sp>
    </p:spTree>
    <p:extLst>
      <p:ext uri="{BB962C8B-B14F-4D97-AF65-F5344CB8AC3E}">
        <p14:creationId xmlns:p14="http://schemas.microsoft.com/office/powerpoint/2010/main" val="37284359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8385E4-4125-4347-B786-153F40BE5F34}" type="slidenum">
              <a:rPr lang="en-US" smtClean="0"/>
              <a:t>7</a:t>
            </a:fld>
            <a:endParaRPr lang="en-US"/>
          </a:p>
        </p:txBody>
      </p:sp>
    </p:spTree>
    <p:extLst>
      <p:ext uri="{BB962C8B-B14F-4D97-AF65-F5344CB8AC3E}">
        <p14:creationId xmlns:p14="http://schemas.microsoft.com/office/powerpoint/2010/main" val="3673590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8385E4-4125-4347-B786-153F40BE5F34}" type="slidenum">
              <a:rPr lang="en-US" smtClean="0"/>
              <a:t>8</a:t>
            </a:fld>
            <a:endParaRPr lang="en-US"/>
          </a:p>
        </p:txBody>
      </p:sp>
    </p:spTree>
    <p:extLst>
      <p:ext uri="{BB962C8B-B14F-4D97-AF65-F5344CB8AC3E}">
        <p14:creationId xmlns:p14="http://schemas.microsoft.com/office/powerpoint/2010/main" val="295417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8385E4-4125-4347-B786-153F40BE5F34}" type="slidenum">
              <a:rPr lang="en-US" smtClean="0"/>
              <a:t>9</a:t>
            </a:fld>
            <a:endParaRPr lang="en-US"/>
          </a:p>
        </p:txBody>
      </p:sp>
    </p:spTree>
    <p:extLst>
      <p:ext uri="{BB962C8B-B14F-4D97-AF65-F5344CB8AC3E}">
        <p14:creationId xmlns:p14="http://schemas.microsoft.com/office/powerpoint/2010/main" val="3685999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8385E4-4125-4347-B786-153F40BE5F34}" type="slidenum">
              <a:rPr lang="en-US" smtClean="0"/>
              <a:t>10</a:t>
            </a:fld>
            <a:endParaRPr lang="en-US"/>
          </a:p>
        </p:txBody>
      </p:sp>
    </p:spTree>
    <p:extLst>
      <p:ext uri="{BB962C8B-B14F-4D97-AF65-F5344CB8AC3E}">
        <p14:creationId xmlns:p14="http://schemas.microsoft.com/office/powerpoint/2010/main" val="1170075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8385E4-4125-4347-B786-153F40BE5F34}" type="slidenum">
              <a:rPr lang="en-US" smtClean="0"/>
              <a:t>11</a:t>
            </a:fld>
            <a:endParaRPr lang="en-US"/>
          </a:p>
        </p:txBody>
      </p:sp>
    </p:spTree>
    <p:extLst>
      <p:ext uri="{BB962C8B-B14F-4D97-AF65-F5344CB8AC3E}">
        <p14:creationId xmlns:p14="http://schemas.microsoft.com/office/powerpoint/2010/main" val="2687145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8385E4-4125-4347-B786-153F40BE5F34}" type="slidenum">
              <a:rPr lang="en-US" smtClean="0"/>
              <a:t>12</a:t>
            </a:fld>
            <a:endParaRPr lang="en-US"/>
          </a:p>
        </p:txBody>
      </p:sp>
    </p:spTree>
    <p:extLst>
      <p:ext uri="{BB962C8B-B14F-4D97-AF65-F5344CB8AC3E}">
        <p14:creationId xmlns:p14="http://schemas.microsoft.com/office/powerpoint/2010/main" val="898468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8385E4-4125-4347-B786-153F40BE5F34}" type="slidenum">
              <a:rPr lang="en-US" smtClean="0"/>
              <a:t>13</a:t>
            </a:fld>
            <a:endParaRPr lang="en-US"/>
          </a:p>
        </p:txBody>
      </p:sp>
    </p:spTree>
    <p:extLst>
      <p:ext uri="{BB962C8B-B14F-4D97-AF65-F5344CB8AC3E}">
        <p14:creationId xmlns:p14="http://schemas.microsoft.com/office/powerpoint/2010/main" val="1491614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150992-8EE2-4E9A-AFFD-677F4AE8D509}" type="datetimeFigureOut">
              <a:rPr lang="en-IN" smtClean="0"/>
              <a:t>13-01-2023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7EE1ECD-22FF-4247-AD91-9F6445F0A690}" type="slidenum">
              <a:rPr lang="en-IN" smtClean="0"/>
              <a:t>‹#›</a:t>
            </a:fld>
            <a:endParaRPr lang="en-IN"/>
          </a:p>
        </p:txBody>
      </p:sp>
    </p:spTree>
    <p:extLst>
      <p:ext uri="{BB962C8B-B14F-4D97-AF65-F5344CB8AC3E}">
        <p14:creationId xmlns:p14="http://schemas.microsoft.com/office/powerpoint/2010/main" val="916848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F150992-8EE2-4E9A-AFFD-677F4AE8D509}" type="datetimeFigureOut">
              <a:rPr lang="en-IN" smtClean="0"/>
              <a:t>13-01-2023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7EE1ECD-22FF-4247-AD91-9F6445F0A690}" type="slidenum">
              <a:rPr lang="en-IN" smtClean="0"/>
              <a:t>‹#›</a:t>
            </a:fld>
            <a:endParaRPr lang="en-IN"/>
          </a:p>
        </p:txBody>
      </p:sp>
    </p:spTree>
    <p:extLst>
      <p:ext uri="{BB962C8B-B14F-4D97-AF65-F5344CB8AC3E}">
        <p14:creationId xmlns:p14="http://schemas.microsoft.com/office/powerpoint/2010/main" val="8568060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F150992-8EE2-4E9A-AFFD-677F4AE8D509}" type="datetimeFigureOut">
              <a:rPr lang="en-IN" smtClean="0"/>
              <a:t>13-01-2023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7EE1ECD-22FF-4247-AD91-9F6445F0A690}" type="slidenum">
              <a:rPr lang="en-IN" smtClean="0"/>
              <a:t>‹#›</a:t>
            </a:fld>
            <a:endParaRPr lang="en-IN"/>
          </a:p>
        </p:txBody>
      </p:sp>
    </p:spTree>
    <p:extLst>
      <p:ext uri="{BB962C8B-B14F-4D97-AF65-F5344CB8AC3E}">
        <p14:creationId xmlns:p14="http://schemas.microsoft.com/office/powerpoint/2010/main" val="38000077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F150992-8EE2-4E9A-AFFD-677F4AE8D509}" type="datetimeFigureOut">
              <a:rPr lang="en-IN" smtClean="0"/>
              <a:t>13-01-2023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EE1ECD-22FF-4247-AD91-9F6445F0A690}" type="slidenum">
              <a:rPr lang="en-IN" smtClean="0"/>
              <a:t>‹#›</a:t>
            </a:fld>
            <a:endParaRPr lang="en-IN"/>
          </a:p>
        </p:txBody>
      </p:sp>
    </p:spTree>
    <p:extLst>
      <p:ext uri="{BB962C8B-B14F-4D97-AF65-F5344CB8AC3E}">
        <p14:creationId xmlns:p14="http://schemas.microsoft.com/office/powerpoint/2010/main" val="22200464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F150992-8EE2-4E9A-AFFD-677F4AE8D509}" type="datetimeFigureOut">
              <a:rPr lang="en-IN" smtClean="0"/>
              <a:t>13-01-2023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EE1ECD-22FF-4247-AD91-9F6445F0A690}" type="slidenum">
              <a:rPr lang="en-IN" smtClean="0"/>
              <a:t>‹#›</a:t>
            </a:fld>
            <a:endParaRPr lang="en-IN"/>
          </a:p>
        </p:txBody>
      </p:sp>
    </p:spTree>
    <p:extLst>
      <p:ext uri="{BB962C8B-B14F-4D97-AF65-F5344CB8AC3E}">
        <p14:creationId xmlns:p14="http://schemas.microsoft.com/office/powerpoint/2010/main" val="244471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Tree>
    <p:extLst>
      <p:ext uri="{BB962C8B-B14F-4D97-AF65-F5344CB8AC3E}">
        <p14:creationId xmlns:p14="http://schemas.microsoft.com/office/powerpoint/2010/main" val="3663636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1F150992-8EE2-4E9A-AFFD-677F4AE8D509}" type="datetimeFigureOut">
              <a:rPr lang="en-IN" smtClean="0"/>
              <a:t>13-01-2023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EE1ECD-22FF-4247-AD91-9F6445F0A690}" type="slidenum">
              <a:rPr lang="en-IN" smtClean="0"/>
              <a:t>‹#›</a:t>
            </a:fld>
            <a:endParaRPr lang="en-IN"/>
          </a:p>
        </p:txBody>
      </p:sp>
    </p:spTree>
    <p:extLst>
      <p:ext uri="{BB962C8B-B14F-4D97-AF65-F5344CB8AC3E}">
        <p14:creationId xmlns:p14="http://schemas.microsoft.com/office/powerpoint/2010/main" val="2793334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F150992-8EE2-4E9A-AFFD-677F4AE8D509}" type="datetimeFigureOut">
              <a:rPr lang="en-IN" smtClean="0"/>
              <a:t>13-01-2023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EE1ECD-22FF-4247-AD91-9F6445F0A690}" type="slidenum">
              <a:rPr lang="en-IN" smtClean="0"/>
              <a:t>‹#›</a:t>
            </a:fld>
            <a:endParaRPr lang="en-IN"/>
          </a:p>
        </p:txBody>
      </p:sp>
    </p:spTree>
    <p:extLst>
      <p:ext uri="{BB962C8B-B14F-4D97-AF65-F5344CB8AC3E}">
        <p14:creationId xmlns:p14="http://schemas.microsoft.com/office/powerpoint/2010/main" val="301499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F150992-8EE2-4E9A-AFFD-677F4AE8D509}" type="datetimeFigureOut">
              <a:rPr lang="en-IN" smtClean="0"/>
              <a:t>13-01-2023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EE1ECD-22FF-4247-AD91-9F6445F0A690}" type="slidenum">
              <a:rPr lang="en-IN" smtClean="0"/>
              <a:t>‹#›</a:t>
            </a:fld>
            <a:endParaRPr lang="en-IN"/>
          </a:p>
        </p:txBody>
      </p:sp>
    </p:spTree>
    <p:extLst>
      <p:ext uri="{BB962C8B-B14F-4D97-AF65-F5344CB8AC3E}">
        <p14:creationId xmlns:p14="http://schemas.microsoft.com/office/powerpoint/2010/main" val="890576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1F150992-8EE2-4E9A-AFFD-677F4AE8D509}" type="datetimeFigureOut">
              <a:rPr lang="en-IN" smtClean="0"/>
              <a:t>13-01-2023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7EE1ECD-22FF-4247-AD91-9F6445F0A690}" type="slidenum">
              <a:rPr lang="en-IN" smtClean="0"/>
              <a:t>‹#›</a:t>
            </a:fld>
            <a:endParaRPr lang="en-IN"/>
          </a:p>
        </p:txBody>
      </p:sp>
    </p:spTree>
    <p:extLst>
      <p:ext uri="{BB962C8B-B14F-4D97-AF65-F5344CB8AC3E}">
        <p14:creationId xmlns:p14="http://schemas.microsoft.com/office/powerpoint/2010/main" val="950503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1F150992-8EE2-4E9A-AFFD-677F4AE8D509}" type="datetimeFigureOut">
              <a:rPr lang="en-IN" smtClean="0"/>
              <a:t>13-01-2023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7EE1ECD-22FF-4247-AD91-9F6445F0A690}" type="slidenum">
              <a:rPr lang="en-IN" smtClean="0"/>
              <a:t>‹#›</a:t>
            </a:fld>
            <a:endParaRPr lang="en-IN"/>
          </a:p>
        </p:txBody>
      </p:sp>
    </p:spTree>
    <p:extLst>
      <p:ext uri="{BB962C8B-B14F-4D97-AF65-F5344CB8AC3E}">
        <p14:creationId xmlns:p14="http://schemas.microsoft.com/office/powerpoint/2010/main" val="4139991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1F150992-8EE2-4E9A-AFFD-677F4AE8D509}" type="datetimeFigureOut">
              <a:rPr lang="en-IN" smtClean="0"/>
              <a:t>13-01-2023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7EE1ECD-22FF-4247-AD91-9F6445F0A690}" type="slidenum">
              <a:rPr lang="en-IN" smtClean="0"/>
              <a:t>‹#›</a:t>
            </a:fld>
            <a:endParaRPr lang="en-IN"/>
          </a:p>
        </p:txBody>
      </p:sp>
    </p:spTree>
    <p:extLst>
      <p:ext uri="{BB962C8B-B14F-4D97-AF65-F5344CB8AC3E}">
        <p14:creationId xmlns:p14="http://schemas.microsoft.com/office/powerpoint/2010/main" val="36325548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585771"/>
            <a:ext cx="10515600" cy="1104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2023</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4" name="Text Box 14">
            <a:extLst>
              <a:ext uri="{FF2B5EF4-FFF2-40B4-BE49-F238E27FC236}">
                <a16:creationId xmlns:a16="http://schemas.microsoft.com/office/drawing/2014/main" id="{04953B71-6776-413E-AC69-E69762C9C33E}"/>
              </a:ext>
            </a:extLst>
          </p:cNvPr>
          <p:cNvSpPr txBox="1">
            <a:spLocks noChangeArrowheads="1"/>
          </p:cNvSpPr>
          <p:nvPr userDrawn="1"/>
        </p:nvSpPr>
        <p:spPr bwMode="auto">
          <a:xfrm>
            <a:off x="323850" y="73025"/>
            <a:ext cx="3486150" cy="461665"/>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TSG-SA WG6 Meeting #52-bis-e</a:t>
            </a:r>
          </a:p>
          <a:p>
            <a:pPr eaLnBrk="1" hangingPunct="1">
              <a:defRPr/>
            </a:pPr>
            <a:r>
              <a:rPr lang="en-GB" altLang="en-US" sz="1200" b="1" dirty="0">
                <a:latin typeface="Arial "/>
              </a:rPr>
              <a:t>e-meeting, 11</a:t>
            </a:r>
            <a:r>
              <a:rPr lang="en-GB" altLang="en-US" sz="1200" b="1" baseline="30000" dirty="0">
                <a:latin typeface="Arial "/>
              </a:rPr>
              <a:t>th </a:t>
            </a:r>
            <a:r>
              <a:rPr lang="en-GB" altLang="en-US" sz="1200" b="1" dirty="0">
                <a:latin typeface="Arial "/>
              </a:rPr>
              <a:t>– 20</a:t>
            </a:r>
            <a:r>
              <a:rPr lang="en-GB" altLang="en-US" sz="1200" b="1" baseline="30000" dirty="0">
                <a:latin typeface="Arial "/>
              </a:rPr>
              <a:t>th</a:t>
            </a:r>
            <a:r>
              <a:rPr lang="en-GB" altLang="en-US" sz="1200" b="1" dirty="0">
                <a:latin typeface="Arial "/>
              </a:rPr>
              <a:t> January 2023</a:t>
            </a:r>
            <a:endParaRPr lang="en-US" altLang="en-US" sz="1200" b="1" dirty="0">
              <a:latin typeface="Arial "/>
            </a:endParaRPr>
          </a:p>
        </p:txBody>
      </p:sp>
      <p:sp>
        <p:nvSpPr>
          <p:cNvPr id="15" name="Text Box 13">
            <a:extLst>
              <a:ext uri="{FF2B5EF4-FFF2-40B4-BE49-F238E27FC236}">
                <a16:creationId xmlns:a16="http://schemas.microsoft.com/office/drawing/2014/main" id="{897F339D-C9FE-4694-B4EA-980A7508C12C}"/>
              </a:ext>
            </a:extLst>
          </p:cNvPr>
          <p:cNvSpPr txBox="1">
            <a:spLocks noChangeArrowheads="1"/>
          </p:cNvSpPr>
          <p:nvPr userDrawn="1"/>
        </p:nvSpPr>
        <p:spPr bwMode="auto">
          <a:xfrm>
            <a:off x="9401961" y="73009"/>
            <a:ext cx="1463675" cy="276225"/>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en-GB" altLang="en-US" sz="1200" b="1" dirty="0" smtClean="0"/>
              <a:t>S6-230223</a:t>
            </a:r>
            <a:r>
              <a:rPr lang="en-GB" altLang="en-US" sz="1200" dirty="0" smtClean="0"/>
              <a:t> </a:t>
            </a:r>
            <a:endParaRPr lang="en-GB" altLang="en-US" sz="12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150992-8EE2-4E9A-AFFD-677F4AE8D509}" type="datetimeFigureOut">
              <a:rPr lang="en-IN" smtClean="0"/>
              <a:t>13-01-2023</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EE1ECD-22FF-4247-AD91-9F6445F0A690}" type="slidenum">
              <a:rPr lang="en-IN" smtClean="0"/>
              <a:t>‹#›</a:t>
            </a:fld>
            <a:endParaRPr lang="en-IN"/>
          </a:p>
        </p:txBody>
      </p:sp>
    </p:spTree>
    <p:extLst>
      <p:ext uri="{BB962C8B-B14F-4D97-AF65-F5344CB8AC3E}">
        <p14:creationId xmlns:p14="http://schemas.microsoft.com/office/powerpoint/2010/main" val="2886855992"/>
      </p:ext>
    </p:extLst>
  </p:cSld>
  <p:clrMap bg1="lt1" tx1="dk1" bg2="lt2" tx2="dk2" accent1="accent1" accent2="accent2" accent3="accent3" accent4="accent4" accent5="accent5" accent6="accent6" hlink="hlink" folHlink="folHlink"/>
  <p:sldLayoutIdLst>
    <p:sldLayoutId id="2147485165" r:id="rId1"/>
    <p:sldLayoutId id="2147485166" r:id="rId2"/>
    <p:sldLayoutId id="2147485167" r:id="rId3"/>
    <p:sldLayoutId id="2147485168" r:id="rId4"/>
    <p:sldLayoutId id="2147485169" r:id="rId5"/>
    <p:sldLayoutId id="2147485170" r:id="rId6"/>
    <p:sldLayoutId id="2147485171" r:id="rId7"/>
    <p:sldLayoutId id="2147485172" r:id="rId8"/>
    <p:sldLayoutId id="2147485173" r:id="rId9"/>
    <p:sldLayoutId id="2147485174" r:id="rId10"/>
    <p:sldLayoutId id="214748517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wangyaxin11@huawei.com" TargetMode="Externa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vmlDrawing" Target="../drawings/vmlDrawing4.vml"/><Relationship Id="rId5" Type="http://schemas.openxmlformats.org/officeDocument/2006/relationships/image" Target="../media/image6.emf"/><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vmlDrawing" Target="../drawings/vmlDrawing5.vml"/><Relationship Id="rId5" Type="http://schemas.openxmlformats.org/officeDocument/2006/relationships/image" Target="../media/image7.emf"/><Relationship Id="rId4" Type="http://schemas.openxmlformats.org/officeDocument/2006/relationships/oleObject" Target="../embeddings/oleObject5.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image" Target="../media/image5.emf"/><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1158240" y="1709738"/>
            <a:ext cx="8876348" cy="2852737"/>
          </a:xfrm>
        </p:spPr>
        <p:txBody>
          <a:bodyPr/>
          <a:lstStyle/>
          <a:p>
            <a:pPr eaLnBrk="1" hangingPunct="1"/>
            <a:r>
              <a:rPr lang="en-US" altLang="zh-CN" b="1" dirty="0"/>
              <a:t>Migration service de-authorization procedure</a:t>
            </a:r>
            <a:endParaRPr lang="en-GB" altLang="en-US" dirty="0"/>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47888" y="4589463"/>
            <a:ext cx="7886700" cy="1500187"/>
          </a:xfrm>
        </p:spPr>
        <p:txBody>
          <a:bodyPr/>
          <a:lstStyle/>
          <a:p>
            <a:pPr marL="0" indent="0" eaLnBrk="1" hangingPunct="1">
              <a:buFontTx/>
              <a:buNone/>
            </a:pPr>
            <a:r>
              <a:rPr lang="en-GB" altLang="zh-CN" dirty="0" smtClean="0">
                <a:latin typeface="Arial" panose="020B0604020202020204" pitchFamily="34" charset="0"/>
              </a:rPr>
              <a:t>Kiran Kapale (</a:t>
            </a:r>
            <a:r>
              <a:rPr lang="en-GB" altLang="zh-CN" u="sng" dirty="0" smtClean="0">
                <a:solidFill>
                  <a:srgbClr val="0000FF"/>
                </a:solidFill>
                <a:latin typeface="Arial" panose="020B0604020202020204" pitchFamily="34" charset="0"/>
                <a:hlinkClick r:id="rId2"/>
              </a:rPr>
              <a:t>kiran.kapale@samsung.com</a:t>
            </a:r>
            <a:r>
              <a:rPr lang="en-GB" altLang="zh-CN" dirty="0">
                <a:latin typeface="Arial" panose="020B0604020202020204" pitchFamily="34" charset="0"/>
              </a:rPr>
              <a:t>)</a:t>
            </a:r>
            <a:endParaRPr lang="en-GB" altLang="en-US" dirty="0"/>
          </a:p>
          <a:p>
            <a:pPr marL="0" indent="0" eaLnBrk="1" hangingPunct="1">
              <a:buFontTx/>
              <a:buNone/>
            </a:pPr>
            <a:r>
              <a:rPr lang="en-GB" altLang="en-US" dirty="0"/>
              <a:t>Samsung</a:t>
            </a:r>
          </a:p>
          <a:p>
            <a:pPr marL="0" indent="0" eaLnBrk="1" hangingPunct="1">
              <a:buFontTx/>
              <a:buNone/>
            </a:pPr>
            <a:endParaRPr lang="en-GB" altLang="en-US" dirty="0"/>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89435" y="592468"/>
            <a:ext cx="9216630" cy="1143000"/>
          </a:xfrm>
        </p:spPr>
        <p:txBody>
          <a:bodyPr/>
          <a:lstStyle/>
          <a:p>
            <a:r>
              <a:rPr lang="en-US" altLang="en-US" dirty="0"/>
              <a:t> Option </a:t>
            </a:r>
            <a:r>
              <a:rPr lang="en-US" altLang="en-US" dirty="0" smtClean="0"/>
              <a:t>#3A: </a:t>
            </a:r>
            <a:r>
              <a:rPr lang="en-US" altLang="en-US" dirty="0"/>
              <a:t>solution description</a:t>
            </a:r>
          </a:p>
        </p:txBody>
      </p:sp>
      <p:sp>
        <p:nvSpPr>
          <p:cNvPr id="2" name="Content Placeholder 1">
            <a:extLst>
              <a:ext uri="{FF2B5EF4-FFF2-40B4-BE49-F238E27FC236}">
                <a16:creationId xmlns:a16="http://schemas.microsoft.com/office/drawing/2014/main" id="{D3047FC7-DE8B-40A1-863F-CFFA5C3610E9}"/>
              </a:ext>
            </a:extLst>
          </p:cNvPr>
          <p:cNvSpPr>
            <a:spLocks noGrp="1"/>
          </p:cNvSpPr>
          <p:nvPr>
            <p:ph idx="1"/>
          </p:nvPr>
        </p:nvSpPr>
        <p:spPr>
          <a:xfrm>
            <a:off x="0" y="1740847"/>
            <a:ext cx="11460479" cy="4574133"/>
          </a:xfrm>
        </p:spPr>
        <p:txBody>
          <a:bodyPr/>
          <a:lstStyle/>
          <a:p>
            <a:r>
              <a:rPr lang="en-US" sz="2400" dirty="0" smtClean="0"/>
              <a:t> </a:t>
            </a:r>
            <a:r>
              <a:rPr lang="en-US" sz="2400" dirty="0"/>
              <a:t>The </a:t>
            </a:r>
            <a:r>
              <a:rPr lang="en-US" sz="2400" dirty="0" smtClean="0"/>
              <a:t>migration </a:t>
            </a:r>
            <a:r>
              <a:rPr lang="en-US" sz="2400" dirty="0"/>
              <a:t>service de-authorization </a:t>
            </a:r>
            <a:r>
              <a:rPr lang="en-US" sz="2400" dirty="0" smtClean="0"/>
              <a:t>procedure initiated by MC service server on completing of MC </a:t>
            </a:r>
            <a:r>
              <a:rPr lang="en-US" sz="2400" dirty="0"/>
              <a:t>service </a:t>
            </a:r>
            <a:r>
              <a:rPr lang="en-US" sz="2400" dirty="0" smtClean="0"/>
              <a:t>authorization at primary MC system. </a:t>
            </a:r>
            <a:endParaRPr lang="en-US" sz="2400" dirty="0"/>
          </a:p>
          <a:p>
            <a:pPr lvl="1"/>
            <a:r>
              <a:rPr lang="en-IN" sz="2000" dirty="0" smtClean="0"/>
              <a:t>The MC service user at MC service client completes the MC </a:t>
            </a:r>
            <a:r>
              <a:rPr lang="en-US" sz="2000" dirty="0" smtClean="0"/>
              <a:t>service authorization procedure while returning back to the primary MC system.</a:t>
            </a:r>
            <a:endParaRPr lang="en-US" sz="1600" dirty="0">
              <a:highlight>
                <a:srgbClr val="FFFF00"/>
              </a:highlight>
            </a:endParaRPr>
          </a:p>
          <a:p>
            <a:pPr lvl="1"/>
            <a:r>
              <a:rPr lang="en-IN" sz="2000" dirty="0" smtClean="0"/>
              <a:t>The </a:t>
            </a:r>
            <a:r>
              <a:rPr lang="en-IN" sz="2000" dirty="0"/>
              <a:t>MC service </a:t>
            </a:r>
            <a:r>
              <a:rPr lang="en-IN" sz="2000" dirty="0" smtClean="0"/>
              <a:t>server of primary MC system triggers the</a:t>
            </a:r>
            <a:r>
              <a:rPr lang="en-US" sz="2000" dirty="0" smtClean="0"/>
              <a:t> </a:t>
            </a:r>
            <a:r>
              <a:rPr lang="en-IN" sz="2000" dirty="0"/>
              <a:t>migration </a:t>
            </a:r>
            <a:r>
              <a:rPr lang="en-US" sz="2000" dirty="0"/>
              <a:t>service de-authorization</a:t>
            </a:r>
            <a:r>
              <a:rPr lang="en-US" sz="2000" dirty="0" smtClean="0"/>
              <a:t> procedure towards the previously migrated MC system.</a:t>
            </a:r>
          </a:p>
          <a:p>
            <a:pPr lvl="1"/>
            <a:r>
              <a:rPr lang="en-IN" sz="2000" dirty="0" smtClean="0"/>
              <a:t>The </a:t>
            </a:r>
            <a:r>
              <a:rPr lang="en-IN" sz="2000" dirty="0"/>
              <a:t>migration </a:t>
            </a:r>
            <a:r>
              <a:rPr lang="en-US" sz="2000" dirty="0"/>
              <a:t>service de-authorization</a:t>
            </a:r>
            <a:r>
              <a:rPr lang="en-IN" sz="2000" dirty="0" smtClean="0"/>
              <a:t> </a:t>
            </a:r>
            <a:r>
              <a:rPr lang="en-IN" sz="2000" dirty="0" smtClean="0"/>
              <a:t>notification </a:t>
            </a:r>
            <a:r>
              <a:rPr lang="en-IN" sz="2000" dirty="0"/>
              <a:t>is sent only after completing successful </a:t>
            </a:r>
            <a:r>
              <a:rPr lang="en-IN" sz="2000" dirty="0" smtClean="0"/>
              <a:t>MC </a:t>
            </a:r>
            <a:r>
              <a:rPr lang="en-US" sz="2000" dirty="0"/>
              <a:t>service authorization</a:t>
            </a:r>
            <a:r>
              <a:rPr lang="en-IN" sz="2000" dirty="0" smtClean="0"/>
              <a:t> </a:t>
            </a:r>
            <a:r>
              <a:rPr lang="en-IN" sz="2000" dirty="0"/>
              <a:t>at the newly migrated MC </a:t>
            </a:r>
            <a:r>
              <a:rPr lang="en-IN" sz="2000" dirty="0" smtClean="0"/>
              <a:t>system (on </a:t>
            </a:r>
            <a:r>
              <a:rPr lang="en-US" sz="2000" dirty="0" smtClean="0"/>
              <a:t>return </a:t>
            </a:r>
            <a:r>
              <a:rPr lang="en-US" sz="2000" dirty="0"/>
              <a:t>to the primary MC </a:t>
            </a:r>
            <a:r>
              <a:rPr lang="en-US" sz="2000" dirty="0" smtClean="0"/>
              <a:t>system</a:t>
            </a:r>
            <a:r>
              <a:rPr lang="en-IN" sz="2000" dirty="0" smtClean="0"/>
              <a:t>).</a:t>
            </a:r>
          </a:p>
        </p:txBody>
      </p:sp>
    </p:spTree>
    <p:extLst>
      <p:ext uri="{BB962C8B-B14F-4D97-AF65-F5344CB8AC3E}">
        <p14:creationId xmlns:p14="http://schemas.microsoft.com/office/powerpoint/2010/main" val="184962809"/>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itle 1">
            <a:extLst>
              <a:ext uri="{FF2B5EF4-FFF2-40B4-BE49-F238E27FC236}">
                <a16:creationId xmlns:a16="http://schemas.microsoft.com/office/drawing/2014/main" id="{3CC51283-D782-4518-A596-0E0F00F4058A}"/>
              </a:ext>
            </a:extLst>
          </p:cNvPr>
          <p:cNvSpPr txBox="1">
            <a:spLocks/>
          </p:cNvSpPr>
          <p:nvPr/>
        </p:nvSpPr>
        <p:spPr>
          <a:xfrm>
            <a:off x="361694" y="494125"/>
            <a:ext cx="9216630" cy="1143000"/>
          </a:xfrm>
          <a:prstGeom prst="rect">
            <a:avLst/>
          </a:prstGeom>
          <a:noFill/>
          <a:ln w="9525">
            <a:noFill/>
          </a:ln>
        </p:spPr>
        <p:txBody>
          <a:bodyPr anchor="ctr" anchorCtr="0"/>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a:lstStyle>
          <a:p>
            <a:pPr algn="l"/>
            <a:r>
              <a:rPr lang="en-US" altLang="en-US" sz="4400" kern="0" dirty="0">
                <a:solidFill>
                  <a:schemeClr val="tx1"/>
                </a:solidFill>
              </a:rPr>
              <a:t> </a:t>
            </a:r>
            <a:r>
              <a:rPr lang="en-US" altLang="en-US" sz="4400" dirty="0">
                <a:solidFill>
                  <a:schemeClr val="tx1"/>
                </a:solidFill>
              </a:rPr>
              <a:t>Option </a:t>
            </a:r>
            <a:r>
              <a:rPr lang="en-US" altLang="en-US" sz="4400" dirty="0" smtClean="0">
                <a:solidFill>
                  <a:schemeClr val="tx1"/>
                </a:solidFill>
              </a:rPr>
              <a:t>#3A: solution </a:t>
            </a:r>
            <a:r>
              <a:rPr lang="en-US" sz="4400" dirty="0" smtClean="0">
                <a:solidFill>
                  <a:schemeClr val="tx1"/>
                </a:solidFill>
              </a:rPr>
              <a:t>call </a:t>
            </a:r>
            <a:r>
              <a:rPr lang="en-US" sz="4400" dirty="0">
                <a:solidFill>
                  <a:schemeClr val="tx1"/>
                </a:solidFill>
              </a:rPr>
              <a:t>flow</a:t>
            </a:r>
            <a:endParaRPr lang="en-US" altLang="en-US" sz="4400" kern="0" dirty="0">
              <a:solidFill>
                <a:schemeClr val="tx1"/>
              </a:solidFill>
            </a:endParaRPr>
          </a:p>
        </p:txBody>
      </p:sp>
      <p:sp>
        <p:nvSpPr>
          <p:cNvPr id="2" name="Rectangle 10"/>
          <p:cNvSpPr>
            <a:spLocks noChangeArrowheads="1"/>
          </p:cNvSpPr>
          <p:nvPr/>
        </p:nvSpPr>
        <p:spPr bwMode="auto">
          <a:xfrm>
            <a:off x="2479040" y="1752599"/>
            <a:ext cx="1172982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IN"/>
          </a:p>
        </p:txBody>
      </p:sp>
      <p:graphicFrame>
        <p:nvGraphicFramePr>
          <p:cNvPr id="5" name="Object 4"/>
          <p:cNvGraphicFramePr>
            <a:graphicFrameLocks noChangeAspect="1"/>
          </p:cNvGraphicFramePr>
          <p:nvPr>
            <p:extLst>
              <p:ext uri="{D42A27DB-BD31-4B8C-83A1-F6EECF244321}">
                <p14:modId xmlns:p14="http://schemas.microsoft.com/office/powerpoint/2010/main" val="2499923939"/>
              </p:ext>
            </p:extLst>
          </p:nvPr>
        </p:nvGraphicFramePr>
        <p:xfrm>
          <a:off x="992526" y="1913793"/>
          <a:ext cx="9833249" cy="3962402"/>
        </p:xfrm>
        <a:graphic>
          <a:graphicData uri="http://schemas.openxmlformats.org/presentationml/2006/ole">
            <mc:AlternateContent xmlns:mc="http://schemas.openxmlformats.org/markup-compatibility/2006">
              <mc:Choice xmlns:v="urn:schemas-microsoft-com:vml" Requires="v">
                <p:oleObj spid="_x0000_s6190" name="Visio" r:id="rId4" imgW="5577840" imgH="2247576" progId="Visio.Drawing.15">
                  <p:embed/>
                </p:oleObj>
              </mc:Choice>
              <mc:Fallback>
                <p:oleObj name="Visio" r:id="rId4" imgW="5577840" imgH="2247576" progId="Visio.Drawing.15">
                  <p:embed/>
                  <p:pic>
                    <p:nvPicPr>
                      <p:cNvPr id="0"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2526" y="1913793"/>
                        <a:ext cx="9833249" cy="3962402"/>
                      </a:xfrm>
                      <a:prstGeom prst="rect">
                        <a:avLst/>
                      </a:prstGeom>
                      <a:noFill/>
                    </p:spPr>
                  </p:pic>
                </p:oleObj>
              </mc:Fallback>
            </mc:AlternateContent>
          </a:graphicData>
        </a:graphic>
      </p:graphicFrame>
    </p:spTree>
    <p:extLst>
      <p:ext uri="{BB962C8B-B14F-4D97-AF65-F5344CB8AC3E}">
        <p14:creationId xmlns:p14="http://schemas.microsoft.com/office/powerpoint/2010/main" val="221029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89435" y="592468"/>
            <a:ext cx="9216630" cy="1143000"/>
          </a:xfrm>
        </p:spPr>
        <p:txBody>
          <a:bodyPr/>
          <a:lstStyle/>
          <a:p>
            <a:r>
              <a:rPr lang="en-US" altLang="en-US" dirty="0"/>
              <a:t> Option </a:t>
            </a:r>
            <a:r>
              <a:rPr lang="en-US" altLang="en-US" dirty="0" smtClean="0"/>
              <a:t>#3B: </a:t>
            </a:r>
            <a:r>
              <a:rPr lang="en-US" altLang="en-US" dirty="0"/>
              <a:t>solution description</a:t>
            </a:r>
          </a:p>
        </p:txBody>
      </p:sp>
      <p:sp>
        <p:nvSpPr>
          <p:cNvPr id="2" name="Content Placeholder 1">
            <a:extLst>
              <a:ext uri="{FF2B5EF4-FFF2-40B4-BE49-F238E27FC236}">
                <a16:creationId xmlns:a16="http://schemas.microsoft.com/office/drawing/2014/main" id="{D3047FC7-DE8B-40A1-863F-CFFA5C3610E9}"/>
              </a:ext>
            </a:extLst>
          </p:cNvPr>
          <p:cNvSpPr>
            <a:spLocks noGrp="1"/>
          </p:cNvSpPr>
          <p:nvPr>
            <p:ph idx="1"/>
          </p:nvPr>
        </p:nvSpPr>
        <p:spPr>
          <a:xfrm>
            <a:off x="0" y="1740847"/>
            <a:ext cx="11460479" cy="4574133"/>
          </a:xfrm>
        </p:spPr>
        <p:txBody>
          <a:bodyPr/>
          <a:lstStyle/>
          <a:p>
            <a:r>
              <a:rPr lang="en-US" sz="2400" dirty="0" smtClean="0"/>
              <a:t> </a:t>
            </a:r>
            <a:r>
              <a:rPr lang="en-US" sz="2400" dirty="0"/>
              <a:t>The </a:t>
            </a:r>
            <a:r>
              <a:rPr lang="en-US" sz="2400" dirty="0" smtClean="0"/>
              <a:t>migration </a:t>
            </a:r>
            <a:r>
              <a:rPr lang="en-US" sz="2400" dirty="0"/>
              <a:t>service de-authorization </a:t>
            </a:r>
            <a:r>
              <a:rPr lang="en-US" sz="2400" dirty="0" smtClean="0"/>
              <a:t>procedure initiated by MC service server on completing of MC </a:t>
            </a:r>
            <a:r>
              <a:rPr lang="en-US" sz="2400" dirty="0"/>
              <a:t>service </a:t>
            </a:r>
            <a:r>
              <a:rPr lang="en-US" sz="2400" dirty="0" smtClean="0"/>
              <a:t>authorization at partner MC system. </a:t>
            </a:r>
            <a:endParaRPr lang="en-US" sz="2400" dirty="0"/>
          </a:p>
          <a:p>
            <a:pPr lvl="1"/>
            <a:r>
              <a:rPr lang="en-IN" sz="2000" dirty="0" smtClean="0"/>
              <a:t>The MC service user at MC service client completes the migration </a:t>
            </a:r>
            <a:r>
              <a:rPr lang="en-US" sz="2000" dirty="0" smtClean="0"/>
              <a:t>service authorization procedure during migration to another partner MC system.</a:t>
            </a:r>
            <a:endParaRPr lang="en-US" sz="1600" dirty="0">
              <a:highlight>
                <a:srgbClr val="FFFF00"/>
              </a:highlight>
            </a:endParaRPr>
          </a:p>
          <a:p>
            <a:pPr lvl="1"/>
            <a:r>
              <a:rPr lang="en-IN" sz="2000" dirty="0" smtClean="0"/>
              <a:t>The </a:t>
            </a:r>
            <a:r>
              <a:rPr lang="en-IN" sz="2000" dirty="0"/>
              <a:t>MC service </a:t>
            </a:r>
            <a:r>
              <a:rPr lang="en-IN" sz="2000" dirty="0" smtClean="0"/>
              <a:t>server of primary MC system triggers the</a:t>
            </a:r>
            <a:r>
              <a:rPr lang="en-US" sz="2000" dirty="0" smtClean="0"/>
              <a:t> </a:t>
            </a:r>
            <a:r>
              <a:rPr lang="en-IN" sz="2000" dirty="0"/>
              <a:t>migration </a:t>
            </a:r>
            <a:r>
              <a:rPr lang="en-US" sz="2000" dirty="0"/>
              <a:t>service de-authorization</a:t>
            </a:r>
            <a:r>
              <a:rPr lang="en-US" sz="2000" dirty="0" smtClean="0"/>
              <a:t> procedure towards the previously migrated MC system when migrated MC service user wants to migrate to another MC system.</a:t>
            </a:r>
          </a:p>
          <a:p>
            <a:pPr lvl="1"/>
            <a:r>
              <a:rPr lang="en-IN" sz="2000" dirty="0" smtClean="0"/>
              <a:t>The </a:t>
            </a:r>
            <a:r>
              <a:rPr lang="en-IN" sz="2000" dirty="0"/>
              <a:t>migration </a:t>
            </a:r>
            <a:r>
              <a:rPr lang="en-US" sz="2000" dirty="0"/>
              <a:t>service de-authorization</a:t>
            </a:r>
            <a:r>
              <a:rPr lang="en-IN" sz="2000" dirty="0" smtClean="0"/>
              <a:t> </a:t>
            </a:r>
            <a:r>
              <a:rPr lang="en-IN" sz="2000" dirty="0" smtClean="0"/>
              <a:t>notification </a:t>
            </a:r>
            <a:r>
              <a:rPr lang="en-IN" sz="2000" dirty="0" smtClean="0"/>
              <a:t>sent by </a:t>
            </a:r>
            <a:r>
              <a:rPr lang="en-IN" sz="2000" dirty="0"/>
              <a:t>primary MC system </a:t>
            </a:r>
            <a:r>
              <a:rPr lang="en-IN" sz="2000" dirty="0" smtClean="0"/>
              <a:t>only </a:t>
            </a:r>
            <a:r>
              <a:rPr lang="en-IN" sz="2000" dirty="0"/>
              <a:t>after completing successful </a:t>
            </a:r>
            <a:r>
              <a:rPr lang="en-IN" sz="2000" dirty="0" smtClean="0"/>
              <a:t>MC </a:t>
            </a:r>
            <a:r>
              <a:rPr lang="en-US" sz="2000" dirty="0"/>
              <a:t>service authorization</a:t>
            </a:r>
            <a:r>
              <a:rPr lang="en-IN" sz="2000" dirty="0" smtClean="0"/>
              <a:t> </a:t>
            </a:r>
            <a:r>
              <a:rPr lang="en-IN" sz="2000" dirty="0"/>
              <a:t>at the newly migrated MC </a:t>
            </a:r>
            <a:r>
              <a:rPr lang="en-IN" sz="2000" dirty="0" smtClean="0"/>
              <a:t>system and on receiving the notification about the same by the primary MC system ( another </a:t>
            </a:r>
            <a:r>
              <a:rPr lang="en-IN" sz="2000" dirty="0"/>
              <a:t>partner MC system to which MC service user has migrated</a:t>
            </a:r>
            <a:r>
              <a:rPr lang="en-IN" sz="2000" dirty="0" smtClean="0"/>
              <a:t>).</a:t>
            </a:r>
          </a:p>
          <a:p>
            <a:pPr lvl="1"/>
            <a:r>
              <a:rPr lang="en-IN" sz="2000" dirty="0" smtClean="0"/>
              <a:t>The primary MC system should be notified about the </a:t>
            </a:r>
            <a:r>
              <a:rPr lang="en-IN" sz="2000" dirty="0"/>
              <a:t>successful MC </a:t>
            </a:r>
            <a:r>
              <a:rPr lang="en-US" sz="2000" dirty="0"/>
              <a:t>service authorization</a:t>
            </a:r>
            <a:r>
              <a:rPr lang="en-IN" sz="2000" dirty="0"/>
              <a:t> at the newly migrated MC </a:t>
            </a:r>
            <a:r>
              <a:rPr lang="en-IN" sz="2000" dirty="0" smtClean="0"/>
              <a:t>system.</a:t>
            </a:r>
          </a:p>
        </p:txBody>
      </p:sp>
    </p:spTree>
    <p:extLst>
      <p:ext uri="{BB962C8B-B14F-4D97-AF65-F5344CB8AC3E}">
        <p14:creationId xmlns:p14="http://schemas.microsoft.com/office/powerpoint/2010/main" val="1461503527"/>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itle 1">
            <a:extLst>
              <a:ext uri="{FF2B5EF4-FFF2-40B4-BE49-F238E27FC236}">
                <a16:creationId xmlns:a16="http://schemas.microsoft.com/office/drawing/2014/main" id="{3CC51283-D782-4518-A596-0E0F00F4058A}"/>
              </a:ext>
            </a:extLst>
          </p:cNvPr>
          <p:cNvSpPr txBox="1">
            <a:spLocks/>
          </p:cNvSpPr>
          <p:nvPr/>
        </p:nvSpPr>
        <p:spPr>
          <a:xfrm>
            <a:off x="361694" y="494125"/>
            <a:ext cx="9216630" cy="1143000"/>
          </a:xfrm>
          <a:prstGeom prst="rect">
            <a:avLst/>
          </a:prstGeom>
          <a:noFill/>
          <a:ln w="9525">
            <a:noFill/>
          </a:ln>
        </p:spPr>
        <p:txBody>
          <a:bodyPr anchor="ctr" anchorCtr="0"/>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a:lstStyle>
          <a:p>
            <a:pPr algn="l"/>
            <a:r>
              <a:rPr lang="en-US" altLang="en-US" sz="4400" kern="0" dirty="0">
                <a:solidFill>
                  <a:schemeClr val="tx1"/>
                </a:solidFill>
              </a:rPr>
              <a:t> </a:t>
            </a:r>
            <a:r>
              <a:rPr lang="en-US" altLang="en-US" sz="4400" dirty="0">
                <a:solidFill>
                  <a:schemeClr val="tx1"/>
                </a:solidFill>
              </a:rPr>
              <a:t>Option </a:t>
            </a:r>
            <a:r>
              <a:rPr lang="en-US" altLang="en-US" sz="4400" dirty="0" smtClean="0">
                <a:solidFill>
                  <a:schemeClr val="tx1"/>
                </a:solidFill>
              </a:rPr>
              <a:t>#3B: solution </a:t>
            </a:r>
            <a:r>
              <a:rPr lang="en-US" sz="4400" dirty="0" smtClean="0">
                <a:solidFill>
                  <a:schemeClr val="tx1"/>
                </a:solidFill>
              </a:rPr>
              <a:t>call </a:t>
            </a:r>
            <a:r>
              <a:rPr lang="en-US" sz="4400" dirty="0">
                <a:solidFill>
                  <a:schemeClr val="tx1"/>
                </a:solidFill>
              </a:rPr>
              <a:t>flow</a:t>
            </a:r>
            <a:endParaRPr lang="en-US" altLang="en-US" sz="4400" kern="0" dirty="0">
              <a:solidFill>
                <a:schemeClr val="tx1"/>
              </a:solidFill>
            </a:endParaRPr>
          </a:p>
        </p:txBody>
      </p:sp>
      <p:sp>
        <p:nvSpPr>
          <p:cNvPr id="2" name="Rectangle 10"/>
          <p:cNvSpPr>
            <a:spLocks noChangeArrowheads="1"/>
          </p:cNvSpPr>
          <p:nvPr/>
        </p:nvSpPr>
        <p:spPr bwMode="auto">
          <a:xfrm>
            <a:off x="2479040" y="1752599"/>
            <a:ext cx="1172982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IN"/>
          </a:p>
        </p:txBody>
      </p:sp>
      <p:graphicFrame>
        <p:nvGraphicFramePr>
          <p:cNvPr id="5" name="Object 4"/>
          <p:cNvGraphicFramePr>
            <a:graphicFrameLocks noChangeAspect="1"/>
          </p:cNvGraphicFramePr>
          <p:nvPr>
            <p:extLst>
              <p:ext uri="{D42A27DB-BD31-4B8C-83A1-F6EECF244321}">
                <p14:modId xmlns:p14="http://schemas.microsoft.com/office/powerpoint/2010/main" val="4246916538"/>
              </p:ext>
            </p:extLst>
          </p:nvPr>
        </p:nvGraphicFramePr>
        <p:xfrm>
          <a:off x="1899920" y="1752598"/>
          <a:ext cx="7700782" cy="4648201"/>
        </p:xfrm>
        <a:graphic>
          <a:graphicData uri="http://schemas.openxmlformats.org/presentationml/2006/ole">
            <mc:AlternateContent xmlns:mc="http://schemas.openxmlformats.org/markup-compatibility/2006">
              <mc:Choice xmlns:v="urn:schemas-microsoft-com:vml" Requires="v">
                <p:oleObj spid="_x0000_s7210" name="Visio" r:id="rId4" imgW="5730098" imgH="3444066" progId="Visio.Drawing.11">
                  <p:embed/>
                </p:oleObj>
              </mc:Choice>
              <mc:Fallback>
                <p:oleObj name="Visio" r:id="rId4" imgW="5730098" imgH="3444066" progId="Visio.Drawing.11">
                  <p:embed/>
                  <p:pic>
                    <p:nvPicPr>
                      <p:cNvPr id="0" name="Object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99920" y="1752598"/>
                        <a:ext cx="7700782" cy="4648201"/>
                      </a:xfrm>
                      <a:prstGeom prst="rect">
                        <a:avLst/>
                      </a:prstGeom>
                      <a:noFill/>
                    </p:spPr>
                  </p:pic>
                </p:oleObj>
              </mc:Fallback>
            </mc:AlternateContent>
          </a:graphicData>
        </a:graphic>
      </p:graphicFrame>
    </p:spTree>
    <p:extLst>
      <p:ext uri="{BB962C8B-B14F-4D97-AF65-F5344CB8AC3E}">
        <p14:creationId xmlns:p14="http://schemas.microsoft.com/office/powerpoint/2010/main" val="3936306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514206" y="533400"/>
            <a:ext cx="9216630" cy="1143000"/>
          </a:xfrm>
        </p:spPr>
        <p:txBody>
          <a:bodyPr/>
          <a:lstStyle/>
          <a:p>
            <a:r>
              <a:rPr lang="en-US" altLang="en-US" dirty="0"/>
              <a:t>Summary</a:t>
            </a:r>
          </a:p>
        </p:txBody>
      </p:sp>
      <p:sp>
        <p:nvSpPr>
          <p:cNvPr id="2" name="Content Placeholder 1">
            <a:extLst>
              <a:ext uri="{FF2B5EF4-FFF2-40B4-BE49-F238E27FC236}">
                <a16:creationId xmlns:a16="http://schemas.microsoft.com/office/drawing/2014/main" id="{D3047FC7-DE8B-40A1-863F-CFFA5C3610E9}"/>
              </a:ext>
            </a:extLst>
          </p:cNvPr>
          <p:cNvSpPr>
            <a:spLocks noGrp="1"/>
          </p:cNvSpPr>
          <p:nvPr>
            <p:ph idx="1"/>
          </p:nvPr>
        </p:nvSpPr>
        <p:spPr>
          <a:xfrm>
            <a:off x="769776" y="1676400"/>
            <a:ext cx="10515600" cy="4260850"/>
          </a:xfrm>
        </p:spPr>
        <p:txBody>
          <a:bodyPr/>
          <a:lstStyle/>
          <a:p>
            <a:r>
              <a:rPr lang="en-US" sz="2400" dirty="0"/>
              <a:t>Option #1: The migration service de-authorization procedure initiated by MC service user</a:t>
            </a:r>
          </a:p>
          <a:p>
            <a:pPr lvl="1"/>
            <a:r>
              <a:rPr lang="en-US" sz="2000" dirty="0" smtClean="0"/>
              <a:t>This solution works for all the cases like user migrating to partner system, returning back to primary MC system from migrated MC system, and migrating to another partner MC system.</a:t>
            </a:r>
          </a:p>
          <a:p>
            <a:pPr lvl="1"/>
            <a:r>
              <a:rPr lang="en-US" sz="2000" dirty="0" smtClean="0"/>
              <a:t>The MC service client is the one who is triggering the migration service authorization and it make sense that MC service client send the migration service de-authorization.</a:t>
            </a:r>
          </a:p>
          <a:p>
            <a:pPr lvl="1"/>
            <a:r>
              <a:rPr lang="en-US" sz="2000" dirty="0"/>
              <a:t>The execution of </a:t>
            </a:r>
            <a:r>
              <a:rPr lang="en-US" sz="2000" dirty="0" smtClean="0"/>
              <a:t>migration </a:t>
            </a:r>
            <a:r>
              <a:rPr lang="en-US" sz="2000" dirty="0"/>
              <a:t>service </a:t>
            </a:r>
            <a:r>
              <a:rPr lang="en-US" sz="2000" dirty="0" smtClean="0"/>
              <a:t>de-authorization after successful MC service authorization will ensure the continuation of the service during this process and route the call correctly.</a:t>
            </a:r>
            <a:endParaRPr lang="en-US" sz="2000" dirty="0"/>
          </a:p>
          <a:p>
            <a:r>
              <a:rPr lang="en-US" sz="2400" dirty="0"/>
              <a:t>Option #2: The migration service de-authorization procedure initiated by MC service server on completing of migration service </a:t>
            </a:r>
            <a:r>
              <a:rPr lang="en-US" sz="2400" dirty="0" smtClean="0"/>
              <a:t>authorization.</a:t>
            </a:r>
            <a:endParaRPr lang="en-US" sz="2000" dirty="0"/>
          </a:p>
          <a:p>
            <a:pPr lvl="1"/>
            <a:r>
              <a:rPr lang="en-US" sz="2000" dirty="0"/>
              <a:t>This solution works for </a:t>
            </a:r>
            <a:r>
              <a:rPr lang="en-US" sz="2000" dirty="0" smtClean="0"/>
              <a:t>only in the cases </a:t>
            </a:r>
            <a:r>
              <a:rPr lang="en-US" sz="2000" dirty="0"/>
              <a:t>like user migrating to partner system</a:t>
            </a:r>
            <a:r>
              <a:rPr lang="en-US" sz="2000" dirty="0" smtClean="0"/>
              <a:t>, </a:t>
            </a:r>
            <a:r>
              <a:rPr lang="en-US" sz="2000" dirty="0"/>
              <a:t>and migrating to another partner MC </a:t>
            </a:r>
            <a:r>
              <a:rPr lang="en-US" sz="2000" dirty="0" smtClean="0"/>
              <a:t>system, but doesn’t work.</a:t>
            </a:r>
          </a:p>
          <a:p>
            <a:pPr lvl="1"/>
            <a:r>
              <a:rPr lang="en-US" sz="2000" dirty="0"/>
              <a:t>The execution of migration service de-authorization after successful migration</a:t>
            </a:r>
            <a:r>
              <a:rPr lang="en-US" sz="2000" dirty="0" smtClean="0"/>
              <a:t> </a:t>
            </a:r>
            <a:r>
              <a:rPr lang="en-US" sz="2000" dirty="0"/>
              <a:t>service authorization will </a:t>
            </a:r>
            <a:r>
              <a:rPr lang="en-US" sz="2000" dirty="0" smtClean="0"/>
              <a:t>not ensure </a:t>
            </a:r>
            <a:r>
              <a:rPr lang="en-US" sz="2000" dirty="0"/>
              <a:t>the continuation of the service during this process and route the call correctly</a:t>
            </a:r>
            <a:r>
              <a:rPr lang="en-US" sz="2000" dirty="0" smtClean="0"/>
              <a:t>. </a:t>
            </a:r>
            <a:endParaRPr lang="en-US" sz="2000" dirty="0"/>
          </a:p>
          <a:p>
            <a:pPr lvl="1"/>
            <a:endParaRPr lang="en-US" sz="2000" dirty="0"/>
          </a:p>
          <a:p>
            <a:endParaRPr lang="en-US" sz="2400" i="1" dirty="0"/>
          </a:p>
        </p:txBody>
      </p:sp>
    </p:spTree>
    <p:extLst>
      <p:ext uri="{BB962C8B-B14F-4D97-AF65-F5344CB8AC3E}">
        <p14:creationId xmlns:p14="http://schemas.microsoft.com/office/powerpoint/2010/main" val="140321360"/>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514206" y="533400"/>
            <a:ext cx="9216630" cy="1143000"/>
          </a:xfrm>
        </p:spPr>
        <p:txBody>
          <a:bodyPr/>
          <a:lstStyle/>
          <a:p>
            <a:r>
              <a:rPr lang="en-US" altLang="en-US" dirty="0" smtClean="0"/>
              <a:t>Summary </a:t>
            </a:r>
            <a:r>
              <a:rPr lang="en-US" altLang="en-US" dirty="0"/>
              <a:t>(Continued)</a:t>
            </a:r>
          </a:p>
        </p:txBody>
      </p:sp>
      <p:sp>
        <p:nvSpPr>
          <p:cNvPr id="2" name="Content Placeholder 1">
            <a:extLst>
              <a:ext uri="{FF2B5EF4-FFF2-40B4-BE49-F238E27FC236}">
                <a16:creationId xmlns:a16="http://schemas.microsoft.com/office/drawing/2014/main" id="{D3047FC7-DE8B-40A1-863F-CFFA5C3610E9}"/>
              </a:ext>
            </a:extLst>
          </p:cNvPr>
          <p:cNvSpPr>
            <a:spLocks noGrp="1"/>
          </p:cNvSpPr>
          <p:nvPr>
            <p:ph idx="1"/>
          </p:nvPr>
        </p:nvSpPr>
        <p:spPr>
          <a:xfrm>
            <a:off x="769776" y="1676400"/>
            <a:ext cx="10515600" cy="4260850"/>
          </a:xfrm>
        </p:spPr>
        <p:txBody>
          <a:bodyPr/>
          <a:lstStyle/>
          <a:p>
            <a:r>
              <a:rPr lang="en-US" sz="2400" dirty="0"/>
              <a:t>Option </a:t>
            </a:r>
            <a:r>
              <a:rPr lang="en-US" sz="2400" dirty="0" smtClean="0"/>
              <a:t>#3A and 3B: </a:t>
            </a:r>
            <a:r>
              <a:rPr lang="en-US" sz="2400" dirty="0"/>
              <a:t>The migration service de-authorization procedure initiated by MC service server on completing of MC service authorization at primary MC </a:t>
            </a:r>
            <a:r>
              <a:rPr lang="en-US" sz="2400" dirty="0" smtClean="0"/>
              <a:t>system AND</a:t>
            </a:r>
          </a:p>
          <a:p>
            <a:r>
              <a:rPr lang="en-US" sz="2400" dirty="0"/>
              <a:t>Option </a:t>
            </a:r>
            <a:r>
              <a:rPr lang="en-US" sz="2400" dirty="0" smtClean="0"/>
              <a:t>#3B: </a:t>
            </a:r>
            <a:r>
              <a:rPr lang="en-US" sz="2400" dirty="0"/>
              <a:t>The migration service de-authorization procedure initiated by MC service server on completing of MC service authorization at partner MC system.</a:t>
            </a:r>
            <a:endParaRPr lang="en-US" sz="2400" dirty="0" smtClean="0"/>
          </a:p>
          <a:p>
            <a:pPr lvl="1"/>
            <a:r>
              <a:rPr lang="en-US" sz="2000" dirty="0" smtClean="0"/>
              <a:t>This solution works for all the cases like user migrating to partner system, returning back to primary MC system from migrated MC system, and migrating to another partner MC system.</a:t>
            </a:r>
          </a:p>
          <a:p>
            <a:pPr lvl="1"/>
            <a:r>
              <a:rPr lang="en-US" sz="2000" dirty="0" smtClean="0"/>
              <a:t>The MC </a:t>
            </a:r>
            <a:r>
              <a:rPr lang="en-US" sz="2000" dirty="0"/>
              <a:t>service server at primary MC system </a:t>
            </a:r>
            <a:r>
              <a:rPr lang="en-US" sz="2000" dirty="0" smtClean="0"/>
              <a:t>is the one who authorized the migration service authorization and it make sense </a:t>
            </a:r>
            <a:r>
              <a:rPr lang="en-US" sz="2000" dirty="0"/>
              <a:t>that </a:t>
            </a:r>
            <a:r>
              <a:rPr lang="en-US" sz="2000" dirty="0" smtClean="0"/>
              <a:t>the MC </a:t>
            </a:r>
            <a:r>
              <a:rPr lang="en-US" sz="2000" dirty="0"/>
              <a:t>service server at primary MC system send </a:t>
            </a:r>
            <a:r>
              <a:rPr lang="en-US" sz="2000" dirty="0" smtClean="0"/>
              <a:t>the migration service de-authorization.</a:t>
            </a:r>
          </a:p>
          <a:p>
            <a:pPr lvl="1"/>
            <a:r>
              <a:rPr lang="en-US" sz="2000" dirty="0"/>
              <a:t>The execution of </a:t>
            </a:r>
            <a:r>
              <a:rPr lang="en-US" sz="2000" dirty="0" smtClean="0"/>
              <a:t>migration </a:t>
            </a:r>
            <a:r>
              <a:rPr lang="en-US" sz="2000" dirty="0"/>
              <a:t>service </a:t>
            </a:r>
            <a:r>
              <a:rPr lang="en-US" sz="2000" dirty="0" smtClean="0"/>
              <a:t>de-authorization after successful MC service authorization will ensure the continuation of the service during this process and route the call correctly.</a:t>
            </a:r>
            <a:endParaRPr lang="en-US" sz="2000" dirty="0"/>
          </a:p>
          <a:p>
            <a:pPr lvl="1"/>
            <a:endParaRPr lang="en-US" sz="2000" dirty="0"/>
          </a:p>
          <a:p>
            <a:endParaRPr lang="en-US" sz="2400" i="1" dirty="0"/>
          </a:p>
        </p:txBody>
      </p:sp>
    </p:spTree>
    <p:extLst>
      <p:ext uri="{BB962C8B-B14F-4D97-AF65-F5344CB8AC3E}">
        <p14:creationId xmlns:p14="http://schemas.microsoft.com/office/powerpoint/2010/main" val="4284346404"/>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539087" y="579989"/>
            <a:ext cx="9216630" cy="1143000"/>
          </a:xfrm>
        </p:spPr>
        <p:txBody>
          <a:bodyPr/>
          <a:lstStyle/>
          <a:p>
            <a:r>
              <a:rPr lang="en-US" dirty="0"/>
              <a:t>Conclusions</a:t>
            </a:r>
            <a:endParaRPr lang="en-US" altLang="en-US" dirty="0"/>
          </a:p>
        </p:txBody>
      </p:sp>
      <p:sp>
        <p:nvSpPr>
          <p:cNvPr id="2" name="Content Placeholder 1">
            <a:extLst>
              <a:ext uri="{FF2B5EF4-FFF2-40B4-BE49-F238E27FC236}">
                <a16:creationId xmlns:a16="http://schemas.microsoft.com/office/drawing/2014/main" id="{D3047FC7-DE8B-40A1-863F-CFFA5C3610E9}"/>
              </a:ext>
            </a:extLst>
          </p:cNvPr>
          <p:cNvSpPr>
            <a:spLocks noGrp="1"/>
          </p:cNvSpPr>
          <p:nvPr>
            <p:ph idx="1"/>
          </p:nvPr>
        </p:nvSpPr>
        <p:spPr>
          <a:xfrm>
            <a:off x="838200" y="1785193"/>
            <a:ext cx="10515600" cy="4260850"/>
          </a:xfrm>
        </p:spPr>
        <p:txBody>
          <a:bodyPr/>
          <a:lstStyle/>
          <a:p>
            <a:r>
              <a:rPr lang="en-US" sz="2400" dirty="0"/>
              <a:t>It is proposed to agree with </a:t>
            </a:r>
            <a:r>
              <a:rPr lang="en-US" sz="2400" dirty="0" smtClean="0"/>
              <a:t>either option #1 </a:t>
            </a:r>
            <a:r>
              <a:rPr lang="en-US" sz="2400" dirty="0"/>
              <a:t>solution or option </a:t>
            </a:r>
            <a:r>
              <a:rPr lang="en-US" sz="2400" dirty="0" smtClean="0"/>
              <a:t>#3A and #3B solution as : </a:t>
            </a:r>
          </a:p>
          <a:p>
            <a:pPr lvl="1"/>
            <a:r>
              <a:rPr lang="en-US" sz="2000" dirty="0"/>
              <a:t>I</a:t>
            </a:r>
            <a:r>
              <a:rPr lang="en-US" sz="2000" dirty="0" smtClean="0"/>
              <a:t>t covers all the </a:t>
            </a:r>
            <a:r>
              <a:rPr lang="en-US" sz="2000" dirty="0"/>
              <a:t>use cases like user migrating to partner system, returning back to primary MC system from migrated MC system, and migrating to another partner MC system.</a:t>
            </a:r>
          </a:p>
          <a:p>
            <a:pPr lvl="1"/>
            <a:r>
              <a:rPr lang="en-US" sz="2000" dirty="0" smtClean="0"/>
              <a:t>Ensures the call routing during entire migration procedure including the MC service authorization.</a:t>
            </a:r>
          </a:p>
          <a:p>
            <a:pPr lvl="1"/>
            <a:r>
              <a:rPr lang="en-US" sz="2000" dirty="0" smtClean="0"/>
              <a:t>The stored migration information of the user is cleared using migration service de-authorization procedure on condition of successful MC service authorization.</a:t>
            </a:r>
          </a:p>
          <a:p>
            <a:pPr marL="457200" lvl="1" indent="0">
              <a:buNone/>
            </a:pPr>
            <a:endParaRPr lang="en-US" sz="2000" dirty="0"/>
          </a:p>
          <a:p>
            <a:pPr marL="0" indent="0">
              <a:buNone/>
            </a:pPr>
            <a:endParaRPr lang="en-US" sz="2400" dirty="0"/>
          </a:p>
          <a:p>
            <a:pPr marL="457200" lvl="1" indent="0">
              <a:buNone/>
            </a:pPr>
            <a:endParaRPr lang="en-US" sz="2000" i="1" dirty="0"/>
          </a:p>
          <a:p>
            <a:pPr marL="457200" lvl="1" indent="0">
              <a:buNone/>
            </a:pPr>
            <a:endParaRPr lang="en-US" sz="2000" dirty="0"/>
          </a:p>
        </p:txBody>
      </p:sp>
    </p:spTree>
    <p:extLst>
      <p:ext uri="{BB962C8B-B14F-4D97-AF65-F5344CB8AC3E}">
        <p14:creationId xmlns:p14="http://schemas.microsoft.com/office/powerpoint/2010/main" val="3280057968"/>
      </p:ext>
    </p:ext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246779" y="3266328"/>
            <a:ext cx="6827838" cy="1143000"/>
          </a:xfrm>
        </p:spPr>
        <p:txBody>
          <a:bodyPr/>
          <a:lstStyle/>
          <a:p>
            <a:pPr algn="ctr"/>
            <a:r>
              <a:rPr lang="en-GB" altLang="fr-FR" sz="4800" dirty="0">
                <a:solidFill>
                  <a:srgbClr val="72AF2F"/>
                </a:solidFill>
              </a:rPr>
              <a:t>Thank You!</a:t>
            </a:r>
          </a:p>
        </p:txBody>
      </p:sp>
    </p:spTree>
    <p:extLst>
      <p:ext uri="{BB962C8B-B14F-4D97-AF65-F5344CB8AC3E}">
        <p14:creationId xmlns:p14="http://schemas.microsoft.com/office/powerpoint/2010/main" val="3992161661"/>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3B0CC-9E59-468F-964D-64CFDD84117F}"/>
              </a:ext>
            </a:extLst>
          </p:cNvPr>
          <p:cNvSpPr>
            <a:spLocks noGrp="1"/>
          </p:cNvSpPr>
          <p:nvPr>
            <p:ph type="title"/>
          </p:nvPr>
        </p:nvSpPr>
        <p:spPr/>
        <p:txBody>
          <a:bodyPr/>
          <a:lstStyle/>
          <a:p>
            <a:r>
              <a:rPr lang="en-GB" altLang="en-US" dirty="0"/>
              <a:t>Outline</a:t>
            </a:r>
            <a:endParaRPr lang="en-US" dirty="0"/>
          </a:p>
        </p:txBody>
      </p:sp>
      <p:sp>
        <p:nvSpPr>
          <p:cNvPr id="3" name="Content Placeholder 2">
            <a:extLst>
              <a:ext uri="{FF2B5EF4-FFF2-40B4-BE49-F238E27FC236}">
                <a16:creationId xmlns:a16="http://schemas.microsoft.com/office/drawing/2014/main" id="{ACB37772-2266-44F2-AE81-F1181438E0C4}"/>
              </a:ext>
            </a:extLst>
          </p:cNvPr>
          <p:cNvSpPr>
            <a:spLocks noGrp="1"/>
          </p:cNvSpPr>
          <p:nvPr>
            <p:ph idx="1"/>
          </p:nvPr>
        </p:nvSpPr>
        <p:spPr/>
        <p:txBody>
          <a:bodyPr/>
          <a:lstStyle/>
          <a:p>
            <a:r>
              <a:rPr lang="en-US" dirty="0"/>
              <a:t> </a:t>
            </a:r>
            <a:r>
              <a:rPr lang="en-US" altLang="en-US" dirty="0"/>
              <a:t>Background </a:t>
            </a:r>
            <a:endParaRPr lang="en-US" altLang="en-US" dirty="0" smtClean="0"/>
          </a:p>
          <a:p>
            <a:r>
              <a:rPr lang="en-US" altLang="en-US" dirty="0"/>
              <a:t> </a:t>
            </a:r>
            <a:r>
              <a:rPr lang="en-US" altLang="en-US" dirty="0" smtClean="0"/>
              <a:t>Problem Overview</a:t>
            </a:r>
            <a:endParaRPr lang="en-US" altLang="en-US" sz="2800" dirty="0"/>
          </a:p>
          <a:p>
            <a:r>
              <a:rPr lang="en-US" dirty="0" smtClean="0"/>
              <a:t> Option </a:t>
            </a:r>
            <a:r>
              <a:rPr lang="en-US" dirty="0"/>
              <a:t>#1 solution </a:t>
            </a:r>
            <a:r>
              <a:rPr lang="en-US" dirty="0" smtClean="0"/>
              <a:t>description and call </a:t>
            </a:r>
            <a:r>
              <a:rPr lang="en-US" dirty="0"/>
              <a:t>flow</a:t>
            </a:r>
          </a:p>
          <a:p>
            <a:r>
              <a:rPr lang="en-US" dirty="0"/>
              <a:t> Option #2 solution description and </a:t>
            </a:r>
            <a:r>
              <a:rPr lang="en-US" dirty="0" smtClean="0"/>
              <a:t>call </a:t>
            </a:r>
            <a:r>
              <a:rPr lang="en-US" dirty="0"/>
              <a:t>flow</a:t>
            </a:r>
          </a:p>
          <a:p>
            <a:r>
              <a:rPr lang="en-US" dirty="0"/>
              <a:t> Option </a:t>
            </a:r>
            <a:r>
              <a:rPr lang="en-US" dirty="0" smtClean="0"/>
              <a:t>#3 </a:t>
            </a:r>
            <a:r>
              <a:rPr lang="en-US" dirty="0"/>
              <a:t>solution description and </a:t>
            </a:r>
            <a:r>
              <a:rPr lang="en-US" dirty="0" smtClean="0"/>
              <a:t>call </a:t>
            </a:r>
            <a:r>
              <a:rPr lang="en-US" dirty="0"/>
              <a:t>flow</a:t>
            </a:r>
          </a:p>
          <a:p>
            <a:r>
              <a:rPr lang="en-US" dirty="0"/>
              <a:t> Summary</a:t>
            </a:r>
          </a:p>
          <a:p>
            <a:r>
              <a:rPr lang="en-US" dirty="0"/>
              <a:t> Conclusions</a:t>
            </a:r>
          </a:p>
          <a:p>
            <a:endParaRPr lang="en-US" b="1" dirty="0"/>
          </a:p>
        </p:txBody>
      </p:sp>
    </p:spTree>
    <p:extLst>
      <p:ext uri="{BB962C8B-B14F-4D97-AF65-F5344CB8AC3E}">
        <p14:creationId xmlns:p14="http://schemas.microsoft.com/office/powerpoint/2010/main" val="236308341"/>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89857" y="550595"/>
            <a:ext cx="8958943" cy="1104917"/>
          </a:xfrm>
        </p:spPr>
        <p:txBody>
          <a:bodyPr/>
          <a:lstStyle/>
          <a:p>
            <a:r>
              <a:rPr lang="en-US" altLang="en-US" sz="3600" dirty="0" smtClean="0"/>
              <a:t>Background</a:t>
            </a:r>
            <a:endParaRPr lang="en-US" altLang="en-US" sz="3600" dirty="0"/>
          </a:p>
        </p:txBody>
      </p:sp>
      <p:sp>
        <p:nvSpPr>
          <p:cNvPr id="2" name="Content Placeholder 1">
            <a:extLst>
              <a:ext uri="{FF2B5EF4-FFF2-40B4-BE49-F238E27FC236}">
                <a16:creationId xmlns:a16="http://schemas.microsoft.com/office/drawing/2014/main" id="{D3047FC7-DE8B-40A1-863F-CFFA5C3610E9}"/>
              </a:ext>
            </a:extLst>
          </p:cNvPr>
          <p:cNvSpPr>
            <a:spLocks noGrp="1"/>
          </p:cNvSpPr>
          <p:nvPr>
            <p:ph idx="1"/>
          </p:nvPr>
        </p:nvSpPr>
        <p:spPr>
          <a:xfrm>
            <a:off x="0" y="1753680"/>
            <a:ext cx="6454775" cy="4614672"/>
          </a:xfrm>
        </p:spPr>
        <p:txBody>
          <a:bodyPr/>
          <a:lstStyle/>
          <a:p>
            <a:r>
              <a:rPr lang="en-US" sz="2400" dirty="0" smtClean="0"/>
              <a:t> TS 23.280 </a:t>
            </a:r>
            <a:r>
              <a:rPr lang="en-US" sz="2400" dirty="0"/>
              <a:t>clause </a:t>
            </a:r>
            <a:r>
              <a:rPr lang="en-US" sz="2400" dirty="0" smtClean="0"/>
              <a:t>10.6.3 - </a:t>
            </a:r>
            <a:r>
              <a:rPr lang="en-US" sz="2400" dirty="0"/>
              <a:t>Migration to partner MC system</a:t>
            </a:r>
          </a:p>
          <a:p>
            <a:pPr lvl="1"/>
            <a:r>
              <a:rPr lang="en-US" sz="2000" dirty="0" smtClean="0"/>
              <a:t>The specification has defined the procedure for </a:t>
            </a:r>
            <a:r>
              <a:rPr lang="en-IN" sz="2000" dirty="0" smtClean="0"/>
              <a:t>service </a:t>
            </a:r>
            <a:r>
              <a:rPr lang="en-IN" sz="2000" dirty="0"/>
              <a:t>authorization for migration to a partner MC </a:t>
            </a:r>
            <a:r>
              <a:rPr lang="en-IN" sz="2000" dirty="0" smtClean="0"/>
              <a:t>system </a:t>
            </a:r>
            <a:r>
              <a:rPr lang="en-IN" sz="2000" dirty="0"/>
              <a:t>using migration service authorization </a:t>
            </a:r>
            <a:r>
              <a:rPr lang="en-IN" sz="2000" dirty="0" smtClean="0"/>
              <a:t>request and response.</a:t>
            </a:r>
          </a:p>
          <a:p>
            <a:pPr lvl="1"/>
            <a:r>
              <a:rPr lang="en-IN" sz="2000" dirty="0"/>
              <a:t>The </a:t>
            </a:r>
            <a:r>
              <a:rPr lang="en-IN" sz="2000" dirty="0" smtClean="0"/>
              <a:t>primary and partner </a:t>
            </a:r>
            <a:r>
              <a:rPr lang="en-IN" sz="2000" dirty="0"/>
              <a:t>MC service server stores the necessary information related to the migrated MC service user (e.g., MC service ID of the migrated MC service user provided by the primary MC system mapped to the MC service ID of the migrated MC service user provided by partner MC </a:t>
            </a:r>
            <a:r>
              <a:rPr lang="en-IN" sz="2000" dirty="0" err="1"/>
              <a:t>systemand</a:t>
            </a:r>
            <a:r>
              <a:rPr lang="en-IN" sz="2000" dirty="0"/>
              <a:t> the migration status of the MC service user</a:t>
            </a:r>
            <a:r>
              <a:rPr lang="en-IN" sz="2000" dirty="0" smtClean="0"/>
              <a:t>).</a:t>
            </a:r>
          </a:p>
          <a:p>
            <a:pPr lvl="1"/>
            <a:r>
              <a:rPr lang="en-IN" sz="2000" dirty="0"/>
              <a:t>The </a:t>
            </a:r>
            <a:r>
              <a:rPr lang="en-IN" sz="2000" dirty="0" smtClean="0"/>
              <a:t>stored necessary </a:t>
            </a:r>
            <a:r>
              <a:rPr lang="en-IN" sz="2000" dirty="0"/>
              <a:t>information</a:t>
            </a:r>
            <a:r>
              <a:rPr lang="en-IN" sz="2000" dirty="0" smtClean="0"/>
              <a:t> </a:t>
            </a:r>
            <a:r>
              <a:rPr lang="en-IN" sz="2000" dirty="0"/>
              <a:t>of the MC service user allows proper communication redirection back to the primary MC system </a:t>
            </a:r>
            <a:r>
              <a:rPr lang="en-IN" sz="2000" dirty="0" smtClean="0"/>
              <a:t>or partner </a:t>
            </a:r>
            <a:r>
              <a:rPr lang="en-IN" sz="2000" dirty="0"/>
              <a:t>MC </a:t>
            </a:r>
            <a:r>
              <a:rPr lang="en-IN" sz="2000" dirty="0" smtClean="0"/>
              <a:t>system. </a:t>
            </a:r>
            <a:endParaRPr lang="en-US" sz="2000" dirty="0"/>
          </a:p>
          <a:p>
            <a:pPr marL="457200" lvl="1" indent="0">
              <a:buNone/>
            </a:pPr>
            <a:endParaRPr lang="en-US" sz="2000" dirty="0"/>
          </a:p>
        </p:txBody>
      </p:sp>
      <p:graphicFrame>
        <p:nvGraphicFramePr>
          <p:cNvPr id="5" name="Object 4"/>
          <p:cNvGraphicFramePr>
            <a:graphicFrameLocks noChangeAspect="1"/>
          </p:cNvGraphicFramePr>
          <p:nvPr>
            <p:extLst>
              <p:ext uri="{D42A27DB-BD31-4B8C-83A1-F6EECF244321}">
                <p14:modId xmlns:p14="http://schemas.microsoft.com/office/powerpoint/2010/main" val="1662848427"/>
              </p:ext>
            </p:extLst>
          </p:nvPr>
        </p:nvGraphicFramePr>
        <p:xfrm>
          <a:off x="6454775" y="2326640"/>
          <a:ext cx="5737225" cy="3459163"/>
        </p:xfrm>
        <a:graphic>
          <a:graphicData uri="http://schemas.openxmlformats.org/presentationml/2006/ole">
            <mc:AlternateContent xmlns:mc="http://schemas.openxmlformats.org/markup-compatibility/2006">
              <mc:Choice xmlns:v="urn:schemas-microsoft-com:vml" Requires="v">
                <p:oleObj spid="_x0000_s1112" name="Visio" r:id="rId3" imgW="5734186" imgH="3442082" progId="Visio.Drawing.11">
                  <p:embed/>
                </p:oleObj>
              </mc:Choice>
              <mc:Fallback>
                <p:oleObj name="Visio" r:id="rId3" imgW="5734186" imgH="3442082" progId="Visio.Drawing.11">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54775" y="2326640"/>
                        <a:ext cx="5737225" cy="34591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12542430"/>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96017" y="595604"/>
            <a:ext cx="9216630"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altLang="en-US" sz="3600" dirty="0"/>
              <a:t>Problem Overview</a:t>
            </a:r>
          </a:p>
        </p:txBody>
      </p:sp>
      <p:sp>
        <p:nvSpPr>
          <p:cNvPr id="2" name="Content Placeholder 1">
            <a:extLst>
              <a:ext uri="{FF2B5EF4-FFF2-40B4-BE49-F238E27FC236}">
                <a16:creationId xmlns:a16="http://schemas.microsoft.com/office/drawing/2014/main" id="{D3047FC7-DE8B-40A1-863F-CFFA5C3610E9}"/>
              </a:ext>
            </a:extLst>
          </p:cNvPr>
          <p:cNvSpPr>
            <a:spLocks noGrp="1"/>
          </p:cNvSpPr>
          <p:nvPr>
            <p:ph idx="1"/>
          </p:nvPr>
        </p:nvSpPr>
        <p:spPr>
          <a:xfrm>
            <a:off x="0" y="1738604"/>
            <a:ext cx="11460480" cy="4652036"/>
          </a:xfrm>
        </p:spPr>
        <p:txBody>
          <a:bodyPr/>
          <a:lstStyle/>
          <a:p>
            <a:r>
              <a:rPr lang="en-US" sz="2400" dirty="0" smtClean="0"/>
              <a:t> </a:t>
            </a:r>
            <a:r>
              <a:rPr lang="en-IN" sz="2400" dirty="0"/>
              <a:t>The MC service allows the MC service user to migrate from primary MC system to partner MC system, migrate from partner MC system to another partner MC system or return back to MC service user’s primary MC system</a:t>
            </a:r>
            <a:r>
              <a:rPr lang="en-IN" sz="2400" dirty="0" smtClean="0"/>
              <a:t>.</a:t>
            </a:r>
            <a:endParaRPr lang="en-US" sz="1200" dirty="0"/>
          </a:p>
          <a:p>
            <a:r>
              <a:rPr lang="en-IN" sz="2400" dirty="0" smtClean="0"/>
              <a:t> Once </a:t>
            </a:r>
            <a:r>
              <a:rPr lang="en-IN" sz="2400" dirty="0"/>
              <a:t>the MC service user successfully authorized to migrate to a partner MC system by the primary MC system, the partner MC system which is a migrating MC system and primary MC system will store the migration status information along with the MC service IDs from </a:t>
            </a:r>
            <a:r>
              <a:rPr lang="en-IN" sz="2400" dirty="0" smtClean="0"/>
              <a:t>both primary MC system and partner MC system.</a:t>
            </a:r>
          </a:p>
          <a:p>
            <a:r>
              <a:rPr lang="en-IN" sz="2400" dirty="0" smtClean="0"/>
              <a:t> This stored information is used in order to route the call appropriately in </a:t>
            </a:r>
            <a:r>
              <a:rPr lang="en-IN" sz="2400" dirty="0"/>
              <a:t>both primary MC system and partner MC system</a:t>
            </a:r>
            <a:r>
              <a:rPr lang="en-IN" sz="2400" dirty="0" smtClean="0"/>
              <a:t>.</a:t>
            </a:r>
          </a:p>
          <a:p>
            <a:r>
              <a:rPr lang="en-IN" sz="2400" dirty="0"/>
              <a:t> </a:t>
            </a:r>
            <a:r>
              <a:rPr lang="en-IN" sz="2400" dirty="0" smtClean="0"/>
              <a:t>Once the migrated MC service user </a:t>
            </a:r>
            <a:r>
              <a:rPr lang="en-IN" sz="2400" dirty="0"/>
              <a:t>return back to Primary MC system or migrate to another partner MC </a:t>
            </a:r>
            <a:r>
              <a:rPr lang="en-IN" sz="2400" dirty="0" smtClean="0"/>
              <a:t>system the stored information is to be cleared or updated.</a:t>
            </a:r>
            <a:endParaRPr lang="en-IN" sz="2400" dirty="0"/>
          </a:p>
          <a:p>
            <a:endParaRPr lang="en-US" sz="2400" dirty="0"/>
          </a:p>
        </p:txBody>
      </p:sp>
    </p:spTree>
    <p:extLst>
      <p:ext uri="{BB962C8B-B14F-4D97-AF65-F5344CB8AC3E}">
        <p14:creationId xmlns:p14="http://schemas.microsoft.com/office/powerpoint/2010/main" val="2271281010"/>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96017" y="595604"/>
            <a:ext cx="9216630"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altLang="en-US" sz="3600" dirty="0"/>
              <a:t>Problem </a:t>
            </a:r>
            <a:r>
              <a:rPr lang="en-US" altLang="en-US" sz="3600" dirty="0" smtClean="0"/>
              <a:t>Overview (Continued)</a:t>
            </a:r>
            <a:endParaRPr lang="en-US" altLang="en-US" sz="3600" dirty="0"/>
          </a:p>
        </p:txBody>
      </p:sp>
      <p:sp>
        <p:nvSpPr>
          <p:cNvPr id="2" name="Content Placeholder 1">
            <a:extLst>
              <a:ext uri="{FF2B5EF4-FFF2-40B4-BE49-F238E27FC236}">
                <a16:creationId xmlns:a16="http://schemas.microsoft.com/office/drawing/2014/main" id="{D3047FC7-DE8B-40A1-863F-CFFA5C3610E9}"/>
              </a:ext>
            </a:extLst>
          </p:cNvPr>
          <p:cNvSpPr>
            <a:spLocks noGrp="1"/>
          </p:cNvSpPr>
          <p:nvPr>
            <p:ph idx="1"/>
          </p:nvPr>
        </p:nvSpPr>
        <p:spPr>
          <a:xfrm>
            <a:off x="0" y="1738604"/>
            <a:ext cx="11460480" cy="4652036"/>
          </a:xfrm>
        </p:spPr>
        <p:txBody>
          <a:bodyPr/>
          <a:lstStyle/>
          <a:p>
            <a:r>
              <a:rPr lang="en-IN" sz="2400" dirty="0" smtClean="0"/>
              <a:t> </a:t>
            </a:r>
            <a:r>
              <a:rPr lang="en-IN" sz="2400" dirty="0"/>
              <a:t>This stored information is used by primary MC system to route the call appropriately after the migration service authorization and before the user service authorization completes then call routing will be inappropriate and results into call failure.</a:t>
            </a:r>
          </a:p>
          <a:p>
            <a:r>
              <a:rPr lang="en-IN" sz="2400" dirty="0" smtClean="0"/>
              <a:t> This stored information is used by partner MC system </a:t>
            </a:r>
            <a:r>
              <a:rPr lang="en-IN" sz="2400" dirty="0"/>
              <a:t>to route the call </a:t>
            </a:r>
            <a:r>
              <a:rPr lang="en-IN" sz="2400" dirty="0" smtClean="0"/>
              <a:t>appropriately once the MC </a:t>
            </a:r>
            <a:r>
              <a:rPr lang="en-IN" sz="2400" dirty="0"/>
              <a:t>service user return back to Primary MC system or migrate to another partner MC </a:t>
            </a:r>
            <a:r>
              <a:rPr lang="en-IN" sz="2400" dirty="0" smtClean="0"/>
              <a:t>system then call routing will be inappropriate and results into call failure.</a:t>
            </a:r>
          </a:p>
          <a:p>
            <a:r>
              <a:rPr lang="en-IN" sz="2400" dirty="0"/>
              <a:t> </a:t>
            </a:r>
            <a:r>
              <a:rPr lang="en-IN" sz="2400" dirty="0" smtClean="0"/>
              <a:t>There is no procedure defined in the specification to update or clear the stored information in the partner MC system, which is nothing </a:t>
            </a:r>
            <a:r>
              <a:rPr lang="en-IN" sz="2400" dirty="0"/>
              <a:t>but Migration service de-authorization </a:t>
            </a:r>
            <a:r>
              <a:rPr lang="en-IN" sz="2400" dirty="0" smtClean="0"/>
              <a:t>procedure.</a:t>
            </a:r>
          </a:p>
          <a:p>
            <a:r>
              <a:rPr lang="en-IN" sz="2400" dirty="0" smtClean="0"/>
              <a:t> The MC </a:t>
            </a:r>
            <a:r>
              <a:rPr lang="en-IN" sz="2400" dirty="0"/>
              <a:t>service </a:t>
            </a:r>
            <a:r>
              <a:rPr lang="en-IN" sz="2400" dirty="0" smtClean="0"/>
              <a:t>authorization is required to receive </a:t>
            </a:r>
            <a:r>
              <a:rPr lang="en-IN" sz="2400" dirty="0"/>
              <a:t>any MC service from the MC </a:t>
            </a:r>
            <a:r>
              <a:rPr lang="en-IN" sz="2400" dirty="0" smtClean="0"/>
              <a:t>system.</a:t>
            </a:r>
          </a:p>
          <a:p>
            <a:r>
              <a:rPr lang="en-IN" sz="2400" dirty="0"/>
              <a:t> </a:t>
            </a:r>
            <a:r>
              <a:rPr lang="en-IN" sz="2400" dirty="0" smtClean="0"/>
              <a:t>To overcome all the above problems we need </a:t>
            </a:r>
            <a:r>
              <a:rPr lang="en-IN" sz="2400" dirty="0"/>
              <a:t>an Migration service de-authorization </a:t>
            </a:r>
            <a:r>
              <a:rPr lang="en-IN" sz="2400" dirty="0" smtClean="0"/>
              <a:t>procedure and when to trigger this procedure to avoid the call failures (intermittent service failure)</a:t>
            </a:r>
            <a:endParaRPr lang="en-IN" sz="2400" dirty="0"/>
          </a:p>
          <a:p>
            <a:endParaRPr lang="en-US" sz="2400" dirty="0"/>
          </a:p>
        </p:txBody>
      </p:sp>
    </p:spTree>
    <p:extLst>
      <p:ext uri="{BB962C8B-B14F-4D97-AF65-F5344CB8AC3E}">
        <p14:creationId xmlns:p14="http://schemas.microsoft.com/office/powerpoint/2010/main" val="1001478463"/>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89435" y="592468"/>
            <a:ext cx="9216630" cy="1143000"/>
          </a:xfrm>
        </p:spPr>
        <p:txBody>
          <a:bodyPr/>
          <a:lstStyle/>
          <a:p>
            <a:r>
              <a:rPr lang="en-US" altLang="en-US" dirty="0"/>
              <a:t> Option #1: solution description</a:t>
            </a:r>
          </a:p>
        </p:txBody>
      </p:sp>
      <p:sp>
        <p:nvSpPr>
          <p:cNvPr id="2" name="Content Placeholder 1">
            <a:extLst>
              <a:ext uri="{FF2B5EF4-FFF2-40B4-BE49-F238E27FC236}">
                <a16:creationId xmlns:a16="http://schemas.microsoft.com/office/drawing/2014/main" id="{D3047FC7-DE8B-40A1-863F-CFFA5C3610E9}"/>
              </a:ext>
            </a:extLst>
          </p:cNvPr>
          <p:cNvSpPr>
            <a:spLocks noGrp="1"/>
          </p:cNvSpPr>
          <p:nvPr>
            <p:ph idx="1"/>
          </p:nvPr>
        </p:nvSpPr>
        <p:spPr>
          <a:xfrm>
            <a:off x="0" y="1740847"/>
            <a:ext cx="11460479" cy="4574133"/>
          </a:xfrm>
        </p:spPr>
        <p:txBody>
          <a:bodyPr/>
          <a:lstStyle/>
          <a:p>
            <a:r>
              <a:rPr lang="en-US" sz="2400" dirty="0" smtClean="0"/>
              <a:t> </a:t>
            </a:r>
            <a:r>
              <a:rPr lang="en-US" sz="2400" dirty="0"/>
              <a:t>The </a:t>
            </a:r>
            <a:r>
              <a:rPr lang="en-US" sz="2400" dirty="0" smtClean="0"/>
              <a:t>migration </a:t>
            </a:r>
            <a:r>
              <a:rPr lang="en-US" sz="2400" dirty="0"/>
              <a:t>service de-authorization </a:t>
            </a:r>
            <a:r>
              <a:rPr lang="en-US" sz="2400" dirty="0" smtClean="0"/>
              <a:t>procedure initiated by MC service user. </a:t>
            </a:r>
            <a:endParaRPr lang="en-US" sz="2400" dirty="0"/>
          </a:p>
          <a:p>
            <a:pPr lvl="1"/>
            <a:r>
              <a:rPr lang="en-IN" sz="2000" dirty="0"/>
              <a:t>The MC service user at MC service client is executing all the procedures related to migration </a:t>
            </a:r>
            <a:r>
              <a:rPr lang="en-US" sz="2000" dirty="0"/>
              <a:t>service authorization, </a:t>
            </a:r>
            <a:r>
              <a:rPr lang="en-IN" sz="2000" dirty="0"/>
              <a:t>migration </a:t>
            </a:r>
            <a:r>
              <a:rPr lang="en-US" sz="2000" dirty="0"/>
              <a:t>service de-authorization and MC service authorization.</a:t>
            </a:r>
            <a:endParaRPr lang="en-US" sz="1600" dirty="0">
              <a:highlight>
                <a:srgbClr val="FFFF00"/>
              </a:highlight>
            </a:endParaRPr>
          </a:p>
          <a:p>
            <a:pPr lvl="1"/>
            <a:r>
              <a:rPr lang="en-IN" sz="2000" dirty="0" smtClean="0"/>
              <a:t>The </a:t>
            </a:r>
            <a:r>
              <a:rPr lang="en-IN" sz="2000" dirty="0"/>
              <a:t>MC service </a:t>
            </a:r>
            <a:r>
              <a:rPr lang="en-IN" sz="2000" dirty="0" smtClean="0"/>
              <a:t>user at MC service client triggers the</a:t>
            </a:r>
            <a:r>
              <a:rPr lang="en-US" sz="2000" dirty="0" smtClean="0"/>
              <a:t> </a:t>
            </a:r>
            <a:r>
              <a:rPr lang="en-IN" sz="2000" dirty="0"/>
              <a:t>migration </a:t>
            </a:r>
            <a:r>
              <a:rPr lang="en-US" sz="2000" dirty="0"/>
              <a:t>service de-authorization</a:t>
            </a:r>
            <a:r>
              <a:rPr lang="en-US" sz="2000" dirty="0" smtClean="0"/>
              <a:t> procedure when migrated MC service user wants to return to the primary MC system or migrate to another MC system.</a:t>
            </a:r>
          </a:p>
          <a:p>
            <a:pPr lvl="1"/>
            <a:r>
              <a:rPr lang="en-IN" sz="2000" dirty="0" smtClean="0"/>
              <a:t>The </a:t>
            </a:r>
            <a:r>
              <a:rPr lang="en-IN" sz="2000" dirty="0"/>
              <a:t>migration service de-authorization request is sent by migrated MC service user at MC service client on determining that MC service user is no longer migrated to current partner MC system</a:t>
            </a:r>
            <a:r>
              <a:rPr lang="en-IN" sz="2000" dirty="0" smtClean="0"/>
              <a:t>.</a:t>
            </a:r>
          </a:p>
          <a:p>
            <a:pPr lvl="1"/>
            <a:r>
              <a:rPr lang="en-IN" sz="2000" dirty="0"/>
              <a:t>This request is sent only after completing successful MC service authorization at the newly migrated MC system (i.e. Primary MC system to which the MC service user returned back or another partner MC system to which MC service user has migrated</a:t>
            </a:r>
            <a:r>
              <a:rPr lang="en-IN" sz="2000" dirty="0" smtClean="0"/>
              <a:t>).</a:t>
            </a:r>
          </a:p>
        </p:txBody>
      </p:sp>
    </p:spTree>
    <p:extLst>
      <p:ext uri="{BB962C8B-B14F-4D97-AF65-F5344CB8AC3E}">
        <p14:creationId xmlns:p14="http://schemas.microsoft.com/office/powerpoint/2010/main" val="2943333704"/>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itle 1">
            <a:extLst>
              <a:ext uri="{FF2B5EF4-FFF2-40B4-BE49-F238E27FC236}">
                <a16:creationId xmlns:a16="http://schemas.microsoft.com/office/drawing/2014/main" id="{3CC51283-D782-4518-A596-0E0F00F4058A}"/>
              </a:ext>
            </a:extLst>
          </p:cNvPr>
          <p:cNvSpPr txBox="1">
            <a:spLocks/>
          </p:cNvSpPr>
          <p:nvPr/>
        </p:nvSpPr>
        <p:spPr>
          <a:xfrm>
            <a:off x="361694" y="494125"/>
            <a:ext cx="9216630" cy="1143000"/>
          </a:xfrm>
          <a:prstGeom prst="rect">
            <a:avLst/>
          </a:prstGeom>
          <a:noFill/>
          <a:ln w="9525">
            <a:noFill/>
          </a:ln>
        </p:spPr>
        <p:txBody>
          <a:bodyPr anchor="ctr" anchorCtr="0"/>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a:lstStyle>
          <a:p>
            <a:pPr algn="l"/>
            <a:r>
              <a:rPr lang="en-US" altLang="en-US" sz="4400" kern="0" dirty="0">
                <a:solidFill>
                  <a:schemeClr val="tx1"/>
                </a:solidFill>
              </a:rPr>
              <a:t> </a:t>
            </a:r>
            <a:r>
              <a:rPr lang="en-US" altLang="en-US" sz="4400" dirty="0">
                <a:solidFill>
                  <a:schemeClr val="tx1"/>
                </a:solidFill>
              </a:rPr>
              <a:t>Option #1: </a:t>
            </a:r>
            <a:r>
              <a:rPr lang="en-US" altLang="en-US" sz="4400" dirty="0" smtClean="0">
                <a:solidFill>
                  <a:schemeClr val="tx1"/>
                </a:solidFill>
              </a:rPr>
              <a:t>solution </a:t>
            </a:r>
            <a:r>
              <a:rPr lang="en-US" sz="4400" dirty="0" smtClean="0">
                <a:solidFill>
                  <a:schemeClr val="tx1"/>
                </a:solidFill>
              </a:rPr>
              <a:t>call </a:t>
            </a:r>
            <a:r>
              <a:rPr lang="en-US" sz="4400" dirty="0">
                <a:solidFill>
                  <a:schemeClr val="tx1"/>
                </a:solidFill>
              </a:rPr>
              <a:t>flow</a:t>
            </a:r>
            <a:endParaRPr lang="en-US" altLang="en-US" sz="4400" kern="0" dirty="0">
              <a:solidFill>
                <a:schemeClr val="tx1"/>
              </a:solidFill>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630091531"/>
              </p:ext>
            </p:extLst>
          </p:nvPr>
        </p:nvGraphicFramePr>
        <p:xfrm>
          <a:off x="1706880" y="1767840"/>
          <a:ext cx="7711440" cy="4635408"/>
        </p:xfrm>
        <a:graphic>
          <a:graphicData uri="http://schemas.openxmlformats.org/presentationml/2006/ole">
            <mc:AlternateContent xmlns:mc="http://schemas.openxmlformats.org/markup-compatibility/2006">
              <mc:Choice xmlns:v="urn:schemas-microsoft-com:vml" Requires="v">
                <p:oleObj spid="_x0000_s4154" name="Visio" r:id="rId4" imgW="5730098" imgH="3444066" progId="Visio.Drawing.11">
                  <p:embed/>
                </p:oleObj>
              </mc:Choice>
              <mc:Fallback>
                <p:oleObj name="Visio" r:id="rId4" imgW="5730098" imgH="3444066" progId="Visio.Drawing.11">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06880" y="1767840"/>
                        <a:ext cx="7711440" cy="4635408"/>
                      </a:xfrm>
                      <a:prstGeom prst="rect">
                        <a:avLst/>
                      </a:prstGeom>
                      <a:noFill/>
                    </p:spPr>
                  </p:pic>
                </p:oleObj>
              </mc:Fallback>
            </mc:AlternateContent>
          </a:graphicData>
        </a:graphic>
      </p:graphicFrame>
    </p:spTree>
    <p:extLst>
      <p:ext uri="{BB962C8B-B14F-4D97-AF65-F5344CB8AC3E}">
        <p14:creationId xmlns:p14="http://schemas.microsoft.com/office/powerpoint/2010/main" val="3610945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89435" y="592468"/>
            <a:ext cx="9216630" cy="1143000"/>
          </a:xfrm>
        </p:spPr>
        <p:txBody>
          <a:bodyPr/>
          <a:lstStyle/>
          <a:p>
            <a:r>
              <a:rPr lang="en-US" altLang="en-US" dirty="0"/>
              <a:t> Option </a:t>
            </a:r>
            <a:r>
              <a:rPr lang="en-US" altLang="en-US" dirty="0" smtClean="0"/>
              <a:t>#2: </a:t>
            </a:r>
            <a:r>
              <a:rPr lang="en-US" altLang="en-US" dirty="0"/>
              <a:t>solution description</a:t>
            </a:r>
          </a:p>
        </p:txBody>
      </p:sp>
      <p:sp>
        <p:nvSpPr>
          <p:cNvPr id="2" name="Content Placeholder 1">
            <a:extLst>
              <a:ext uri="{FF2B5EF4-FFF2-40B4-BE49-F238E27FC236}">
                <a16:creationId xmlns:a16="http://schemas.microsoft.com/office/drawing/2014/main" id="{D3047FC7-DE8B-40A1-863F-CFFA5C3610E9}"/>
              </a:ext>
            </a:extLst>
          </p:cNvPr>
          <p:cNvSpPr>
            <a:spLocks noGrp="1"/>
          </p:cNvSpPr>
          <p:nvPr>
            <p:ph idx="1"/>
          </p:nvPr>
        </p:nvSpPr>
        <p:spPr>
          <a:xfrm>
            <a:off x="0" y="1740847"/>
            <a:ext cx="11460479" cy="4574133"/>
          </a:xfrm>
        </p:spPr>
        <p:txBody>
          <a:bodyPr/>
          <a:lstStyle/>
          <a:p>
            <a:r>
              <a:rPr lang="en-US" sz="2400" dirty="0" smtClean="0"/>
              <a:t> </a:t>
            </a:r>
            <a:r>
              <a:rPr lang="en-US" sz="2400" dirty="0"/>
              <a:t>The </a:t>
            </a:r>
            <a:r>
              <a:rPr lang="en-US" sz="2400" dirty="0" smtClean="0"/>
              <a:t>migration </a:t>
            </a:r>
            <a:r>
              <a:rPr lang="en-US" sz="2400" dirty="0"/>
              <a:t>service de-authorization </a:t>
            </a:r>
            <a:r>
              <a:rPr lang="en-US" sz="2400" dirty="0" smtClean="0"/>
              <a:t>procedure initiated by MC service server on completing of </a:t>
            </a:r>
            <a:r>
              <a:rPr lang="en-US" sz="2400" dirty="0"/>
              <a:t>migration service </a:t>
            </a:r>
            <a:r>
              <a:rPr lang="en-US" sz="2400" dirty="0" smtClean="0"/>
              <a:t>authorization. </a:t>
            </a:r>
            <a:endParaRPr lang="en-US" sz="2400" dirty="0"/>
          </a:p>
          <a:p>
            <a:pPr lvl="1"/>
            <a:r>
              <a:rPr lang="en-IN" sz="2000" dirty="0" smtClean="0"/>
              <a:t>The MC service user at MC service client completes the migration </a:t>
            </a:r>
            <a:r>
              <a:rPr lang="en-US" sz="2000" dirty="0" smtClean="0"/>
              <a:t>service authorization procedure during migration to partner MC system.</a:t>
            </a:r>
            <a:endParaRPr lang="en-US" sz="1600" dirty="0">
              <a:highlight>
                <a:srgbClr val="FFFF00"/>
              </a:highlight>
            </a:endParaRPr>
          </a:p>
          <a:p>
            <a:pPr lvl="1"/>
            <a:r>
              <a:rPr lang="en-IN" sz="2000" dirty="0" smtClean="0"/>
              <a:t>The </a:t>
            </a:r>
            <a:r>
              <a:rPr lang="en-IN" sz="2000" dirty="0"/>
              <a:t>MC service </a:t>
            </a:r>
            <a:r>
              <a:rPr lang="en-IN" sz="2000" dirty="0" smtClean="0"/>
              <a:t>server of primary MC system triggers the</a:t>
            </a:r>
            <a:r>
              <a:rPr lang="en-US" sz="2000" dirty="0" smtClean="0"/>
              <a:t> </a:t>
            </a:r>
            <a:r>
              <a:rPr lang="en-IN" sz="2000" dirty="0"/>
              <a:t>migration </a:t>
            </a:r>
            <a:r>
              <a:rPr lang="en-US" sz="2000" dirty="0"/>
              <a:t>service de-authorization</a:t>
            </a:r>
            <a:r>
              <a:rPr lang="en-US" sz="2000" dirty="0" smtClean="0"/>
              <a:t> procedure towards the previously migrated MC system when migrated MC service user wants to migrate to another MC system.</a:t>
            </a:r>
          </a:p>
          <a:p>
            <a:pPr lvl="1"/>
            <a:r>
              <a:rPr lang="en-IN" sz="2000" dirty="0" smtClean="0"/>
              <a:t>The </a:t>
            </a:r>
            <a:r>
              <a:rPr lang="en-IN" sz="2000" dirty="0"/>
              <a:t>migration </a:t>
            </a:r>
            <a:r>
              <a:rPr lang="en-US" sz="2000" dirty="0"/>
              <a:t>service de-authorization</a:t>
            </a:r>
            <a:r>
              <a:rPr lang="en-IN" sz="2000" dirty="0" smtClean="0"/>
              <a:t> </a:t>
            </a:r>
            <a:r>
              <a:rPr lang="en-IN" sz="2000" dirty="0" smtClean="0"/>
              <a:t>notification</a:t>
            </a:r>
            <a:r>
              <a:rPr lang="en-IN" sz="2000" dirty="0" smtClean="0"/>
              <a:t> </a:t>
            </a:r>
            <a:r>
              <a:rPr lang="en-IN" sz="2000" dirty="0"/>
              <a:t>is sent only after completing successful migration </a:t>
            </a:r>
            <a:r>
              <a:rPr lang="en-US" sz="2000" dirty="0"/>
              <a:t>service authorization</a:t>
            </a:r>
            <a:r>
              <a:rPr lang="en-IN" sz="2000" dirty="0" smtClean="0"/>
              <a:t> </a:t>
            </a:r>
            <a:r>
              <a:rPr lang="en-IN" sz="2000" dirty="0"/>
              <a:t>at the newly migrated MC system </a:t>
            </a:r>
            <a:r>
              <a:rPr lang="en-IN" sz="2000" dirty="0" smtClean="0"/>
              <a:t>( i.e. another </a:t>
            </a:r>
            <a:r>
              <a:rPr lang="en-IN" sz="2000" dirty="0"/>
              <a:t>partner MC system to which MC service user has migrated</a:t>
            </a:r>
            <a:r>
              <a:rPr lang="en-IN" sz="2000" dirty="0" smtClean="0"/>
              <a:t>).</a:t>
            </a:r>
          </a:p>
          <a:p>
            <a:pPr lvl="1"/>
            <a:r>
              <a:rPr lang="en-IN" sz="2000" dirty="0" smtClean="0"/>
              <a:t>The migration service authorization procedure is executed only when MC service user migrating to another partner system but not in case of MC service user returning back to the primary MC system. Due to this, the proposed  solution caters only in case of user migrating to partner system.</a:t>
            </a:r>
          </a:p>
          <a:p>
            <a:pPr lvl="1"/>
            <a:r>
              <a:rPr lang="en-IN" sz="2000" dirty="0" smtClean="0"/>
              <a:t>The </a:t>
            </a:r>
            <a:r>
              <a:rPr lang="en-US" sz="2000" dirty="0"/>
              <a:t>migration service de-authorization procedure </a:t>
            </a:r>
            <a:r>
              <a:rPr lang="en-US" sz="2000" dirty="0" smtClean="0"/>
              <a:t>is executed before the MC service user completes the MC service authorization at newly migrated system. The call routing will be in appropriate during this.</a:t>
            </a:r>
            <a:endParaRPr lang="en-IN" sz="2000" dirty="0" smtClean="0"/>
          </a:p>
        </p:txBody>
      </p:sp>
    </p:spTree>
    <p:extLst>
      <p:ext uri="{BB962C8B-B14F-4D97-AF65-F5344CB8AC3E}">
        <p14:creationId xmlns:p14="http://schemas.microsoft.com/office/powerpoint/2010/main" val="1056252198"/>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itle 1">
            <a:extLst>
              <a:ext uri="{FF2B5EF4-FFF2-40B4-BE49-F238E27FC236}">
                <a16:creationId xmlns:a16="http://schemas.microsoft.com/office/drawing/2014/main" id="{3CC51283-D782-4518-A596-0E0F00F4058A}"/>
              </a:ext>
            </a:extLst>
          </p:cNvPr>
          <p:cNvSpPr txBox="1">
            <a:spLocks/>
          </p:cNvSpPr>
          <p:nvPr/>
        </p:nvSpPr>
        <p:spPr>
          <a:xfrm>
            <a:off x="361694" y="494125"/>
            <a:ext cx="9216630" cy="1143000"/>
          </a:xfrm>
          <a:prstGeom prst="rect">
            <a:avLst/>
          </a:prstGeom>
          <a:noFill/>
          <a:ln w="9525">
            <a:noFill/>
          </a:ln>
        </p:spPr>
        <p:txBody>
          <a:bodyPr anchor="ctr" anchorCtr="0"/>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a:lstStyle>
          <a:p>
            <a:pPr algn="l"/>
            <a:r>
              <a:rPr lang="en-US" altLang="en-US" sz="4400" kern="0" dirty="0">
                <a:solidFill>
                  <a:schemeClr val="tx1"/>
                </a:solidFill>
              </a:rPr>
              <a:t> </a:t>
            </a:r>
            <a:r>
              <a:rPr lang="en-US" altLang="en-US" sz="4400" dirty="0">
                <a:solidFill>
                  <a:schemeClr val="tx1"/>
                </a:solidFill>
              </a:rPr>
              <a:t>Option </a:t>
            </a:r>
            <a:r>
              <a:rPr lang="en-US" altLang="en-US" sz="4400" dirty="0" smtClean="0">
                <a:solidFill>
                  <a:schemeClr val="tx1"/>
                </a:solidFill>
              </a:rPr>
              <a:t>#2: solution </a:t>
            </a:r>
            <a:r>
              <a:rPr lang="en-US" sz="4400" dirty="0" smtClean="0">
                <a:solidFill>
                  <a:schemeClr val="tx1"/>
                </a:solidFill>
              </a:rPr>
              <a:t>call </a:t>
            </a:r>
            <a:r>
              <a:rPr lang="en-US" sz="4400" dirty="0">
                <a:solidFill>
                  <a:schemeClr val="tx1"/>
                </a:solidFill>
              </a:rPr>
              <a:t>flow</a:t>
            </a:r>
            <a:endParaRPr lang="en-US" altLang="en-US" sz="4400" kern="0" dirty="0">
              <a:solidFill>
                <a:schemeClr val="tx1"/>
              </a:solidFill>
            </a:endParaRPr>
          </a:p>
        </p:txBody>
      </p:sp>
      <p:sp>
        <p:nvSpPr>
          <p:cNvPr id="2" name="Rectangle 10"/>
          <p:cNvSpPr>
            <a:spLocks noChangeArrowheads="1"/>
          </p:cNvSpPr>
          <p:nvPr/>
        </p:nvSpPr>
        <p:spPr bwMode="auto">
          <a:xfrm>
            <a:off x="2479040" y="1752599"/>
            <a:ext cx="1172982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IN"/>
          </a:p>
        </p:txBody>
      </p:sp>
      <p:graphicFrame>
        <p:nvGraphicFramePr>
          <p:cNvPr id="4" name="Object 3"/>
          <p:cNvGraphicFramePr>
            <a:graphicFrameLocks noChangeAspect="1"/>
          </p:cNvGraphicFramePr>
          <p:nvPr>
            <p:extLst>
              <p:ext uri="{D42A27DB-BD31-4B8C-83A1-F6EECF244321}">
                <p14:modId xmlns:p14="http://schemas.microsoft.com/office/powerpoint/2010/main" val="3694655651"/>
              </p:ext>
            </p:extLst>
          </p:nvPr>
        </p:nvGraphicFramePr>
        <p:xfrm>
          <a:off x="2479040" y="1752600"/>
          <a:ext cx="5608320" cy="4911862"/>
        </p:xfrm>
        <a:graphic>
          <a:graphicData uri="http://schemas.openxmlformats.org/presentationml/2006/ole">
            <mc:AlternateContent xmlns:mc="http://schemas.openxmlformats.org/markup-compatibility/2006">
              <mc:Choice xmlns:v="urn:schemas-microsoft-com:vml" Requires="v">
                <p:oleObj spid="_x0000_s5175" name="Visio" r:id="rId4" imgW="5825366" imgH="5089986" progId="Visio.Drawing.11">
                  <p:embed/>
                </p:oleObj>
              </mc:Choice>
              <mc:Fallback>
                <p:oleObj name="Visio" r:id="rId4" imgW="5825366" imgH="5089986" progId="Visio.Drawing.11">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9040" y="1752600"/>
                        <a:ext cx="5608320" cy="4911862"/>
                      </a:xfrm>
                      <a:prstGeom prst="rect">
                        <a:avLst/>
                      </a:prstGeom>
                      <a:noFill/>
                    </p:spPr>
                  </p:pic>
                </p:oleObj>
              </mc:Fallback>
            </mc:AlternateContent>
          </a:graphicData>
        </a:graphic>
      </p:graphicFrame>
    </p:spTree>
    <p:extLst>
      <p:ext uri="{BB962C8B-B14F-4D97-AF65-F5344CB8AC3E}">
        <p14:creationId xmlns:p14="http://schemas.microsoft.com/office/powerpoint/2010/main" val="16037988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5CA3727-A4EB-4398-9783-D0148B061093}">
  <ds:schemaRefs>
    <ds:schemaRef ds:uri="http://schemas.microsoft.com/office/2006/metadata/properties"/>
    <ds:schemaRef ds:uri="http://schemas.microsoft.com/office/infopath/2007/PartnerControls"/>
    <ds:schemaRef ds:uri="http://www.w3.org/XML/1998/namespace"/>
    <ds:schemaRef ds:uri="http://purl.org/dc/elements/1.1/"/>
    <ds:schemaRef ds:uri="http://purl.org/dc/dcmitype/"/>
    <ds:schemaRef ds:uri="http://schemas.microsoft.com/office/2006/documentManagement/types"/>
    <ds:schemaRef ds:uri="http://purl.org/dc/terms/"/>
    <ds:schemaRef ds:uri="http://schemas.openxmlformats.org/package/2006/metadata/core-properties"/>
    <ds:schemaRef ds:uri="280d8efa-eff2-4910-88d2-79ca146720c4"/>
    <ds:schemaRef ds:uri="679a257e-872f-4c98-9e8a-0a9c104f72cd"/>
  </ds:schemaRefs>
</ds:datastoreItem>
</file>

<file path=customXml/itemProps2.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D3A830A-0AC8-45A7-9E99-DF047C23D0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9407</TotalTime>
  <Words>1561</Words>
  <Application>Microsoft Office PowerPoint</Application>
  <PresentationFormat>Widescreen</PresentationFormat>
  <Paragraphs>85</Paragraphs>
  <Slides>17</Slides>
  <Notes>8</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17</vt:i4>
      </vt:variant>
    </vt:vector>
  </HeadingPairs>
  <TitlesOfParts>
    <vt:vector size="26" baseType="lpstr">
      <vt:lpstr>Arial </vt:lpstr>
      <vt:lpstr>宋体</vt:lpstr>
      <vt:lpstr>Arial</vt:lpstr>
      <vt:lpstr>Calibri</vt:lpstr>
      <vt:lpstr>Calibri Light</vt:lpstr>
      <vt:lpstr>Times New Roman</vt:lpstr>
      <vt:lpstr>Office Theme</vt:lpstr>
      <vt:lpstr>Custom Design</vt:lpstr>
      <vt:lpstr>Visio</vt:lpstr>
      <vt:lpstr>Migration service de-authorization procedure</vt:lpstr>
      <vt:lpstr>Outline</vt:lpstr>
      <vt:lpstr>Background</vt:lpstr>
      <vt:lpstr>Problem Overview</vt:lpstr>
      <vt:lpstr>Problem Overview (Continued)</vt:lpstr>
      <vt:lpstr> Option #1: solution description</vt:lpstr>
      <vt:lpstr>PowerPoint Presentation</vt:lpstr>
      <vt:lpstr> Option #2: solution description</vt:lpstr>
      <vt:lpstr>PowerPoint Presentation</vt:lpstr>
      <vt:lpstr> Option #3A: solution description</vt:lpstr>
      <vt:lpstr>PowerPoint Presentation</vt:lpstr>
      <vt:lpstr> Option #3B: solution description</vt:lpstr>
      <vt:lpstr>PowerPoint Presentation</vt:lpstr>
      <vt:lpstr>Summary</vt:lpstr>
      <vt:lpstr>Summary (Continued)</vt:lpstr>
      <vt:lpstr>Conclusions</vt:lpstr>
      <vt:lpstr>Thank You!</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Kiran_Samsung_#52-bis-e_R1</cp:lastModifiedBy>
  <cp:revision>684</cp:revision>
  <dcterms:created xsi:type="dcterms:W3CDTF">2010-02-05T13:52:04Z</dcterms:created>
  <dcterms:modified xsi:type="dcterms:W3CDTF">2023-01-16T06:24:08Z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ies>
</file>