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4" r:id="rId6"/>
    <p:sldId id="363" r:id="rId7"/>
    <p:sldId id="365"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49" autoAdjust="0"/>
    <p:restoredTop sz="94611" autoAdjust="0"/>
  </p:normalViewPr>
  <p:slideViewPr>
    <p:cSldViewPr snapToGrid="0">
      <p:cViewPr varScale="1">
        <p:scale>
          <a:sx n="109" d="100"/>
          <a:sy n="109" d="100"/>
        </p:scale>
        <p:origin x="672"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#51-e</a:t>
            </a:r>
          </a:p>
          <a:p>
            <a:pPr eaLnBrk="1" hangingPunct="1">
              <a:defRPr/>
            </a:pPr>
            <a:r>
              <a:rPr lang="en-GB" altLang="en-US" sz="1200" b="1" dirty="0">
                <a:latin typeface="Arial "/>
              </a:rPr>
              <a:t>e-meeting, 10</a:t>
            </a:r>
            <a:r>
              <a:rPr lang="en-GB" altLang="en-US" sz="1200" b="1" baseline="30000" dirty="0">
                <a:latin typeface="Arial "/>
              </a:rPr>
              <a:t>th </a:t>
            </a:r>
            <a:r>
              <a:rPr lang="en-GB" altLang="en-US" sz="1200" b="1" dirty="0">
                <a:latin typeface="Arial "/>
              </a:rPr>
              <a:t>– 19</a:t>
            </a:r>
            <a:r>
              <a:rPr lang="en-GB" altLang="en-US" sz="1200" b="1" baseline="30000" dirty="0">
                <a:latin typeface="Arial "/>
              </a:rPr>
              <a:t>th</a:t>
            </a:r>
            <a:r>
              <a:rPr lang="en-GB" altLang="en-US" sz="1200" b="1" dirty="0">
                <a:latin typeface="Arial "/>
              </a:rPr>
              <a:t> October 2022</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S6-22xxx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sz="4800"/>
              <a:t>S6-222863: Exploring </a:t>
            </a:r>
            <a:r>
              <a:rPr lang="en-GB" altLang="en-US" sz="4800" dirty="0"/>
              <a:t>KI#17 Common EAS solution commonality</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Walter Featherstone</a:t>
            </a:r>
          </a:p>
          <a:p>
            <a:pPr marL="0" indent="0" eaLnBrk="1" hangingPunct="1">
              <a:buFontTx/>
              <a:buNone/>
            </a:pPr>
            <a:r>
              <a:rPr lang="en-GB" altLang="en-US" dirty="0"/>
              <a:t>Apple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Outline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The motivation behind this contribution is to explore possible commonality between the 5 solutions currently proposed for KI#17: Discovery of a common EAS</a:t>
            </a:r>
          </a:p>
          <a:p>
            <a:r>
              <a:rPr lang="en-US" altLang="en-US" dirty="0"/>
              <a:t>For each area identified where there is commonality a possible way forward is provided for discussion</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16523"/>
            <a:ext cx="10515600" cy="1374165"/>
          </a:xfrm>
        </p:spPr>
        <p:txBody>
          <a:bodyPr/>
          <a:lstStyle/>
          <a:p>
            <a:r>
              <a:rPr lang="en-GB" altLang="en-US" sz="4000" dirty="0"/>
              <a:t>Solution comparison</a:t>
            </a:r>
            <a:br>
              <a:rPr lang="en-GB" altLang="en-US" sz="4000" dirty="0"/>
            </a:br>
            <a:r>
              <a:rPr lang="en-GB" altLang="en-US" sz="2800" dirty="0"/>
              <a:t>Caveat: author’s interpretation!</a:t>
            </a:r>
            <a:endParaRPr lang="en-GB" altLang="en-US" sz="4000" dirty="0"/>
          </a:p>
        </p:txBody>
      </p:sp>
      <p:graphicFrame>
        <p:nvGraphicFramePr>
          <p:cNvPr id="2" name="Content Placeholder 1">
            <a:extLst>
              <a:ext uri="{FF2B5EF4-FFF2-40B4-BE49-F238E27FC236}">
                <a16:creationId xmlns:a16="http://schemas.microsoft.com/office/drawing/2014/main" id="{1D4FA9DB-0AE3-1743-BD62-739794C25661}"/>
              </a:ext>
            </a:extLst>
          </p:cNvPr>
          <p:cNvGraphicFramePr>
            <a:graphicFrameLocks noGrp="1"/>
          </p:cNvGraphicFramePr>
          <p:nvPr>
            <p:ph idx="1"/>
            <p:extLst>
              <p:ext uri="{D42A27DB-BD31-4B8C-83A1-F6EECF244321}">
                <p14:modId xmlns:p14="http://schemas.microsoft.com/office/powerpoint/2010/main" val="3107484372"/>
              </p:ext>
            </p:extLst>
          </p:nvPr>
        </p:nvGraphicFramePr>
        <p:xfrm>
          <a:off x="222738" y="1749303"/>
          <a:ext cx="11622899" cy="4623151"/>
        </p:xfrm>
        <a:graphic>
          <a:graphicData uri="http://schemas.openxmlformats.org/drawingml/2006/table">
            <a:tbl>
              <a:tblPr/>
              <a:tblGrid>
                <a:gridCol w="725208">
                  <a:extLst>
                    <a:ext uri="{9D8B030D-6E8A-4147-A177-3AD203B41FA5}">
                      <a16:colId xmlns:a16="http://schemas.microsoft.com/office/drawing/2014/main" val="2358964405"/>
                    </a:ext>
                  </a:extLst>
                </a:gridCol>
                <a:gridCol w="1574548">
                  <a:extLst>
                    <a:ext uri="{9D8B030D-6E8A-4147-A177-3AD203B41FA5}">
                      <a16:colId xmlns:a16="http://schemas.microsoft.com/office/drawing/2014/main" val="943814549"/>
                    </a:ext>
                  </a:extLst>
                </a:gridCol>
                <a:gridCol w="1862016">
                  <a:extLst>
                    <a:ext uri="{9D8B030D-6E8A-4147-A177-3AD203B41FA5}">
                      <a16:colId xmlns:a16="http://schemas.microsoft.com/office/drawing/2014/main" val="2142991130"/>
                    </a:ext>
                  </a:extLst>
                </a:gridCol>
                <a:gridCol w="1711746">
                  <a:extLst>
                    <a:ext uri="{9D8B030D-6E8A-4147-A177-3AD203B41FA5}">
                      <a16:colId xmlns:a16="http://schemas.microsoft.com/office/drawing/2014/main" val="2305522266"/>
                    </a:ext>
                  </a:extLst>
                </a:gridCol>
                <a:gridCol w="1091076">
                  <a:extLst>
                    <a:ext uri="{9D8B030D-6E8A-4147-A177-3AD203B41FA5}">
                      <a16:colId xmlns:a16="http://schemas.microsoft.com/office/drawing/2014/main" val="2938966099"/>
                    </a:ext>
                  </a:extLst>
                </a:gridCol>
                <a:gridCol w="1914282">
                  <a:extLst>
                    <a:ext uri="{9D8B030D-6E8A-4147-A177-3AD203B41FA5}">
                      <a16:colId xmlns:a16="http://schemas.microsoft.com/office/drawing/2014/main" val="1964152873"/>
                    </a:ext>
                  </a:extLst>
                </a:gridCol>
                <a:gridCol w="2744023">
                  <a:extLst>
                    <a:ext uri="{9D8B030D-6E8A-4147-A177-3AD203B41FA5}">
                      <a16:colId xmlns:a16="http://schemas.microsoft.com/office/drawing/2014/main" val="4154744192"/>
                    </a:ext>
                  </a:extLst>
                </a:gridCol>
              </a:tblGrid>
              <a:tr h="423018">
                <a:tc>
                  <a:txBody>
                    <a:bodyPr/>
                    <a:lstStyle/>
                    <a:p>
                      <a:r>
                        <a:rPr lang="en-GB" sz="900" b="1">
                          <a:solidFill>
                            <a:schemeClr val="tx1"/>
                          </a:solidFill>
                          <a:effectLst/>
                          <a:latin typeface="Helvetica" pitchFamily="2" charset="0"/>
                        </a:rPr>
                        <a:t>Solution</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a:solidFill>
                            <a:schemeClr val="tx1"/>
                          </a:solidFill>
                          <a:effectLst/>
                          <a:latin typeface="Helvetica" pitchFamily="2" charset="0"/>
                        </a:rPr>
                        <a:t>AC provided info</a:t>
                      </a:r>
                      <a:endParaRPr lang="en-GB" sz="900">
                        <a:solidFill>
                          <a:schemeClr val="tx1"/>
                        </a:solidFill>
                        <a:effectLst/>
                      </a:endParaRPr>
                    </a:p>
                    <a:p>
                      <a:r>
                        <a:rPr lang="en-GB" sz="900">
                          <a:solidFill>
                            <a:schemeClr val="tx1"/>
                          </a:solidFill>
                          <a:effectLst/>
                          <a:latin typeface="Helvetica" pitchFamily="2" charset="0"/>
                        </a:rPr>
                        <a:t>(AC to EEC)</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a:solidFill>
                            <a:schemeClr val="tx1"/>
                          </a:solidFill>
                          <a:effectLst/>
                          <a:latin typeface="Helvetica" pitchFamily="2" charset="0"/>
                        </a:rPr>
                        <a:t>Group ID</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a:solidFill>
                            <a:schemeClr val="tx1"/>
                          </a:solidFill>
                          <a:effectLst/>
                          <a:latin typeface="Helvetica" pitchFamily="2" charset="0"/>
                        </a:rPr>
                        <a:t>ECS Service Provisioning</a:t>
                      </a:r>
                      <a:endParaRPr lang="en-GB" sz="900">
                        <a:solidFill>
                          <a:schemeClr val="tx1"/>
                        </a:solidFill>
                        <a:effectLst/>
                      </a:endParaRPr>
                    </a:p>
                    <a:p>
                      <a:r>
                        <a:rPr lang="en-GB" sz="900">
                          <a:solidFill>
                            <a:schemeClr val="tx1"/>
                          </a:solidFill>
                          <a:effectLst/>
                          <a:latin typeface="Helvetica" pitchFamily="2" charset="0"/>
                        </a:rPr>
                        <a:t>(EEC - ECS)</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a:solidFill>
                            <a:schemeClr val="tx1"/>
                          </a:solidFill>
                          <a:effectLst/>
                          <a:latin typeface="Helvetica" pitchFamily="2" charset="0"/>
                        </a:rPr>
                        <a:t>Common EES selection</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a:solidFill>
                            <a:schemeClr val="tx1"/>
                          </a:solidFill>
                          <a:effectLst/>
                          <a:latin typeface="Helvetica" pitchFamily="2" charset="0"/>
                        </a:rPr>
                        <a:t>EAS Discovery Request/Response</a:t>
                      </a:r>
                      <a:endParaRPr lang="en-GB" sz="900">
                        <a:solidFill>
                          <a:schemeClr val="tx1"/>
                        </a:solidFill>
                        <a:effectLst/>
                      </a:endParaRPr>
                    </a:p>
                    <a:p>
                      <a:r>
                        <a:rPr lang="en-GB" sz="900">
                          <a:solidFill>
                            <a:schemeClr val="tx1"/>
                          </a:solidFill>
                          <a:effectLst/>
                          <a:latin typeface="Helvetica" pitchFamily="2" charset="0"/>
                        </a:rPr>
                        <a:t>(EEC - EES)</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900" b="1">
                          <a:solidFill>
                            <a:schemeClr val="tx1"/>
                          </a:solidFill>
                          <a:effectLst/>
                          <a:latin typeface="Helvetica" pitchFamily="2" charset="0"/>
                        </a:rPr>
                        <a:t>Common EAS selection</a:t>
                      </a:r>
                      <a:endParaRPr lang="en-GB" sz="900">
                        <a:solidFill>
                          <a:schemeClr val="tx1"/>
                        </a:solidFill>
                        <a:effectLst/>
                      </a:endParaRPr>
                    </a:p>
                    <a:p>
                      <a:r>
                        <a:rPr lang="en-GB" sz="900">
                          <a:solidFill>
                            <a:schemeClr val="tx1"/>
                          </a:solidFill>
                          <a:effectLst/>
                          <a:latin typeface="Helvetica" pitchFamily="2" charset="0"/>
                        </a:rPr>
                        <a:t>(Entity, e.g., AC/EEC/EES)</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49973490"/>
                  </a:ext>
                </a:extLst>
              </a:tr>
              <a:tr h="715493">
                <a:tc>
                  <a:txBody>
                    <a:bodyPr/>
                    <a:lstStyle/>
                    <a:p>
                      <a:pPr algn="ctr"/>
                      <a:r>
                        <a:rPr lang="en-GB" sz="900">
                          <a:solidFill>
                            <a:schemeClr val="tx1"/>
                          </a:solidFill>
                          <a:effectLst/>
                          <a:latin typeface="Helvetica" pitchFamily="2" charset="0"/>
                        </a:rPr>
                        <a:t>27</a:t>
                      </a:r>
                      <a:endParaRPr lang="en-GB" sz="900">
                        <a:solidFill>
                          <a:schemeClr val="tx1"/>
                        </a:solidFill>
                        <a:effectLst/>
                      </a:endParaRPr>
                    </a:p>
                    <a:p>
                      <a:pPr algn="ctr"/>
                      <a:r>
                        <a:rPr lang="en-GB" sz="900">
                          <a:solidFill>
                            <a:schemeClr val="tx1"/>
                          </a:solidFill>
                          <a:effectLst/>
                          <a:latin typeface="Helvetica" pitchFamily="2" charset="0"/>
                        </a:rPr>
                        <a:t>(Convida)</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"AC Association Profile” provided to EEC, without impacting “AC Profile”.</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a:solidFill>
                            <a:schemeClr val="tx1"/>
                          </a:solidFill>
                          <a:effectLst/>
                          <a:latin typeface="Helvetica" pitchFamily="2" charset="0"/>
                        </a:rPr>
                        <a:t>Application layer: “Association ID” included in "AC Association Profile”.</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No impact.</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a:solidFill>
                            <a:schemeClr val="tx1"/>
                          </a:solidFill>
                          <a:effectLst/>
                          <a:latin typeface="Helvetica" pitchFamily="2" charset="0"/>
                        </a:rPr>
                        <a:t>ECS/EEC</a:t>
                      </a:r>
                      <a:r>
                        <a:rPr lang="en-GB" sz="900">
                          <a:solidFill>
                            <a:schemeClr val="tx1"/>
                          </a:solidFill>
                          <a:effectLst/>
                          <a:latin typeface="Helvetica" pitchFamily="2" charset="0"/>
                        </a:rPr>
                        <a:t>: Dictated by the first EEC to request to join a group.</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Includes “AC Association Profile” as an alternative to "List of AC characteristics" or “List of EAS characteristics" in the “</a:t>
                      </a:r>
                      <a:r>
                        <a:rPr lang="en-GB" sz="900" b="1" dirty="0">
                          <a:solidFill>
                            <a:schemeClr val="tx1"/>
                          </a:solidFill>
                          <a:effectLst/>
                          <a:latin typeface="Helvetica" pitchFamily="2" charset="0"/>
                        </a:rPr>
                        <a:t>EAS discovery filter</a:t>
                      </a:r>
                      <a:r>
                        <a:rPr lang="en-GB" sz="900" dirty="0">
                          <a:solidFill>
                            <a:schemeClr val="tx1"/>
                          </a:solidFill>
                          <a:effectLst/>
                          <a:latin typeface="Helvetica" pitchFamily="2" charset="0"/>
                        </a:rPr>
                        <a:t>”.</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dirty="0">
                          <a:solidFill>
                            <a:schemeClr val="tx1"/>
                          </a:solidFill>
                          <a:effectLst/>
                          <a:latin typeface="Helvetica" pitchFamily="2" charset="0"/>
                        </a:rPr>
                        <a:t>EES</a:t>
                      </a:r>
                      <a:r>
                        <a:rPr lang="en-GB" sz="900" dirty="0">
                          <a:solidFill>
                            <a:schemeClr val="tx1"/>
                          </a:solidFill>
                          <a:effectLst/>
                          <a:latin typeface="Helvetica" pitchFamily="2" charset="0"/>
                        </a:rPr>
                        <a:t>: Triggered by first “EAS Discovery Request”, based on EEC provided “AC Association Profile”.</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extLst>
                  <a:ext uri="{0D108BD9-81ED-4DB2-BD59-A6C34878D82A}">
                    <a16:rowId xmlns:a16="http://schemas.microsoft.com/office/drawing/2014/main" val="599437738"/>
                  </a:ext>
                </a:extLst>
              </a:tr>
              <a:tr h="909178">
                <a:tc>
                  <a:txBody>
                    <a:bodyPr/>
                    <a:lstStyle/>
                    <a:p>
                      <a:pPr algn="ctr"/>
                      <a:r>
                        <a:rPr lang="en-GB" sz="900">
                          <a:solidFill>
                            <a:schemeClr val="tx1"/>
                          </a:solidFill>
                          <a:effectLst/>
                          <a:latin typeface="Helvetica" pitchFamily="2" charset="0"/>
                        </a:rPr>
                        <a:t>28 </a:t>
                      </a:r>
                      <a:endParaRPr lang="en-GB" sz="900">
                        <a:solidFill>
                          <a:schemeClr val="tx1"/>
                        </a:solidFill>
                        <a:effectLst/>
                      </a:endParaRPr>
                    </a:p>
                    <a:p>
                      <a:pPr algn="ctr"/>
                      <a:r>
                        <a:rPr lang="en-GB" sz="900">
                          <a:solidFill>
                            <a:schemeClr val="tx1"/>
                          </a:solidFill>
                          <a:effectLst/>
                          <a:latin typeface="Helvetica" pitchFamily="2" charset="0"/>
                        </a:rPr>
                        <a:t>(InterDigital)</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“EAS Selection Information” provided to EEC, only after common EAS has been selected by the first EEC.</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Not defined. Relies on EECs providing common “EAS Selection Information”.</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“EAS Selection Information” provided to ECS, only after common EAS has been selected by the first EEC.</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a:solidFill>
                            <a:schemeClr val="tx1"/>
                          </a:solidFill>
                          <a:effectLst/>
                          <a:latin typeface="Helvetica" pitchFamily="2" charset="0"/>
                        </a:rPr>
                        <a:t>ECS/EEC</a:t>
                      </a:r>
                      <a:r>
                        <a:rPr lang="en-GB" sz="900">
                          <a:solidFill>
                            <a:schemeClr val="tx1"/>
                          </a:solidFill>
                          <a:effectLst/>
                          <a:latin typeface="Helvetica" pitchFamily="2" charset="0"/>
                        </a:rPr>
                        <a:t>: Dictated by the first EEC to request to join a group.</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“EAS Selection Information” provided to EES, only after common EAS has been selected by the first EEC. </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dirty="0">
                          <a:solidFill>
                            <a:schemeClr val="tx1"/>
                          </a:solidFill>
                          <a:effectLst/>
                          <a:latin typeface="Helvetica" pitchFamily="2" charset="0"/>
                        </a:rPr>
                        <a:t>EEC</a:t>
                      </a:r>
                      <a:r>
                        <a:rPr lang="en-GB" sz="900" dirty="0">
                          <a:solidFill>
                            <a:schemeClr val="tx1"/>
                          </a:solidFill>
                          <a:effectLst/>
                          <a:latin typeface="Helvetica" pitchFamily="2" charset="0"/>
                        </a:rPr>
                        <a:t>: First EEC to enter the group. Shares that with its AC, which shares it with other ACs in the group. EES checks if AC is permitted to share the EAS. </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extLst>
                  <a:ext uri="{0D108BD9-81ED-4DB2-BD59-A6C34878D82A}">
                    <a16:rowId xmlns:a16="http://schemas.microsoft.com/office/drawing/2014/main" val="3212416826"/>
                  </a:ext>
                </a:extLst>
              </a:tr>
              <a:tr h="715493">
                <a:tc>
                  <a:txBody>
                    <a:bodyPr/>
                    <a:lstStyle/>
                    <a:p>
                      <a:pPr algn="ctr"/>
                      <a:r>
                        <a:rPr lang="en-GB" sz="900">
                          <a:solidFill>
                            <a:schemeClr val="tx1"/>
                          </a:solidFill>
                          <a:effectLst/>
                          <a:latin typeface="Helvetica" pitchFamily="2" charset="0"/>
                        </a:rPr>
                        <a:t>29 </a:t>
                      </a:r>
                      <a:endParaRPr lang="en-GB" sz="900">
                        <a:solidFill>
                          <a:schemeClr val="tx1"/>
                        </a:solidFill>
                        <a:effectLst/>
                      </a:endParaRPr>
                    </a:p>
                    <a:p>
                      <a:pPr algn="ctr"/>
                      <a:r>
                        <a:rPr lang="en-GB" sz="900">
                          <a:solidFill>
                            <a:schemeClr val="tx1"/>
                          </a:solidFill>
                          <a:effectLst/>
                          <a:latin typeface="Helvetica" pitchFamily="2" charset="0"/>
                        </a:rPr>
                        <a:t>(Apple)</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“Group Profile” (with Expected Service Area) provided to the EEC, without impacting “AC Profile”</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Application layer: Included in the “Group Profile”</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“Group Profile” included in service provisioning request.</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dirty="0">
                          <a:solidFill>
                            <a:schemeClr val="tx1"/>
                          </a:solidFill>
                          <a:effectLst/>
                          <a:latin typeface="Helvetica" pitchFamily="2" charset="0"/>
                        </a:rPr>
                        <a:t>ECS</a:t>
                      </a:r>
                      <a:r>
                        <a:rPr lang="en-GB" sz="900" dirty="0">
                          <a:solidFill>
                            <a:schemeClr val="tx1"/>
                          </a:solidFill>
                          <a:effectLst/>
                          <a:latin typeface="Helvetica" pitchFamily="2" charset="0"/>
                        </a:rPr>
                        <a:t>: Selection made once first EEC requests to join a group.</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a:solidFill>
                            <a:schemeClr val="tx1"/>
                          </a:solidFill>
                          <a:effectLst/>
                          <a:latin typeface="Helvetica" pitchFamily="2" charset="0"/>
                        </a:rPr>
                        <a:t>“Group Profile” included in EAS Discovery Request in the “EAS discovery filter”.</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dirty="0">
                          <a:solidFill>
                            <a:schemeClr val="tx1"/>
                          </a:solidFill>
                          <a:effectLst/>
                          <a:latin typeface="Helvetica" pitchFamily="2" charset="0"/>
                        </a:rPr>
                        <a:t>EES</a:t>
                      </a:r>
                      <a:r>
                        <a:rPr lang="en-GB" sz="900" dirty="0">
                          <a:solidFill>
                            <a:schemeClr val="tx1"/>
                          </a:solidFill>
                          <a:effectLst/>
                          <a:latin typeface="Helvetica" pitchFamily="2" charset="0"/>
                        </a:rPr>
                        <a:t>: After ECS has decided on that common EES.</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extLst>
                  <a:ext uri="{0D108BD9-81ED-4DB2-BD59-A6C34878D82A}">
                    <a16:rowId xmlns:a16="http://schemas.microsoft.com/office/drawing/2014/main" val="77634802"/>
                  </a:ext>
                </a:extLst>
              </a:tr>
              <a:tr h="909178">
                <a:tc>
                  <a:txBody>
                    <a:bodyPr/>
                    <a:lstStyle/>
                    <a:p>
                      <a:pPr algn="ctr"/>
                      <a:r>
                        <a:rPr lang="en-GB" sz="900">
                          <a:solidFill>
                            <a:schemeClr val="tx1"/>
                          </a:solidFill>
                          <a:effectLst/>
                          <a:latin typeface="Helvetica" pitchFamily="2" charset="0"/>
                        </a:rPr>
                        <a:t>30 </a:t>
                      </a:r>
                      <a:endParaRPr lang="en-GB" sz="900">
                        <a:solidFill>
                          <a:schemeClr val="tx1"/>
                        </a:solidFill>
                        <a:effectLst/>
                      </a:endParaRPr>
                    </a:p>
                    <a:p>
                      <a:pPr algn="ctr"/>
                      <a:r>
                        <a:rPr lang="en-GB" sz="900">
                          <a:solidFill>
                            <a:schemeClr val="tx1"/>
                          </a:solidFill>
                          <a:effectLst/>
                          <a:latin typeface="Helvetica" pitchFamily="2" charset="0"/>
                        </a:rPr>
                        <a:t>(Ericsson)</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“Group Info” provided to EEC, separate to “AC Profile”?</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Application layer: Included in “Group Info”</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No impact.</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a:solidFill>
                            <a:schemeClr val="tx1"/>
                          </a:solidFill>
                          <a:effectLst/>
                          <a:latin typeface="Helvetica" pitchFamily="2" charset="0"/>
                        </a:rPr>
                        <a:t>ECS/EEC</a:t>
                      </a:r>
                      <a:r>
                        <a:rPr lang="en-GB" sz="900">
                          <a:solidFill>
                            <a:schemeClr val="tx1"/>
                          </a:solidFill>
                          <a:effectLst/>
                          <a:latin typeface="Helvetica" pitchFamily="2" charset="0"/>
                        </a:rPr>
                        <a:t>: Dictated by the first EEC to request to join a group.</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Includes “Group Info” .</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dirty="0">
                          <a:solidFill>
                            <a:schemeClr val="tx1"/>
                          </a:solidFill>
                          <a:effectLst/>
                          <a:latin typeface="Helvetica" pitchFamily="2" charset="0"/>
                        </a:rPr>
                        <a:t>EES/CBS</a:t>
                      </a:r>
                      <a:r>
                        <a:rPr lang="en-GB" sz="900" dirty="0">
                          <a:solidFill>
                            <a:schemeClr val="tx1"/>
                          </a:solidFill>
                          <a:effectLst/>
                          <a:latin typeface="Helvetica" pitchFamily="2" charset="0"/>
                        </a:rPr>
                        <a:t>: EES makes a provisional EAS selection, but defers to a Central Binding Server (CBS) for confirmation, or alternative EAS (if common EAS already exists).</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extLst>
                  <a:ext uri="{0D108BD9-81ED-4DB2-BD59-A6C34878D82A}">
                    <a16:rowId xmlns:a16="http://schemas.microsoft.com/office/drawing/2014/main" val="2741108808"/>
                  </a:ext>
                </a:extLst>
              </a:tr>
              <a:tr h="909178">
                <a:tc>
                  <a:txBody>
                    <a:bodyPr/>
                    <a:lstStyle/>
                    <a:p>
                      <a:pPr algn="ctr"/>
                      <a:r>
                        <a:rPr lang="en-GB" sz="900">
                          <a:solidFill>
                            <a:schemeClr val="tx1"/>
                          </a:solidFill>
                          <a:effectLst/>
                          <a:latin typeface="Helvetica" pitchFamily="2" charset="0"/>
                        </a:rPr>
                        <a:t>31 </a:t>
                      </a:r>
                      <a:endParaRPr lang="en-GB" sz="900">
                        <a:solidFill>
                          <a:schemeClr val="tx1"/>
                        </a:solidFill>
                        <a:effectLst/>
                      </a:endParaRPr>
                    </a:p>
                    <a:p>
                      <a:pPr algn="ctr"/>
                      <a:r>
                        <a:rPr lang="en-GB" sz="900">
                          <a:solidFill>
                            <a:schemeClr val="tx1"/>
                          </a:solidFill>
                          <a:effectLst/>
                          <a:latin typeface="Helvetica" pitchFamily="2" charset="0"/>
                        </a:rPr>
                        <a:t>(Samsung)</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“Grouping Required Info”, indicating the AC wishes to join a multi-user or multi-AC group</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Could be part of “Grouping Required Info” (no IE currently)</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dirty="0">
                          <a:solidFill>
                            <a:schemeClr val="tx1"/>
                          </a:solidFill>
                          <a:effectLst/>
                          <a:latin typeface="Helvetica" pitchFamily="2" charset="0"/>
                        </a:rPr>
                        <a:t>No impact.</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a:solidFill>
                            <a:schemeClr val="tx1"/>
                          </a:solidFill>
                          <a:effectLst/>
                          <a:latin typeface="Helvetica" pitchFamily="2" charset="0"/>
                        </a:rPr>
                        <a:t>ECS/EEC</a:t>
                      </a:r>
                      <a:r>
                        <a:rPr lang="en-GB" sz="900">
                          <a:solidFill>
                            <a:schemeClr val="tx1"/>
                          </a:solidFill>
                          <a:effectLst/>
                          <a:latin typeface="Helvetica" pitchFamily="2" charset="0"/>
                        </a:rPr>
                        <a:t>: Dictated by the first EEC to request to join a group.</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a:solidFill>
                            <a:schemeClr val="tx1"/>
                          </a:solidFill>
                          <a:effectLst/>
                          <a:latin typeface="Helvetica" pitchFamily="2" charset="0"/>
                        </a:rPr>
                        <a:t>Includes “Grouping Info Required” as part of the “AC Profile”. Provides one or more candidate EAS.</a:t>
                      </a:r>
                      <a:endParaRPr lang="en-GB" sz="90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900" b="1" dirty="0">
                          <a:solidFill>
                            <a:schemeClr val="tx1"/>
                          </a:solidFill>
                          <a:effectLst/>
                          <a:latin typeface="Helvetica" pitchFamily="2" charset="0"/>
                        </a:rPr>
                        <a:t>EES/EEC</a:t>
                      </a:r>
                      <a:r>
                        <a:rPr lang="en-GB" sz="900" dirty="0">
                          <a:solidFill>
                            <a:schemeClr val="tx1"/>
                          </a:solidFill>
                          <a:effectLst/>
                          <a:latin typeface="Helvetica" pitchFamily="2" charset="0"/>
                        </a:rPr>
                        <a:t>: EES is made aware of Common EASs at other EESs, enabling it to direct EEC to an alternate EES. EEC provides selection indication to EES. </a:t>
                      </a:r>
                      <a:endParaRPr lang="en-GB" sz="900" dirty="0">
                        <a:solidFill>
                          <a:schemeClr val="tx1"/>
                        </a:solidFill>
                        <a:effectLst/>
                      </a:endParaRPr>
                    </a:p>
                  </a:txBody>
                  <a:tcPr marL="20711" marR="20711" marT="20711" marB="207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extLst>
                  <a:ext uri="{0D108BD9-81ED-4DB2-BD59-A6C34878D82A}">
                    <a16:rowId xmlns:a16="http://schemas.microsoft.com/office/drawing/2014/main" val="730191635"/>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 with possible proposals</a:t>
            </a:r>
          </a:p>
        </p:txBody>
      </p:sp>
      <p:graphicFrame>
        <p:nvGraphicFramePr>
          <p:cNvPr id="2" name="Content Placeholder 1">
            <a:extLst>
              <a:ext uri="{FF2B5EF4-FFF2-40B4-BE49-F238E27FC236}">
                <a16:creationId xmlns:a16="http://schemas.microsoft.com/office/drawing/2014/main" id="{669583CA-7144-3DB0-2876-882B6A10F18A}"/>
              </a:ext>
            </a:extLst>
          </p:cNvPr>
          <p:cNvGraphicFramePr>
            <a:graphicFrameLocks noGrp="1"/>
          </p:cNvGraphicFramePr>
          <p:nvPr>
            <p:ph idx="1"/>
            <p:extLst>
              <p:ext uri="{D42A27DB-BD31-4B8C-83A1-F6EECF244321}">
                <p14:modId xmlns:p14="http://schemas.microsoft.com/office/powerpoint/2010/main" val="2986911104"/>
              </p:ext>
            </p:extLst>
          </p:nvPr>
        </p:nvGraphicFramePr>
        <p:xfrm>
          <a:off x="304799" y="1825626"/>
          <a:ext cx="11676186" cy="4446604"/>
        </p:xfrm>
        <a:graphic>
          <a:graphicData uri="http://schemas.openxmlformats.org/drawingml/2006/table">
            <a:tbl>
              <a:tblPr/>
              <a:tblGrid>
                <a:gridCol w="1823988">
                  <a:extLst>
                    <a:ext uri="{9D8B030D-6E8A-4147-A177-3AD203B41FA5}">
                      <a16:colId xmlns:a16="http://schemas.microsoft.com/office/drawing/2014/main" val="3463928006"/>
                    </a:ext>
                  </a:extLst>
                </a:gridCol>
                <a:gridCol w="1311408">
                  <a:extLst>
                    <a:ext uri="{9D8B030D-6E8A-4147-A177-3AD203B41FA5}">
                      <a16:colId xmlns:a16="http://schemas.microsoft.com/office/drawing/2014/main" val="1650970831"/>
                    </a:ext>
                  </a:extLst>
                </a:gridCol>
                <a:gridCol w="2030351">
                  <a:extLst>
                    <a:ext uri="{9D8B030D-6E8A-4147-A177-3AD203B41FA5}">
                      <a16:colId xmlns:a16="http://schemas.microsoft.com/office/drawing/2014/main" val="408257629"/>
                    </a:ext>
                  </a:extLst>
                </a:gridCol>
                <a:gridCol w="1111701">
                  <a:extLst>
                    <a:ext uri="{9D8B030D-6E8A-4147-A177-3AD203B41FA5}">
                      <a16:colId xmlns:a16="http://schemas.microsoft.com/office/drawing/2014/main" val="2934374830"/>
                    </a:ext>
                  </a:extLst>
                </a:gridCol>
                <a:gridCol w="2030351">
                  <a:extLst>
                    <a:ext uri="{9D8B030D-6E8A-4147-A177-3AD203B41FA5}">
                      <a16:colId xmlns:a16="http://schemas.microsoft.com/office/drawing/2014/main" val="52076203"/>
                    </a:ext>
                  </a:extLst>
                </a:gridCol>
                <a:gridCol w="3368387">
                  <a:extLst>
                    <a:ext uri="{9D8B030D-6E8A-4147-A177-3AD203B41FA5}">
                      <a16:colId xmlns:a16="http://schemas.microsoft.com/office/drawing/2014/main" val="3845488638"/>
                    </a:ext>
                  </a:extLst>
                </a:gridCol>
              </a:tblGrid>
              <a:tr h="609870">
                <a:tc>
                  <a:txBody>
                    <a:bodyPr/>
                    <a:lstStyle/>
                    <a:p>
                      <a:r>
                        <a:rPr lang="en-GB" sz="1200" b="1" dirty="0">
                          <a:solidFill>
                            <a:schemeClr val="tx1"/>
                          </a:solidFill>
                          <a:effectLst/>
                          <a:latin typeface="Helvetica" pitchFamily="2" charset="0"/>
                        </a:rPr>
                        <a:t>AC provided info</a:t>
                      </a:r>
                      <a:endParaRPr lang="en-GB" sz="1200" dirty="0">
                        <a:solidFill>
                          <a:schemeClr val="tx1"/>
                        </a:solidFill>
                        <a:effectLst/>
                      </a:endParaRPr>
                    </a:p>
                    <a:p>
                      <a:r>
                        <a:rPr lang="en-GB" sz="1200" dirty="0">
                          <a:solidFill>
                            <a:schemeClr val="tx1"/>
                          </a:solidFill>
                          <a:effectLst/>
                          <a:latin typeface="Helvetica" pitchFamily="2" charset="0"/>
                        </a:rPr>
                        <a:t>(AC to EEC)</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a:solidFill>
                            <a:schemeClr val="tx1"/>
                          </a:solidFill>
                          <a:effectLst/>
                          <a:latin typeface="Helvetica" pitchFamily="2" charset="0"/>
                        </a:rPr>
                        <a:t>Group ID</a:t>
                      </a:r>
                      <a:endParaRPr lang="en-GB" sz="120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a:solidFill>
                            <a:schemeClr val="tx1"/>
                          </a:solidFill>
                          <a:effectLst/>
                          <a:latin typeface="Helvetica" pitchFamily="2" charset="0"/>
                        </a:rPr>
                        <a:t>ECS Service Provisioning</a:t>
                      </a:r>
                      <a:endParaRPr lang="en-GB" sz="1200">
                        <a:solidFill>
                          <a:schemeClr val="tx1"/>
                        </a:solidFill>
                        <a:effectLst/>
                      </a:endParaRPr>
                    </a:p>
                    <a:p>
                      <a:r>
                        <a:rPr lang="en-GB" sz="1200">
                          <a:solidFill>
                            <a:schemeClr val="tx1"/>
                          </a:solidFill>
                          <a:effectLst/>
                          <a:latin typeface="Helvetica" pitchFamily="2" charset="0"/>
                        </a:rPr>
                        <a:t>(EEC - ECS)</a:t>
                      </a:r>
                      <a:endParaRPr lang="en-GB" sz="120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a:solidFill>
                            <a:schemeClr val="tx1"/>
                          </a:solidFill>
                          <a:effectLst/>
                          <a:latin typeface="Helvetica" pitchFamily="2" charset="0"/>
                        </a:rPr>
                        <a:t>Common EES selection</a:t>
                      </a:r>
                      <a:endParaRPr lang="en-GB" sz="120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a:solidFill>
                            <a:schemeClr val="tx1"/>
                          </a:solidFill>
                          <a:effectLst/>
                          <a:latin typeface="Helvetica" pitchFamily="2" charset="0"/>
                        </a:rPr>
                        <a:t>EAS Discovery Request/Response </a:t>
                      </a:r>
                      <a:endParaRPr lang="en-GB" sz="1200">
                        <a:solidFill>
                          <a:schemeClr val="tx1"/>
                        </a:solidFill>
                        <a:effectLst/>
                      </a:endParaRPr>
                    </a:p>
                    <a:p>
                      <a:r>
                        <a:rPr lang="en-GB" sz="1200">
                          <a:solidFill>
                            <a:schemeClr val="tx1"/>
                          </a:solidFill>
                          <a:effectLst/>
                          <a:latin typeface="Helvetica" pitchFamily="2" charset="0"/>
                        </a:rPr>
                        <a:t>(EEC - EES)</a:t>
                      </a:r>
                      <a:endParaRPr lang="en-GB" sz="120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dirty="0">
                          <a:solidFill>
                            <a:schemeClr val="tx1"/>
                          </a:solidFill>
                          <a:effectLst/>
                          <a:latin typeface="Helvetica" pitchFamily="2" charset="0"/>
                        </a:rPr>
                        <a:t>Common EAS selection</a:t>
                      </a:r>
                      <a:endParaRPr lang="en-GB" sz="1200" dirty="0">
                        <a:solidFill>
                          <a:schemeClr val="tx1"/>
                        </a:solidFill>
                        <a:effectLst/>
                      </a:endParaRPr>
                    </a:p>
                    <a:p>
                      <a:r>
                        <a:rPr lang="en-GB" sz="1200" dirty="0">
                          <a:solidFill>
                            <a:schemeClr val="tx1"/>
                          </a:solidFill>
                          <a:effectLst/>
                          <a:latin typeface="Helvetica" pitchFamily="2" charset="0"/>
                        </a:rPr>
                        <a:t>(Entity, e.g., AC/EEC/EES)</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8413991"/>
                  </a:ext>
                </a:extLst>
              </a:tr>
              <a:tr h="1728238">
                <a:tc>
                  <a:txBody>
                    <a:bodyPr/>
                    <a:lstStyle/>
                    <a:p>
                      <a:r>
                        <a:rPr lang="en-GB" sz="1200" dirty="0">
                          <a:solidFill>
                            <a:schemeClr val="tx1"/>
                          </a:solidFill>
                          <a:effectLst/>
                          <a:latin typeface="Helvetica" pitchFamily="2" charset="0"/>
                        </a:rPr>
                        <a:t>AC expected to provide either group specific information (e.g., Group ID, potentially including the EAS selected for the group), or the desire to form/join a group.</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1200" dirty="0">
                          <a:solidFill>
                            <a:schemeClr val="tx1"/>
                          </a:solidFill>
                          <a:effectLst/>
                          <a:latin typeface="Helvetica" pitchFamily="2" charset="0"/>
                        </a:rPr>
                        <a:t>Providing group identification is common across solutions, but there may not be consensus on whether that’s a mandatory IE.</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1200" dirty="0">
                          <a:solidFill>
                            <a:schemeClr val="tx1"/>
                          </a:solidFill>
                          <a:effectLst/>
                          <a:latin typeface="Helvetica" pitchFamily="2" charset="0"/>
                        </a:rPr>
                        <a:t>Not impacted by most solutions, implying </a:t>
                      </a:r>
                      <a:r>
                        <a:rPr lang="en-GB" sz="1200">
                          <a:solidFill>
                            <a:schemeClr val="tx1"/>
                          </a:solidFill>
                          <a:effectLst/>
                          <a:latin typeface="Helvetica" pitchFamily="2" charset="0"/>
                        </a:rPr>
                        <a:t>solutions may be limited </a:t>
                      </a:r>
                      <a:r>
                        <a:rPr lang="en-GB" sz="1200" dirty="0">
                          <a:solidFill>
                            <a:schemeClr val="tx1"/>
                          </a:solidFill>
                          <a:effectLst/>
                          <a:latin typeface="Helvetica" pitchFamily="2" charset="0"/>
                        </a:rPr>
                        <a:t>to selecting a common EAS at a EES (which EECs communicating with a different EES may be directed to).</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1200" dirty="0">
                          <a:solidFill>
                            <a:schemeClr val="tx1"/>
                          </a:solidFill>
                          <a:effectLst/>
                          <a:latin typeface="Helvetica" pitchFamily="2" charset="0"/>
                        </a:rPr>
                        <a:t>Dictated by the first EEC to request to join a group, unless ECS Service Provisioning enhanced.</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1200">
                          <a:solidFill>
                            <a:schemeClr val="tx1"/>
                          </a:solidFill>
                          <a:effectLst/>
                          <a:latin typeface="Helvetica" pitchFamily="2" charset="0"/>
                        </a:rPr>
                        <a:t>A common approach is to enhance the “</a:t>
                      </a:r>
                      <a:r>
                        <a:rPr lang="en-GB" sz="1200" b="1">
                          <a:solidFill>
                            <a:schemeClr val="tx1"/>
                          </a:solidFill>
                          <a:effectLst/>
                          <a:latin typeface="Helvetica" pitchFamily="2" charset="0"/>
                        </a:rPr>
                        <a:t>EAS discovery filter</a:t>
                      </a:r>
                      <a:r>
                        <a:rPr lang="en-GB" sz="1200">
                          <a:solidFill>
                            <a:schemeClr val="tx1"/>
                          </a:solidFill>
                          <a:effectLst/>
                          <a:latin typeface="Helvetica" pitchFamily="2" charset="0"/>
                        </a:rPr>
                        <a:t>” with group specific information, although enhancements to the “</a:t>
                      </a:r>
                      <a:r>
                        <a:rPr lang="en-GB" sz="1200" b="1">
                          <a:solidFill>
                            <a:schemeClr val="tx1"/>
                          </a:solidFill>
                          <a:effectLst/>
                          <a:latin typeface="Helvetica" pitchFamily="2" charset="0"/>
                        </a:rPr>
                        <a:t>AC profile</a:t>
                      </a:r>
                      <a:r>
                        <a:rPr lang="en-GB" sz="1200">
                          <a:solidFill>
                            <a:schemeClr val="tx1"/>
                          </a:solidFill>
                          <a:effectLst/>
                          <a:latin typeface="Helvetica" pitchFamily="2" charset="0"/>
                        </a:rPr>
                        <a:t>” are proposed as an alternative.</a:t>
                      </a:r>
                      <a:endParaRPr lang="en-GB" sz="120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1200" dirty="0">
                          <a:solidFill>
                            <a:schemeClr val="tx1"/>
                          </a:solidFill>
                          <a:effectLst/>
                          <a:latin typeface="Helvetica" pitchFamily="2" charset="0"/>
                        </a:rPr>
                        <a:t>Can be dictated by the common EES, since the EES can chose to provide the EEC with only one option (which may be ECSP policy). If EAS choice provided, the EEC could select the common EAS.</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extLst>
                  <a:ext uri="{0D108BD9-81ED-4DB2-BD59-A6C34878D82A}">
                    <a16:rowId xmlns:a16="http://schemas.microsoft.com/office/drawing/2014/main" val="1036355293"/>
                  </a:ext>
                </a:extLst>
              </a:tr>
              <a:tr h="2108496">
                <a:tc>
                  <a:txBody>
                    <a:bodyPr/>
                    <a:lstStyle/>
                    <a:p>
                      <a:r>
                        <a:rPr lang="en-GB" sz="1200" b="1" dirty="0">
                          <a:solidFill>
                            <a:schemeClr val="tx1"/>
                          </a:solidFill>
                          <a:effectLst/>
                          <a:latin typeface="Helvetica" pitchFamily="2" charset="0"/>
                        </a:rPr>
                        <a:t>Proposal</a:t>
                      </a:r>
                      <a:r>
                        <a:rPr lang="en-GB" sz="1200" dirty="0">
                          <a:solidFill>
                            <a:schemeClr val="tx1"/>
                          </a:solidFill>
                          <a:effectLst/>
                          <a:latin typeface="Helvetica" pitchFamily="2" charset="0"/>
                        </a:rPr>
                        <a:t>: Specify “AC Group Information” data type</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1200" b="1" dirty="0">
                          <a:solidFill>
                            <a:schemeClr val="tx1"/>
                          </a:solidFill>
                          <a:effectLst/>
                          <a:latin typeface="Helvetica" pitchFamily="2" charset="0"/>
                        </a:rPr>
                        <a:t>Proposal</a:t>
                      </a:r>
                      <a:r>
                        <a:rPr lang="en-GB" sz="1200" dirty="0">
                          <a:solidFill>
                            <a:schemeClr val="tx1"/>
                          </a:solidFill>
                          <a:effectLst/>
                          <a:latin typeface="Helvetica" pitchFamily="2" charset="0"/>
                        </a:rPr>
                        <a:t>: Specify (application layer) “Group ID” as a conditional IE of “AC Group Information”. Other IE: TBC</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gridSpan="2">
                  <a:txBody>
                    <a:bodyPr/>
                    <a:lstStyle/>
                    <a:p>
                      <a:r>
                        <a:rPr lang="en-GB" sz="1200" b="1" dirty="0">
                          <a:solidFill>
                            <a:schemeClr val="tx1"/>
                          </a:solidFill>
                          <a:effectLst/>
                          <a:latin typeface="Helvetica" pitchFamily="2" charset="0"/>
                        </a:rPr>
                        <a:t>Proposal</a:t>
                      </a:r>
                      <a:r>
                        <a:rPr lang="en-GB" sz="1200" dirty="0">
                          <a:solidFill>
                            <a:schemeClr val="tx1"/>
                          </a:solidFill>
                          <a:effectLst/>
                          <a:latin typeface="Helvetica" pitchFamily="2" charset="0"/>
                        </a:rPr>
                        <a:t>: Add (optional) “AC Group Information” to ECS Service Provisioning request (enabling common EES selection based on the first EEC attempting to join/create the group) </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hMerge="1">
                  <a:txBody>
                    <a:bodyPr/>
                    <a:lstStyle/>
                    <a:p>
                      <a:endParaRPr lang="en-US"/>
                    </a:p>
                  </a:txBody>
                  <a:tcPr/>
                </a:tc>
                <a:tc>
                  <a:txBody>
                    <a:bodyPr/>
                    <a:lstStyle/>
                    <a:p>
                      <a:r>
                        <a:rPr lang="en-GB" sz="1200" b="1" dirty="0">
                          <a:solidFill>
                            <a:schemeClr val="tx1"/>
                          </a:solidFill>
                          <a:effectLst/>
                          <a:latin typeface="Helvetica" pitchFamily="2" charset="0"/>
                        </a:rPr>
                        <a:t>Proposal</a:t>
                      </a:r>
                      <a:r>
                        <a:rPr lang="en-GB" sz="1200" dirty="0">
                          <a:solidFill>
                            <a:schemeClr val="tx1"/>
                          </a:solidFill>
                          <a:effectLst/>
                          <a:latin typeface="Helvetica" pitchFamily="2" charset="0"/>
                        </a:rPr>
                        <a:t>: Enhance “EAS discovery filter” with “AC Group Information” (noting AC profile is a IE within that and therefore proposed AC profile enhancements can be “promoted” to the discovery filter).</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tc>
                  <a:txBody>
                    <a:bodyPr/>
                    <a:lstStyle/>
                    <a:p>
                      <a:r>
                        <a:rPr lang="en-GB" sz="1200" b="1" dirty="0">
                          <a:solidFill>
                            <a:schemeClr val="tx1"/>
                          </a:solidFill>
                          <a:effectLst/>
                          <a:latin typeface="Helvetica" pitchFamily="2" charset="0"/>
                        </a:rPr>
                        <a:t>Proposal</a:t>
                      </a:r>
                      <a:r>
                        <a:rPr lang="en-GB" sz="1200" dirty="0">
                          <a:solidFill>
                            <a:schemeClr val="tx1"/>
                          </a:solidFill>
                          <a:effectLst/>
                          <a:latin typeface="Helvetica" pitchFamily="2" charset="0"/>
                        </a:rPr>
                        <a:t>: Defaults to EES selected (where the EAS discovery response could indicate an alternative EES), but policy could be used to enable the EEC to chose (i.e., provide common EAS candidates for EEC to select from).</a:t>
                      </a:r>
                      <a:endParaRPr lang="en-GB" sz="1200" dirty="0">
                        <a:solidFill>
                          <a:schemeClr val="tx1"/>
                        </a:solidFill>
                        <a:effectLst/>
                      </a:endParaRPr>
                    </a:p>
                  </a:txBody>
                  <a:tcPr marL="29009" marR="29009" marT="29009" marB="290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7D1D6"/>
                    </a:solidFill>
                  </a:tcPr>
                </a:tc>
                <a:extLst>
                  <a:ext uri="{0D108BD9-81ED-4DB2-BD59-A6C34878D82A}">
                    <a16:rowId xmlns:a16="http://schemas.microsoft.com/office/drawing/2014/main" val="1964505586"/>
                  </a:ext>
                </a:extLst>
              </a:tr>
            </a:tbl>
          </a:graphicData>
        </a:graphic>
      </p:graphicFrame>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5375</TotalTime>
  <Words>1004</Words>
  <Application>Microsoft Macintosh PowerPoint</Application>
  <PresentationFormat>Widescreen</PresentationFormat>
  <Paragraphs>80</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Arial </vt:lpstr>
      <vt:lpstr>Calibri</vt:lpstr>
      <vt:lpstr>Calibri Light</vt:lpstr>
      <vt:lpstr>Helvetica</vt:lpstr>
      <vt:lpstr>Times New Roman</vt:lpstr>
      <vt:lpstr>Office Theme</vt:lpstr>
      <vt:lpstr>S6-222863: Exploring KI#17 Common EAS solution commonality</vt:lpstr>
      <vt:lpstr>Outline</vt:lpstr>
      <vt:lpstr>Solution comparison Caveat: author’s interpretation!</vt:lpstr>
      <vt:lpstr>Summary, with possible 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Walter Featherstone r1</cp:lastModifiedBy>
  <cp:revision>608</cp:revision>
  <dcterms:created xsi:type="dcterms:W3CDTF">2010-02-05T13:52:04Z</dcterms:created>
  <dcterms:modified xsi:type="dcterms:W3CDTF">2022-10-04T21:11:23Z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