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vsdx" ContentType="application/vnd.ms-visio.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341" r:id="rId2"/>
    <p:sldId id="372" r:id="rId3"/>
    <p:sldId id="366" r:id="rId4"/>
    <p:sldId id="374" r:id="rId5"/>
    <p:sldId id="375" r:id="rId6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3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7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27" autoAdjust="0"/>
    <p:restoredTop sz="94679" autoAdjust="0"/>
  </p:normalViewPr>
  <p:slideViewPr>
    <p:cSldViewPr snapToGrid="0">
      <p:cViewPr varScale="1">
        <p:scale>
          <a:sx n="110" d="100"/>
          <a:sy n="110" d="100"/>
        </p:scale>
        <p:origin x="468" y="51"/>
      </p:cViewPr>
      <p:guideLst>
        <p:guide orient="horz" pos="2160"/>
        <p:guide pos="383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3176"/>
        <p:guide pos="217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426" tIns="47213" rIns="94426" bIns="47213" numCol="1" anchor="t" anchorCtr="0" compatLnSpc="1"/>
          <a:lstStyle>
            <a:lvl1pPr defTabSz="944880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426" tIns="47213" rIns="94426" bIns="47213" numCol="1" anchor="t" anchorCtr="0" compatLnSpc="1"/>
          <a:lstStyle>
            <a:lvl1pPr algn="r" defTabSz="944880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426" tIns="47213" rIns="94426" bIns="47213" numCol="1" anchor="b" anchorCtr="0" compatLnSpc="1"/>
          <a:lstStyle>
            <a:lvl1pPr defTabSz="944880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426" tIns="47213" rIns="94426" bIns="47213" numCol="1" anchor="b" anchorCtr="0" compatLnSpc="1"/>
          <a:lstStyle>
            <a:lvl1pPr algn="r" defTabSz="944880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426" tIns="47213" rIns="94426" bIns="47213" numCol="1" anchor="t" anchorCtr="0" compatLnSpc="1"/>
          <a:lstStyle>
            <a:lvl1pPr defTabSz="944880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426" tIns="47213" rIns="94426" bIns="47213" numCol="1" anchor="t" anchorCtr="0" compatLnSpc="1"/>
          <a:lstStyle>
            <a:lvl1pPr algn="r" defTabSz="944880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426" tIns="47213" rIns="94426" bIns="47213" numCol="1" anchor="t" anchorCtr="0" compatLnSpc="1"/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426" tIns="47213" rIns="94426" bIns="47213" numCol="1" anchor="b" anchorCtr="0" compatLnSpc="1"/>
          <a:lstStyle>
            <a:lvl1pPr defTabSz="944880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426" tIns="47213" rIns="94426" bIns="47213" numCol="1" anchor="b" anchorCtr="0" compatLnSpc="1"/>
          <a:lstStyle>
            <a:lvl1pPr algn="r" defTabSz="944880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章节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28890" y="456134"/>
            <a:ext cx="10736446" cy="9934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ts val="3430"/>
              </a:lnSpc>
              <a:spcBef>
                <a:spcPts val="0"/>
              </a:spcBef>
              <a:buNone/>
              <a:defRPr sz="3200" baseline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593725" indent="0" algn="ctr">
              <a:buNone/>
              <a:defRPr sz="2595"/>
            </a:lvl2pPr>
            <a:lvl3pPr marL="1187450" indent="0" algn="ctr">
              <a:buNone/>
              <a:defRPr sz="2335"/>
            </a:lvl3pPr>
            <a:lvl4pPr marL="1781175" indent="0" algn="ctr">
              <a:buNone/>
              <a:defRPr sz="2080"/>
            </a:lvl4pPr>
            <a:lvl5pPr marL="2374900" indent="0" algn="ctr">
              <a:buNone/>
              <a:defRPr sz="2080"/>
            </a:lvl5pPr>
            <a:lvl6pPr marL="2968625" indent="0" algn="ctr">
              <a:buNone/>
              <a:defRPr sz="2080"/>
            </a:lvl6pPr>
            <a:lvl7pPr marL="3561715" indent="0" algn="ctr">
              <a:buNone/>
              <a:defRPr sz="2080"/>
            </a:lvl7pPr>
            <a:lvl8pPr marL="4155440" indent="0" algn="ctr">
              <a:buNone/>
              <a:defRPr sz="2080"/>
            </a:lvl8pPr>
            <a:lvl9pPr marL="4749165" indent="0" algn="ctr">
              <a:buNone/>
              <a:defRPr sz="2080"/>
            </a:lvl9pPr>
          </a:lstStyle>
          <a:p>
            <a:r>
              <a:rPr lang="zh-CN" altLang="en-US" dirty="0"/>
              <a:t>单击此处添加标题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2" hasCustomPrompt="1"/>
          </p:nvPr>
        </p:nvSpPr>
        <p:spPr>
          <a:xfrm>
            <a:off x="725738" y="1512876"/>
            <a:ext cx="10729365" cy="4690459"/>
          </a:xfrm>
          <a:prstGeom prst="rect">
            <a:avLst/>
          </a:prstGeom>
        </p:spPr>
        <p:txBody>
          <a:bodyPr lIns="0" tIns="0" rIns="0" bIns="0"/>
          <a:lstStyle>
            <a:lvl1pPr marL="179070" marR="0" indent="-168275" algn="l" defTabSz="11874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Tx/>
              <a:buFont typeface="Arial" panose="020B0604020202020204" pitchFamily="34" charset="0"/>
              <a:buChar char="•"/>
              <a:tabLst>
                <a:tab pos="1207135" algn="ctr"/>
              </a:tabLst>
              <a:defRPr sz="1800" baseline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defRPr>
            </a:lvl1pPr>
            <a:lvl2pPr marL="328930" marR="0" indent="-168275" algn="l" defTabSz="11874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Tx/>
              <a:buFont typeface=".AppleSystemUIFont"/>
              <a:buChar char="&gt;"/>
              <a:tabLst>
                <a:tab pos="1207135" algn="ctr"/>
              </a:tabLst>
              <a:defRPr sz="1600" baseline="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 marL="1097915" marR="0" indent="-168275" algn="l" defTabSz="11874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Tx/>
              <a:buFont typeface=".AppleSystemUIFont"/>
              <a:buChar char="-"/>
              <a:tabLst>
                <a:tab pos="1207135" algn="ctr"/>
              </a:tabLst>
              <a:defRPr sz="1300" baseline="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 marL="525780" indent="-170815">
              <a:buFont typeface="Arial" panose="020B0604020202020204" pitchFamily="34" charset="0"/>
              <a:buChar char="•"/>
              <a:tabLst>
                <a:tab pos="1207770" algn="ctr"/>
              </a:tabLst>
              <a:defRPr sz="1300" baseline="0"/>
            </a:lvl4pPr>
            <a:lvl5pPr marL="525780" indent="-170815">
              <a:buFont typeface="Arial" panose="020B0604020202020204" pitchFamily="34" charset="0"/>
              <a:buChar char="•"/>
              <a:tabLst>
                <a:tab pos="1207770" algn="ctr"/>
              </a:tabLst>
              <a:defRPr sz="1300" baseline="0"/>
            </a:lvl5pPr>
          </a:lstStyle>
          <a:p>
            <a:pPr lvl="0"/>
            <a:r>
              <a:rPr lang="zh-CN" altLang="en-US" dirty="0"/>
              <a:t>单击此处添加文本</a:t>
            </a:r>
            <a:endParaRPr lang="en-US" dirty="0"/>
          </a:p>
          <a:p>
            <a:pPr marL="328930" marR="0" lvl="1" indent="-168275" algn="l" defTabSz="11874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>
                <a:tab pos="1207135" algn="ctr"/>
              </a:tabLst>
              <a:defRPr/>
            </a:pPr>
            <a:r>
              <a:rPr lang="zh-CN" altLang="en-US" dirty="0"/>
              <a:t>单击此处添加文本</a:t>
            </a:r>
            <a:endParaRPr lang="en-US" dirty="0"/>
          </a:p>
          <a:p>
            <a:pPr marL="1097915" marR="0" lvl="2" indent="-168275" algn="l" defTabSz="11874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>
                <a:tab pos="1207135" algn="ctr"/>
              </a:tabLst>
              <a:defRPr/>
            </a:pPr>
            <a:r>
              <a:rPr lang="zh-CN" altLang="en-US" dirty="0"/>
              <a:t>单击此处添加文本</a:t>
            </a:r>
            <a:endParaRPr lang="en-US" dirty="0"/>
          </a:p>
          <a:p>
            <a:pPr marL="1097915" marR="0" lvl="2" indent="-168275" algn="l" defTabSz="11874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>
                <a:tab pos="1207135" algn="ctr"/>
              </a:tabLst>
              <a:defRPr/>
            </a:pPr>
            <a:endParaRPr lang="en-US" altLang="zh-CN" dirty="0"/>
          </a:p>
        </p:txBody>
      </p:sp>
    </p:spTree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/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585771"/>
            <a:ext cx="10515600" cy="1104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7" name="Snip Single Corner Rectangle 6"/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/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/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4" name="Text Box 14"/>
          <p:cNvSpPr txBox="1">
            <a:spLocks noChangeArrowheads="1"/>
          </p:cNvSpPr>
          <p:nvPr userDrawn="1"/>
        </p:nvSpPr>
        <p:spPr bwMode="auto">
          <a:xfrm>
            <a:off x="323850" y="73025"/>
            <a:ext cx="3486150" cy="276999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200" b="1" dirty="0">
                <a:latin typeface="Arial" panose="020B0604020202020204"/>
              </a:rPr>
              <a:t>3GPP TSG-SA WG6 </a:t>
            </a:r>
            <a:r>
              <a:rPr lang="sv-SE" altLang="en-US" sz="1200" b="1">
                <a:latin typeface="Arial" panose="020B0604020202020204"/>
              </a:rPr>
              <a:t>Meeting #50-e</a:t>
            </a:r>
            <a:endParaRPr lang="sv-SE" altLang="en-US" sz="1200" b="1" dirty="0">
              <a:latin typeface="Arial" panose="020B0604020202020204"/>
            </a:endParaRPr>
          </a:p>
        </p:txBody>
      </p:sp>
      <p:sp>
        <p:nvSpPr>
          <p:cNvPr id="15" name="Text Box 13"/>
          <p:cNvSpPr txBox="1">
            <a:spLocks noChangeArrowheads="1"/>
          </p:cNvSpPr>
          <p:nvPr userDrawn="1"/>
        </p:nvSpPr>
        <p:spPr bwMode="auto">
          <a:xfrm>
            <a:off x="9401961" y="73009"/>
            <a:ext cx="1463675" cy="2762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en-GB" altLang="en-US" sz="1200" b="1" dirty="0"/>
              <a:t>S6-22xxx</a:t>
            </a:r>
            <a:r>
              <a:rPr lang="en-GB" altLang="en-US" sz="1200" dirty="0"/>
              <a:t> </a:t>
            </a:r>
            <a:endParaRPr lang="en-GB" altLang="en-US" sz="1200" dirty="0">
              <a:solidFill>
                <a:schemeClr val="bg2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7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Visio_Drawing.vsdx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Visio_Drawing1.vsdx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2147888" y="1709738"/>
            <a:ext cx="8426216" cy="2852737"/>
          </a:xfrm>
        </p:spPr>
        <p:txBody>
          <a:bodyPr/>
          <a:lstStyle/>
          <a:p>
            <a:pPr eaLnBrk="1" hangingPunct="1"/>
            <a:r>
              <a:rPr lang="en-GB" altLang="en-US" dirty="0"/>
              <a:t>ACR selection in DN side</a:t>
            </a:r>
            <a:endParaRPr lang="en-GB" altLang="en-US" dirty="0">
              <a:solidFill>
                <a:srgbClr val="FF0000"/>
              </a:solidFill>
            </a:endParaRPr>
          </a:p>
        </p:txBody>
      </p:sp>
      <p:sp>
        <p:nvSpPr>
          <p:cNvPr id="5123" name="Text Placeholder 2"/>
          <p:cNvSpPr>
            <a:spLocks noGrp="1"/>
          </p:cNvSpPr>
          <p:nvPr>
            <p:ph type="body" idx="4294967295"/>
          </p:nvPr>
        </p:nvSpPr>
        <p:spPr>
          <a:xfrm>
            <a:off x="2147888" y="4589463"/>
            <a:ext cx="7886700" cy="1500187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altLang="en-GB" dirty="0"/>
              <a:t>Wenliang Xu (Ericsson)</a:t>
            </a:r>
            <a:endParaRPr lang="en-GB" altLang="en-US" dirty="0"/>
          </a:p>
          <a:p>
            <a:pPr marL="0" indent="0" eaLnBrk="1" hangingPunct="1">
              <a:buFontTx/>
              <a:buNone/>
            </a:pPr>
            <a:endParaRPr lang="en-US" altLang="en-GB" dirty="0"/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475895C4-B822-4172-BE9B-C83687FDCA3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6449CBD-7ABC-49DF-9F07-D30A66924EFD}"/>
              </a:ext>
            </a:extLst>
          </p:cNvPr>
          <p:cNvPicPr>
            <a:picLocks noGrp="1" noChangeAspect="1"/>
          </p:cNvPicPr>
          <p:nvPr>
            <p:ph idx="12"/>
          </p:nvPr>
        </p:nvPicPr>
        <p:blipFill>
          <a:blip r:embed="rId2"/>
          <a:stretch>
            <a:fillRect/>
          </a:stretch>
        </p:blipFill>
        <p:spPr>
          <a:xfrm>
            <a:off x="725488" y="2554231"/>
            <a:ext cx="10729912" cy="2608376"/>
          </a:xfrm>
        </p:spPr>
      </p:pic>
    </p:spTree>
    <p:extLst>
      <p:ext uri="{BB962C8B-B14F-4D97-AF65-F5344CB8AC3E}">
        <p14:creationId xmlns:p14="http://schemas.microsoft.com/office/powerpoint/2010/main" val="309703769"/>
      </p:ext>
    </p:extLst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586828" y="934690"/>
            <a:ext cx="10736446" cy="496506"/>
          </a:xfrm>
        </p:spPr>
        <p:txBody>
          <a:bodyPr/>
          <a:lstStyle/>
          <a:p>
            <a:r>
              <a:rPr lang="en-US" dirty="0"/>
              <a:t>ACR scenario selection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4294967295"/>
          </p:nvPr>
        </p:nvSpPr>
        <p:spPr>
          <a:xfrm>
            <a:off x="195103" y="2410600"/>
            <a:ext cx="11796600" cy="3666308"/>
          </a:xfrm>
          <a:prstGeom prst="rect">
            <a:avLst/>
          </a:prstGeom>
          <a:noFill/>
          <a:ln>
            <a:solidFill>
              <a:srgbClr val="221815"/>
            </a:solidFill>
            <a:prstDash val="dash"/>
          </a:ln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900"/>
              </a:spcAft>
            </a:pP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There are two solutions addressing ACR scenario selection </a:t>
            </a:r>
            <a:r>
              <a:rPr lang="en-GB" sz="1800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for the initial ACR</a:t>
            </a: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marL="457200" lvl="1">
              <a:spcBef>
                <a:spcPts val="0"/>
              </a:spcBef>
              <a:spcAft>
                <a:spcPts val="900"/>
              </a:spcAft>
            </a:pPr>
            <a:r>
              <a:rPr lang="en-GB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EES selects it in sol#19 upon request from EEC and has EN:</a:t>
            </a:r>
          </a:p>
          <a:p>
            <a:pPr marL="228600" lvl="1" indent="0">
              <a:spcBef>
                <a:spcPts val="0"/>
              </a:spcBef>
              <a:spcAft>
                <a:spcPts val="900"/>
              </a:spcAft>
              <a:buNone/>
            </a:pPr>
            <a:r>
              <a:rPr lang="en-GB" sz="1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Editor's note: It is FFS how the EES can know the supported service continuity scenarios of the T-EES and T-EAS</a:t>
            </a:r>
            <a:r>
              <a:rPr lang="en-GB" sz="1400" dirty="0">
                <a:solidFill>
                  <a:srgbClr val="FF0000"/>
                </a:solidFill>
                <a:effectLst/>
                <a:latin typeface="SimSun" panose="02010600030101010101" pitchFamily="2" charset="-122"/>
                <a:ea typeface="Times New Roman" panose="02020603050405020304" pitchFamily="18" charset="0"/>
              </a:rPr>
              <a:t>.</a:t>
            </a:r>
            <a:endParaRPr lang="en-GB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lvl="1">
              <a:spcBef>
                <a:spcPts val="0"/>
              </a:spcBef>
              <a:spcAft>
                <a:spcPts val="900"/>
              </a:spcAft>
            </a:pPr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EEC selects it in sol#35 after EAS discovery</a:t>
            </a:r>
          </a:p>
          <a:p>
            <a:pPr marL="0" marR="0">
              <a:spcBef>
                <a:spcPts val="0"/>
              </a:spcBef>
              <a:spcAft>
                <a:spcPts val="900"/>
              </a:spcAft>
            </a:pPr>
            <a:r>
              <a:rPr lang="en-GB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The quorum member includes AC, EEC, serving EES and serving EAS with different ACR support capabilities. </a:t>
            </a:r>
          </a:p>
          <a:p>
            <a:pPr marL="0" marR="0">
              <a:spcBef>
                <a:spcPts val="0"/>
              </a:spcBef>
              <a:spcAft>
                <a:spcPts val="900"/>
              </a:spcAft>
            </a:pPr>
            <a:endParaRPr lang="en-GB" altLang="zh-CN" sz="1800" dirty="0">
              <a:solidFill>
                <a:prstClr val="black"/>
              </a:solidFill>
              <a:latin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900"/>
              </a:spcAft>
            </a:pPr>
            <a:r>
              <a:rPr lang="en-GB" altLang="zh-CN" sz="1800" dirty="0">
                <a:solidFill>
                  <a:prstClr val="black"/>
                </a:solidFill>
                <a:latin typeface="Times New Roman" panose="02020603050405020304" pitchFamily="18" charset="0"/>
              </a:rPr>
              <a:t>No solution addressed T-EAS discovery stage during </a:t>
            </a:r>
            <a:r>
              <a:rPr lang="en-GB" altLang="zh-CN" sz="1800" dirty="0">
                <a:solidFill>
                  <a:prstClr val="black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subsequent ACR</a:t>
            </a:r>
            <a:r>
              <a:rPr lang="en-GB" altLang="zh-CN" sz="1800" dirty="0">
                <a:solidFill>
                  <a:prstClr val="black"/>
                </a:solidFill>
                <a:latin typeface="Times New Roman" panose="02020603050405020304" pitchFamily="18" charset="0"/>
              </a:rPr>
              <a:t> yet in TR.</a:t>
            </a:r>
          </a:p>
          <a:p>
            <a:pPr marL="0" marR="0">
              <a:spcBef>
                <a:spcPts val="0"/>
              </a:spcBef>
              <a:spcAft>
                <a:spcPts val="900"/>
              </a:spcAft>
            </a:pPr>
            <a:endParaRPr lang="en-GB" altLang="zh-CN" sz="1800" dirty="0">
              <a:solidFill>
                <a:prstClr val="black"/>
              </a:solidFill>
              <a:latin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900"/>
              </a:spcAft>
            </a:pPr>
            <a:r>
              <a:rPr lang="en-GB" altLang="zh-CN" sz="1800" dirty="0">
                <a:solidFill>
                  <a:prstClr val="black"/>
                </a:solidFill>
                <a:latin typeface="Times New Roman" panose="02020603050405020304" pitchFamily="18" charset="0"/>
              </a:rPr>
              <a:t>If ACR happens according to the selected one or multiple ACRs, later the T-EES and T-EAS are involved in the picture forming a new quorum (i.e. AC, EEC, T-EES becomes serving EES and T-EAS becomes serving EAS) and new quorum members may have a different ACR support capabilities available for ACR selection re-negotiation (probably more ACR scenarios or a different single ACR scenario can be used for next ACR)</a:t>
            </a:r>
            <a:endParaRPr lang="en-US" altLang="zh-CN" sz="1400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500155" y="957047"/>
            <a:ext cx="10736446" cy="496506"/>
          </a:xfrm>
        </p:spPr>
        <p:txBody>
          <a:bodyPr/>
          <a:lstStyle/>
          <a:p>
            <a:r>
              <a:rPr lang="en-US" dirty="0"/>
              <a:t>ACR selection for subsequent ACR (1)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4294967295"/>
          </p:nvPr>
        </p:nvSpPr>
        <p:spPr>
          <a:xfrm>
            <a:off x="195103" y="2410600"/>
            <a:ext cx="4355229" cy="3158139"/>
          </a:xfrm>
          <a:prstGeom prst="rect">
            <a:avLst/>
          </a:prstGeom>
          <a:noFill/>
          <a:ln>
            <a:solidFill>
              <a:srgbClr val="221815"/>
            </a:solidFill>
            <a:prstDash val="dash"/>
          </a:ln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900"/>
              </a:spcAft>
            </a:pP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It can happen during the T-EAS discovery stage by triggered by EEC, which is similar as sol#35 by replacing EAS discovery with T-EAS discovery.</a:t>
            </a:r>
          </a:p>
          <a:p>
            <a:pPr marL="0" marR="0">
              <a:spcBef>
                <a:spcPts val="0"/>
              </a:spcBef>
              <a:spcAft>
                <a:spcPts val="900"/>
              </a:spcAft>
            </a:pPr>
            <a:endParaRPr lang="en-GB" altLang="zh-CN" sz="1800" dirty="0">
              <a:solidFill>
                <a:prstClr val="black"/>
              </a:solidFill>
              <a:latin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900"/>
              </a:spcAft>
            </a:pPr>
            <a:endParaRPr lang="en-GB" altLang="zh-CN" sz="1800" dirty="0">
              <a:solidFill>
                <a:prstClr val="black"/>
              </a:solidFill>
              <a:latin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900"/>
              </a:spcAft>
            </a:pPr>
            <a:r>
              <a:rPr lang="en-GB" altLang="zh-CN" sz="1800" dirty="0">
                <a:solidFill>
                  <a:prstClr val="black"/>
                </a:solidFill>
                <a:latin typeface="Times New Roman" panose="02020603050405020304" pitchFamily="18" charset="0"/>
              </a:rPr>
              <a:t>It is also possible for S-EES made decision (sol#19) upon EEC request during ACR after EEC is aware of the selected Targets.</a:t>
            </a:r>
            <a:endParaRPr lang="en-US" altLang="zh-CN" sz="1400" dirty="0">
              <a:solidFill>
                <a:prstClr val="black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F05D4B4-DF7A-4783-9C5E-5E19831E9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FE5C9068-679E-4AAA-B72E-EB4355DE0D2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1379729"/>
              </p:ext>
            </p:extLst>
          </p:nvPr>
        </p:nvGraphicFramePr>
        <p:xfrm>
          <a:off x="4686701" y="2218828"/>
          <a:ext cx="5772150" cy="3743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Visio" r:id="rId3" imgW="7667544" imgH="4962525" progId="Visio.Drawing.15">
                  <p:embed/>
                </p:oleObj>
              </mc:Choice>
              <mc:Fallback>
                <p:oleObj name="Visio" r:id="rId3" imgW="7667544" imgH="4962525" progId="Visio.Drawing.15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6701" y="2218828"/>
                        <a:ext cx="5772150" cy="3743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7A0E6038-03A6-4342-B396-F0D5000E5442}"/>
              </a:ext>
            </a:extLst>
          </p:cNvPr>
          <p:cNvSpPr/>
          <p:nvPr/>
        </p:nvSpPr>
        <p:spPr>
          <a:xfrm>
            <a:off x="5027034" y="3783270"/>
            <a:ext cx="4233975" cy="323402"/>
          </a:xfrm>
          <a:prstGeom prst="round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365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38832" y="865351"/>
            <a:ext cx="10736446" cy="496506"/>
          </a:xfrm>
        </p:spPr>
        <p:txBody>
          <a:bodyPr/>
          <a:lstStyle/>
          <a:p>
            <a:r>
              <a:rPr lang="en-US" dirty="0"/>
              <a:t>ACR selection for subsequent ACR (2)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4294967295"/>
          </p:nvPr>
        </p:nvSpPr>
        <p:spPr>
          <a:xfrm>
            <a:off x="195103" y="2410600"/>
            <a:ext cx="4355229" cy="3158139"/>
          </a:xfrm>
          <a:prstGeom prst="rect">
            <a:avLst/>
          </a:prstGeom>
          <a:noFill/>
          <a:ln>
            <a:solidFill>
              <a:srgbClr val="221815"/>
            </a:solidFill>
            <a:prstDash val="dash"/>
          </a:ln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900"/>
              </a:spcAft>
            </a:pPr>
            <a:r>
              <a:rPr lang="en-GB" altLang="zh-CN" sz="1800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pCR</a:t>
            </a:r>
            <a:r>
              <a:rPr lang="en-GB" altLang="zh-CN" sz="1800" dirty="0">
                <a:solidFill>
                  <a:prstClr val="black"/>
                </a:solidFill>
                <a:latin typeface="Times New Roman" panose="02020603050405020304" pitchFamily="18" charset="0"/>
              </a:rPr>
              <a:t> S6-222091 provided another option during  S-EAS/S-EES side triggered ACR scenario to decide ACR scenarios to be used in the next ACR.</a:t>
            </a:r>
          </a:p>
          <a:p>
            <a:pPr marL="0" marR="0">
              <a:spcBef>
                <a:spcPts val="0"/>
              </a:spcBef>
              <a:spcAft>
                <a:spcPts val="900"/>
              </a:spcAft>
            </a:pPr>
            <a:endParaRPr lang="en-GB" altLang="zh-CN" sz="1800" dirty="0">
              <a:solidFill>
                <a:prstClr val="black"/>
              </a:solidFill>
              <a:latin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900"/>
              </a:spcAft>
            </a:pPr>
            <a:r>
              <a:rPr lang="en-GB" altLang="zh-CN" sz="1800" dirty="0">
                <a:solidFill>
                  <a:prstClr val="black"/>
                </a:solidFill>
                <a:latin typeface="Times New Roman" panose="02020603050405020304" pitchFamily="18" charset="0"/>
              </a:rPr>
              <a:t>=&gt; an example of S-EAS decided ACR scenario (similar to sol#35 replacing EEC with S-EAS)</a:t>
            </a:r>
            <a:endParaRPr lang="en-US" altLang="zh-CN" sz="1400" dirty="0">
              <a:solidFill>
                <a:prstClr val="black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F05D4B4-DF7A-4783-9C5E-5E19831E9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D283DD6-D432-46BA-A69A-1F883383C1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66840C84-C164-4794-B89C-A3A32992D08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5927416"/>
              </p:ext>
            </p:extLst>
          </p:nvPr>
        </p:nvGraphicFramePr>
        <p:xfrm>
          <a:off x="4929056" y="2049816"/>
          <a:ext cx="5786438" cy="448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Visio" r:id="rId3" imgW="7681879" imgH="5943498" progId="Visio.Drawing.15">
                  <p:embed/>
                </p:oleObj>
              </mc:Choice>
              <mc:Fallback>
                <p:oleObj name="Visio" r:id="rId3" imgW="7681879" imgH="5943498" progId="Visio.Drawing.15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9056" y="2049816"/>
                        <a:ext cx="5786438" cy="4486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70261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2786</TotalTime>
  <Words>299</Words>
  <Application>Microsoft Office PowerPoint</Application>
  <PresentationFormat>Widescreen</PresentationFormat>
  <Paragraphs>21</Paragraphs>
  <Slides>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.AppleSystemUIFont</vt:lpstr>
      <vt:lpstr>Microsoft YaHei</vt:lpstr>
      <vt:lpstr>SimSun</vt:lpstr>
      <vt:lpstr>Arial</vt:lpstr>
      <vt:lpstr>Calibri</vt:lpstr>
      <vt:lpstr>Calibri Light</vt:lpstr>
      <vt:lpstr>Times New Roman</vt:lpstr>
      <vt:lpstr>Office Theme</vt:lpstr>
      <vt:lpstr>Microsoft Visio Drawing</vt:lpstr>
      <vt:lpstr>ACR selection in DN side</vt:lpstr>
      <vt:lpstr>PowerPoint Presentation</vt:lpstr>
      <vt:lpstr>PowerPoint Presentation</vt:lpstr>
      <vt:lpstr>PowerPoint Presentation</vt:lpstr>
      <vt:lpstr>PowerPoint Presentation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[Ericsson] Wenliang Xu 50e v2</cp:lastModifiedBy>
  <cp:revision>659</cp:revision>
  <dcterms:created xsi:type="dcterms:W3CDTF">2010-02-05T13:52:00Z</dcterms:created>
  <dcterms:modified xsi:type="dcterms:W3CDTF">2022-08-26T09:03:47Z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  <property fmtid="{D5CDD505-2E9C-101B-9397-08002B2CF9AE}" pid="3" name="_2015_ms_pID_725343">
    <vt:lpwstr>(3)Vrg+yBBiBPLXOHaO/IfJREwPgdvQG3PC0BEUDzLm0vhCq1ay/VD586Z9LiLTP3YbwZHD7sKS
v3GXqwYQTcIHnN5bJAtqrfiC+NVXWWWvTBNnXULBPfdbR+sQcjJh9o9VGaq4pY7gy/EwUu9Z
K7DVGRGPvDJTPZZBZzn/mR9Y2TLMJAILIiERtBIqsjlCOaLBcqc265ayMU+A8MBsJAzPa6+a
XljCMz2GnmRHkf/bfv</vt:lpwstr>
  </property>
  <property fmtid="{D5CDD505-2E9C-101B-9397-08002B2CF9AE}" pid="4" name="_2015_ms_pID_7253431">
    <vt:lpwstr>HNOtXTmO6Lyy9J1lg7MXDDNFsraIMHt/b3Mc8Tkq1s583+hdXCA83m
B7YsfGKVadnfJxR8isX0Go6YEhkaXKgExX3VaT/QhtD/mvckggKeBm6MMSFTw92gvag95xKv
8qpPnvz/1q18vRpj0NOGz5+bDGyMjmmNNfP6artHxWodpGsNOB7zQ/pfYs5+8wANNze75cpT
XU3Y+2PDa3a+OF69RLk7gqpuj0j3xpAZ1h7p</vt:lpwstr>
  </property>
  <property fmtid="{D5CDD505-2E9C-101B-9397-08002B2CF9AE}" pid="5" name="_2015_ms_pID_7253432">
    <vt:lpwstr>2g==</vt:lpwstr>
  </property>
  <property fmtid="{D5CDD505-2E9C-101B-9397-08002B2CF9AE}" pid="6" name="_readonly">
    <vt:lpwstr/>
  </property>
  <property fmtid="{D5CDD505-2E9C-101B-9397-08002B2CF9AE}" pid="7" name="_change">
    <vt:lpwstr/>
  </property>
  <property fmtid="{D5CDD505-2E9C-101B-9397-08002B2CF9AE}" pid="8" name="_full-control">
    <vt:lpwstr/>
  </property>
  <property fmtid="{D5CDD505-2E9C-101B-9397-08002B2CF9AE}" pid="9" name="sflag">
    <vt:lpwstr>1657764379</vt:lpwstr>
  </property>
  <property fmtid="{D5CDD505-2E9C-101B-9397-08002B2CF9AE}" pid="10" name="KSOProductBuildVer">
    <vt:lpwstr>2052-11.8.2.10229</vt:lpwstr>
  </property>
</Properties>
</file>