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7"/>
  </p:notesMasterIdLst>
  <p:handoutMasterIdLst>
    <p:handoutMasterId r:id="rId8"/>
  </p:handoutMasterIdLst>
  <p:sldIdLst>
    <p:sldId id="341" r:id="rId5"/>
    <p:sldId id="366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53" d="100"/>
          <a:sy n="53" d="100"/>
        </p:scale>
        <p:origin x="667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3486150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TSG-SA WG6 Meeting #50-e</a:t>
            </a:r>
          </a:p>
          <a:p>
            <a:pPr eaLnBrk="1" hangingPunct="1">
              <a:defRPr/>
            </a:pPr>
            <a:r>
              <a:rPr lang="en-GB" altLang="en-US" sz="1200" b="1" dirty="0">
                <a:latin typeface="Arial "/>
              </a:rPr>
              <a:t>e-meeting, 22</a:t>
            </a:r>
            <a:r>
              <a:rPr lang="en-GB" altLang="en-US" sz="1200" b="1" baseline="30000" dirty="0">
                <a:latin typeface="Arial "/>
              </a:rPr>
              <a:t>nd</a:t>
            </a:r>
            <a:r>
              <a:rPr lang="en-GB" altLang="en-US" sz="1200" b="1" dirty="0">
                <a:latin typeface="Arial "/>
              </a:rPr>
              <a:t> – 31</a:t>
            </a:r>
            <a:r>
              <a:rPr lang="en-GB" altLang="en-US" sz="1200" b="1" baseline="30000" dirty="0">
                <a:latin typeface="Arial "/>
              </a:rPr>
              <a:t>st</a:t>
            </a:r>
            <a:r>
              <a:rPr lang="en-GB" altLang="en-US" sz="1200" b="1" dirty="0">
                <a:latin typeface="Arial "/>
              </a:rPr>
              <a:t> August 2022</a:t>
            </a:r>
            <a:endParaRPr lang="en-US" altLang="en-US" sz="1200" b="1" dirty="0">
              <a:latin typeface="Arial 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897F339D-C9FE-4694-B4EA-980A7508C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/>
              <a:t>S6-22xxxx</a:t>
            </a:r>
            <a:r>
              <a:rPr lang="en-GB" altLang="en-US" sz="1200" dirty="0"/>
              <a:t> </a:t>
            </a:r>
            <a:endParaRPr lang="en-GB" altLang="en-US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7" y="1709738"/>
            <a:ext cx="9244013" cy="2852737"/>
          </a:xfrm>
        </p:spPr>
        <p:txBody>
          <a:bodyPr/>
          <a:lstStyle/>
          <a:p>
            <a:pPr eaLnBrk="1" hangingPunct="1"/>
            <a:r>
              <a:rPr lang="en-GB" altLang="en-US" sz="5400" dirty="0"/>
              <a:t>Is Bypassing the EEL allowed?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/>
              <a:t>Atle Monrad</a:t>
            </a:r>
          </a:p>
          <a:p>
            <a:pPr marL="0" indent="0" eaLnBrk="1" hangingPunct="1">
              <a:buFontTx/>
              <a:buNone/>
            </a:pPr>
            <a:r>
              <a:rPr lang="en-GB" altLang="en-US" dirty="0"/>
              <a:t>InterDigital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Discussion Topic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725" y="1825625"/>
            <a:ext cx="11249025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2400" u="sng" dirty="0"/>
              <a:t> </a:t>
            </a:r>
            <a:r>
              <a:rPr lang="en-US" altLang="en-US" sz="2400" b="1" u="sng" dirty="0"/>
              <a:t>Should an AC be allowed to bypass the EEL to directly access an EAS </a:t>
            </a:r>
          </a:p>
          <a:p>
            <a:pPr marL="0" indent="0" algn="ctr">
              <a:buNone/>
            </a:pPr>
            <a:r>
              <a:rPr lang="en-US" altLang="en-US" sz="2400" b="1" u="sng" dirty="0"/>
              <a:t>and still benefit from SA6 specified procedures </a:t>
            </a:r>
          </a:p>
          <a:p>
            <a:pPr marL="0" indent="0" algn="ctr">
              <a:buNone/>
            </a:pPr>
            <a:r>
              <a:rPr lang="en-US" altLang="en-US" sz="2400" b="1" u="sng" dirty="0"/>
              <a:t>(e.g. service continuity, security, authorization, etc.)?</a:t>
            </a:r>
          </a:p>
          <a:p>
            <a:pPr marL="457200" lvl="1" indent="0">
              <a:buNone/>
            </a:pPr>
            <a:endParaRPr lang="en-US" altLang="en-US" sz="2000" dirty="0"/>
          </a:p>
          <a:p>
            <a:r>
              <a:rPr lang="en-US" altLang="en-US" dirty="0"/>
              <a:t> </a:t>
            </a:r>
            <a:r>
              <a:rPr lang="en-US" altLang="en-US" sz="2400" dirty="0"/>
              <a:t>EEL Technical considerations</a:t>
            </a:r>
          </a:p>
          <a:p>
            <a:pPr lvl="1"/>
            <a:r>
              <a:rPr lang="en-US" altLang="en-US" sz="2000" dirty="0"/>
              <a:t>Is an AC allowed to access EAS if the EEC is not registered with the EES, but required to?</a:t>
            </a:r>
          </a:p>
          <a:p>
            <a:pPr lvl="1"/>
            <a:r>
              <a:rPr lang="en-US" altLang="en-US" sz="2000" dirty="0"/>
              <a:t>Can an EEC be unaware that an AC is using an EAS?</a:t>
            </a:r>
          </a:p>
          <a:p>
            <a:pPr lvl="1"/>
            <a:r>
              <a:rPr lang="en-US" altLang="en-US" sz="2000" dirty="0"/>
              <a:t>How is ACR ensured if an AC accesses an EAS directly without the EEC / EES knowing?</a:t>
            </a:r>
          </a:p>
          <a:p>
            <a:pPr lvl="1"/>
            <a:r>
              <a:rPr lang="en-US" altLang="en-US" sz="2000" dirty="0"/>
              <a:t>Should bypassing the EEL be considered a valid scenario in future SA6 procedures?</a:t>
            </a:r>
          </a:p>
          <a:p>
            <a:pPr marL="457200" lvl="1" indent="0">
              <a:buNone/>
            </a:pPr>
            <a:endParaRPr lang="en-US" altLang="en-US" sz="2000" dirty="0"/>
          </a:p>
          <a:p>
            <a:pPr marL="0" indent="0" algn="ctr">
              <a:buNone/>
            </a:pPr>
            <a:r>
              <a:rPr lang="en-US" altLang="en-US" sz="2400" dirty="0"/>
              <a:t>In the opinion of the authors, such principle should be considered out-of-scope</a:t>
            </a:r>
            <a:endParaRPr lang="en-US" altLang="en-US" dirty="0"/>
          </a:p>
          <a:p>
            <a:pPr lvl="2"/>
            <a:endParaRPr lang="en-US" altLang="en-US" sz="1600" dirty="0"/>
          </a:p>
          <a:p>
            <a:endParaRPr lang="en-US" altLang="en-US" sz="2400" dirty="0"/>
          </a:p>
          <a:p>
            <a:pPr lvl="1"/>
            <a:endParaRPr lang="en-US" altLang="en-US" sz="2000" dirty="0"/>
          </a:p>
          <a:p>
            <a:endParaRPr lang="en-US" altLang="en-US" sz="2400" dirty="0"/>
          </a:p>
          <a:p>
            <a:pPr lvl="1"/>
            <a:endParaRPr lang="en-US" altLang="en-US" sz="1600" dirty="0"/>
          </a:p>
        </p:txBody>
      </p:sp>
    </p:spTree>
    <p:extLst>
      <p:ext uri="{BB962C8B-B14F-4D97-AF65-F5344CB8AC3E}">
        <p14:creationId xmlns:p14="http://schemas.microsoft.com/office/powerpoint/2010/main" val="849942172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80d8efa-eff2-4910-88d2-79ca146720c4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5995</TotalTime>
  <Words>130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</vt:lpstr>
      <vt:lpstr>Calibri</vt:lpstr>
      <vt:lpstr>Calibri Light</vt:lpstr>
      <vt:lpstr>Times New Roman</vt:lpstr>
      <vt:lpstr>Office Theme</vt:lpstr>
      <vt:lpstr>Is Bypassing the EEL allowed?</vt:lpstr>
      <vt:lpstr>Discussion Topic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Atle Monrad</cp:lastModifiedBy>
  <cp:revision>611</cp:revision>
  <dcterms:created xsi:type="dcterms:W3CDTF">2010-02-05T13:52:04Z</dcterms:created>
  <dcterms:modified xsi:type="dcterms:W3CDTF">2022-08-23T23:34:49Z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