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2"/>
  </p:notesMasterIdLst>
  <p:handoutMasterIdLst>
    <p:handoutMasterId r:id="rId13"/>
  </p:handoutMasterIdLst>
  <p:sldIdLst>
    <p:sldId id="341" r:id="rId5"/>
    <p:sldId id="363" r:id="rId6"/>
    <p:sldId id="366" r:id="rId7"/>
    <p:sldId id="368" r:id="rId8"/>
    <p:sldId id="369" r:id="rId9"/>
    <p:sldId id="370" r:id="rId10"/>
    <p:sldId id="365" r:id="rId11"/>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7" autoAdjust="0"/>
    <p:restoredTop sz="93995" autoAdjust="0"/>
  </p:normalViewPr>
  <p:slideViewPr>
    <p:cSldViewPr snapToGrid="0">
      <p:cViewPr varScale="1">
        <p:scale>
          <a:sx n="116" d="100"/>
          <a:sy n="116" d="100"/>
        </p:scale>
        <p:origin x="24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39969383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a:t>
            </a:r>
            <a:r>
              <a:rPr lang="en-US" dirty="0" err="1" smtClean="0"/>
              <a:t>stylea</a:t>
            </a:r>
            <a:endParaRPr lang="en-US" dirty="0"/>
          </a:p>
        </p:txBody>
      </p:sp>
    </p:spTree>
    <p:extLst>
      <p:ext uri="{BB962C8B-B14F-4D97-AF65-F5344CB8AC3E}">
        <p14:creationId xmlns:p14="http://schemas.microsoft.com/office/powerpoint/2010/main" val="25764062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9935987"/>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0" y="1709738"/>
            <a:ext cx="10515600" cy="2852737"/>
          </a:xfrm>
        </p:spPr>
        <p:txBody>
          <a:bodyPr anchor="b"/>
          <a:lstStyle>
            <a:lvl1pPr>
              <a:defRPr sz="6000"/>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366363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章节页">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D2A38214-5857-FC4E-B923-056100E16BCA}"/>
              </a:ext>
            </a:extLst>
          </p:cNvPr>
          <p:cNvSpPr>
            <a:spLocks noGrp="1"/>
          </p:cNvSpPr>
          <p:nvPr>
            <p:ph type="subTitle" idx="1" hasCustomPrompt="1"/>
          </p:nvPr>
        </p:nvSpPr>
        <p:spPr>
          <a:xfrm>
            <a:off x="728890" y="456134"/>
            <a:ext cx="10736446" cy="993400"/>
          </a:xfrm>
          <a:prstGeom prst="rect">
            <a:avLst/>
          </a:prstGeom>
        </p:spPr>
        <p:txBody>
          <a:bodyPr lIns="0" tIns="0" rIns="0" bIns="0" anchor="t">
            <a:normAutofit/>
          </a:bodyPr>
          <a:lstStyle>
            <a:lvl1pPr marL="0" indent="0" algn="l">
              <a:lnSpc>
                <a:spcPts val="3429"/>
              </a:lnSpc>
              <a:spcBef>
                <a:spcPts val="0"/>
              </a:spcBef>
              <a:buNone/>
              <a:defRPr sz="3199" baseline="0">
                <a:solidFill>
                  <a:schemeClr val="tx1"/>
                </a:solidFill>
                <a:latin typeface="Microsoft YaHei" panose="020B0503020204020204" pitchFamily="34" charset="-122"/>
                <a:ea typeface="Microsoft YaHei" panose="020B0503020204020204" pitchFamily="34" charset="-122"/>
              </a:defRPr>
            </a:lvl1pPr>
            <a:lvl2pPr marL="593662" indent="0" algn="ctr">
              <a:buNone/>
              <a:defRPr sz="2597"/>
            </a:lvl2pPr>
            <a:lvl3pPr marL="1187323" indent="0" algn="ctr">
              <a:buNone/>
              <a:defRPr sz="2337"/>
            </a:lvl3pPr>
            <a:lvl4pPr marL="1780986" indent="0" algn="ctr">
              <a:buNone/>
              <a:defRPr sz="2078"/>
            </a:lvl4pPr>
            <a:lvl5pPr marL="2374648" indent="0" algn="ctr">
              <a:buNone/>
              <a:defRPr sz="2078"/>
            </a:lvl5pPr>
            <a:lvl6pPr marL="2968309" indent="0" algn="ctr">
              <a:buNone/>
              <a:defRPr sz="2078"/>
            </a:lvl6pPr>
            <a:lvl7pPr marL="3561971" indent="0" algn="ctr">
              <a:buNone/>
              <a:defRPr sz="2078"/>
            </a:lvl7pPr>
            <a:lvl8pPr marL="4155634" indent="0" algn="ctr">
              <a:buNone/>
              <a:defRPr sz="2078"/>
            </a:lvl8pPr>
            <a:lvl9pPr marL="4749295" indent="0" algn="ctr">
              <a:buNone/>
              <a:defRPr sz="2078"/>
            </a:lvl9pPr>
          </a:lstStyle>
          <a:p>
            <a:r>
              <a:rPr lang="zh-CN" altLang="en-US" dirty="0"/>
              <a:t>单击此处添加标题</a:t>
            </a:r>
            <a:endParaRPr lang="en-US" dirty="0"/>
          </a:p>
        </p:txBody>
      </p:sp>
      <p:sp>
        <p:nvSpPr>
          <p:cNvPr id="5" name="Content Placeholder 2">
            <a:extLst>
              <a:ext uri="{FF2B5EF4-FFF2-40B4-BE49-F238E27FC236}">
                <a16:creationId xmlns="" xmlns:a16="http://schemas.microsoft.com/office/drawing/2014/main" id="{CA8B3F0C-616F-224A-B32F-9F9BF5EEE1BC}"/>
              </a:ext>
            </a:extLst>
          </p:cNvPr>
          <p:cNvSpPr>
            <a:spLocks noGrp="1"/>
          </p:cNvSpPr>
          <p:nvPr>
            <p:ph idx="12" hasCustomPrompt="1"/>
          </p:nvPr>
        </p:nvSpPr>
        <p:spPr>
          <a:xfrm>
            <a:off x="725738" y="1512876"/>
            <a:ext cx="10729365" cy="4690459"/>
          </a:xfrm>
          <a:prstGeom prst="rect">
            <a:avLst/>
          </a:prstGeom>
        </p:spPr>
        <p:txBody>
          <a:bodyPr lIns="0" tIns="0" rIns="0" bIns="0"/>
          <a:lstStyle>
            <a:lvl1pPr marL="179316" marR="0" indent="-168208" algn="l" defTabSz="1187323"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tab pos="1207605" algn="ctr"/>
              </a:tabLst>
              <a:defRPr sz="1799"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328894" marR="0" indent="-168208" algn="l" defTabSz="1187323" rtl="0" eaLnBrk="1" fontAlgn="auto" latinLnBrk="0" hangingPunct="1">
              <a:lnSpc>
                <a:spcPct val="100000"/>
              </a:lnSpc>
              <a:spcBef>
                <a:spcPts val="0"/>
              </a:spcBef>
              <a:spcAft>
                <a:spcPts val="600"/>
              </a:spcAft>
              <a:buClr>
                <a:schemeClr val="tx1"/>
              </a:buClr>
              <a:buSzTx/>
              <a:buFont typeface=".AppleSystemUIFont"/>
              <a:buChar char="&gt;"/>
              <a:tabLst>
                <a:tab pos="1207605" algn="ctr"/>
              </a:tabLst>
              <a:defRPr sz="1599" baseline="0">
                <a:latin typeface="Microsoft YaHei" panose="020B0503020204020204" pitchFamily="34" charset="-122"/>
                <a:ea typeface="Microsoft YaHei" panose="020B0503020204020204" pitchFamily="34" charset="-122"/>
              </a:defRPr>
            </a:lvl2pPr>
            <a:lvl3pPr marL="1098136" marR="0" indent="-168208" algn="l" defTabSz="1187323" rtl="0" eaLnBrk="1" fontAlgn="auto" latinLnBrk="0" hangingPunct="1">
              <a:lnSpc>
                <a:spcPct val="100000"/>
              </a:lnSpc>
              <a:spcBef>
                <a:spcPts val="0"/>
              </a:spcBef>
              <a:spcAft>
                <a:spcPts val="600"/>
              </a:spcAft>
              <a:buClr>
                <a:schemeClr val="tx1"/>
              </a:buClr>
              <a:buSzTx/>
              <a:buFont typeface=".AppleSystemUIFont"/>
              <a:buChar char="-"/>
              <a:tabLst>
                <a:tab pos="1207605" algn="ctr"/>
              </a:tabLst>
              <a:defRPr sz="1298" baseline="0">
                <a:latin typeface="Microsoft YaHei" panose="020B0503020204020204" pitchFamily="34" charset="-122"/>
                <a:ea typeface="Microsoft YaHei" panose="020B0503020204020204" pitchFamily="34" charset="-122"/>
              </a:defRPr>
            </a:lvl3pPr>
            <a:lvl4pPr marL="525640" indent="-171091">
              <a:buFont typeface="Arial" panose="020B0604020202020204" pitchFamily="34" charset="0"/>
              <a:buChar char="•"/>
              <a:tabLst>
                <a:tab pos="1207937" algn="ctr"/>
              </a:tabLst>
              <a:defRPr sz="1298" baseline="0"/>
            </a:lvl4pPr>
            <a:lvl5pPr marL="525640" indent="-171091">
              <a:buFont typeface="Arial" panose="020B0604020202020204" pitchFamily="34" charset="0"/>
              <a:buChar char="•"/>
              <a:tabLst>
                <a:tab pos="1207937" algn="ctr"/>
              </a:tabLst>
              <a:defRPr sz="1298" baseline="0"/>
            </a:lvl5pPr>
          </a:lstStyle>
          <a:p>
            <a:pPr lvl="0"/>
            <a:r>
              <a:rPr lang="zh-CN" altLang="en-US" dirty="0"/>
              <a:t>单击此处添加文本</a:t>
            </a:r>
            <a:endParaRPr lang="en-US" dirty="0"/>
          </a:p>
          <a:p>
            <a:pPr marL="328894" marR="0" lvl="1" indent="-168208" algn="l" defTabSz="1187323"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605" algn="ctr"/>
              </a:tabLst>
              <a:defRPr/>
            </a:pPr>
            <a:r>
              <a:rPr lang="zh-CN" altLang="en-US" dirty="0"/>
              <a:t>单击此处添加文本</a:t>
            </a:r>
            <a:endParaRPr lang="en-US" dirty="0"/>
          </a:p>
          <a:p>
            <a:pPr marL="1098136" marR="0" lvl="2" indent="-168208" algn="l" defTabSz="1187323"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605" algn="ctr"/>
              </a:tabLst>
              <a:defRPr/>
            </a:pPr>
            <a:r>
              <a:rPr lang="zh-CN" altLang="en-US" dirty="0"/>
              <a:t>单击此处添加文本</a:t>
            </a:r>
            <a:endParaRPr lang="en-US" dirty="0"/>
          </a:p>
          <a:p>
            <a:pPr marL="1098136" marR="0" lvl="2" indent="-168208" algn="l" defTabSz="1187323" rtl="0" eaLnBrk="1" fontAlgn="auto" latinLnBrk="0" hangingPunct="1">
              <a:lnSpc>
                <a:spcPct val="100000"/>
              </a:lnSpc>
              <a:spcBef>
                <a:spcPts val="0"/>
              </a:spcBef>
              <a:spcAft>
                <a:spcPts val="600"/>
              </a:spcAft>
              <a:buClr>
                <a:schemeClr val="tx1"/>
              </a:buClr>
              <a:buSzTx/>
              <a:buFont typeface="Arial" panose="020B0604020202020204" pitchFamily="34" charset="0"/>
              <a:buChar char="•"/>
              <a:tabLst>
                <a:tab pos="1207605" algn="ctr"/>
              </a:tabLst>
              <a:defRPr/>
            </a:pPr>
            <a:endParaRPr lang="en-US" altLang="zh-CN" dirty="0"/>
          </a:p>
        </p:txBody>
      </p:sp>
    </p:spTree>
    <p:extLst>
      <p:ext uri="{BB962C8B-B14F-4D97-AF65-F5344CB8AC3E}">
        <p14:creationId xmlns:p14="http://schemas.microsoft.com/office/powerpoint/2010/main" val="3819253158"/>
      </p:ext>
    </p:extLst>
  </p:cSld>
  <p:clrMapOvr>
    <a:masterClrMapping/>
  </p:clrMapOvr>
  <p:extLst mod="1">
    <p:ext uri="{DCECCB84-F9BA-43D5-87BE-67443E8EF086}">
      <p15:sldGuideLst xmlns:p15="http://schemas.microsoft.com/office/powerpoint/2012/main">
        <p15:guide id="1" pos="384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 xmlns:a16="http://schemas.microsoft.com/office/drawing/2014/main" id="{5E9ECA3E-FE52-464F-8707-38070FE65DBF}"/>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4" name="Text Box 14">
            <a:extLst>
              <a:ext uri="{FF2B5EF4-FFF2-40B4-BE49-F238E27FC236}">
                <a16:creationId xmlns="" xmlns:a16="http://schemas.microsoft.com/office/drawing/2014/main" id="{04953B71-6776-413E-AC69-E69762C9C33E}"/>
              </a:ext>
            </a:extLst>
          </p:cNvPr>
          <p:cNvSpPr txBox="1">
            <a:spLocks noChangeArrowheads="1"/>
          </p:cNvSpPr>
          <p:nvPr userDrawn="1"/>
        </p:nvSpPr>
        <p:spPr bwMode="auto">
          <a:xfrm>
            <a:off x="323850" y="73025"/>
            <a:ext cx="3486150" cy="276999"/>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TSG-SA WG6 Meeting </a:t>
            </a:r>
            <a:r>
              <a:rPr lang="sv-SE" altLang="en-US" sz="1200" b="1" dirty="0" smtClean="0">
                <a:latin typeface="Arial "/>
              </a:rPr>
              <a:t>#50-e</a:t>
            </a:r>
            <a:endParaRPr lang="sv-SE" altLang="en-US" sz="1200" b="1" dirty="0">
              <a:latin typeface="Arial "/>
            </a:endParaRPr>
          </a:p>
        </p:txBody>
      </p:sp>
      <p:sp>
        <p:nvSpPr>
          <p:cNvPr id="15" name="Text Box 13">
            <a:extLst>
              <a:ext uri="{FF2B5EF4-FFF2-40B4-BE49-F238E27FC236}">
                <a16:creationId xmlns="" xmlns:a16="http://schemas.microsoft.com/office/drawing/2014/main" id="{897F339D-C9FE-4694-B4EA-980A7508C12C}"/>
              </a:ext>
            </a:extLst>
          </p:cNvPr>
          <p:cNvSpPr txBox="1">
            <a:spLocks noChangeArrowheads="1"/>
          </p:cNvSpPr>
          <p:nvPr userDrawn="1"/>
        </p:nvSpPr>
        <p:spPr bwMode="auto">
          <a:xfrm>
            <a:off x="9401961" y="73009"/>
            <a:ext cx="1463675" cy="246221"/>
          </a:xfrm>
          <a:prstGeom prst="rect">
            <a:avLst/>
          </a:prstGeom>
          <a:noFill/>
          <a:ln>
            <a:noFill/>
          </a:ln>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en-US" altLang="zh-CN" sz="1000" b="1" i="0" kern="1200" dirty="0" smtClean="0">
                <a:solidFill>
                  <a:schemeClr val="tx1"/>
                </a:solidFill>
                <a:effectLst/>
                <a:latin typeface="Arial" panose="020B0604020202020204" pitchFamily="34" charset="0"/>
                <a:ea typeface="+mn-ea"/>
                <a:cs typeface="Arial" panose="020B0604020202020204" pitchFamily="34" charset="0"/>
              </a:rPr>
              <a:t>S6-222126</a:t>
            </a:r>
            <a:endParaRPr lang="en-GB" altLang="en-US" sz="12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 id="2147485164" r:id="rId4"/>
  </p:sldLayoutIdLst>
  <p:transition>
    <p:wipe dir="r"/>
  </p:transition>
  <p:timing>
    <p:tnLst>
      <p:par>
        <p:cTn id="1" dur="indefinite" restart="never" nodeType="tmRoot"/>
      </p:par>
    </p:tnLst>
  </p:timing>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7"/>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smtClean="0"/>
              <a:t>Discussion about traffic control of SEALDD</a:t>
            </a:r>
            <a:endParaRPr lang="en-GB" altLang="en-US" dirty="0"/>
          </a:p>
        </p:txBody>
      </p:sp>
      <p:sp>
        <p:nvSpPr>
          <p:cNvPr id="5123" name="Text Placeholder 2">
            <a:extLst>
              <a:ext uri="{FF2B5EF4-FFF2-40B4-BE49-F238E27FC236}">
                <a16:creationId xmlns=""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None/>
            </a:pPr>
            <a:r>
              <a:rPr lang="en-US" altLang="zh-CN" dirty="0" err="1" smtClean="0"/>
              <a:t>Xiaohui</a:t>
            </a:r>
            <a:r>
              <a:rPr lang="en-US" altLang="zh-CN" dirty="0" smtClean="0"/>
              <a:t> Shi</a:t>
            </a:r>
            <a:endParaRPr lang="en-GB" altLang="en-US" dirty="0"/>
          </a:p>
          <a:p>
            <a:pPr marL="0" indent="0" eaLnBrk="1" hangingPunct="1">
              <a:buNone/>
            </a:pPr>
            <a:r>
              <a:rPr lang="en-US" altLang="zh-CN" dirty="0" smtClean="0"/>
              <a:t>China </a:t>
            </a:r>
            <a:r>
              <a:rPr lang="en-US" altLang="zh-CN" dirty="0"/>
              <a:t>Mobile</a:t>
            </a:r>
          </a:p>
          <a:p>
            <a:pPr marL="0" indent="0" eaLnBrk="1" hangingPunct="1">
              <a:buFontTx/>
              <a:buNone/>
            </a:pPr>
            <a:endParaRPr lang="en-GB" altLang="en-US"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 xmlns:a16="http://schemas.microsoft.com/office/drawing/2014/main" id="{33CFEE74-7B51-47B2-8BC9-945D38E983E7}"/>
              </a:ext>
            </a:extLst>
          </p:cNvPr>
          <p:cNvSpPr>
            <a:spLocks noGrp="1"/>
          </p:cNvSpPr>
          <p:nvPr>
            <p:ph idx="1"/>
          </p:nvPr>
        </p:nvSpPr>
        <p:spPr/>
        <p:txBody>
          <a:bodyPr/>
          <a:lstStyle/>
          <a:p>
            <a:r>
              <a:rPr lang="en-US" altLang="en-US" smtClean="0"/>
              <a:t>Traffic control re	quirements</a:t>
            </a:r>
            <a:endParaRPr lang="en-US" altLang="en-US" dirty="0" smtClean="0"/>
          </a:p>
          <a:p>
            <a:r>
              <a:rPr lang="en-US" altLang="en-US"/>
              <a:t>Main Comments in last </a:t>
            </a:r>
            <a:r>
              <a:rPr lang="en-US" altLang="en-US" smtClean="0"/>
              <a:t>meeting</a:t>
            </a:r>
          </a:p>
          <a:p>
            <a:r>
              <a:rPr lang="en-US" altLang="en-US" smtClean="0"/>
              <a:t>Requirements and Comments discussion</a:t>
            </a:r>
            <a:endParaRPr lang="en-US" altLang="en-US"/>
          </a:p>
          <a:p>
            <a:r>
              <a:rPr lang="en-US" altLang="en-US" smtClean="0"/>
              <a:t>Summary</a:t>
            </a:r>
            <a:endParaRPr lang="en-US" altLang="en-US" dirty="0" smtClean="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 xmlns:a16="http://schemas.microsoft.com/office/drawing/2014/main" id="{CE0CEC36-5881-F64A-A70F-904DBA9886A9}"/>
              </a:ext>
            </a:extLst>
          </p:cNvPr>
          <p:cNvSpPr>
            <a:spLocks noGrp="1"/>
          </p:cNvSpPr>
          <p:nvPr>
            <p:ph type="subTitle" idx="1"/>
          </p:nvPr>
        </p:nvSpPr>
        <p:spPr>
          <a:xfrm>
            <a:off x="573827" y="1914094"/>
            <a:ext cx="10736446" cy="496506"/>
          </a:xfrm>
        </p:spPr>
        <p:txBody>
          <a:bodyPr/>
          <a:lstStyle/>
          <a:p>
            <a:r>
              <a:rPr lang="en-US" dirty="0" smtClean="0"/>
              <a:t>Traffic control requirements</a:t>
            </a:r>
            <a:endParaRPr lang="en-US" dirty="0"/>
          </a:p>
        </p:txBody>
      </p:sp>
      <p:sp>
        <p:nvSpPr>
          <p:cNvPr id="10" name="Content Placeholder 2">
            <a:extLst>
              <a:ext uri="{FF2B5EF4-FFF2-40B4-BE49-F238E27FC236}">
                <a16:creationId xmlns="" xmlns:a16="http://schemas.microsoft.com/office/drawing/2014/main" id="{55F986D5-D7D9-6446-9526-9389CD9831D8}"/>
              </a:ext>
            </a:extLst>
          </p:cNvPr>
          <p:cNvSpPr>
            <a:spLocks noGrp="1"/>
          </p:cNvSpPr>
          <p:nvPr>
            <p:ph idx="4294967295"/>
          </p:nvPr>
        </p:nvSpPr>
        <p:spPr>
          <a:xfrm>
            <a:off x="195103" y="2410600"/>
            <a:ext cx="11796600" cy="3666308"/>
          </a:xfrm>
          <a:prstGeom prst="rect">
            <a:avLst/>
          </a:prstGeom>
          <a:noFill/>
          <a:ln>
            <a:solidFill>
              <a:srgbClr val="221815"/>
            </a:solidFill>
            <a:prstDash val="dash"/>
          </a:ln>
        </p:spPr>
        <p:txBody>
          <a:bodyPr/>
          <a:lstStyle/>
          <a:p>
            <a:r>
              <a:rPr lang="en-US" sz="1800" dirty="0" smtClean="0"/>
              <a:t>1. VAL server limit</a:t>
            </a:r>
          </a:p>
          <a:p>
            <a:pPr lvl="1"/>
            <a:r>
              <a:rPr lang="en-US" sz="1400" dirty="0" smtClean="0"/>
              <a:t>VAL server has limited computing resources (e.g.  Video rendering (DL), image recognition (UL))</a:t>
            </a:r>
          </a:p>
          <a:p>
            <a:pPr lvl="1"/>
            <a:r>
              <a:rPr lang="en-US" sz="1400" dirty="0" smtClean="0"/>
              <a:t>VAL server has limited data delivery resources (e.g. limited NIC bitrate, limited CPU/memory resource to </a:t>
            </a:r>
            <a:r>
              <a:rPr lang="en-US" sz="1400" dirty="0" err="1" smtClean="0"/>
              <a:t>decapsulate</a:t>
            </a:r>
            <a:r>
              <a:rPr lang="en-US" sz="1400" dirty="0" smtClean="0"/>
              <a:t> or encapsulate the packets)</a:t>
            </a:r>
          </a:p>
          <a:p>
            <a:r>
              <a:rPr lang="en-US" sz="1800" dirty="0" smtClean="0"/>
              <a:t>2. User priority</a:t>
            </a:r>
          </a:p>
          <a:p>
            <a:pPr lvl="1"/>
            <a:r>
              <a:rPr lang="en-US" sz="1400" dirty="0" smtClean="0"/>
              <a:t>Some User has higher priority to be firstly guaranteed. </a:t>
            </a:r>
          </a:p>
          <a:p>
            <a:r>
              <a:rPr lang="en-US" sz="1800" dirty="0"/>
              <a:t>3</a:t>
            </a:r>
            <a:r>
              <a:rPr lang="en-US" sz="1800" dirty="0" smtClean="0"/>
              <a:t>. Service priority</a:t>
            </a:r>
            <a:endParaRPr lang="en-US" sz="1800" dirty="0"/>
          </a:p>
          <a:p>
            <a:pPr lvl="1"/>
            <a:r>
              <a:rPr lang="en-US" sz="1400" dirty="0" smtClean="0"/>
              <a:t>Different VAL services have different priorities, some services should be better served. (e.g. remote control service and video monitoring service should be guaranteed while services like file downloading or video record fetching can be delayed)</a:t>
            </a:r>
            <a:endParaRPr lang="en-US" sz="1400" dirty="0"/>
          </a:p>
          <a:p>
            <a:pPr marL="914400" lvl="2" indent="0">
              <a:buNone/>
            </a:pPr>
            <a:endParaRPr lang="en-US" altLang="zh-CN" sz="1400" dirty="0" smtClean="0">
              <a:solidFill>
                <a:prstClr val="black"/>
              </a:solidFill>
            </a:endParaRPr>
          </a:p>
          <a:p>
            <a:pPr lvl="0"/>
            <a:r>
              <a:rPr lang="en-US" altLang="zh-CN" sz="1800" dirty="0" smtClean="0">
                <a:solidFill>
                  <a:prstClr val="black"/>
                </a:solidFill>
              </a:rPr>
              <a:t>Requirements:</a:t>
            </a:r>
          </a:p>
          <a:p>
            <a:pPr lvl="1"/>
            <a:r>
              <a:rPr lang="en-US" altLang="zh-CN" sz="1400" dirty="0" smtClean="0">
                <a:solidFill>
                  <a:prstClr val="black"/>
                </a:solidFill>
              </a:rPr>
              <a:t>1. How to allocate the limited bandwidth resource to the users with different priorities.</a:t>
            </a:r>
          </a:p>
          <a:p>
            <a:pPr lvl="1"/>
            <a:r>
              <a:rPr lang="en-US" altLang="zh-CN" sz="1400" dirty="0" smtClean="0">
                <a:solidFill>
                  <a:prstClr val="black"/>
                </a:solidFill>
              </a:rPr>
              <a:t>2. How to allocate the limited bandwidth resource to the VAL services with different priorities.</a:t>
            </a:r>
            <a:endParaRPr lang="en-US" altLang="zh-CN" sz="1400" dirty="0">
              <a:solidFill>
                <a:prstClr val="black"/>
              </a:solidFill>
            </a:endParaRPr>
          </a:p>
          <a:p>
            <a:pPr marL="914400" lvl="2" indent="0">
              <a:buNone/>
            </a:pPr>
            <a:endParaRPr lang="en-US" altLang="zh-CN" sz="1400" dirty="0">
              <a:solidFill>
                <a:prstClr val="black"/>
              </a:solidFill>
            </a:endParaRPr>
          </a:p>
        </p:txBody>
      </p:sp>
    </p:spTree>
    <p:extLst>
      <p:ext uri="{BB962C8B-B14F-4D97-AF65-F5344CB8AC3E}">
        <p14:creationId xmlns:p14="http://schemas.microsoft.com/office/powerpoint/2010/main" val="3934527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 xmlns:a16="http://schemas.microsoft.com/office/drawing/2014/main" id="{CE0CEC36-5881-F64A-A70F-904DBA9886A9}"/>
              </a:ext>
            </a:extLst>
          </p:cNvPr>
          <p:cNvSpPr>
            <a:spLocks noGrp="1"/>
          </p:cNvSpPr>
          <p:nvPr>
            <p:ph type="subTitle" idx="1"/>
          </p:nvPr>
        </p:nvSpPr>
        <p:spPr>
          <a:xfrm>
            <a:off x="573827" y="1914094"/>
            <a:ext cx="10736446" cy="496506"/>
          </a:xfrm>
        </p:spPr>
        <p:txBody>
          <a:bodyPr/>
          <a:lstStyle/>
          <a:p>
            <a:r>
              <a:rPr lang="en-US" smtClean="0"/>
              <a:t>Main Comments in last meeting</a:t>
            </a:r>
            <a:endParaRPr lang="en-US" dirty="0"/>
          </a:p>
        </p:txBody>
      </p:sp>
      <p:sp>
        <p:nvSpPr>
          <p:cNvPr id="10" name="Content Placeholder 2">
            <a:extLst>
              <a:ext uri="{FF2B5EF4-FFF2-40B4-BE49-F238E27FC236}">
                <a16:creationId xmlns="" xmlns:a16="http://schemas.microsoft.com/office/drawing/2014/main" id="{55F986D5-D7D9-6446-9526-9389CD9831D8}"/>
              </a:ext>
            </a:extLst>
          </p:cNvPr>
          <p:cNvSpPr>
            <a:spLocks noGrp="1"/>
          </p:cNvSpPr>
          <p:nvPr>
            <p:ph idx="4294967295"/>
          </p:nvPr>
        </p:nvSpPr>
        <p:spPr>
          <a:xfrm>
            <a:off x="390947" y="2271263"/>
            <a:ext cx="11487544" cy="3862814"/>
          </a:xfrm>
          <a:prstGeom prst="rect">
            <a:avLst/>
          </a:prstGeom>
          <a:noFill/>
          <a:ln>
            <a:solidFill>
              <a:srgbClr val="221815"/>
            </a:solidFill>
            <a:prstDash val="dash"/>
          </a:ln>
        </p:spPr>
        <p:txBody>
          <a:bodyPr/>
          <a:lstStyle/>
          <a:p>
            <a:pPr lvl="0"/>
            <a:r>
              <a:rPr lang="en-US" altLang="zh-CN" sz="1800" dirty="0" smtClean="0">
                <a:solidFill>
                  <a:prstClr val="black"/>
                </a:solidFill>
              </a:rPr>
              <a:t>1. SLA can be used to configure maximum bandwidth of VAL server</a:t>
            </a:r>
            <a:endParaRPr lang="en-US" sz="1800" dirty="0" smtClean="0"/>
          </a:p>
          <a:p>
            <a:r>
              <a:rPr lang="en-US" sz="1800" dirty="0"/>
              <a:t>2. For BW control of an individual UE, existing capability in 3GPP CN for BW control (PCC) already support </a:t>
            </a:r>
            <a:r>
              <a:rPr lang="en-US" sz="1800" dirty="0" smtClean="0"/>
              <a:t>it</a:t>
            </a:r>
            <a:endParaRPr lang="en-US" sz="1800" dirty="0"/>
          </a:p>
          <a:p>
            <a:pPr lvl="0"/>
            <a:r>
              <a:rPr lang="en-US" altLang="zh-CN" sz="1800" dirty="0" smtClean="0">
                <a:solidFill>
                  <a:prstClr val="black"/>
                </a:solidFill>
              </a:rPr>
              <a:t>3</a:t>
            </a:r>
            <a:r>
              <a:rPr lang="en-US" altLang="zh-CN" sz="1800" dirty="0">
                <a:solidFill>
                  <a:prstClr val="black"/>
                </a:solidFill>
              </a:rPr>
              <a:t>. VAL should use prevailing mechanisms for load control and </a:t>
            </a:r>
            <a:r>
              <a:rPr lang="en-US" altLang="zh-CN" sz="1800" dirty="0" smtClean="0">
                <a:solidFill>
                  <a:prstClr val="black"/>
                </a:solidFill>
              </a:rPr>
              <a:t>bandwidth management</a:t>
            </a:r>
          </a:p>
          <a:p>
            <a:pPr lvl="0"/>
            <a:endParaRPr lang="en-US" altLang="zh-CN" sz="1800" dirty="0">
              <a:solidFill>
                <a:prstClr val="black"/>
              </a:solidFill>
            </a:endParaRPr>
          </a:p>
          <a:p>
            <a:pPr lvl="0"/>
            <a:r>
              <a:rPr lang="en-US" altLang="zh-CN" sz="1800" dirty="0" smtClean="0">
                <a:solidFill>
                  <a:prstClr val="black"/>
                </a:solidFill>
              </a:rPr>
              <a:t>Comments 1 and 2 are related to the first requirement.</a:t>
            </a:r>
          </a:p>
          <a:p>
            <a:pPr lvl="0"/>
            <a:r>
              <a:rPr lang="en-US" altLang="zh-CN" sz="1800" dirty="0" smtClean="0">
                <a:solidFill>
                  <a:prstClr val="black"/>
                </a:solidFill>
              </a:rPr>
              <a:t>Comment 3 is related to both of the two requirements.</a:t>
            </a:r>
          </a:p>
          <a:p>
            <a:pPr lvl="0"/>
            <a:endParaRPr lang="en-US" altLang="zh-CN" sz="1800" dirty="0">
              <a:solidFill>
                <a:prstClr val="black"/>
              </a:solidFill>
            </a:endParaRPr>
          </a:p>
          <a:p>
            <a:pPr lvl="0"/>
            <a:r>
              <a:rPr lang="en-US" altLang="zh-CN" sz="1800" dirty="0" smtClean="0">
                <a:solidFill>
                  <a:prstClr val="black"/>
                </a:solidFill>
              </a:rPr>
              <a:t>For Comment 3:  </a:t>
            </a:r>
          </a:p>
          <a:p>
            <a:pPr lvl="1"/>
            <a:r>
              <a:rPr lang="en-US" altLang="zh-CN" sz="1400" dirty="0" smtClean="0">
                <a:solidFill>
                  <a:prstClr val="black"/>
                </a:solidFill>
              </a:rPr>
              <a:t>Existing mechanisms includes transport layer traffic control and application layer traffic control.</a:t>
            </a:r>
          </a:p>
          <a:p>
            <a:pPr lvl="2"/>
            <a:r>
              <a:rPr lang="en-US" altLang="zh-CN" sz="1400" dirty="0">
                <a:solidFill>
                  <a:srgbClr val="FF0000"/>
                </a:solidFill>
              </a:rPr>
              <a:t>T</a:t>
            </a:r>
            <a:r>
              <a:rPr lang="en-US" altLang="zh-CN" sz="1400" dirty="0" smtClean="0">
                <a:solidFill>
                  <a:srgbClr val="FF0000"/>
                </a:solidFill>
              </a:rPr>
              <a:t>ransport layer traffic control </a:t>
            </a:r>
            <a:r>
              <a:rPr lang="en-US" altLang="zh-CN" sz="1400" dirty="0" smtClean="0">
                <a:solidFill>
                  <a:prstClr val="black"/>
                </a:solidFill>
              </a:rPr>
              <a:t>causes </a:t>
            </a:r>
            <a:r>
              <a:rPr lang="en-US" altLang="zh-CN" sz="1400" dirty="0" smtClean="0">
                <a:solidFill>
                  <a:srgbClr val="FF0000"/>
                </a:solidFill>
              </a:rPr>
              <a:t>unstable jitter and bitrate degradation</a:t>
            </a:r>
          </a:p>
          <a:p>
            <a:pPr lvl="2"/>
            <a:r>
              <a:rPr lang="en-US" altLang="zh-CN" sz="1400" dirty="0" smtClean="0">
                <a:solidFill>
                  <a:srgbClr val="FF0000"/>
                </a:solidFill>
              </a:rPr>
              <a:t>Application layer traffic control </a:t>
            </a:r>
            <a:r>
              <a:rPr lang="en-US" altLang="zh-CN" sz="1400" dirty="0" smtClean="0">
                <a:solidFill>
                  <a:prstClr val="black"/>
                </a:solidFill>
              </a:rPr>
              <a:t>is more </a:t>
            </a:r>
            <a:r>
              <a:rPr lang="en-US" altLang="zh-CN" sz="1400" dirty="0" err="1" smtClean="0">
                <a:solidFill>
                  <a:prstClr val="black"/>
                </a:solidFill>
              </a:rPr>
              <a:t>complexible</a:t>
            </a:r>
            <a:r>
              <a:rPr lang="en-US" altLang="zh-CN" sz="1400" dirty="0" smtClean="0">
                <a:solidFill>
                  <a:prstClr val="black"/>
                </a:solidFill>
              </a:rPr>
              <a:t> and cost more resources, </a:t>
            </a:r>
            <a:r>
              <a:rPr lang="en-US" altLang="zh-CN" sz="1400" dirty="0" smtClean="0">
                <a:solidFill>
                  <a:srgbClr val="FF0000"/>
                </a:solidFill>
              </a:rPr>
              <a:t>VAL servers are not always equipped with that functionality</a:t>
            </a:r>
          </a:p>
        </p:txBody>
      </p:sp>
      <p:pic>
        <p:nvPicPr>
          <p:cNvPr id="7" name="Picture 4" descr="TCP Global Synchroniz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8217" y="3484212"/>
            <a:ext cx="3420716" cy="1436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4932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 xmlns:a16="http://schemas.microsoft.com/office/drawing/2014/main" id="{CE0CEC36-5881-F64A-A70F-904DBA9886A9}"/>
              </a:ext>
            </a:extLst>
          </p:cNvPr>
          <p:cNvSpPr>
            <a:spLocks noGrp="1"/>
          </p:cNvSpPr>
          <p:nvPr>
            <p:ph type="subTitle" idx="1"/>
          </p:nvPr>
        </p:nvSpPr>
        <p:spPr>
          <a:xfrm>
            <a:off x="573827" y="1914094"/>
            <a:ext cx="10736446" cy="496506"/>
          </a:xfrm>
        </p:spPr>
        <p:txBody>
          <a:bodyPr/>
          <a:lstStyle/>
          <a:p>
            <a:r>
              <a:rPr lang="en-US" smtClean="0"/>
              <a:t>First requirement</a:t>
            </a:r>
            <a:endParaRPr lang="en-US" dirty="0"/>
          </a:p>
        </p:txBody>
      </p:sp>
      <p:sp>
        <p:nvSpPr>
          <p:cNvPr id="10" name="Content Placeholder 2">
            <a:extLst>
              <a:ext uri="{FF2B5EF4-FFF2-40B4-BE49-F238E27FC236}">
                <a16:creationId xmlns="" xmlns:a16="http://schemas.microsoft.com/office/drawing/2014/main" id="{55F986D5-D7D9-6446-9526-9389CD9831D8}"/>
              </a:ext>
            </a:extLst>
          </p:cNvPr>
          <p:cNvSpPr>
            <a:spLocks noGrp="1"/>
          </p:cNvSpPr>
          <p:nvPr>
            <p:ph idx="4294967295"/>
          </p:nvPr>
        </p:nvSpPr>
        <p:spPr>
          <a:xfrm>
            <a:off x="295152" y="2477025"/>
            <a:ext cx="11618174" cy="3906357"/>
          </a:xfrm>
          <a:prstGeom prst="rect">
            <a:avLst/>
          </a:prstGeom>
          <a:noFill/>
          <a:ln>
            <a:solidFill>
              <a:srgbClr val="221815"/>
            </a:solidFill>
            <a:prstDash val="dash"/>
          </a:ln>
        </p:spPr>
        <p:txBody>
          <a:bodyPr/>
          <a:lstStyle/>
          <a:p>
            <a:pPr lvl="0"/>
            <a:r>
              <a:rPr lang="en-US" altLang="zh-CN" sz="1800">
                <a:solidFill>
                  <a:prstClr val="black"/>
                </a:solidFill>
              </a:rPr>
              <a:t>How to allocate the limited bandwidth resource to the users with different priorities</a:t>
            </a:r>
            <a:r>
              <a:rPr lang="en-US" altLang="zh-CN" sz="1800" smtClean="0">
                <a:solidFill>
                  <a:prstClr val="black"/>
                </a:solidFill>
              </a:rPr>
              <a:t>.</a:t>
            </a:r>
          </a:p>
          <a:p>
            <a:pPr lvl="1"/>
            <a:r>
              <a:rPr lang="en-US" altLang="zh-CN" sz="1400" smtClean="0">
                <a:solidFill>
                  <a:prstClr val="black"/>
                </a:solidFill>
              </a:rPr>
              <a:t>1. SLA can be used to configure maximum bandwidth of VAL server.</a:t>
            </a:r>
          </a:p>
          <a:p>
            <a:pPr lvl="2"/>
            <a:r>
              <a:rPr lang="en-US" sz="1000" smtClean="0">
                <a:solidFill>
                  <a:prstClr val="black"/>
                </a:solidFill>
              </a:rPr>
              <a:t>Agree. Maximum bandwidth can be a part of the SLA. </a:t>
            </a:r>
            <a:endParaRPr lang="en-US" sz="1000" dirty="0" smtClean="0"/>
          </a:p>
          <a:p>
            <a:pPr lvl="1"/>
            <a:r>
              <a:rPr lang="en-US" sz="1400"/>
              <a:t>2. For BW control of an individual UE, existing capability in 3GPP CN for BW control (PCC) already support </a:t>
            </a:r>
            <a:r>
              <a:rPr lang="en-US" sz="1400" smtClean="0"/>
              <a:t>it.</a:t>
            </a:r>
          </a:p>
          <a:p>
            <a:pPr lvl="2"/>
            <a:r>
              <a:rPr lang="en-US" sz="1000" smtClean="0"/>
              <a:t>Problem1: The 5GC does not know the VAL server’s bandwidth consuming status, this cannot be dynamically updated.</a:t>
            </a:r>
          </a:p>
          <a:p>
            <a:pPr lvl="2"/>
            <a:r>
              <a:rPr lang="en-US" sz="1000" smtClean="0"/>
              <a:t>Problem2: The 5GC BW control is UE/PDU Session/QoS flow granularity, not application service granularity.</a:t>
            </a:r>
          </a:p>
          <a:p>
            <a:pPr lvl="2"/>
            <a:r>
              <a:rPr lang="en-US" sz="1000" smtClean="0"/>
              <a:t>Problem3: The 5GC’s BW control mechanism is to drop the extra packets, which will cause Transport layer bitrate degradation.</a:t>
            </a:r>
          </a:p>
          <a:p>
            <a:pPr lvl="2"/>
            <a:endParaRPr lang="en-US" sz="1000"/>
          </a:p>
          <a:p>
            <a:pPr lvl="2"/>
            <a:endParaRPr lang="en-US" sz="1000" smtClean="0"/>
          </a:p>
          <a:p>
            <a:pPr lvl="2"/>
            <a:endParaRPr lang="en-US" sz="1000"/>
          </a:p>
          <a:p>
            <a:pPr lvl="2"/>
            <a:endParaRPr lang="en-US" sz="1000" smtClean="0"/>
          </a:p>
          <a:p>
            <a:pPr lvl="2"/>
            <a:endParaRPr lang="en-US" sz="1000"/>
          </a:p>
          <a:p>
            <a:pPr lvl="2"/>
            <a:endParaRPr lang="en-US" sz="1000" dirty="0"/>
          </a:p>
          <a:p>
            <a:pPr lvl="1"/>
            <a:r>
              <a:rPr lang="en-US" altLang="zh-CN" sz="1400" smtClean="0">
                <a:solidFill>
                  <a:prstClr val="black"/>
                </a:solidFill>
              </a:rPr>
              <a:t>3</a:t>
            </a:r>
            <a:r>
              <a:rPr lang="en-US" altLang="zh-CN" sz="1400">
                <a:solidFill>
                  <a:prstClr val="black"/>
                </a:solidFill>
              </a:rPr>
              <a:t>. VAL should use prevailing mechanisms for load control and </a:t>
            </a:r>
            <a:r>
              <a:rPr lang="en-US" altLang="zh-CN" sz="1400" smtClean="0">
                <a:solidFill>
                  <a:prstClr val="black"/>
                </a:solidFill>
              </a:rPr>
              <a:t>bandwidth management.</a:t>
            </a:r>
          </a:p>
          <a:p>
            <a:pPr lvl="2"/>
            <a:r>
              <a:rPr lang="en-US" altLang="zh-CN" sz="1000" smtClean="0">
                <a:solidFill>
                  <a:prstClr val="black"/>
                </a:solidFill>
              </a:rPr>
              <a:t>Problem1: VAL server does not know the network status of the UE, reserved resources may be wasted.</a:t>
            </a:r>
          </a:p>
          <a:p>
            <a:pPr lvl="2"/>
            <a:r>
              <a:rPr lang="en-US" altLang="zh-CN" sz="1000" smtClean="0">
                <a:solidFill>
                  <a:prstClr val="black"/>
                </a:solidFill>
              </a:rPr>
              <a:t>Problem2: The VAL server’s control mechanism cannot affect the VAL client. The VAL client may continue sending packets to VAL server even they will be dropped.</a:t>
            </a:r>
          </a:p>
          <a:p>
            <a:pPr lvl="1"/>
            <a:r>
              <a:rPr lang="en-US" altLang="zh-CN" sz="1400">
                <a:solidFill>
                  <a:prstClr val="black"/>
                </a:solidFill>
              </a:rPr>
              <a:t>Benefits of SEALDD server traffic control: SEALDD server can get the network information of the specific UE to allocate the resources </a:t>
            </a:r>
            <a:r>
              <a:rPr lang="en-US" altLang="zh-CN" sz="1400" smtClean="0">
                <a:solidFill>
                  <a:prstClr val="black"/>
                </a:solidFill>
              </a:rPr>
              <a:t>efficiently.</a:t>
            </a:r>
            <a:endParaRPr lang="en-US" altLang="zh-CN" sz="1000" smtClean="0">
              <a:solidFill>
                <a:prstClr val="black"/>
              </a:solidFill>
            </a:endParaRPr>
          </a:p>
        </p:txBody>
      </p:sp>
      <p:pic>
        <p:nvPicPr>
          <p:cNvPr id="5" name="图片 4"/>
          <p:cNvPicPr>
            <a:picLocks noChangeAspect="1"/>
          </p:cNvPicPr>
          <p:nvPr/>
        </p:nvPicPr>
        <p:blipFill>
          <a:blip r:embed="rId2"/>
          <a:stretch>
            <a:fillRect/>
          </a:stretch>
        </p:blipFill>
        <p:spPr>
          <a:xfrm>
            <a:off x="1852031" y="4068800"/>
            <a:ext cx="4801317" cy="1309835"/>
          </a:xfrm>
          <a:prstGeom prst="rect">
            <a:avLst/>
          </a:prstGeom>
        </p:spPr>
      </p:pic>
    </p:spTree>
    <p:extLst>
      <p:ext uri="{BB962C8B-B14F-4D97-AF65-F5344CB8AC3E}">
        <p14:creationId xmlns:p14="http://schemas.microsoft.com/office/powerpoint/2010/main" val="1749574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 xmlns:a16="http://schemas.microsoft.com/office/drawing/2014/main" id="{CE0CEC36-5881-F64A-A70F-904DBA9886A9}"/>
              </a:ext>
            </a:extLst>
          </p:cNvPr>
          <p:cNvSpPr>
            <a:spLocks noGrp="1"/>
          </p:cNvSpPr>
          <p:nvPr>
            <p:ph type="subTitle" idx="1"/>
          </p:nvPr>
        </p:nvSpPr>
        <p:spPr>
          <a:xfrm>
            <a:off x="573827" y="1914094"/>
            <a:ext cx="10736446" cy="496506"/>
          </a:xfrm>
        </p:spPr>
        <p:txBody>
          <a:bodyPr/>
          <a:lstStyle/>
          <a:p>
            <a:r>
              <a:rPr lang="en-US" smtClean="0"/>
              <a:t>Second requirement</a:t>
            </a:r>
            <a:endParaRPr lang="en-US" dirty="0"/>
          </a:p>
        </p:txBody>
      </p:sp>
      <p:sp>
        <p:nvSpPr>
          <p:cNvPr id="10" name="Content Placeholder 2">
            <a:extLst>
              <a:ext uri="{FF2B5EF4-FFF2-40B4-BE49-F238E27FC236}">
                <a16:creationId xmlns="" xmlns:a16="http://schemas.microsoft.com/office/drawing/2014/main" id="{55F986D5-D7D9-6446-9526-9389CD9831D8}"/>
              </a:ext>
            </a:extLst>
          </p:cNvPr>
          <p:cNvSpPr>
            <a:spLocks noGrp="1"/>
          </p:cNvSpPr>
          <p:nvPr>
            <p:ph idx="4294967295"/>
          </p:nvPr>
        </p:nvSpPr>
        <p:spPr>
          <a:xfrm>
            <a:off x="321278" y="2477026"/>
            <a:ext cx="9449738" cy="2069574"/>
          </a:xfrm>
          <a:prstGeom prst="rect">
            <a:avLst/>
          </a:prstGeom>
          <a:noFill/>
          <a:ln>
            <a:solidFill>
              <a:srgbClr val="221815"/>
            </a:solidFill>
            <a:prstDash val="dash"/>
          </a:ln>
        </p:spPr>
        <p:txBody>
          <a:bodyPr/>
          <a:lstStyle/>
          <a:p>
            <a:pPr lvl="0"/>
            <a:r>
              <a:rPr lang="en-US" altLang="zh-CN" sz="1800" dirty="0">
                <a:solidFill>
                  <a:prstClr val="black"/>
                </a:solidFill>
              </a:rPr>
              <a:t>How to allocate the limited bandwidth resource to the VAL services with different priorities</a:t>
            </a:r>
            <a:r>
              <a:rPr lang="en-US" altLang="zh-CN" sz="1800" dirty="0" smtClean="0">
                <a:solidFill>
                  <a:prstClr val="black"/>
                </a:solidFill>
              </a:rPr>
              <a:t>.</a:t>
            </a:r>
          </a:p>
          <a:p>
            <a:pPr lvl="1"/>
            <a:r>
              <a:rPr lang="en-US" altLang="zh-CN" sz="1600" dirty="0" smtClean="0">
                <a:solidFill>
                  <a:prstClr val="black"/>
                </a:solidFill>
              </a:rPr>
              <a:t>3</a:t>
            </a:r>
            <a:r>
              <a:rPr lang="en-US" altLang="zh-CN" sz="1600" dirty="0">
                <a:solidFill>
                  <a:prstClr val="black"/>
                </a:solidFill>
              </a:rPr>
              <a:t>. VAL should use prevailing mechanisms for load control and </a:t>
            </a:r>
            <a:r>
              <a:rPr lang="en-US" altLang="zh-CN" sz="1600" dirty="0" smtClean="0">
                <a:solidFill>
                  <a:prstClr val="black"/>
                </a:solidFill>
              </a:rPr>
              <a:t>bandwidth management.</a:t>
            </a:r>
          </a:p>
          <a:p>
            <a:pPr lvl="2"/>
            <a:r>
              <a:rPr lang="en-US" altLang="zh-CN" sz="1200" dirty="0" smtClean="0">
                <a:solidFill>
                  <a:prstClr val="black"/>
                </a:solidFill>
              </a:rPr>
              <a:t>Problem1: VAL server can only control the bandwidth between SEALDD server and VAL server, if the VAL server drops the packets from SEALDD Server, the transmission resource between UE and SEALDD server has already been wasted.</a:t>
            </a:r>
          </a:p>
          <a:p>
            <a:pPr lvl="2"/>
            <a:r>
              <a:rPr lang="en-US" altLang="zh-CN" sz="1200" dirty="0">
                <a:solidFill>
                  <a:prstClr val="black"/>
                </a:solidFill>
              </a:rPr>
              <a:t>Problem2: The VAL server’s control mechanism cannot affect the VAL client. .</a:t>
            </a:r>
          </a:p>
          <a:p>
            <a:pPr lvl="1"/>
            <a:r>
              <a:rPr lang="en-US" altLang="zh-CN" sz="1600" dirty="0" smtClean="0">
                <a:solidFill>
                  <a:prstClr val="black"/>
                </a:solidFill>
              </a:rPr>
              <a:t>Benefits of SEALDD server traffic control: VAL server does not need to implement bandwidth control functionality.</a:t>
            </a:r>
          </a:p>
        </p:txBody>
      </p:sp>
    </p:spTree>
    <p:extLst>
      <p:ext uri="{BB962C8B-B14F-4D97-AF65-F5344CB8AC3E}">
        <p14:creationId xmlns:p14="http://schemas.microsoft.com/office/powerpoint/2010/main" val="541198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 xmlns:a16="http://schemas.microsoft.com/office/drawing/2014/main" id="{A955EC6E-B2A1-4AA5-9F6A-E317D7FE324C}"/>
              </a:ext>
            </a:extLst>
          </p:cNvPr>
          <p:cNvSpPr>
            <a:spLocks noGrp="1"/>
          </p:cNvSpPr>
          <p:nvPr>
            <p:ph idx="1"/>
          </p:nvPr>
        </p:nvSpPr>
        <p:spPr/>
        <p:txBody>
          <a:bodyPr/>
          <a:lstStyle/>
          <a:p>
            <a:r>
              <a:rPr lang="en-US" altLang="en-US" dirty="0"/>
              <a:t>SEALDD server can get the network information of the specific UE to allocate the resources efficiently.</a:t>
            </a:r>
            <a:endParaRPr lang="en-US" altLang="en-US" dirty="0" smtClean="0"/>
          </a:p>
          <a:p>
            <a:r>
              <a:rPr lang="en-US" altLang="en-US" dirty="0" smtClean="0"/>
              <a:t>If SEALDD service is used, VAL </a:t>
            </a:r>
            <a:r>
              <a:rPr lang="en-US" altLang="en-US" dirty="0"/>
              <a:t>server does not need to implement bandwidth control </a:t>
            </a:r>
            <a:r>
              <a:rPr lang="en-US" altLang="en-US" dirty="0" smtClean="0"/>
              <a:t>functionality in application layer.</a:t>
            </a:r>
            <a:endParaRPr lang="en-US" altLang="en-US"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infopath/2007/PartnerControls"/>
    <ds:schemaRef ds:uri="http://purl.org/dc/elements/1.1/"/>
    <ds:schemaRef ds:uri="http://schemas.microsoft.com/office/2006/documentManagement/types"/>
    <ds:schemaRef ds:uri="http://www.w3.org/XML/1998/namespace"/>
    <ds:schemaRef ds:uri="http://schemas.microsoft.com/office/2006/metadata/properties"/>
    <ds:schemaRef ds:uri="679a257e-872f-4c98-9e8a-0a9c104f72cd"/>
    <ds:schemaRef ds:uri="http://purl.org/dc/dcmitype/"/>
    <ds:schemaRef ds:uri="http://purl.org/dc/terms/"/>
    <ds:schemaRef ds:uri="http://schemas.openxmlformats.org/package/2006/metadata/core-properties"/>
    <ds:schemaRef ds:uri="280d8efa-eff2-4910-88d2-79ca146720c4"/>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11680</TotalTime>
  <Words>637</Words>
  <Application>Microsoft Office PowerPoint</Application>
  <PresentationFormat>宽屏</PresentationFormat>
  <Paragraphs>59</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.AppleSystemUIFont</vt:lpstr>
      <vt:lpstr>Arial </vt:lpstr>
      <vt:lpstr>宋体</vt:lpstr>
      <vt:lpstr>微软雅黑</vt:lpstr>
      <vt:lpstr>Arial</vt:lpstr>
      <vt:lpstr>Calibri</vt:lpstr>
      <vt:lpstr>Calibri Light</vt:lpstr>
      <vt:lpstr>Times New Roman</vt:lpstr>
      <vt:lpstr>Office Theme</vt:lpstr>
      <vt:lpstr>Discussion about traffic control of SEALDD</vt:lpstr>
      <vt:lpstr>Outline</vt:lpstr>
      <vt:lpstr>PowerPoint 演示文稿</vt:lpstr>
      <vt:lpstr>PowerPoint 演示文稿</vt:lpstr>
      <vt:lpstr>PowerPoint 演示文稿</vt:lpstr>
      <vt:lpstr>PowerPoint 演示文稿</vt:lpstr>
      <vt:lpstr>Summary</vt:lpstr>
    </vt:vector>
  </TitlesOfParts>
  <Company>3GPP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Huawei</cp:lastModifiedBy>
  <cp:revision>641</cp:revision>
  <dcterms:created xsi:type="dcterms:W3CDTF">2010-02-05T13:52:04Z</dcterms:created>
  <dcterms:modified xsi:type="dcterms:W3CDTF">2022-08-23T10:33:57Z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(3)Vrg+yBBiBPLXOHaO/IfJREwPgdvQG3PC0BEUDzLm0vhCq1ay/VD586Z9LiLTP3YbwZHD7sKS
v3GXqwYQTcIHnN5bJAtqrfiC+NVXWWWvTBNnXULBPfdbR+sQcjJh9o9VGaq4pY7gy/EwUu9Z
K7DVGRGPvDJTPZZBZzn/mR9Y2TLMJAILIiERtBIqsjlCOaLBcqc265ayMU+A8MBsJAzPa6+a
XljCMz2GnmRHkf/bfv</vt:lpwstr>
  </property>
  <property fmtid="{D5CDD505-2E9C-101B-9397-08002B2CF9AE}" pid="4" name="_2015_ms_pID_7253431">
    <vt:lpwstr>HNOtXTmO6Lyy9J1lg7MXDDNFsraIMHt/b3Mc8Tkq1s583+hdXCA83m
B7YsfGKVadnfJxR8isX0Go6YEhkaXKgExX3VaT/QhtD/mvckggKeBm6MMSFTw92gvag95xKv
8qpPnvz/1q18vRpj0NOGz5+bDGyMjmmNNfP6artHxWodpGsNOB7zQ/pfYs5+8wANNze75cpT
XU3Y+2PDa3a+OF69RLk7gqpuj0j3xpAZ1h7p</vt:lpwstr>
  </property>
  <property fmtid="{D5CDD505-2E9C-101B-9397-08002B2CF9AE}" pid="5" name="_2015_ms_pID_7253432">
    <vt:lpwstr>2g==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1657764379</vt:lpwstr>
  </property>
</Properties>
</file>