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0"/>
  </p:notesMasterIdLst>
  <p:handoutMasterIdLst>
    <p:handoutMasterId r:id="rId11"/>
  </p:handoutMasterIdLst>
  <p:sldIdLst>
    <p:sldId id="366" r:id="rId5"/>
    <p:sldId id="388" r:id="rId6"/>
    <p:sldId id="386" r:id="rId7"/>
    <p:sldId id="389" r:id="rId8"/>
    <p:sldId id="371" r:id="rId9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92CDDC"/>
    <a:srgbClr val="548BD4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27" autoAdjust="0"/>
    <p:restoredTop sz="96424" autoAdjust="0"/>
  </p:normalViewPr>
  <p:slideViewPr>
    <p:cSldViewPr snapToGrid="0">
      <p:cViewPr varScale="1">
        <p:scale>
          <a:sx n="81" d="100"/>
          <a:sy n="81" d="100"/>
        </p:scale>
        <p:origin x="557" y="6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xmlns="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xmlns="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xmlns="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xmlns="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xmlns="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xmlns="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xmlns="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xmlns="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xmlns="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xmlns="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1218001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596400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372854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106530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xmlns="" id="{BB8994A5-D808-4BF9-9C30-40F75349FF4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&lt;</a:t>
            </a:r>
            <a:r>
              <a:rPr lang="sv-SE" altLang="en-US" sz="1200" b="1" i="1" dirty="0">
                <a:latin typeface="Arial "/>
              </a:rPr>
              <a:t>meeting</a:t>
            </a:r>
            <a:r>
              <a:rPr lang="sv-SE" altLang="en-US" sz="1200" b="1" dirty="0">
                <a:latin typeface="Arial "/>
              </a:rPr>
              <a:t>&gt;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location</a:t>
            </a:r>
            <a:r>
              <a:rPr lang="sv-SE" altLang="en-US" sz="1200" b="1" dirty="0">
                <a:latin typeface="Arial "/>
              </a:rPr>
              <a:t>&gt; – &lt;</a:t>
            </a:r>
            <a:r>
              <a:rPr lang="sv-SE" altLang="en-US" sz="1200" b="1" i="1" dirty="0">
                <a:latin typeface="Arial "/>
              </a:rPr>
              <a:t>month</a:t>
            </a:r>
            <a:r>
              <a:rPr lang="sv-SE" altLang="en-US" sz="1200" b="1" dirty="0">
                <a:latin typeface="Arial "/>
              </a:rPr>
              <a:t>&gt; 2019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xmlns="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xmlns="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xmlns="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xmlns="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xmlns="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xmlns="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xmlns="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xmlns="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3486150" cy="4616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#48-e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e-meeting, 5</a:t>
            </a:r>
            <a:r>
              <a:rPr lang="en-GB" altLang="en-US" sz="1200" b="1" baseline="30000" dirty="0">
                <a:latin typeface="Arial "/>
              </a:rPr>
              <a:t>th</a:t>
            </a:r>
            <a:r>
              <a:rPr lang="en-GB" altLang="en-US" sz="1200" b="1" dirty="0">
                <a:latin typeface="Arial "/>
              </a:rPr>
              <a:t> – 14</a:t>
            </a:r>
            <a:r>
              <a:rPr lang="en-GB" altLang="en-US" sz="1200" b="1" baseline="30000" dirty="0">
                <a:latin typeface="Arial "/>
              </a:rPr>
              <a:t>th </a:t>
            </a:r>
            <a:r>
              <a:rPr lang="en-GB" altLang="en-US" sz="1200" b="1" dirty="0">
                <a:latin typeface="Arial "/>
              </a:rPr>
              <a:t>April 2022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xmlns="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 smtClean="0"/>
              <a:t>S6-222279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xmlns="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8888286" cy="2852737"/>
          </a:xfrm>
        </p:spPr>
        <p:txBody>
          <a:bodyPr/>
          <a:lstStyle/>
          <a:p>
            <a:pPr eaLnBrk="1" hangingPunct="1"/>
            <a:r>
              <a:rPr lang="en-GB" altLang="en-US" sz="4800" dirty="0" smtClean="0"/>
              <a:t>Discussion on Using OAM system to configure EAS information for federation</a:t>
            </a:r>
            <a:endParaRPr lang="en-GB" altLang="en-US" sz="4800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xmlns="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634730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endParaRPr lang="en-US" altLang="zh-CN" dirty="0" smtClean="0"/>
          </a:p>
          <a:p>
            <a:pPr marL="0" indent="0" eaLnBrk="1" hangingPunct="1">
              <a:buFontTx/>
              <a:buNone/>
            </a:pPr>
            <a:r>
              <a:rPr lang="en-US" altLang="zh-CN" dirty="0" err="1" smtClean="0"/>
              <a:t>Yajie</a:t>
            </a:r>
            <a:r>
              <a:rPr lang="en-US" altLang="zh-CN" dirty="0" smtClean="0"/>
              <a:t> Hu, 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 smtClean="0"/>
              <a:t>Source</a:t>
            </a:r>
            <a:r>
              <a:rPr lang="en-GB" altLang="en-US" dirty="0"/>
              <a:t>: Huawei, Hisilicon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3123715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xmlns="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" y="1690688"/>
            <a:ext cx="4281442" cy="4582162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altLang="en-US" dirty="0"/>
              <a:t> </a:t>
            </a:r>
            <a:r>
              <a:rPr lang="en-US" altLang="en-US" sz="2400" dirty="0"/>
              <a:t>NF (ECS, EES)On-boarding procedure</a:t>
            </a:r>
          </a:p>
          <a:p>
            <a:pPr marL="754150" lvl="1" indent="-296950" defTabSz="1187798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NF on-boarding procedure is defined in ETSI GS NFV-MAN </a:t>
            </a:r>
            <a:r>
              <a:rPr lang="en-US" altLang="zh-CN" sz="1600" dirty="0" smtClean="0"/>
              <a:t>001; ECS</a:t>
            </a:r>
            <a:r>
              <a:rPr lang="en-US" altLang="zh-CN" sz="1600" dirty="0"/>
              <a:t>, EES on-boarding procedure for single Operator scenario is defined in 3GPP TS </a:t>
            </a:r>
            <a:r>
              <a:rPr lang="en-US" altLang="zh-CN" sz="1600" dirty="0" smtClean="0"/>
              <a:t>28.538 which is using the NF on-boarding procedure</a:t>
            </a:r>
          </a:p>
          <a:p>
            <a:pPr marL="754150" lvl="1" indent="-296950" defTabSz="1187798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  <a:p>
            <a:pPr marL="754150" lvl="1" indent="-296950" defTabSz="1187798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 dirty="0" smtClean="0"/>
              <a:t>Configuration </a:t>
            </a:r>
            <a:r>
              <a:rPr lang="en-US" sz="1600" dirty="0"/>
              <a:t>of ECS profile for ECS onboarding or ECS  profiles </a:t>
            </a:r>
            <a:r>
              <a:rPr lang="en-US" sz="1600" dirty="0" smtClean="0"/>
              <a:t>updating; Configuration </a:t>
            </a:r>
            <a:r>
              <a:rPr lang="en-US" sz="1600" dirty="0"/>
              <a:t>of EES profile for EES onboarding or EES  profiles updating </a:t>
            </a:r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283549" y="585771"/>
            <a:ext cx="10815415" cy="1104917"/>
          </a:xfrm>
        </p:spPr>
        <p:txBody>
          <a:bodyPr>
            <a:normAutofit/>
          </a:bodyPr>
          <a:lstStyle/>
          <a:p>
            <a:r>
              <a:rPr lang="en-US" altLang="zh-CN" sz="3200" b="1" dirty="0"/>
              <a:t>NF (EES, ECS) on-boarding procedure within single OP</a:t>
            </a: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3645" y="1929231"/>
            <a:ext cx="7388124" cy="4430517"/>
          </a:xfrm>
          <a:prstGeom prst="rect">
            <a:avLst/>
          </a:prstGeom>
        </p:spPr>
      </p:pic>
      <p:sp>
        <p:nvSpPr>
          <p:cNvPr id="31" name="矩形 30"/>
          <p:cNvSpPr/>
          <p:nvPr/>
        </p:nvSpPr>
        <p:spPr>
          <a:xfrm>
            <a:off x="5852951" y="3792840"/>
            <a:ext cx="6002779" cy="984784"/>
          </a:xfrm>
          <a:prstGeom prst="rect">
            <a:avLst/>
          </a:prstGeom>
          <a:noFill/>
          <a:ln w="158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文本框 31"/>
          <p:cNvSpPr txBox="1"/>
          <p:nvPr/>
        </p:nvSpPr>
        <p:spPr>
          <a:xfrm>
            <a:off x="10077317" y="3769647"/>
            <a:ext cx="173445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b="1" dirty="0" smtClean="0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Resource allocation</a:t>
            </a:r>
          </a:p>
        </p:txBody>
      </p:sp>
      <p:sp>
        <p:nvSpPr>
          <p:cNvPr id="33" name="矩形 32"/>
          <p:cNvSpPr/>
          <p:nvPr/>
        </p:nvSpPr>
        <p:spPr>
          <a:xfrm>
            <a:off x="7108011" y="4881249"/>
            <a:ext cx="4747720" cy="878303"/>
          </a:xfrm>
          <a:prstGeom prst="rect">
            <a:avLst/>
          </a:prstGeom>
          <a:noFill/>
          <a:ln w="158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文本框 33"/>
          <p:cNvSpPr txBox="1"/>
          <p:nvPr/>
        </p:nvSpPr>
        <p:spPr>
          <a:xfrm>
            <a:off x="10000553" y="4902623"/>
            <a:ext cx="173445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b="1" dirty="0" smtClean="0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Configuration of VNF</a:t>
            </a:r>
          </a:p>
        </p:txBody>
      </p:sp>
    </p:spTree>
    <p:extLst>
      <p:ext uri="{BB962C8B-B14F-4D97-AF65-F5344CB8AC3E}">
        <p14:creationId xmlns:p14="http://schemas.microsoft.com/office/powerpoint/2010/main" val="193049296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283549" y="585771"/>
            <a:ext cx="10815415" cy="1104917"/>
          </a:xfrm>
        </p:spPr>
        <p:txBody>
          <a:bodyPr>
            <a:normAutofit/>
          </a:bodyPr>
          <a:lstStyle/>
          <a:p>
            <a:r>
              <a:rPr lang="en-US" altLang="zh-CN" sz="3200" b="1" dirty="0" smtClean="0"/>
              <a:t>Requirement on inter OP EAS on-boarding for Federation </a:t>
            </a:r>
            <a:endParaRPr lang="zh-CN" altLang="en-US" sz="3200" b="1" dirty="0"/>
          </a:p>
        </p:txBody>
      </p:sp>
      <p:sp>
        <p:nvSpPr>
          <p:cNvPr id="59" name="矩形 58"/>
          <p:cNvSpPr/>
          <p:nvPr/>
        </p:nvSpPr>
        <p:spPr>
          <a:xfrm>
            <a:off x="6859269" y="5132076"/>
            <a:ext cx="1235676" cy="453081"/>
          </a:xfrm>
          <a:prstGeom prst="rect">
            <a:avLst/>
          </a:prstGeom>
          <a:solidFill>
            <a:srgbClr val="548BD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Home ECSP 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9527988" y="5135873"/>
            <a:ext cx="1235676" cy="453081"/>
          </a:xfrm>
          <a:prstGeom prst="rect">
            <a:avLst/>
          </a:prstGeom>
          <a:solidFill>
            <a:srgbClr val="92CDD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Partner ECSP 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6432181" y="4322107"/>
            <a:ext cx="700219" cy="252383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solidFill>
                  <a:schemeClr val="tx1"/>
                </a:solidFill>
              </a:rPr>
              <a:t>App#1</a:t>
            </a:r>
            <a:endParaRPr lang="en-US" sz="1200" b="1" dirty="0">
              <a:solidFill>
                <a:schemeClr val="tx1"/>
              </a:solidFill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7292452" y="4322107"/>
            <a:ext cx="700219" cy="252383"/>
          </a:xfrm>
          <a:prstGeom prst="rect">
            <a:avLst/>
          </a:prstGeom>
          <a:solidFill>
            <a:srgbClr val="548BD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solidFill>
                  <a:schemeClr val="tx1"/>
                </a:solidFill>
              </a:rPr>
              <a:t>App#2</a:t>
            </a:r>
          </a:p>
        </p:txBody>
      </p:sp>
      <p:sp>
        <p:nvSpPr>
          <p:cNvPr id="66" name="矩形 65"/>
          <p:cNvSpPr/>
          <p:nvPr/>
        </p:nvSpPr>
        <p:spPr>
          <a:xfrm>
            <a:off x="10379827" y="4325905"/>
            <a:ext cx="700219" cy="252383"/>
          </a:xfrm>
          <a:prstGeom prst="rect">
            <a:avLst/>
          </a:prstGeom>
          <a:solidFill>
            <a:srgbClr val="92CDD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solidFill>
                  <a:schemeClr val="tx1"/>
                </a:solidFill>
              </a:rPr>
              <a:t>App#4</a:t>
            </a:r>
            <a:endParaRPr lang="en-US" sz="1200" b="1" dirty="0">
              <a:solidFill>
                <a:schemeClr val="tx1"/>
              </a:solidFill>
            </a:endParaRPr>
          </a:p>
        </p:txBody>
      </p:sp>
      <p:cxnSp>
        <p:nvCxnSpPr>
          <p:cNvPr id="67" name="直接连接符 66"/>
          <p:cNvCxnSpPr>
            <a:stCxn id="63" idx="2"/>
            <a:endCxn id="59" idx="0"/>
          </p:cNvCxnSpPr>
          <p:nvPr/>
        </p:nvCxnSpPr>
        <p:spPr>
          <a:xfrm>
            <a:off x="6782291" y="4574490"/>
            <a:ext cx="694816" cy="55758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>
            <a:stCxn id="64" idx="2"/>
            <a:endCxn id="59" idx="0"/>
          </p:cNvCxnSpPr>
          <p:nvPr/>
        </p:nvCxnSpPr>
        <p:spPr>
          <a:xfrm flipH="1">
            <a:off x="7477107" y="4574490"/>
            <a:ext cx="165455" cy="55758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>
            <a:stCxn id="66" idx="2"/>
            <a:endCxn id="60" idx="0"/>
          </p:cNvCxnSpPr>
          <p:nvPr/>
        </p:nvCxnSpPr>
        <p:spPr>
          <a:xfrm flipH="1">
            <a:off x="10145826" y="4578288"/>
            <a:ext cx="584111" cy="5575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>
            <a:stCxn id="82" idx="2"/>
            <a:endCxn id="60" idx="0"/>
          </p:cNvCxnSpPr>
          <p:nvPr/>
        </p:nvCxnSpPr>
        <p:spPr>
          <a:xfrm>
            <a:off x="9761505" y="4574490"/>
            <a:ext cx="384321" cy="56138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矩形 70"/>
          <p:cNvSpPr/>
          <p:nvPr/>
        </p:nvSpPr>
        <p:spPr>
          <a:xfrm>
            <a:off x="6214254" y="3928857"/>
            <a:ext cx="2404904" cy="1852633"/>
          </a:xfrm>
          <a:prstGeom prst="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矩形 71"/>
          <p:cNvSpPr/>
          <p:nvPr/>
        </p:nvSpPr>
        <p:spPr>
          <a:xfrm>
            <a:off x="9155584" y="3928857"/>
            <a:ext cx="2173276" cy="1852633"/>
          </a:xfrm>
          <a:prstGeom prst="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文本框 73"/>
          <p:cNvSpPr txBox="1"/>
          <p:nvPr/>
        </p:nvSpPr>
        <p:spPr>
          <a:xfrm>
            <a:off x="6214254" y="3928857"/>
            <a:ext cx="86909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OP B</a:t>
            </a:r>
          </a:p>
        </p:txBody>
      </p:sp>
      <p:sp>
        <p:nvSpPr>
          <p:cNvPr id="75" name="文本框 74"/>
          <p:cNvSpPr txBox="1"/>
          <p:nvPr/>
        </p:nvSpPr>
        <p:spPr>
          <a:xfrm>
            <a:off x="10379827" y="3957507"/>
            <a:ext cx="101098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Partner OP A</a:t>
            </a:r>
          </a:p>
        </p:txBody>
      </p:sp>
      <p:sp>
        <p:nvSpPr>
          <p:cNvPr id="45" name="矩形 44"/>
          <p:cNvSpPr/>
          <p:nvPr/>
        </p:nvSpPr>
        <p:spPr>
          <a:xfrm>
            <a:off x="8281843" y="3598013"/>
            <a:ext cx="697495" cy="272840"/>
          </a:xfrm>
          <a:prstGeom prst="rect">
            <a:avLst/>
          </a:prstGeom>
          <a:solidFill>
            <a:srgbClr val="FF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solidFill>
                  <a:schemeClr val="tx1"/>
                </a:solidFill>
              </a:rPr>
              <a:t>ASP</a:t>
            </a:r>
            <a:endParaRPr lang="en-US" sz="1200" b="1" dirty="0">
              <a:solidFill>
                <a:schemeClr val="tx1"/>
              </a:solidFill>
            </a:endParaRPr>
          </a:p>
        </p:txBody>
      </p:sp>
      <p:cxnSp>
        <p:nvCxnSpPr>
          <p:cNvPr id="42" name="直接连接符 41"/>
          <p:cNvCxnSpPr>
            <a:stCxn id="59" idx="0"/>
            <a:endCxn id="45" idx="2"/>
          </p:cNvCxnSpPr>
          <p:nvPr/>
        </p:nvCxnSpPr>
        <p:spPr>
          <a:xfrm flipV="1">
            <a:off x="7477107" y="3870853"/>
            <a:ext cx="1153484" cy="126122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矩形 81"/>
          <p:cNvSpPr/>
          <p:nvPr/>
        </p:nvSpPr>
        <p:spPr>
          <a:xfrm>
            <a:off x="9411395" y="4322107"/>
            <a:ext cx="700219" cy="252383"/>
          </a:xfrm>
          <a:prstGeom prst="rect">
            <a:avLst/>
          </a:prstGeom>
          <a:solidFill>
            <a:srgbClr val="548BD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solidFill>
                  <a:schemeClr val="tx1"/>
                </a:solidFill>
              </a:rPr>
              <a:t>App#2</a:t>
            </a:r>
          </a:p>
        </p:txBody>
      </p:sp>
      <p:cxnSp>
        <p:nvCxnSpPr>
          <p:cNvPr id="86" name="曲线连接符 85"/>
          <p:cNvCxnSpPr>
            <a:stCxn id="59" idx="3"/>
          </p:cNvCxnSpPr>
          <p:nvPr/>
        </p:nvCxnSpPr>
        <p:spPr>
          <a:xfrm flipV="1">
            <a:off x="8094945" y="5350579"/>
            <a:ext cx="1431865" cy="8038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文本框 86"/>
          <p:cNvSpPr txBox="1"/>
          <p:nvPr/>
        </p:nvSpPr>
        <p:spPr>
          <a:xfrm>
            <a:off x="8067950" y="4852631"/>
            <a:ext cx="162575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 smtClean="0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Federation agreement for inter ECSP edge service agreement (APP#2</a:t>
            </a:r>
            <a:r>
              <a:rPr lang="en-US" sz="900" dirty="0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) 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574" y="3785990"/>
            <a:ext cx="5005491" cy="1872803"/>
          </a:xfrm>
          <a:prstGeom prst="rect">
            <a:avLst/>
          </a:prstGeom>
        </p:spPr>
      </p:pic>
      <p:sp>
        <p:nvSpPr>
          <p:cNvPr id="54" name="文本框 53"/>
          <p:cNvSpPr txBox="1"/>
          <p:nvPr/>
        </p:nvSpPr>
        <p:spPr>
          <a:xfrm>
            <a:off x="7219018" y="3902517"/>
            <a:ext cx="1275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 smtClean="0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Service agreement (APP#2) </a:t>
            </a:r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xmlns="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" y="1690688"/>
            <a:ext cx="11759012" cy="4582162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altLang="en-US" dirty="0" smtClean="0"/>
              <a:t> </a:t>
            </a:r>
            <a:r>
              <a:rPr lang="en-US" altLang="en-US" sz="2000" dirty="0"/>
              <a:t>inter-OP EAS </a:t>
            </a:r>
            <a:r>
              <a:rPr lang="en-US" altLang="en-US" sz="2000" dirty="0" smtClean="0"/>
              <a:t>on-boarding </a:t>
            </a:r>
            <a:r>
              <a:rPr lang="en-US" altLang="en-US" sz="2000" dirty="0"/>
              <a:t>should be covered by interaction between two OAM systems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altLang="en-US" sz="2000" dirty="0" smtClean="0"/>
              <a:t>   </a:t>
            </a:r>
            <a:r>
              <a:rPr lang="en-US" altLang="en-US" sz="2000" dirty="0"/>
              <a:t>OP-E/WBI(s) should contains </a:t>
            </a:r>
            <a:r>
              <a:rPr lang="en-US" altLang="en-US" sz="2000" dirty="0" err="1"/>
              <a:t>Mff</a:t>
            </a:r>
            <a:r>
              <a:rPr lang="en-US" altLang="en-US" sz="2000" dirty="0"/>
              <a:t> and support the features for</a:t>
            </a:r>
            <a:r>
              <a:rPr lang="en-US" altLang="en-US" sz="2000" dirty="0" smtClean="0"/>
              <a:t>:</a:t>
            </a:r>
            <a:endParaRPr lang="en-US" altLang="en-US" sz="2000" dirty="0"/>
          </a:p>
        </p:txBody>
      </p:sp>
      <p:sp>
        <p:nvSpPr>
          <p:cNvPr id="29" name="Content Placeholder 2">
            <a:extLst>
              <a:ext uri="{FF2B5EF4-FFF2-40B4-BE49-F238E27FC236}">
                <a16:creationId xmlns:a16="http://schemas.microsoft.com/office/drawing/2014/main" xmlns="" id="{8B215120-9330-4C24-86C0-93DB3C460B0D}"/>
              </a:ext>
            </a:extLst>
          </p:cNvPr>
          <p:cNvSpPr txBox="1">
            <a:spLocks/>
          </p:cNvSpPr>
          <p:nvPr/>
        </p:nvSpPr>
        <p:spPr bwMode="auto">
          <a:xfrm>
            <a:off x="105367" y="2661463"/>
            <a:ext cx="11437138" cy="1387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4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54150" lvl="1" indent="-296950" defTabSz="1187798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zh-CN" sz="1600" dirty="0"/>
              <a:t>On-barding and Configuration EAS </a:t>
            </a:r>
          </a:p>
          <a:p>
            <a:pPr marL="754150" lvl="1" indent="-296950" defTabSz="1187798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zh-CN" sz="1600" dirty="0"/>
              <a:t>Configuration parameters of ECS/EES profile should be also accordingly supported for inter-OP EAS </a:t>
            </a:r>
            <a:r>
              <a:rPr lang="en-US" altLang="zh-CN" sz="1600" dirty="0" smtClean="0"/>
              <a:t>on-boarding </a:t>
            </a:r>
            <a:endParaRPr lang="en-US" altLang="en-US" sz="1800" dirty="0">
              <a:solidFill>
                <a:srgbClr val="1D1D1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727037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283549" y="585771"/>
            <a:ext cx="10815415" cy="1104917"/>
          </a:xfrm>
        </p:spPr>
        <p:txBody>
          <a:bodyPr>
            <a:normAutofit/>
          </a:bodyPr>
          <a:lstStyle/>
          <a:p>
            <a:r>
              <a:rPr lang="en-US" altLang="zh-CN" sz="3200" b="1" dirty="0"/>
              <a:t>Overall procedure for inter-OP </a:t>
            </a:r>
            <a:r>
              <a:rPr lang="en-US" altLang="zh-CN" sz="3200" b="1" dirty="0" smtClean="0"/>
              <a:t>EAS on-boarding </a:t>
            </a:r>
            <a:endParaRPr lang="en-US" altLang="zh-CN" sz="3200" b="1" dirty="0"/>
          </a:p>
        </p:txBody>
      </p:sp>
      <p:sp>
        <p:nvSpPr>
          <p:cNvPr id="25" name="矩形 24"/>
          <p:cNvSpPr/>
          <p:nvPr/>
        </p:nvSpPr>
        <p:spPr>
          <a:xfrm>
            <a:off x="7858044" y="2225610"/>
            <a:ext cx="751731" cy="279858"/>
          </a:xfrm>
          <a:prstGeom prst="rect">
            <a:avLst/>
          </a:prstGeom>
          <a:solidFill>
            <a:srgbClr val="92CDDC"/>
          </a:solidFill>
          <a:ln w="12700" cap="flat" cmpd="sng" algn="ctr">
            <a:solidFill>
              <a:srgbClr val="1D1D1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smtClean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Federator </a:t>
            </a:r>
            <a:r>
              <a:rPr kumimoji="0" lang="en-US" altLang="zh-CN" sz="800" b="1" i="0" u="none" strike="noStrike" kern="0" cap="none" spc="0" normalizeH="0" baseline="0" noProof="0" smtClean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</a:t>
            </a:r>
            <a:endParaRPr kumimoji="0" lang="en-US" sz="800" b="1" i="0" u="none" strike="noStrike" kern="0" cap="none" spc="0" normalizeH="0" baseline="0" noProof="0" dirty="0" smtClean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9041631" y="2225610"/>
            <a:ext cx="584581" cy="279858"/>
          </a:xfrm>
          <a:prstGeom prst="rect">
            <a:avLst/>
          </a:prstGeom>
          <a:solidFill>
            <a:srgbClr val="92CDDC"/>
          </a:solidFill>
          <a:ln w="12700" cap="flat" cmpd="sng" algn="ctr">
            <a:solidFill>
              <a:srgbClr val="1D1D1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1" i="0" u="none" strike="noStrike" kern="0" cap="none" spc="0" normalizeH="0" baseline="0" noProof="0" dirty="0" smtClean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OAM A</a:t>
            </a:r>
            <a:endParaRPr kumimoji="0" lang="en-US" sz="800" b="1" i="0" u="none" strike="noStrike" kern="0" cap="none" spc="0" normalizeH="0" baseline="0" noProof="0" dirty="0" smtClean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0063510" y="2225610"/>
            <a:ext cx="585191" cy="279858"/>
          </a:xfrm>
          <a:prstGeom prst="rect">
            <a:avLst/>
          </a:prstGeom>
          <a:solidFill>
            <a:srgbClr val="92CDDC"/>
          </a:solidFill>
          <a:ln w="12700" cap="flat" cmpd="sng" algn="ctr">
            <a:solidFill>
              <a:srgbClr val="1D1D1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1" i="0" u="none" strike="noStrike" kern="0" cap="none" spc="0" normalizeH="0" baseline="0" noProof="0" dirty="0" smtClean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EES A</a:t>
            </a:r>
            <a:endParaRPr kumimoji="0" lang="en-US" sz="800" b="1" i="0" u="none" strike="noStrike" kern="0" cap="none" spc="0" normalizeH="0" baseline="0" noProof="0" dirty="0" smtClean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1088365" y="2225610"/>
            <a:ext cx="585191" cy="279858"/>
          </a:xfrm>
          <a:prstGeom prst="rect">
            <a:avLst/>
          </a:prstGeom>
          <a:solidFill>
            <a:srgbClr val="548BD4"/>
          </a:solidFill>
          <a:ln w="12700" cap="flat" cmpd="sng" algn="ctr">
            <a:solidFill>
              <a:srgbClr val="1D1D1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1" i="0" u="none" strike="noStrike" kern="0" cap="none" spc="0" normalizeH="0" baseline="0" noProof="0" dirty="0" smtClean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EAS B</a:t>
            </a:r>
            <a:endParaRPr kumimoji="0" lang="en-US" sz="800" b="1" i="0" u="none" strike="noStrike" kern="0" cap="none" spc="0" normalizeH="0" baseline="0" noProof="0" dirty="0" smtClean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772476" y="2225610"/>
            <a:ext cx="585191" cy="279858"/>
          </a:xfrm>
          <a:prstGeom prst="rect">
            <a:avLst/>
          </a:prstGeom>
          <a:solidFill>
            <a:srgbClr val="548BD4"/>
          </a:solidFill>
          <a:ln w="12700" cap="flat" cmpd="sng" algn="ctr">
            <a:solidFill>
              <a:srgbClr val="1D1D1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 smtClean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OAM B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5000872" y="2505466"/>
            <a:ext cx="6403791" cy="3232463"/>
            <a:chOff x="-2414640" y="2598494"/>
            <a:chExt cx="7716998" cy="3678481"/>
          </a:xfrm>
        </p:grpSpPr>
        <p:cxnSp>
          <p:nvCxnSpPr>
            <p:cNvPr id="31" name="直接连接符 30"/>
            <p:cNvCxnSpPr/>
            <p:nvPr/>
          </p:nvCxnSpPr>
          <p:spPr>
            <a:xfrm>
              <a:off x="1495569" y="2598494"/>
              <a:ext cx="0" cy="3678480"/>
            </a:xfrm>
            <a:prstGeom prst="line">
              <a:avLst/>
            </a:prstGeom>
            <a:noFill/>
            <a:ln w="6350" cap="flat" cmpd="sng" algn="ctr">
              <a:solidFill>
                <a:srgbClr val="1D1D1A"/>
              </a:solidFill>
              <a:prstDash val="solid"/>
              <a:miter lim="800000"/>
            </a:ln>
            <a:effectLst/>
          </p:spPr>
        </p:cxnSp>
        <p:cxnSp>
          <p:nvCxnSpPr>
            <p:cNvPr id="32" name="直接连接符 31"/>
            <p:cNvCxnSpPr/>
            <p:nvPr/>
          </p:nvCxnSpPr>
          <p:spPr>
            <a:xfrm>
              <a:off x="2806976" y="2598495"/>
              <a:ext cx="0" cy="3678480"/>
            </a:xfrm>
            <a:prstGeom prst="line">
              <a:avLst/>
            </a:prstGeom>
            <a:noFill/>
            <a:ln w="6350" cap="flat" cmpd="sng" algn="ctr">
              <a:solidFill>
                <a:srgbClr val="1D1D1A"/>
              </a:solidFill>
              <a:prstDash val="solid"/>
              <a:miter lim="800000"/>
            </a:ln>
            <a:effectLst/>
          </p:spPr>
        </p:cxnSp>
        <p:cxnSp>
          <p:nvCxnSpPr>
            <p:cNvPr id="33" name="直接连接符 32"/>
            <p:cNvCxnSpPr/>
            <p:nvPr/>
          </p:nvCxnSpPr>
          <p:spPr>
            <a:xfrm>
              <a:off x="4038334" y="2598495"/>
              <a:ext cx="0" cy="3678480"/>
            </a:xfrm>
            <a:prstGeom prst="line">
              <a:avLst/>
            </a:prstGeom>
            <a:noFill/>
            <a:ln w="6350" cap="flat" cmpd="sng" algn="ctr">
              <a:solidFill>
                <a:srgbClr val="1D1D1A"/>
              </a:solidFill>
              <a:prstDash val="solid"/>
              <a:miter lim="800000"/>
            </a:ln>
            <a:effectLst/>
          </p:spPr>
        </p:cxnSp>
        <p:cxnSp>
          <p:nvCxnSpPr>
            <p:cNvPr id="34" name="直接连接符 33"/>
            <p:cNvCxnSpPr/>
            <p:nvPr/>
          </p:nvCxnSpPr>
          <p:spPr>
            <a:xfrm>
              <a:off x="5302358" y="2598495"/>
              <a:ext cx="0" cy="3678480"/>
            </a:xfrm>
            <a:prstGeom prst="line">
              <a:avLst/>
            </a:prstGeom>
            <a:noFill/>
            <a:ln w="6350" cap="flat" cmpd="sng" algn="ctr">
              <a:solidFill>
                <a:srgbClr val="1D1D1A"/>
              </a:solidFill>
              <a:prstDash val="solid"/>
              <a:miter lim="800000"/>
            </a:ln>
            <a:effectLst/>
          </p:spPr>
        </p:cxnSp>
        <p:cxnSp>
          <p:nvCxnSpPr>
            <p:cNvPr id="35" name="直接连接符 34"/>
            <p:cNvCxnSpPr/>
            <p:nvPr/>
          </p:nvCxnSpPr>
          <p:spPr>
            <a:xfrm>
              <a:off x="-1147292" y="2598495"/>
              <a:ext cx="0" cy="3678480"/>
            </a:xfrm>
            <a:prstGeom prst="line">
              <a:avLst/>
            </a:prstGeom>
            <a:noFill/>
            <a:ln w="6350" cap="flat" cmpd="sng" algn="ctr">
              <a:solidFill>
                <a:srgbClr val="1D1D1A"/>
              </a:solidFill>
              <a:prstDash val="solid"/>
              <a:miter lim="800000"/>
            </a:ln>
            <a:effectLst/>
          </p:spPr>
        </p:cxnSp>
        <p:cxnSp>
          <p:nvCxnSpPr>
            <p:cNvPr id="36" name="直接连接符 35"/>
            <p:cNvCxnSpPr/>
            <p:nvPr/>
          </p:nvCxnSpPr>
          <p:spPr>
            <a:xfrm>
              <a:off x="174333" y="2598494"/>
              <a:ext cx="0" cy="3678480"/>
            </a:xfrm>
            <a:prstGeom prst="line">
              <a:avLst/>
            </a:prstGeom>
            <a:noFill/>
            <a:ln w="6350" cap="flat" cmpd="sng" algn="ctr">
              <a:solidFill>
                <a:srgbClr val="1D1D1A"/>
              </a:solidFill>
              <a:prstDash val="solid"/>
              <a:miter lim="800000"/>
            </a:ln>
            <a:effectLst/>
          </p:spPr>
        </p:cxnSp>
        <p:cxnSp>
          <p:nvCxnSpPr>
            <p:cNvPr id="37" name="直接连接符 36"/>
            <p:cNvCxnSpPr/>
            <p:nvPr/>
          </p:nvCxnSpPr>
          <p:spPr>
            <a:xfrm>
              <a:off x="-2414640" y="2598495"/>
              <a:ext cx="0" cy="3678480"/>
            </a:xfrm>
            <a:prstGeom prst="line">
              <a:avLst/>
            </a:prstGeom>
            <a:noFill/>
            <a:ln w="6350" cap="flat" cmpd="sng" algn="ctr">
              <a:solidFill>
                <a:srgbClr val="1D1D1A"/>
              </a:solidFill>
              <a:prstDash val="solid"/>
              <a:miter lim="800000"/>
            </a:ln>
            <a:effectLst/>
          </p:spPr>
        </p:cxnSp>
      </p:grpSp>
      <p:sp>
        <p:nvSpPr>
          <p:cNvPr id="38" name="矩形 37"/>
          <p:cNvSpPr/>
          <p:nvPr/>
        </p:nvSpPr>
        <p:spPr>
          <a:xfrm>
            <a:off x="6771572" y="2225608"/>
            <a:ext cx="741482" cy="279858"/>
          </a:xfrm>
          <a:prstGeom prst="rect">
            <a:avLst/>
          </a:prstGeom>
          <a:solidFill>
            <a:srgbClr val="548BD4"/>
          </a:solidFill>
          <a:ln w="12700" cap="flat" cmpd="sng" algn="ctr">
            <a:solidFill>
              <a:srgbClr val="1D1D1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smtClean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Federator B</a:t>
            </a:r>
            <a:endParaRPr kumimoji="0" lang="en-US" sz="800" b="1" i="0" u="none" strike="noStrike" kern="0" cap="none" spc="0" normalizeH="0" baseline="0" noProof="0" dirty="0" smtClean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4708277" y="2225610"/>
            <a:ext cx="585191" cy="279858"/>
          </a:xfrm>
          <a:prstGeom prst="rect">
            <a:avLst/>
          </a:prstGeom>
          <a:solidFill>
            <a:srgbClr val="548BD4"/>
          </a:solidFill>
          <a:ln w="12700" cap="flat" cmpd="sng" algn="ctr">
            <a:solidFill>
              <a:srgbClr val="1D1D1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 smtClean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ECS B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4827228" y="5179493"/>
            <a:ext cx="2005245" cy="353651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1D1D1A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>
              <a:lnSpc>
                <a:spcPct val="150000"/>
              </a:lnSpc>
              <a:spcAft>
                <a:spcPts val="600"/>
              </a:spcAft>
              <a:defRPr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defTabSz="914478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4. Update ECS configuration info (</a:t>
            </a:r>
            <a:r>
              <a:rPr kumimoji="0" lang="en-US" altLang="zh-CN" sz="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ECS A info – related EAS B info</a:t>
            </a:r>
            <a:r>
              <a:rPr kumimoji="0" 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)</a:t>
            </a:r>
            <a:endParaRPr kumimoji="0" lang="en-US" sz="800" b="0" i="0" u="none" strike="noStrike" kern="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4754280" y="2661356"/>
            <a:ext cx="2695446" cy="247935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1D1D1A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>
              <a:lnSpc>
                <a:spcPct val="150000"/>
              </a:lnSpc>
              <a:spcAft>
                <a:spcPts val="600"/>
              </a:spcAft>
              <a:defRPr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ctr" defTabSz="914478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0. Pre-condition:  ECS B already on-boarded  </a:t>
            </a:r>
            <a:endParaRPr kumimoji="0" lang="en-US" sz="800" b="0" i="0" u="none" strike="noStrike" kern="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771572" y="3567563"/>
            <a:ext cx="4841083" cy="864801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C7000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smtClean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844519" y="3615242"/>
            <a:ext cx="4768136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478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 smtClean="0">
                <a:solidFill>
                  <a:srgbClr val="C8102E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2. Interaction between OAM A and OAM B for EAS onboarding and configuration:</a:t>
            </a:r>
          </a:p>
          <a:p>
            <a:pPr marL="685840" lvl="1" indent="-228600" defTabSz="914478" eaLnBrk="1" fontAlgn="auto" hangingPunct="1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</a:pPr>
            <a:r>
              <a:rPr lang="en-US" altLang="zh-CN" sz="1000" dirty="0" smtClean="0">
                <a:solidFill>
                  <a:srgbClr val="C8102E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providing EAS image by OAM B to </a:t>
            </a:r>
            <a:r>
              <a:rPr lang="en-US" altLang="zh-CN" sz="1000" dirty="0">
                <a:solidFill>
                  <a:srgbClr val="C8102E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OAM A</a:t>
            </a:r>
            <a:endParaRPr lang="en-US" altLang="zh-CN" sz="1000" dirty="0" smtClean="0">
              <a:solidFill>
                <a:srgbClr val="C8102E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+mn-cs"/>
            </a:endParaRPr>
          </a:p>
          <a:p>
            <a:pPr marL="685840" lvl="1" indent="-228600" defTabSz="914478" eaLnBrk="1" fontAlgn="auto" hangingPunct="1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</a:pPr>
            <a:r>
              <a:rPr lang="en-US" altLang="zh-CN" sz="1000" dirty="0" smtClean="0">
                <a:solidFill>
                  <a:srgbClr val="C8102E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Respond the result with on-boarded  information</a:t>
            </a:r>
            <a:r>
              <a:rPr lang="zh-CN" altLang="en-US" sz="1000" dirty="0" smtClean="0">
                <a:solidFill>
                  <a:srgbClr val="C8102E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（</a:t>
            </a:r>
            <a:r>
              <a:rPr lang="en-US" altLang="zh-CN" sz="1000" dirty="0" smtClean="0">
                <a:solidFill>
                  <a:srgbClr val="C8102E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e.g</a:t>
            </a:r>
            <a:r>
              <a:rPr lang="en-US" altLang="zh-CN" sz="1000" dirty="0">
                <a:solidFill>
                  <a:srgbClr val="C8102E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.</a:t>
            </a:r>
            <a:r>
              <a:rPr lang="en-US" altLang="zh-CN" sz="1000" dirty="0" smtClean="0">
                <a:solidFill>
                  <a:srgbClr val="C8102E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 ECS </a:t>
            </a:r>
            <a:r>
              <a:rPr lang="en-US" altLang="zh-CN" sz="1000" dirty="0">
                <a:solidFill>
                  <a:srgbClr val="C8102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address </a:t>
            </a:r>
            <a:r>
              <a:rPr lang="en-US" altLang="zh-CN" sz="1000" dirty="0" smtClean="0">
                <a:solidFill>
                  <a:srgbClr val="C8102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info</a:t>
            </a:r>
            <a:r>
              <a:rPr lang="zh-CN" altLang="en-US" sz="1000" dirty="0" smtClean="0">
                <a:solidFill>
                  <a:srgbClr val="C8102E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）</a:t>
            </a:r>
            <a:endParaRPr lang="en-US" altLang="zh-CN" sz="1000" dirty="0" smtClean="0">
              <a:solidFill>
                <a:srgbClr val="C8102E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+mn-cs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6326837" y="4627586"/>
            <a:ext cx="1717358" cy="407644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1D1D1A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>
              <a:lnSpc>
                <a:spcPct val="150000"/>
              </a:lnSpc>
              <a:spcAft>
                <a:spcPts val="600"/>
              </a:spcAft>
              <a:defRPr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defTabSz="914478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3. Determination and modified  the configuration profile of affected ECS </a:t>
            </a:r>
            <a:endParaRPr kumimoji="0" lang="en-US" sz="800" b="0" i="0" u="none" strike="noStrike" kern="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6277257" y="3057127"/>
            <a:ext cx="1648443" cy="353651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1D1D1A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>
              <a:lnSpc>
                <a:spcPct val="150000"/>
              </a:lnSpc>
              <a:spcAft>
                <a:spcPts val="600"/>
              </a:spcAft>
              <a:defRPr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defTabSz="914478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C8102E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1. Receiving </a:t>
            </a:r>
            <a:r>
              <a:rPr kumimoji="0" lang="en-US" altLang="zh-CN" sz="800" b="0" i="0" u="none" strike="noStrike" kern="0" cap="none" spc="0" normalizeH="0" baseline="0" noProof="0" dirty="0">
                <a:ln>
                  <a:noFill/>
                </a:ln>
                <a:solidFill>
                  <a:srgbClr val="C8102E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requirement for inter-OP EAS onboarding </a:t>
            </a:r>
            <a:endParaRPr kumimoji="0" lang="zh-CN" altLang="en-US" sz="800" b="0" i="0" u="none" strike="noStrike" kern="0" cap="none" spc="0" normalizeH="0" baseline="0" noProof="0" dirty="0">
              <a:ln>
                <a:noFill/>
              </a:ln>
              <a:solidFill>
                <a:srgbClr val="C8102E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cs typeface="+mn-cs"/>
            </a:endParaRPr>
          </a:p>
        </p:txBody>
      </p:sp>
      <p:sp>
        <p:nvSpPr>
          <p:cNvPr id="48" name="Content Placeholder 2">
            <a:extLst>
              <a:ext uri="{FF2B5EF4-FFF2-40B4-BE49-F238E27FC236}">
                <a16:creationId xmlns:a16="http://schemas.microsoft.com/office/drawing/2014/main" xmlns="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690688"/>
            <a:ext cx="4602525" cy="4582162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altLang="en-US" sz="2400" dirty="0" smtClean="0"/>
              <a:t>On-boarding and configuration update </a:t>
            </a:r>
            <a:r>
              <a:rPr lang="en-US" altLang="en-US" sz="2400" dirty="0"/>
              <a:t>procedure</a:t>
            </a:r>
          </a:p>
          <a:p>
            <a:pPr marL="754150" lvl="1" indent="-296950" defTabSz="1187798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EAS </a:t>
            </a:r>
            <a:r>
              <a:rPr lang="en-US" altLang="zh-CN" sz="1600" b="1" dirty="0" smtClean="0"/>
              <a:t>on-boarding</a:t>
            </a:r>
            <a:r>
              <a:rPr lang="en-US" altLang="zh-CN" sz="1600" dirty="0"/>
              <a:t>: Federator B receiving the requirement for inter-OP EAS onboarding; and provide EAS image by OAM B to OAM A; the Federator B will return </a:t>
            </a:r>
            <a:r>
              <a:rPr lang="en-US" altLang="zh-CN" sz="1600" dirty="0" smtClean="0"/>
              <a:t>the </a:t>
            </a:r>
            <a:r>
              <a:rPr lang="en-US" altLang="zh-CN" sz="1600" dirty="0"/>
              <a:t>result with on-boarded  information</a:t>
            </a:r>
            <a:r>
              <a:rPr lang="zh-CN" altLang="en-US" sz="1600" dirty="0"/>
              <a:t>（</a:t>
            </a:r>
            <a:r>
              <a:rPr lang="en-US" altLang="zh-CN" sz="1600" dirty="0"/>
              <a:t>e.g. ECS address info</a:t>
            </a:r>
            <a:r>
              <a:rPr lang="zh-CN" altLang="en-US" sz="1600" dirty="0"/>
              <a:t>）</a:t>
            </a:r>
          </a:p>
          <a:p>
            <a:pPr marL="754150" lvl="1" indent="-296950" defTabSz="1187798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600" dirty="0" smtClean="0"/>
          </a:p>
          <a:p>
            <a:pPr marL="754150" lvl="1" indent="-296950" defTabSz="1187798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 smtClean="0"/>
              <a:t>ECS configuration information update</a:t>
            </a:r>
            <a:r>
              <a:rPr lang="en-US" altLang="zh-CN" sz="1600" dirty="0" smtClean="0"/>
              <a:t>: when inter-OP EAS on-boarding procedure is performed, the Federator B will trigger the OAM B to update the ECS configuration information </a:t>
            </a:r>
            <a:r>
              <a:rPr lang="en-US" altLang="zh-CN" sz="1600" dirty="0"/>
              <a:t>with </a:t>
            </a:r>
            <a:r>
              <a:rPr lang="en-US" altLang="zh-CN" sz="1600" dirty="0">
                <a:solidFill>
                  <a:srgbClr val="C00000"/>
                </a:solidFill>
              </a:rPr>
              <a:t>ECS A info – related EAS B info</a:t>
            </a:r>
            <a:endParaRPr lang="en-US" altLang="zh-CN" sz="1600" dirty="0" smtClean="0">
              <a:solidFill>
                <a:srgbClr val="C00000"/>
              </a:solidFill>
            </a:endParaRPr>
          </a:p>
          <a:p>
            <a:pPr marL="457200" lvl="1" indent="0" defTabSz="1187798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417104058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317974198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http://schemas.microsoft.com/office/2006/documentManagement/types"/>
    <ds:schemaRef ds:uri="http://www.w3.org/XML/1998/namespace"/>
    <ds:schemaRef ds:uri="679a257e-872f-4c98-9e8a-0a9c104f72cd"/>
    <ds:schemaRef ds:uri="http://purl.org/dc/dcmitype/"/>
    <ds:schemaRef ds:uri="http://purl.org/dc/terms/"/>
    <ds:schemaRef ds:uri="http://schemas.openxmlformats.org/package/2006/metadata/core-properties"/>
    <ds:schemaRef ds:uri="http://schemas.microsoft.com/office/infopath/2007/PartnerControls"/>
    <ds:schemaRef ds:uri="280d8efa-eff2-4910-88d2-79ca146720c4"/>
    <ds:schemaRef ds:uri="http://schemas.microsoft.com/office/2006/metadata/properties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37065</TotalTime>
  <Words>368</Words>
  <Application>Microsoft Office PowerPoint</Application>
  <PresentationFormat>Widescreen</PresentationFormat>
  <Paragraphs>50</Paragraphs>
  <Slides>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5" baseType="lpstr">
      <vt:lpstr>Microsoft YaHei</vt:lpstr>
      <vt:lpstr>Microsoft YaHei</vt:lpstr>
      <vt:lpstr>宋体</vt:lpstr>
      <vt:lpstr>Arial</vt:lpstr>
      <vt:lpstr>Arial </vt:lpstr>
      <vt:lpstr>Calibri</vt:lpstr>
      <vt:lpstr>Calibri Light</vt:lpstr>
      <vt:lpstr>等线</vt:lpstr>
      <vt:lpstr>Times New Roman</vt:lpstr>
      <vt:lpstr>Office Theme</vt:lpstr>
      <vt:lpstr>Discussion on Using OAM system to configure EAS information for federation</vt:lpstr>
      <vt:lpstr>NF (EES, ECS) on-boarding procedure within single OP</vt:lpstr>
      <vt:lpstr>Requirement on inter OP EAS on-boarding for Federation </vt:lpstr>
      <vt:lpstr>Overall procedure for inter-OP EAS on-boarding </vt:lpstr>
      <vt:lpstr>PowerPoint Presentation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Huawei</cp:lastModifiedBy>
  <cp:revision>709</cp:revision>
  <dcterms:created xsi:type="dcterms:W3CDTF">2010-02-05T13:52:04Z</dcterms:created>
  <dcterms:modified xsi:type="dcterms:W3CDTF">2022-08-16T19:49:18Z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_2015_ms_pID_725343">
    <vt:lpwstr>(3)Zy8fimoWRIkZTmjIrNYhHRIxekmalh9t2rau+m0l893a1HA/BXFn4D3LtdUOi1zWt+ut9vQq
zlCpdAUc1wf4Yn7uoRLaRunZKDebydwXyyIrpJofQWFYFRQ+q3a+mcyx3p5xWWD1wJV+O87c
YEU68x3pEK6wpTln24Mv5RklOjZ8wEgtRgkadqIoa83mTAIq6gpmSqY9CBj0pYib7UzlyHQ3
NftDlRn4sl8SPRx/sX</vt:lpwstr>
  </property>
  <property fmtid="{D5CDD505-2E9C-101B-9397-08002B2CF9AE}" pid="4" name="_2015_ms_pID_7253431">
    <vt:lpwstr>ldzXfHZWTaoIxwJ+zBIffb5Sa7d3oQ45Is1iz6VJotwKp/3dwl0Ylb
NSpCwUeQJ0r9KBFgH8S5B9YnVb7nIZFbjEsNqmRI95o4bqgjz/m3Cv1qwYwW6SCmm81W0BfB
9uRxdBIi4B/EkSs8NWQsFcrVbxEkS62+DQ7DAAh9VnfWMtslUqA/iFK1IpdWXZbcUUa83Tvc
zXoMYY+NNELnWrcahWzE6X2HvITal+ar1BPd</vt:lpwstr>
  </property>
  <property fmtid="{D5CDD505-2E9C-101B-9397-08002B2CF9AE}" pid="5" name="_2015_ms_pID_7253432">
    <vt:lpwstr>AA==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1656571663</vt:lpwstr>
  </property>
</Properties>
</file>