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1"/>
  </p:sldMasterIdLst>
  <p:notesMasterIdLst>
    <p:notesMasterId r:id="rId11"/>
  </p:notesMasterIdLst>
  <p:handoutMasterIdLst>
    <p:handoutMasterId r:id="rId12"/>
  </p:handoutMasterIdLst>
  <p:sldIdLst>
    <p:sldId id="528" r:id="rId2"/>
    <p:sldId id="548" r:id="rId3"/>
    <p:sldId id="549" r:id="rId4"/>
    <p:sldId id="551" r:id="rId5"/>
    <p:sldId id="554" r:id="rId6"/>
    <p:sldId id="550" r:id="rId7"/>
    <p:sldId id="555" r:id="rId8"/>
    <p:sldId id="537" r:id="rId9"/>
    <p:sldId id="545" r:id="rId10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1185" userDrawn="1">
          <p15:clr>
            <a:srgbClr val="A4A3A4"/>
          </p15:clr>
        </p15:guide>
        <p15:guide id="2" pos="7197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66FF"/>
    <a:srgbClr val="3399FF"/>
    <a:srgbClr val="FFFFFF"/>
    <a:srgbClr val="EAEFF7"/>
    <a:srgbClr val="FF6600"/>
    <a:srgbClr val="1A4669"/>
    <a:srgbClr val="C6D254"/>
    <a:srgbClr val="B1D254"/>
    <a:srgbClr val="2A6EA8"/>
    <a:srgbClr val="0F5C7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A488322-F2BA-4B5B-9748-0D474271808F}" styleName="Medium Style 3 - Acc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310" autoAdjust="0"/>
    <p:restoredTop sz="99112" autoAdjust="0"/>
  </p:normalViewPr>
  <p:slideViewPr>
    <p:cSldViewPr snapToGrid="0">
      <p:cViewPr varScale="1">
        <p:scale>
          <a:sx n="76" d="100"/>
          <a:sy n="76" d="100"/>
        </p:scale>
        <p:origin x="84" y="477"/>
      </p:cViewPr>
      <p:guideLst>
        <p:guide orient="horz" pos="1185"/>
        <p:guide pos="719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6699782B-1646-48C5-B03C-2D29BD990979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1263339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D5440688-9C35-4353-934E-C9AE90237507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2299438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C246FE57-3F04-4823-B38D-EE8F3A94D2B1}" type="slidenum">
              <a:rPr lang="en-GB" altLang="en-US" sz="1200" smtClean="0">
                <a:latin typeface="Times New Roman" panose="02020603050405020304" pitchFamily="18" charset="0"/>
              </a:rPr>
              <a:pPr/>
              <a:t>1</a:t>
            </a:fld>
            <a:endParaRPr lang="en-GB" altLang="en-US" sz="1200">
              <a:latin typeface="Times New Roman" panose="02020603050405020304" pitchFamily="18" charset="0"/>
            </a:endParaRPr>
          </a:p>
        </p:txBody>
      </p:sp>
      <p:sp>
        <p:nvSpPr>
          <p:cNvPr id="61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614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663293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6448397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234779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09227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48541778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138740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255984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00" b="1" dirty="0">
                <a:ln w="0"/>
                <a:latin typeface="Calibri" panose="020F0502020204030204" pitchFamily="34" charset="0"/>
              </a:rPr>
              <a:t>© 3GPP 2022</a:t>
            </a: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338644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defRPr/>
            </a:pPr>
            <a:fld id="{4F90773A-FBA2-44A3-9C23-E06B115DB1E3}" type="slidenum">
              <a:rPr lang="en-GB" altLang="en-US" sz="1400" smtClean="0">
                <a:latin typeface="Calibri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itchFamily="34" charset="0"/>
            </a:endParaRPr>
          </a:p>
        </p:txBody>
      </p:sp>
      <p:sp>
        <p:nvSpPr>
          <p:cNvPr id="11" name="TextBox 10"/>
          <p:cNvSpPr txBox="1"/>
          <p:nvPr userDrawn="1"/>
        </p:nvSpPr>
        <p:spPr>
          <a:xfrm>
            <a:off x="31072" y="6391922"/>
            <a:ext cx="294294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100" b="0" kern="1200" dirty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3GPP SA6#49-Bis-e, 16 – 25 May</a:t>
            </a:r>
            <a:r>
              <a:rPr lang="en-GB" sz="1100" b="0" kern="1200" baseline="0" dirty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 2022</a:t>
            </a:r>
            <a:endParaRPr lang="en-US" sz="1100" b="0" dirty="0"/>
          </a:p>
        </p:txBody>
      </p:sp>
      <p:sp>
        <p:nvSpPr>
          <p:cNvPr id="13" name="TextBox 12"/>
          <p:cNvSpPr txBox="1"/>
          <p:nvPr userDrawn="1"/>
        </p:nvSpPr>
        <p:spPr>
          <a:xfrm>
            <a:off x="10041584" y="1212137"/>
            <a:ext cx="15757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bg1"/>
                </a:solidFill>
              </a:rPr>
              <a:t>S6-222010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7" r:id="rId1"/>
    <p:sldLayoutId id="2147485165" r:id="rId2"/>
    <p:sldLayoutId id="2147485166" r:id="rId3"/>
    <p:sldLayoutId id="2147485168" r:id="rId4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7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604589" y="2338950"/>
            <a:ext cx="8547940" cy="1470025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GB" sz="29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br>
              <a:rPr lang="en-GB" sz="2900" dirty="0"/>
            </a:br>
            <a:r>
              <a:rPr lang="en-US" sz="5300" b="1" dirty="0"/>
              <a:t>SA6#50-e Work Plan Review</a:t>
            </a:r>
            <a:endParaRPr lang="en-GB" sz="25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5123" name="Subtitle 6"/>
          <p:cNvSpPr>
            <a:spLocks noGrp="1"/>
          </p:cNvSpPr>
          <p:nvPr>
            <p:ph type="subTitle" idx="1"/>
          </p:nvPr>
        </p:nvSpPr>
        <p:spPr>
          <a:xfrm>
            <a:off x="2832847" y="4119284"/>
            <a:ext cx="6400800" cy="1147482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1800" dirty="0"/>
            </a:br>
            <a:r>
              <a:rPr lang="en-US" altLang="en-US" sz="2400" dirty="0">
                <a:latin typeface="Arial" panose="020B0604020202020204" pitchFamily="34" charset="0"/>
              </a:rPr>
              <a:t>Alan Soloway (Qualcomm)</a:t>
            </a:r>
          </a:p>
          <a:p>
            <a:pPr>
              <a:lnSpc>
                <a:spcPct val="80000"/>
              </a:lnSpc>
            </a:pPr>
            <a:r>
              <a:rPr lang="en-US" altLang="en-US" sz="2000" dirty="0">
                <a:latin typeface="Arial" panose="020B0604020202020204" pitchFamily="34" charset="0"/>
              </a:rPr>
              <a:t>SA6 Chair</a:t>
            </a:r>
          </a:p>
        </p:txBody>
      </p:sp>
    </p:spTree>
    <p:extLst>
      <p:ext uri="{BB962C8B-B14F-4D97-AF65-F5344CB8AC3E}">
        <p14:creationId xmlns:p14="http://schemas.microsoft.com/office/powerpoint/2010/main" val="4224147803"/>
      </p:ext>
    </p:extLst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>
          <a:xfrm>
            <a:off x="838200" y="93920"/>
            <a:ext cx="10515600" cy="1325563"/>
          </a:xfrm>
        </p:spPr>
        <p:txBody>
          <a:bodyPr/>
          <a:lstStyle/>
          <a:p>
            <a:r>
              <a:rPr lang="en-US" altLang="en-US" dirty="0"/>
              <a:t>Overview: Ongoing Studies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90805622"/>
              </p:ext>
            </p:extLst>
          </p:nvPr>
        </p:nvGraphicFramePr>
        <p:xfrm>
          <a:off x="158285" y="1620093"/>
          <a:ext cx="11340608" cy="4175470"/>
        </p:xfrm>
        <a:graphic>
          <a:graphicData uri="http://schemas.openxmlformats.org/drawingml/2006/table">
            <a:tbl>
              <a:tblPr firstRow="1" bandRow="1">
                <a:tableStyleId>{2A488322-F2BA-4B5B-9748-0D474271808F}</a:tableStyleId>
              </a:tblPr>
              <a:tblGrid>
                <a:gridCol w="295367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7322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312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1491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1825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30399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2333429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613695">
                <a:tc>
                  <a:txBody>
                    <a:bodyPr/>
                    <a:lstStyle/>
                    <a:p>
                      <a:r>
                        <a:rPr lang="en-US" sz="1800" baseline="0" dirty="0"/>
                        <a:t>Study Item</a:t>
                      </a:r>
                      <a:endParaRPr lang="en-US" sz="18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WI Code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SID Approved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/>
                        <a:t>SA#96-e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/>
                        <a:t>SA6#49-Bis-e/50-e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Target</a:t>
                      </a:r>
                      <a:br>
                        <a:rPr lang="en-US" sz="1800" dirty="0"/>
                      </a:br>
                      <a:r>
                        <a:rPr lang="en-US" sz="1800" baseline="0" dirty="0"/>
                        <a:t>Completion</a:t>
                      </a:r>
                      <a:endParaRPr lang="en-US" sz="18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Remarks</a:t>
                      </a: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83007">
                <a:tc>
                  <a:txBody>
                    <a:bodyPr/>
                    <a:lstStyle/>
                    <a:p>
                      <a:r>
                        <a:rPr lang="en-IN" sz="1600" b="0" dirty="0">
                          <a:solidFill>
                            <a:schemeClr val="tx1"/>
                          </a:solidFill>
                        </a:rPr>
                        <a:t>Study on sharing of administrative configuration between interconnected MC service systems 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1" dirty="0" err="1"/>
                        <a:t>FS_MCShAC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/>
                        <a:t>SA#94</a:t>
                      </a:r>
                      <a:endParaRPr lang="en-US" sz="1600" dirty="0"/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(12/2021)</a:t>
                      </a:r>
                      <a:endParaRPr lang="en-US" sz="1600" b="0" dirty="0">
                        <a:solidFill>
                          <a:srgbClr val="FF0000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dirty="0"/>
                        <a:t>25%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/>
                        <a:t>25%/25%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>
                          <a:solidFill>
                            <a:schemeClr val="tx1"/>
                          </a:solidFill>
                        </a:rPr>
                        <a:t>SA#99 </a:t>
                      </a:r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(03/2023)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baseline="0" dirty="0">
                        <a:solidFill>
                          <a:srgbClr val="0066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2492310896"/>
                  </a:ext>
                </a:extLst>
              </a:tr>
              <a:tr h="583007">
                <a:tc>
                  <a:txBody>
                    <a:bodyPr/>
                    <a:lstStyle/>
                    <a:p>
                      <a:r>
                        <a:rPr lang="en-IN" sz="1600" b="0" dirty="0">
                          <a:solidFill>
                            <a:schemeClr val="tx1"/>
                          </a:solidFill>
                        </a:rPr>
                        <a:t>Study on Mission Critical Ad hoc Group Communications Support for Mission Critical Services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FS_MCAHGC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/>
                        <a:t>SA#94</a:t>
                      </a:r>
                      <a:endParaRPr lang="en-US" sz="1600" dirty="0"/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(12/2021)</a:t>
                      </a:r>
                      <a:endParaRPr lang="en-US" sz="1600" b="0" dirty="0">
                        <a:solidFill>
                          <a:srgbClr val="FF0000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dirty="0"/>
                        <a:t>75%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85%/90%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>
                          <a:solidFill>
                            <a:schemeClr val="tx1"/>
                          </a:solidFill>
                        </a:rPr>
                        <a:t>SA#97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(09/2022)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baseline="0" dirty="0">
                        <a:solidFill>
                          <a:srgbClr val="0066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2981665877"/>
                  </a:ext>
                </a:extLst>
              </a:tr>
              <a:tr h="583007">
                <a:tc>
                  <a:txBody>
                    <a:bodyPr/>
                    <a:lstStyle/>
                    <a:p>
                      <a:r>
                        <a:rPr lang="en-IN" sz="1600" b="0" dirty="0">
                          <a:solidFill>
                            <a:schemeClr val="tx1"/>
                          </a:solidFill>
                        </a:rPr>
                        <a:t>Study on Network Slice Capability Exposure for Application Layer Enablement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FS_NSCALE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/>
                        <a:t>SA#91</a:t>
                      </a:r>
                      <a:endParaRPr lang="en-US" sz="1600" dirty="0"/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(03/2021)</a:t>
                      </a:r>
                      <a:endParaRPr lang="en-US" sz="1600" b="0" dirty="0">
                        <a:solidFill>
                          <a:srgbClr val="FF0000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/>
                        <a:t>85%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90%/95%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0">
                          <a:solidFill>
                            <a:schemeClr val="tx1"/>
                          </a:solidFill>
                        </a:rPr>
                        <a:t>SA#96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en-US" sz="1600" b="0" dirty="0">
                          <a:solidFill>
                            <a:schemeClr val="tx1"/>
                          </a:solidFill>
                        </a:rPr>
                        <a:t>(06/2022)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baseline="0" dirty="0">
                          <a:solidFill>
                            <a:srgbClr val="0066FF"/>
                          </a:solidFill>
                          <a:latin typeface="+mn-lt"/>
                          <a:ea typeface="+mn-ea"/>
                          <a:cs typeface="+mn-cs"/>
                        </a:rPr>
                        <a:t>Sent for Approval to SA#97</a:t>
                      </a: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83007">
                <a:tc>
                  <a:txBody>
                    <a:bodyPr/>
                    <a:lstStyle/>
                    <a:p>
                      <a:r>
                        <a:rPr lang="en-IN" sz="1600" dirty="0"/>
                        <a:t>Study on application enablement aspects for subscriber-aware NB API access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FS_SNAAPP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SA#92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(06/2021)</a:t>
                      </a:r>
                      <a:endParaRPr lang="en-US" sz="1600" b="0" dirty="0">
                        <a:solidFill>
                          <a:srgbClr val="FF0000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/>
                        <a:t>85%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85%/90%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SA#96</a:t>
                      </a:r>
                    </a:p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(06/2022)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baseline="0" dirty="0">
                        <a:solidFill>
                          <a:srgbClr val="0066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88694012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12542430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>
          <a:xfrm>
            <a:off x="838200" y="93920"/>
            <a:ext cx="10515600" cy="1325563"/>
          </a:xfrm>
        </p:spPr>
        <p:txBody>
          <a:bodyPr/>
          <a:lstStyle/>
          <a:p>
            <a:r>
              <a:rPr lang="en-US" altLang="en-US" dirty="0"/>
              <a:t>Overview: Ongoing Studies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53458861"/>
              </p:ext>
            </p:extLst>
          </p:nvPr>
        </p:nvGraphicFramePr>
        <p:xfrm>
          <a:off x="216556" y="1629061"/>
          <a:ext cx="11182067" cy="3565870"/>
        </p:xfrm>
        <a:graphic>
          <a:graphicData uri="http://schemas.openxmlformats.org/drawingml/2006/table">
            <a:tbl>
              <a:tblPr firstRow="1" bandRow="1">
                <a:tableStyleId>{2A488322-F2BA-4B5B-9748-0D474271808F}</a:tableStyleId>
              </a:tblPr>
              <a:tblGrid>
                <a:gridCol w="28488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725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1910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7076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7049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28847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220712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565922">
                <a:tc>
                  <a:txBody>
                    <a:bodyPr/>
                    <a:lstStyle/>
                    <a:p>
                      <a:r>
                        <a:rPr lang="en-US" sz="1800" baseline="0" dirty="0"/>
                        <a:t>Study Item</a:t>
                      </a:r>
                      <a:endParaRPr lang="en-US" sz="18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WI Code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SID Approved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/>
                        <a:t>SA#96-e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/>
                        <a:t>SA6#49-Bis-e/50-e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Target</a:t>
                      </a:r>
                      <a:br>
                        <a:rPr lang="en-US" sz="1800" dirty="0"/>
                      </a:br>
                      <a:r>
                        <a:rPr lang="en-US" sz="1800" baseline="0" dirty="0"/>
                        <a:t>Completion</a:t>
                      </a:r>
                      <a:endParaRPr lang="en-US" sz="18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Remarks</a:t>
                      </a: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24464">
                <a:tc>
                  <a:txBody>
                    <a:bodyPr/>
                    <a:lstStyle/>
                    <a:p>
                      <a:r>
                        <a:rPr lang="en-IN" sz="1600" dirty="0"/>
                        <a:t>Study on Application Capability Exposure for </a:t>
                      </a:r>
                      <a:r>
                        <a:rPr lang="en-IN" sz="1600" dirty="0" err="1"/>
                        <a:t>IoT</a:t>
                      </a:r>
                      <a:r>
                        <a:rPr lang="en-IN" sz="1600" dirty="0"/>
                        <a:t> Platforms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FS_ACE_IOT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/>
                        <a:t>SA#92</a:t>
                      </a:r>
                      <a:endParaRPr lang="en-US" sz="1600" dirty="0"/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(06/2021)</a:t>
                      </a:r>
                      <a:endParaRPr lang="en-US" sz="1600" b="0" dirty="0">
                        <a:solidFill>
                          <a:srgbClr val="FF0000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/>
                        <a:t>60%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60%/75%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>
                          <a:solidFill>
                            <a:schemeClr val="tx1"/>
                          </a:solidFill>
                        </a:rPr>
                        <a:t>SA#97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(09/2022)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baseline="0" dirty="0">
                          <a:solidFill>
                            <a:srgbClr val="0066FF"/>
                          </a:solidFill>
                          <a:latin typeface="+mn-lt"/>
                          <a:ea typeface="+mn-ea"/>
                          <a:cs typeface="+mn-cs"/>
                        </a:rPr>
                        <a:t>Sent for Information to SA#97</a:t>
                      </a: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61426743"/>
                  </a:ext>
                </a:extLst>
              </a:tr>
              <a:tr h="524464">
                <a:tc>
                  <a:txBody>
                    <a:bodyPr/>
                    <a:lstStyle/>
                    <a:p>
                      <a:r>
                        <a:rPr lang="en-IN" sz="1600" dirty="0"/>
                        <a:t>Study on 5G-enabled fused location service capability exposure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FS_5GFLS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/>
                        <a:t>SA#92</a:t>
                      </a:r>
                      <a:endParaRPr lang="en-US" sz="1600" dirty="0"/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(06/2021)</a:t>
                      </a:r>
                      <a:endParaRPr lang="en-US" sz="1600" b="0" dirty="0">
                        <a:solidFill>
                          <a:srgbClr val="FF0000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/>
                        <a:t>55%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55%/75%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>
                          <a:solidFill>
                            <a:schemeClr val="tx1"/>
                          </a:solidFill>
                        </a:rPr>
                        <a:t>SA#97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(09/2022)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400" kern="1200" baseline="0" dirty="0">
                          <a:solidFill>
                            <a:srgbClr val="0066FF"/>
                          </a:solidFill>
                          <a:latin typeface="+mn-lt"/>
                          <a:ea typeface="+mn-ea"/>
                          <a:cs typeface="+mn-cs"/>
                        </a:rPr>
                        <a:t>Capture status in SA6 report, Send for information and Approval to SA#98</a:t>
                      </a: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984749640"/>
                  </a:ext>
                </a:extLst>
              </a:tr>
              <a:tr h="524464">
                <a:tc>
                  <a:txBody>
                    <a:bodyPr/>
                    <a:lstStyle/>
                    <a:p>
                      <a:r>
                        <a:rPr lang="en-IN" sz="1600" dirty="0"/>
                        <a:t>Study on enhanced Application Architecture for enabling Edge Applications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1" dirty="0" err="1"/>
                        <a:t>FS_eEDGEAPP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/>
                        <a:t>SA#92</a:t>
                      </a:r>
                      <a:endParaRPr lang="en-US" sz="1600" dirty="0"/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(06/2021)</a:t>
                      </a:r>
                      <a:endParaRPr lang="en-US" sz="1600" b="0" dirty="0">
                        <a:solidFill>
                          <a:srgbClr val="FF0000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/>
                        <a:t>75%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85%/90%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>
                          <a:solidFill>
                            <a:schemeClr val="tx1"/>
                          </a:solidFill>
                        </a:rPr>
                        <a:t>SA#96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(06/2022)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baseline="0" dirty="0">
                        <a:solidFill>
                          <a:srgbClr val="0066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24464">
                <a:tc>
                  <a:txBody>
                    <a:bodyPr/>
                    <a:lstStyle/>
                    <a:p>
                      <a:r>
                        <a:rPr lang="en-IN" sz="1600" dirty="0"/>
                        <a:t>Study on enhanced architecture for UAS Applications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1" dirty="0" err="1"/>
                        <a:t>FS_eUASAPP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/>
                        <a:t>SA#93</a:t>
                      </a:r>
                      <a:endParaRPr lang="en-US" sz="1600" dirty="0"/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(09/2021)</a:t>
                      </a:r>
                      <a:endParaRPr lang="en-US" sz="1600" b="0" dirty="0">
                        <a:solidFill>
                          <a:srgbClr val="FF0000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/>
                        <a:t>50%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50%/80%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0">
                          <a:solidFill>
                            <a:schemeClr val="tx1"/>
                          </a:solidFill>
                        </a:rPr>
                        <a:t>SA#97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en-US" sz="1600" b="0" dirty="0">
                          <a:solidFill>
                            <a:schemeClr val="tx1"/>
                          </a:solidFill>
                        </a:rPr>
                        <a:t>(09/2022)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baseline="0" dirty="0">
                          <a:solidFill>
                            <a:srgbClr val="0066FF"/>
                          </a:solidFill>
                          <a:latin typeface="+mn-lt"/>
                          <a:ea typeface="+mn-ea"/>
                          <a:cs typeface="+mn-cs"/>
                        </a:rPr>
                        <a:t>Sent for Information to SA#97</a:t>
                      </a: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5329058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>
          <a:xfrm>
            <a:off x="838200" y="93920"/>
            <a:ext cx="10515600" cy="1325563"/>
          </a:xfrm>
        </p:spPr>
        <p:txBody>
          <a:bodyPr/>
          <a:lstStyle/>
          <a:p>
            <a:r>
              <a:rPr lang="en-US" altLang="en-US" dirty="0"/>
              <a:t>Overview: Ongoing Studies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71057079"/>
              </p:ext>
            </p:extLst>
          </p:nvPr>
        </p:nvGraphicFramePr>
        <p:xfrm>
          <a:off x="265862" y="1624577"/>
          <a:ext cx="11034150" cy="3565870"/>
        </p:xfrm>
        <a:graphic>
          <a:graphicData uri="http://schemas.openxmlformats.org/drawingml/2006/table">
            <a:tbl>
              <a:tblPr firstRow="1" bandRow="1">
                <a:tableStyleId>{2A488322-F2BA-4B5B-9748-0D474271808F}</a:tableStyleId>
              </a:tblPr>
              <a:tblGrid>
                <a:gridCol w="28111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5771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2075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5845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8907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33003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206694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565922">
                <a:tc>
                  <a:txBody>
                    <a:bodyPr/>
                    <a:lstStyle/>
                    <a:p>
                      <a:r>
                        <a:rPr lang="en-US" sz="1800" baseline="0" dirty="0"/>
                        <a:t>Study Item</a:t>
                      </a:r>
                      <a:endParaRPr lang="en-US" sz="18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WI Code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SID Approved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/>
                        <a:t>SA#96-e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/>
                        <a:t>SA6#49-Bis-e/50-e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Target</a:t>
                      </a:r>
                      <a:br>
                        <a:rPr lang="en-US" sz="1800" dirty="0"/>
                      </a:br>
                      <a:r>
                        <a:rPr lang="en-US" sz="1800" baseline="0" dirty="0"/>
                        <a:t>Completion</a:t>
                      </a:r>
                      <a:endParaRPr lang="en-US" sz="18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Remarks</a:t>
                      </a: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24464">
                <a:tc>
                  <a:txBody>
                    <a:bodyPr/>
                    <a:lstStyle/>
                    <a:p>
                      <a:r>
                        <a:rPr lang="en-IN" sz="1600" dirty="0"/>
                        <a:t>Study on SEAL data delivery enabler for vertical applications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FS_SEALDD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/>
                        <a:t>SA#93</a:t>
                      </a:r>
                      <a:endParaRPr lang="en-US" sz="1600" dirty="0"/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(09/2021)</a:t>
                      </a:r>
                      <a:endParaRPr lang="en-US" sz="1600" b="0" dirty="0">
                        <a:solidFill>
                          <a:srgbClr val="FF0000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/>
                        <a:t>60%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65%/85%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SA#97</a:t>
                      </a:r>
                      <a:endParaRPr lang="en-US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en-US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(09/2022)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baseline="0" dirty="0">
                          <a:solidFill>
                            <a:srgbClr val="0066FF"/>
                          </a:solidFill>
                          <a:latin typeface="+mn-lt"/>
                          <a:ea typeface="+mn-ea"/>
                          <a:cs typeface="+mn-cs"/>
                        </a:rPr>
                        <a:t>Sent for Information to SA#97</a:t>
                      </a: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2308088173"/>
                  </a:ext>
                </a:extLst>
              </a:tr>
              <a:tr h="524464">
                <a:tc>
                  <a:txBody>
                    <a:bodyPr/>
                    <a:lstStyle/>
                    <a:p>
                      <a:r>
                        <a:rPr lang="en-IN" sz="1600" dirty="0"/>
                        <a:t>Study on enhancements to application layer support for V2X services; Phase 2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FS_eV2XAPP2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/>
                        <a:t>SA#93</a:t>
                      </a:r>
                      <a:endParaRPr lang="en-US" sz="1600" dirty="0"/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(09/2021)</a:t>
                      </a:r>
                      <a:endParaRPr lang="en-US" sz="1600" b="0" dirty="0">
                        <a:solidFill>
                          <a:srgbClr val="FF0000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/>
                        <a:t>65%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75%/85%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SA#97</a:t>
                      </a:r>
                      <a:endParaRPr lang="en-US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en-US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(09/2022)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baseline="0" dirty="0">
                        <a:solidFill>
                          <a:srgbClr val="0066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2063027474"/>
                  </a:ext>
                </a:extLst>
              </a:tr>
              <a:tr h="524464">
                <a:tc>
                  <a:txBody>
                    <a:bodyPr/>
                    <a:lstStyle/>
                    <a:p>
                      <a:r>
                        <a:rPr lang="en-IN" sz="1600" b="0" dirty="0">
                          <a:solidFill>
                            <a:schemeClr val="tx1"/>
                          </a:solidFill>
                        </a:rPr>
                        <a:t>Study on Application Data Analytics Enablement Service 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FS_ADAES 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/>
                        <a:t>SA#94</a:t>
                      </a:r>
                      <a:endParaRPr lang="en-US" sz="1600" dirty="0"/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(12/2021)</a:t>
                      </a:r>
                      <a:endParaRPr lang="en-US" sz="1600" b="0" dirty="0">
                        <a:solidFill>
                          <a:srgbClr val="FF0000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dirty="0"/>
                        <a:t>55%</a:t>
                      </a:r>
                    </a:p>
                    <a:p>
                      <a:pPr algn="ctr"/>
                      <a:endParaRPr lang="en-US" sz="1600" b="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75%/95%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>
                          <a:solidFill>
                            <a:schemeClr val="tx1"/>
                          </a:solidFill>
                        </a:rPr>
                        <a:t>SA#97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(09/2022)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baseline="0" dirty="0">
                          <a:solidFill>
                            <a:srgbClr val="0066FF"/>
                          </a:solidFill>
                          <a:latin typeface="+mn-lt"/>
                          <a:ea typeface="+mn-ea"/>
                          <a:cs typeface="+mn-cs"/>
                        </a:rPr>
                        <a:t>Sent for Approval to SA#97</a:t>
                      </a: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24464">
                <a:tc>
                  <a:txBody>
                    <a:bodyPr/>
                    <a:lstStyle/>
                    <a:p>
                      <a:r>
                        <a:rPr lang="en-IN" sz="1600" b="0" dirty="0">
                          <a:solidFill>
                            <a:schemeClr val="tx1"/>
                          </a:solidFill>
                        </a:rPr>
                        <a:t>Study on Application layer support for Personal </a:t>
                      </a:r>
                      <a:r>
                        <a:rPr lang="en-IN" sz="1600" b="0" dirty="0" err="1">
                          <a:solidFill>
                            <a:schemeClr val="tx1"/>
                          </a:solidFill>
                        </a:rPr>
                        <a:t>IoT</a:t>
                      </a:r>
                      <a:r>
                        <a:rPr lang="en-IN" sz="1600" b="0" dirty="0">
                          <a:solidFill>
                            <a:schemeClr val="tx1"/>
                          </a:solidFill>
                        </a:rPr>
                        <a:t> and Residential Networks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FS_PINAPP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/>
                        <a:t>SA#94</a:t>
                      </a:r>
                      <a:endParaRPr lang="en-US" sz="1600" dirty="0"/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(12/2021)</a:t>
                      </a:r>
                      <a:endParaRPr lang="en-US" sz="1600" b="0" dirty="0">
                        <a:solidFill>
                          <a:srgbClr val="FF0000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dirty="0"/>
                        <a:t>40%</a:t>
                      </a:r>
                    </a:p>
                    <a:p>
                      <a:pPr algn="ctr"/>
                      <a:endParaRPr lang="en-US" sz="1600" b="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50%/60%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>
                          <a:solidFill>
                            <a:schemeClr val="tx1"/>
                          </a:solidFill>
                        </a:rPr>
                        <a:t>SA#97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(09/2022)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400" kern="1200" baseline="0" dirty="0">
                          <a:solidFill>
                            <a:srgbClr val="0066FF"/>
                          </a:solidFill>
                          <a:latin typeface="+mn-lt"/>
                          <a:ea typeface="+mn-ea"/>
                          <a:cs typeface="+mn-cs"/>
                        </a:rPr>
                        <a:t>Capture status in SA6 report, Send for information and Approval to SA#98</a:t>
                      </a: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6022195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>
          <a:xfrm>
            <a:off x="838200" y="93920"/>
            <a:ext cx="10515600" cy="1325563"/>
          </a:xfrm>
        </p:spPr>
        <p:txBody>
          <a:bodyPr/>
          <a:lstStyle/>
          <a:p>
            <a:r>
              <a:rPr lang="en-US" altLang="en-US" dirty="0"/>
              <a:t>Overview: Rel-18 Work-Items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25431722"/>
              </p:ext>
            </p:extLst>
          </p:nvPr>
        </p:nvGraphicFramePr>
        <p:xfrm>
          <a:off x="185179" y="1593201"/>
          <a:ext cx="11204480" cy="4358234"/>
        </p:xfrm>
        <a:graphic>
          <a:graphicData uri="http://schemas.openxmlformats.org/drawingml/2006/table">
            <a:tbl>
              <a:tblPr firstRow="1" bandRow="1">
                <a:tableStyleId>{2A488322-F2BA-4B5B-9748-0D474271808F}</a:tableStyleId>
              </a:tblPr>
              <a:tblGrid>
                <a:gridCol w="285456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0356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2492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9581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1616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31222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209721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565922">
                <a:tc>
                  <a:txBody>
                    <a:bodyPr/>
                    <a:lstStyle/>
                    <a:p>
                      <a:r>
                        <a:rPr lang="en-US" sz="1800" baseline="0" dirty="0"/>
                        <a:t>Study Item</a:t>
                      </a:r>
                      <a:endParaRPr lang="en-US" sz="18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WI Code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WID Approved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/>
                        <a:t>SA#96-e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/>
                        <a:t>SA6#49-Bis-e/50-e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Target</a:t>
                      </a:r>
                      <a:br>
                        <a:rPr lang="en-US" sz="1800" dirty="0"/>
                      </a:br>
                      <a:r>
                        <a:rPr lang="en-US" sz="1800" baseline="0" dirty="0"/>
                        <a:t>Completion</a:t>
                      </a:r>
                      <a:endParaRPr lang="en-US" sz="18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Remarks</a:t>
                      </a: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06345">
                <a:tc>
                  <a:txBody>
                    <a:bodyPr/>
                    <a:lstStyle/>
                    <a:p>
                      <a:r>
                        <a:rPr lang="en-IN" sz="1600" dirty="0"/>
                        <a:t>Mission Critical Services over 5MBS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MCOver5MBS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/>
                        <a:t>SA#93</a:t>
                      </a:r>
                      <a:endParaRPr lang="en-US" sz="1600" dirty="0"/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(09/2021)</a:t>
                      </a:r>
                      <a:endParaRPr lang="en-US" sz="1600" b="0" dirty="0">
                        <a:solidFill>
                          <a:srgbClr val="FF0000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/>
                        <a:t>85%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/>
                        <a:t>95%/98%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/>
                        <a:t>SA#95</a:t>
                      </a:r>
                      <a:endParaRPr lang="en-US" sz="1600" dirty="0"/>
                    </a:p>
                    <a:p>
                      <a:r>
                        <a:rPr lang="en-US" sz="1600" dirty="0"/>
                        <a:t>(03/2022)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baseline="0" dirty="0">
                        <a:solidFill>
                          <a:srgbClr val="0066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06345">
                <a:tc>
                  <a:txBody>
                    <a:bodyPr/>
                    <a:lstStyle/>
                    <a:p>
                      <a:r>
                        <a:rPr lang="en-IN" sz="1600" b="0" dirty="0">
                          <a:solidFill>
                            <a:schemeClr val="tx1"/>
                          </a:solidFill>
                        </a:rPr>
                        <a:t>Mission Critical Services over 5GProSe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MCOver5GProSe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/>
                        <a:t>SA#94</a:t>
                      </a:r>
                      <a:endParaRPr lang="en-US" sz="1600" dirty="0"/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(12/2021)</a:t>
                      </a:r>
                      <a:endParaRPr lang="en-US" sz="1600" b="0" dirty="0">
                        <a:solidFill>
                          <a:srgbClr val="FF0000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/>
                        <a:t>87%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/>
                        <a:t>98%/100%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>
                          <a:solidFill>
                            <a:schemeClr val="tx1"/>
                          </a:solidFill>
                        </a:rPr>
                        <a:t>SA#99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(03/2023)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baseline="0" dirty="0">
                        <a:solidFill>
                          <a:srgbClr val="0066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845373662"/>
                  </a:ext>
                </a:extLst>
              </a:tr>
              <a:tr h="675749">
                <a:tc>
                  <a:txBody>
                    <a:bodyPr/>
                    <a:lstStyle/>
                    <a:p>
                      <a:r>
                        <a:rPr lang="en-IN" sz="1600" b="0" dirty="0">
                          <a:solidFill>
                            <a:schemeClr val="tx1"/>
                          </a:solidFill>
                        </a:rPr>
                        <a:t>Gateway UE function for Mission Critical Communication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MCGWUE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/>
                        <a:t>SA#93</a:t>
                      </a:r>
                      <a:endParaRPr lang="en-US" sz="1600" dirty="0"/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(09/2021)</a:t>
                      </a:r>
                      <a:endParaRPr lang="en-US" sz="1600" b="0" dirty="0">
                        <a:solidFill>
                          <a:srgbClr val="FF0000"/>
                        </a:solidFill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b="0" dirty="0">
                        <a:solidFill>
                          <a:srgbClr val="FF0000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/>
                        <a:t>90%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/>
                        <a:t>95%/100%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/>
                        <a:t>SA#96</a:t>
                      </a:r>
                      <a:endParaRPr lang="en-US" sz="1600" dirty="0"/>
                    </a:p>
                    <a:p>
                      <a:r>
                        <a:rPr lang="en-US" sz="1600" dirty="0"/>
                        <a:t>(06/2022)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kern="1200" dirty="0">
                        <a:solidFill>
                          <a:srgbClr val="0000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24464">
                <a:tc>
                  <a:txBody>
                    <a:bodyPr/>
                    <a:lstStyle/>
                    <a:p>
                      <a:r>
                        <a:rPr lang="en-IN" sz="1600" b="0" dirty="0">
                          <a:solidFill>
                            <a:schemeClr val="tx1"/>
                          </a:solidFill>
                        </a:rPr>
                        <a:t>Enhanced Mission Critical Push-to-talk architecture phase 4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enh4MCPTT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/>
                        <a:t>SA#94</a:t>
                      </a:r>
                      <a:endParaRPr lang="en-US" sz="1600" dirty="0"/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(12/2021)</a:t>
                      </a:r>
                      <a:endParaRPr lang="en-US" sz="1600" b="0" dirty="0">
                        <a:solidFill>
                          <a:srgbClr val="FF0000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/>
                        <a:t>30%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/>
                        <a:t>45%/55%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>
                          <a:solidFill>
                            <a:schemeClr val="tx1"/>
                          </a:solidFill>
                        </a:rPr>
                        <a:t>SA#99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(03/2023)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baseline="0" dirty="0">
                        <a:solidFill>
                          <a:srgbClr val="0066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4237271044"/>
                  </a:ext>
                </a:extLst>
              </a:tr>
              <a:tr h="524464">
                <a:tc>
                  <a:txBody>
                    <a:bodyPr/>
                    <a:lstStyle/>
                    <a:p>
                      <a:r>
                        <a:rPr lang="en-US" sz="1600" b="0" dirty="0">
                          <a:solidFill>
                            <a:schemeClr val="tx1"/>
                          </a:solidFill>
                        </a:rPr>
                        <a:t>Interconnection and Migration Aspects for Railways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IRail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/>
                        <a:t>SA#95</a:t>
                      </a:r>
                      <a:endParaRPr lang="en-US" sz="1600" dirty="0"/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(03/2022)</a:t>
                      </a:r>
                      <a:endParaRPr lang="en-US" sz="1600" b="0" dirty="0">
                        <a:solidFill>
                          <a:srgbClr val="FF0000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/>
                        <a:t>40%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/>
                        <a:t>50%/60%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SA#98</a:t>
                      </a:r>
                    </a:p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(12/2022)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kern="1200" dirty="0">
                        <a:solidFill>
                          <a:srgbClr val="0000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24464">
                <a:tc>
                  <a:txBody>
                    <a:bodyPr/>
                    <a:lstStyle/>
                    <a:p>
                      <a:r>
                        <a:rPr lang="en-IN" sz="1600" b="0" dirty="0">
                          <a:solidFill>
                            <a:schemeClr val="tx1"/>
                          </a:solidFill>
                        </a:rPr>
                        <a:t>Application layer support for Factories of the Future (FF)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FFAPP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/>
                        <a:t>SA#93</a:t>
                      </a:r>
                      <a:endParaRPr lang="en-US" sz="1600" dirty="0"/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(09/2021)</a:t>
                      </a:r>
                      <a:endParaRPr lang="en-US" sz="1600" b="0" dirty="0">
                        <a:solidFill>
                          <a:srgbClr val="FF0000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/>
                        <a:t>50%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55%/55%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>
                          <a:solidFill>
                            <a:schemeClr val="tx1"/>
                          </a:solidFill>
                        </a:rPr>
                        <a:t>SA#98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(12/2022)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kern="1200" dirty="0">
                        <a:solidFill>
                          <a:srgbClr val="0000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305544602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40643138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>
          <a:xfrm>
            <a:off x="838200" y="93920"/>
            <a:ext cx="10515600" cy="1325563"/>
          </a:xfrm>
        </p:spPr>
        <p:txBody>
          <a:bodyPr/>
          <a:lstStyle/>
          <a:p>
            <a:r>
              <a:rPr lang="en-US" altLang="en-US" dirty="0"/>
              <a:t>Overview: Rel-18 Work-Items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11041334"/>
              </p:ext>
            </p:extLst>
          </p:nvPr>
        </p:nvGraphicFramePr>
        <p:xfrm>
          <a:off x="185179" y="1593201"/>
          <a:ext cx="11204480" cy="4510692"/>
        </p:xfrm>
        <a:graphic>
          <a:graphicData uri="http://schemas.openxmlformats.org/drawingml/2006/table">
            <a:tbl>
              <a:tblPr firstRow="1" bandRow="1">
                <a:tableStyleId>{2A488322-F2BA-4B5B-9748-0D474271808F}</a:tableStyleId>
              </a:tblPr>
              <a:tblGrid>
                <a:gridCol w="285456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0356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687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7076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973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31222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209721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565922">
                <a:tc>
                  <a:txBody>
                    <a:bodyPr/>
                    <a:lstStyle/>
                    <a:p>
                      <a:r>
                        <a:rPr lang="en-US" sz="1800" baseline="0" dirty="0"/>
                        <a:t>Study Item</a:t>
                      </a:r>
                      <a:endParaRPr lang="en-US" sz="18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WI Code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WID Approved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/>
                        <a:t>SA#96-e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/>
                        <a:t>SA6#49-Bis-e/50-e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Target</a:t>
                      </a:r>
                      <a:br>
                        <a:rPr lang="en-US" sz="1800" dirty="0"/>
                      </a:br>
                      <a:r>
                        <a:rPr lang="en-US" sz="1800" baseline="0" dirty="0"/>
                        <a:t>Completion</a:t>
                      </a:r>
                      <a:endParaRPr lang="en-US" sz="18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Remarks</a:t>
                      </a: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24464">
                <a:tc>
                  <a:txBody>
                    <a:bodyPr/>
                    <a:lstStyle/>
                    <a:p>
                      <a:r>
                        <a:rPr lang="en-IN" sz="1600" b="0" dirty="0">
                          <a:solidFill>
                            <a:schemeClr val="tx1"/>
                          </a:solidFill>
                        </a:rPr>
                        <a:t>Enhanced Service Enabler Architecture Layer for Verticals Phase 2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eSEAL2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SA#94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(12/2021)</a:t>
                      </a:r>
                      <a:endParaRPr lang="en-US" sz="1600" b="0" dirty="0">
                        <a:solidFill>
                          <a:srgbClr val="FF0000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/>
                        <a:t>20%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25%/35%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SA#98</a:t>
                      </a:r>
                    </a:p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(12/2022)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baseline="0" dirty="0">
                        <a:solidFill>
                          <a:srgbClr val="0066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24464">
                <a:tc>
                  <a:txBody>
                    <a:bodyPr/>
                    <a:lstStyle/>
                    <a:p>
                      <a:r>
                        <a:rPr lang="en-US" sz="1600" b="0" dirty="0">
                          <a:solidFill>
                            <a:schemeClr val="tx1"/>
                          </a:solidFill>
                        </a:rPr>
                        <a:t>New WID on support of the MSGin5G Service phase 2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5GMARCH_Ph2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SA#95 </a:t>
                      </a:r>
                      <a:r>
                        <a:rPr lang="en-US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(03/2022)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30%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/>
                        <a:t>45%/55%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0">
                          <a:solidFill>
                            <a:schemeClr val="tx1"/>
                          </a:solidFill>
                        </a:rPr>
                        <a:t>SA#99 </a:t>
                      </a:r>
                      <a:r>
                        <a:rPr lang="en-US" sz="1600" b="0" dirty="0">
                          <a:solidFill>
                            <a:schemeClr val="tx1"/>
                          </a:solidFill>
                        </a:rPr>
                        <a:t>(03/2023)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baseline="0" dirty="0">
                        <a:solidFill>
                          <a:srgbClr val="0066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2840434128"/>
                  </a:ext>
                </a:extLst>
              </a:tr>
              <a:tr h="524464">
                <a:tc>
                  <a:txBody>
                    <a:bodyPr/>
                    <a:lstStyle/>
                    <a:p>
                      <a:r>
                        <a:rPr lang="en-US" sz="1600" b="0" dirty="0">
                          <a:solidFill>
                            <a:schemeClr val="tx1"/>
                          </a:solidFill>
                        </a:rPr>
                        <a:t>Application enablement aspects for subscriber-aware northbound API access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SNAAPP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SA#96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(06/2022)</a:t>
                      </a:r>
                      <a:endParaRPr lang="en-US" sz="1600" b="0" dirty="0">
                        <a:solidFill>
                          <a:srgbClr val="FF0000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/>
                        <a:t>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0%/0%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SA#99</a:t>
                      </a:r>
                    </a:p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(03/2023)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baseline="0" dirty="0">
                        <a:solidFill>
                          <a:srgbClr val="0066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2840973715"/>
                  </a:ext>
                </a:extLst>
              </a:tr>
              <a:tr h="524464">
                <a:tc>
                  <a:txBody>
                    <a:bodyPr/>
                    <a:lstStyle/>
                    <a:p>
                      <a:r>
                        <a:rPr lang="en-US" sz="1600" b="0" dirty="0">
                          <a:solidFill>
                            <a:schemeClr val="tx1"/>
                          </a:solidFill>
                        </a:rPr>
                        <a:t>Network Slice Capability Exposure for Application Layer Enablement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NSCALE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SA#96 (06/2022)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/>
                        <a:t>5%/10%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0">
                          <a:solidFill>
                            <a:schemeClr val="tx1"/>
                          </a:solidFill>
                        </a:rPr>
                        <a:t>SA#99 </a:t>
                      </a:r>
                      <a:r>
                        <a:rPr lang="en-US" sz="1600" b="0" dirty="0">
                          <a:solidFill>
                            <a:schemeClr val="tx1"/>
                          </a:solidFill>
                        </a:rPr>
                        <a:t>(03/2023)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baseline="0" dirty="0">
                        <a:solidFill>
                          <a:srgbClr val="0066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3993390945"/>
                  </a:ext>
                </a:extLst>
              </a:tr>
              <a:tr h="524464">
                <a:tc>
                  <a:txBody>
                    <a:bodyPr/>
                    <a:lstStyle/>
                    <a:p>
                      <a:r>
                        <a:rPr lang="en-US" sz="1600" b="0" dirty="0">
                          <a:solidFill>
                            <a:schemeClr val="tx1"/>
                          </a:solidFill>
                        </a:rPr>
                        <a:t>Application Architecture for enabling Edge Applications Phase 2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EDGEAPP_Ph2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SA#97 (09/2022)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NA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NA/5%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0" dirty="0">
                          <a:solidFill>
                            <a:schemeClr val="tx1"/>
                          </a:solidFill>
                        </a:rPr>
                        <a:t>SA#99 (03/2023)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baseline="0" dirty="0">
                        <a:solidFill>
                          <a:srgbClr val="0066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304951196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13388993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>
          <a:xfrm>
            <a:off x="838200" y="93920"/>
            <a:ext cx="10515600" cy="1325563"/>
          </a:xfrm>
        </p:spPr>
        <p:txBody>
          <a:bodyPr/>
          <a:lstStyle/>
          <a:p>
            <a:r>
              <a:rPr lang="en-US" altLang="en-US" dirty="0"/>
              <a:t>Overview: Rel-18 Work-Items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19860571"/>
              </p:ext>
            </p:extLst>
          </p:nvPr>
        </p:nvGraphicFramePr>
        <p:xfrm>
          <a:off x="185179" y="1593201"/>
          <a:ext cx="11204480" cy="1462924"/>
        </p:xfrm>
        <a:graphic>
          <a:graphicData uri="http://schemas.openxmlformats.org/drawingml/2006/table">
            <a:tbl>
              <a:tblPr firstRow="1" bandRow="1">
                <a:tableStyleId>{2A488322-F2BA-4B5B-9748-0D474271808F}</a:tableStyleId>
              </a:tblPr>
              <a:tblGrid>
                <a:gridCol w="285456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0356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687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7076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973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31222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209721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565922">
                <a:tc>
                  <a:txBody>
                    <a:bodyPr/>
                    <a:lstStyle/>
                    <a:p>
                      <a:r>
                        <a:rPr lang="en-US" sz="1800" baseline="0" dirty="0"/>
                        <a:t>Study Item</a:t>
                      </a:r>
                      <a:endParaRPr lang="en-US" sz="18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WI Code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WID Approved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/>
                        <a:t>SA#96-e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/>
                        <a:t>SA6#49-Bis-e/50-e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Target</a:t>
                      </a:r>
                      <a:br>
                        <a:rPr lang="en-US" sz="1800" dirty="0"/>
                      </a:br>
                      <a:r>
                        <a:rPr lang="en-US" sz="1800" baseline="0" dirty="0"/>
                        <a:t>Completion</a:t>
                      </a:r>
                      <a:endParaRPr lang="en-US" sz="18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Remarks</a:t>
                      </a: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24464">
                <a:tc>
                  <a:txBody>
                    <a:bodyPr/>
                    <a:lstStyle/>
                    <a:p>
                      <a:r>
                        <a:rPr lang="en-US" sz="1600" b="0" dirty="0">
                          <a:solidFill>
                            <a:schemeClr val="tx1"/>
                          </a:solidFill>
                        </a:rPr>
                        <a:t>Edge Application Standards in 3GPP and alignment with External Organizations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EDGEAPP_EXT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SA#96 (06/2022)</a:t>
                      </a:r>
                      <a:endParaRPr lang="en-US" sz="1600" b="0" dirty="0">
                        <a:solidFill>
                          <a:srgbClr val="FF0000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/>
                        <a:t>NA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NA/5%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SA#100</a:t>
                      </a:r>
                    </a:p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(06/2023)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baseline="0" dirty="0">
                        <a:solidFill>
                          <a:srgbClr val="0066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33440298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>
          <a:xfrm>
            <a:off x="838200" y="98402"/>
            <a:ext cx="10515600" cy="1325563"/>
          </a:xfrm>
        </p:spPr>
        <p:txBody>
          <a:bodyPr/>
          <a:lstStyle/>
          <a:p>
            <a:r>
              <a:rPr lang="en-GB" altLang="fr-FR" dirty="0"/>
              <a:t>Conference calls and other items</a:t>
            </a:r>
          </a:p>
        </p:txBody>
      </p:sp>
      <p:sp>
        <p:nvSpPr>
          <p:cNvPr id="19459" name="Content Placeholder 2"/>
          <p:cNvSpPr>
            <a:spLocks noGrp="1"/>
          </p:cNvSpPr>
          <p:nvPr>
            <p:ph idx="1"/>
          </p:nvPr>
        </p:nvSpPr>
        <p:spPr>
          <a:xfrm>
            <a:off x="352051" y="1590314"/>
            <a:ext cx="11382749" cy="4738776"/>
          </a:xfrm>
        </p:spPr>
        <p:txBody>
          <a:bodyPr/>
          <a:lstStyle/>
          <a:p>
            <a:pPr marL="354387" indent="-354387">
              <a:defRPr/>
            </a:pPr>
            <a:r>
              <a:rPr lang="en-GB" altLang="en-US" sz="2400" dirty="0"/>
              <a:t>Pre-SA6#51-e conference calls (Dates are TBD) – 1.5 hours in duration</a:t>
            </a:r>
            <a:endParaRPr lang="en-IN" altLang="en-US" dirty="0"/>
          </a:p>
          <a:p>
            <a:pPr marL="767839" lvl="1" indent="-295323">
              <a:defRPr/>
            </a:pPr>
            <a:r>
              <a:rPr lang="en-GB" altLang="en-US" sz="1800" dirty="0"/>
              <a:t>EDGEAPP – 2 meetings (1 for study, 1 for all topics)</a:t>
            </a:r>
          </a:p>
          <a:p>
            <a:pPr marL="767839" lvl="1" indent="-295323">
              <a:defRPr/>
            </a:pPr>
            <a:r>
              <a:rPr lang="en-GB" altLang="en-US" sz="1800" dirty="0"/>
              <a:t>ACE-IoT/PINAPP – 1 meeting</a:t>
            </a:r>
          </a:p>
          <a:p>
            <a:pPr marL="767839" lvl="1" indent="-295323">
              <a:defRPr/>
            </a:pPr>
            <a:r>
              <a:rPr lang="en-GB" altLang="en-US" sz="1800" dirty="0"/>
              <a:t>SNAAPP/5GFLS/FFAPP – 1 meeting</a:t>
            </a:r>
          </a:p>
          <a:p>
            <a:pPr marL="767839" lvl="1" indent="-295323">
              <a:defRPr/>
            </a:pPr>
            <a:r>
              <a:rPr lang="en-GB" altLang="en-US" sz="1800" dirty="0"/>
              <a:t>MCAHGC/MCPTT – 1 meeting</a:t>
            </a:r>
          </a:p>
          <a:p>
            <a:pPr marL="767839" lvl="1" indent="-295323">
              <a:defRPr/>
            </a:pPr>
            <a:r>
              <a:rPr lang="en-US" sz="180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MCShAC</a:t>
            </a:r>
            <a:r>
              <a:rPr lang="en-GB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 – 1</a:t>
            </a:r>
            <a:r>
              <a:rPr lang="en-GB" sz="1800" dirty="0">
                <a:latin typeface="Calibri" panose="020F0502020204030204" pitchFamily="34" charset="0"/>
                <a:ea typeface="Times New Roman" panose="02020603050405020304" pitchFamily="18" charset="0"/>
              </a:rPr>
              <a:t> </a:t>
            </a:r>
            <a:r>
              <a:rPr lang="en-GB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meeting</a:t>
            </a:r>
          </a:p>
          <a:p>
            <a:pPr marL="767839" lvl="1" indent="-295323">
              <a:defRPr/>
            </a:pPr>
            <a:r>
              <a:rPr lang="en-GB" altLang="en-US" sz="1800" dirty="0">
                <a:latin typeface="Calibri" panose="020F0502020204030204" pitchFamily="34" charset="0"/>
              </a:rPr>
              <a:t>SEAL/SEALDD – 1 meeting</a:t>
            </a:r>
          </a:p>
          <a:p>
            <a:pPr marL="767839" lvl="1" indent="-295323">
              <a:defRPr/>
            </a:pPr>
            <a:r>
              <a:rPr lang="en-GB" altLang="en-US" sz="1800" dirty="0"/>
              <a:t>Working Methods – 1 meetings</a:t>
            </a:r>
          </a:p>
          <a:p>
            <a:pPr marL="354387" indent="-354387">
              <a:defRPr/>
            </a:pPr>
            <a:r>
              <a:rPr lang="en-GB" altLang="en-US" sz="2400" dirty="0"/>
              <a:t>Rapporteurs to make the draft TRs/TSs available within one week</a:t>
            </a:r>
          </a:p>
          <a:p>
            <a:pPr marL="354387" indent="-354387">
              <a:defRPr/>
            </a:pPr>
            <a:r>
              <a:rPr lang="en-GB" altLang="en-US" sz="2400" dirty="0"/>
              <a:t>All pre-agreed/approved revisions MUST be in the inbox folder</a:t>
            </a:r>
          </a:p>
          <a:p>
            <a:pPr marL="354387" indent="-354387">
              <a:defRPr/>
            </a:pPr>
            <a:r>
              <a:rPr lang="en-GB" altLang="en-US" sz="2400" dirty="0"/>
              <a:t>Reminder: New Working Methods (NWM) training / Rel-19 Planning process</a:t>
            </a:r>
          </a:p>
        </p:txBody>
      </p:sp>
    </p:spTree>
    <p:extLst>
      <p:ext uri="{BB962C8B-B14F-4D97-AF65-F5344CB8AC3E}">
        <p14:creationId xmlns:p14="http://schemas.microsoft.com/office/powerpoint/2010/main" val="4221313708"/>
      </p:ext>
    </p:extLst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itle 1"/>
          <p:cNvSpPr>
            <a:spLocks noGrp="1"/>
          </p:cNvSpPr>
          <p:nvPr>
            <p:ph type="title"/>
          </p:nvPr>
        </p:nvSpPr>
        <p:spPr>
          <a:xfrm>
            <a:off x="2246779" y="3266328"/>
            <a:ext cx="6827838" cy="1143000"/>
          </a:xfrm>
        </p:spPr>
        <p:txBody>
          <a:bodyPr/>
          <a:lstStyle/>
          <a:p>
            <a:pPr algn="ctr"/>
            <a:r>
              <a:rPr lang="en-GB" altLang="fr-FR" sz="4800" dirty="0">
                <a:solidFill>
                  <a:srgbClr val="72AF2F"/>
                </a:solidFill>
              </a:rPr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2078828090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26780</TotalTime>
  <Words>1002</Words>
  <Application>Microsoft Office PowerPoint</Application>
  <PresentationFormat>Widescreen</PresentationFormat>
  <Paragraphs>256</Paragraphs>
  <Slides>9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4" baseType="lpstr">
      <vt:lpstr>Arial</vt:lpstr>
      <vt:lpstr>Calibri</vt:lpstr>
      <vt:lpstr>Calibri Light</vt:lpstr>
      <vt:lpstr>Times New Roman</vt:lpstr>
      <vt:lpstr>Office Theme</vt:lpstr>
      <vt:lpstr>   SA6#50-e Work Plan Review</vt:lpstr>
      <vt:lpstr>Overview: Ongoing Studies</vt:lpstr>
      <vt:lpstr>Overview: Ongoing Studies</vt:lpstr>
      <vt:lpstr>Overview: Ongoing Studies</vt:lpstr>
      <vt:lpstr>Overview: Rel-18 Work-Items</vt:lpstr>
      <vt:lpstr>Overview: Rel-18 Work-Items</vt:lpstr>
      <vt:lpstr>Overview: Rel-18 Work-Items</vt:lpstr>
      <vt:lpstr>Conference calls and other items</vt:lpstr>
      <vt:lpstr>Thank You!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Alan Soloway2</cp:lastModifiedBy>
  <cp:revision>2087</cp:revision>
  <dcterms:created xsi:type="dcterms:W3CDTF">2010-02-05T13:52:04Z</dcterms:created>
  <dcterms:modified xsi:type="dcterms:W3CDTF">2022-08-31T16:42:39Z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  <property fmtid="{D5CDD505-2E9C-101B-9397-08002B2CF9AE}" pid="3" name="NSCPROP_SA">
    <vt:lpwstr>C:\mySingle\TEMP\ETSI Webinar - Harmonizing Edge Computing Standards.pptx</vt:lpwstr>
  </property>
</Properties>
</file>