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1"/>
  </p:sldMasterIdLst>
  <p:notesMasterIdLst>
    <p:notesMasterId r:id="rId11"/>
  </p:notesMasterIdLst>
  <p:handoutMasterIdLst>
    <p:handoutMasterId r:id="rId12"/>
  </p:handoutMasterIdLst>
  <p:sldIdLst>
    <p:sldId id="528" r:id="rId2"/>
    <p:sldId id="555" r:id="rId3"/>
    <p:sldId id="548" r:id="rId4"/>
    <p:sldId id="549" r:id="rId5"/>
    <p:sldId id="551" r:id="rId6"/>
    <p:sldId id="554" r:id="rId7"/>
    <p:sldId id="550" r:id="rId8"/>
    <p:sldId id="537" r:id="rId9"/>
    <p:sldId id="545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85" userDrawn="1">
          <p15:clr>
            <a:srgbClr val="A4A3A4"/>
          </p15:clr>
        </p15:guide>
        <p15:guide id="2" pos="719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FF"/>
    <a:srgbClr val="3399FF"/>
    <a:srgbClr val="FFFFFF"/>
    <a:srgbClr val="EAEFF7"/>
    <a:srgbClr val="FF6600"/>
    <a:srgbClr val="1A4669"/>
    <a:srgbClr val="C6D254"/>
    <a:srgbClr val="B1D254"/>
    <a:srgbClr val="2A6EA8"/>
    <a:srgbClr val="0F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5" autoAdjust="0"/>
    <p:restoredTop sz="99112" autoAdjust="0"/>
  </p:normalViewPr>
  <p:slideViewPr>
    <p:cSldViewPr snapToGrid="0">
      <p:cViewPr varScale="1">
        <p:scale>
          <a:sx n="83" d="100"/>
          <a:sy n="83" d="100"/>
        </p:scale>
        <p:origin x="60" y="183"/>
      </p:cViewPr>
      <p:guideLst>
        <p:guide orient="horz" pos="1185"/>
        <p:guide pos="71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99782B-1646-48C5-B03C-2D29BD9909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2633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5440688-9C35-4353-934E-C9AE902375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99438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0275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46FE57-3F04-4823-B38D-EE8F3A94D2B1}" type="slidenum">
              <a:rPr lang="en-GB" altLang="en-US" sz="1200" smtClean="0">
                <a:latin typeface="Times New Roman" panose="02020603050405020304" pitchFamily="18" charset="0"/>
              </a:rPr>
              <a:pPr/>
              <a:t>1</a:t>
            </a:fld>
            <a:endParaRPr lang="en-GB" altLang="en-US" sz="12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329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44839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3477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41778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138740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255984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b="1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338644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defRPr/>
            </a:pPr>
            <a:fld id="{4F90773A-FBA2-44A3-9C23-E06B115DB1E3}" type="slidenum">
              <a:rPr lang="en-GB" altLang="en-US" sz="1400" smtClean="0">
                <a:latin typeface="Calibri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1072" y="6391922"/>
            <a:ext cx="29429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0" kern="120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3GPP SA6#49-Bis-e, 16 – 25 May</a:t>
            </a:r>
            <a:r>
              <a:rPr lang="en-GB" sz="1100" b="0" kern="1200" baseline="0" dirty="0">
                <a:solidFill>
                  <a:schemeClr val="tx1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 2022</a:t>
            </a:r>
            <a:endParaRPr lang="en-US" sz="1100" b="0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0041584" y="1212137"/>
            <a:ext cx="15757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S6-221502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7" r:id="rId1"/>
    <p:sldLayoutId id="2147485165" r:id="rId2"/>
    <p:sldLayoutId id="2147485166" r:id="rId3"/>
    <p:sldLayoutId id="2147485168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4589" y="2338950"/>
            <a:ext cx="8547940" cy="14700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29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2900" dirty="0"/>
            </a:br>
            <a:r>
              <a:rPr lang="en-US" sz="5300" b="1" dirty="0"/>
              <a:t>SA6#49-Bis-e Work Plan Review</a:t>
            </a:r>
            <a:endParaRPr lang="en-GB" sz="25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>
          <a:xfrm>
            <a:off x="2832847" y="4119284"/>
            <a:ext cx="6400800" cy="1147482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2400" dirty="0">
                <a:latin typeface="Arial" panose="020B0604020202020204" pitchFamily="34" charset="0"/>
              </a:rPr>
              <a:t>Alan Soloway (Qualcomm)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SA6 Chair</a:t>
            </a:r>
          </a:p>
        </p:txBody>
      </p:sp>
    </p:spTree>
    <p:extLst>
      <p:ext uri="{BB962C8B-B14F-4D97-AF65-F5344CB8AC3E}">
        <p14:creationId xmlns:p14="http://schemas.microsoft.com/office/powerpoint/2010/main" val="4224147803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>
                <a:solidFill>
                  <a:srgbClr val="72AF2F"/>
                </a:solidFill>
              </a:rPr>
              <a:t>Congrats to Basu</a:t>
            </a:r>
            <a:br>
              <a:rPr lang="en-GB" altLang="fr-FR" sz="4800" dirty="0">
                <a:solidFill>
                  <a:srgbClr val="72AF2F"/>
                </a:solidFill>
              </a:rPr>
            </a:br>
            <a:br>
              <a:rPr lang="en-GB" altLang="fr-FR" sz="4800" dirty="0">
                <a:solidFill>
                  <a:srgbClr val="72AF2F"/>
                </a:solidFill>
              </a:rPr>
            </a:br>
            <a:r>
              <a:rPr lang="en-GB" altLang="fr-FR" sz="4800" dirty="0">
                <a:solidFill>
                  <a:srgbClr val="72AF2F"/>
                </a:solidFill>
              </a:rPr>
              <a:t>Thank you to Manos</a:t>
            </a:r>
          </a:p>
        </p:txBody>
      </p:sp>
    </p:spTree>
    <p:extLst>
      <p:ext uri="{BB962C8B-B14F-4D97-AF65-F5344CB8AC3E}">
        <p14:creationId xmlns:p14="http://schemas.microsoft.com/office/powerpoint/2010/main" val="69241117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872908"/>
              </p:ext>
            </p:extLst>
          </p:nvPr>
        </p:nvGraphicFramePr>
        <p:xfrm>
          <a:off x="158285" y="1620093"/>
          <a:ext cx="11340608" cy="417547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953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3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9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8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3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334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3695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sharing of administrative configuration between interconnected MC service systems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FS_MCShAC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492310896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Mission Critical Ad hoc Group Communications Support for Mission Critical Services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FS_MCAHGC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981665877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Network Slice Capability Exposure for Application Layer Enablement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SA#91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007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enablement aspects for subscriber-aware NB API access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SA#96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886940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54243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739222"/>
              </p:ext>
            </p:extLst>
          </p:nvPr>
        </p:nvGraphicFramePr>
        <p:xfrm>
          <a:off x="216556" y="1629061"/>
          <a:ext cx="11182067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48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7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9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04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84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2071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Application Capability Exposure for </a:t>
                      </a:r>
                      <a:r>
                        <a:rPr lang="en-IN" sz="1600" dirty="0" err="1"/>
                        <a:t>IoT</a:t>
                      </a:r>
                      <a:r>
                        <a:rPr lang="en-IN" sz="1600" dirty="0"/>
                        <a:t> Platforms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FS_ACE_IOT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6142674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5G-enabled fused location service capability exposure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FS_5GFLS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98474964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Application Architecture for enabling Edge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FS_eEDGEAPP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SA#92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enhanced architecture for UAS Applications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FS_eUASAPP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29058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Ongoing Studies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167935"/>
              </p:ext>
            </p:extLst>
          </p:nvPr>
        </p:nvGraphicFramePr>
        <p:xfrm>
          <a:off x="265862" y="1624577"/>
          <a:ext cx="11034150" cy="344395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1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8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0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69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SEAL data delivery enabler for vertical applications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FS_SEALDD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65%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30808817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dirty="0"/>
                        <a:t>Study on enhancements to application layer support for V2X services;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FS_eV2XAPP2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65%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SA#97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(09/2022)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06302747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Data Analytics Enablement Service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FS_ADAES 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55%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75%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Study on Application layer support for Personal </a:t>
                      </a:r>
                      <a:r>
                        <a:rPr lang="en-IN" sz="1600" b="0" dirty="0" err="1">
                          <a:solidFill>
                            <a:schemeClr val="tx1"/>
                          </a:solidFill>
                        </a:rPr>
                        <a:t>IoT</a:t>
                      </a:r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 and Residential Networks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FS_PINAPP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/>
                        <a:t>40%</a:t>
                      </a:r>
                    </a:p>
                    <a:p>
                      <a:pPr algn="ctr"/>
                      <a:endParaRPr lang="en-US" sz="1600" b="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(09/2022)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2219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794109"/>
              </p:ext>
            </p:extLst>
          </p:nvPr>
        </p:nvGraphicFramePr>
        <p:xfrm>
          <a:off x="185179" y="1593201"/>
          <a:ext cx="11204480" cy="377917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4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61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dirty="0"/>
                        <a:t>Mission Critical Services over 5MBS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MCOver5MBS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345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Mission Critical Services over 5GProSe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MCOver5GProSe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87%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98%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845373662"/>
                  </a:ext>
                </a:extLst>
              </a:tr>
              <a:tr h="675749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Gateway UE function for Mission Critical Communication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MCGWUE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90%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95%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SA#96</a:t>
                      </a:r>
                      <a:endParaRPr lang="en-US" sz="1600" dirty="0"/>
                    </a:p>
                    <a:p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Mission Critical Push-to-talk architecture phase 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enh4MCPTT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SA#94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423727104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Interconnection and Migration Aspects for Railways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IRail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SA#95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(03/2022)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40%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64313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38200" y="93920"/>
            <a:ext cx="10515600" cy="1325563"/>
          </a:xfrm>
        </p:spPr>
        <p:txBody>
          <a:bodyPr/>
          <a:lstStyle/>
          <a:p>
            <a:r>
              <a:rPr lang="en-US" altLang="en-US" dirty="0"/>
              <a:t>Overview: Rel-18 Work-Items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092707"/>
              </p:ext>
            </p:extLst>
          </p:nvPr>
        </p:nvGraphicFramePr>
        <p:xfrm>
          <a:off x="185179" y="1593201"/>
          <a:ext cx="11204480" cy="4266852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54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3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0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73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2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972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5922">
                <a:tc>
                  <a:txBody>
                    <a:bodyPr/>
                    <a:lstStyle/>
                    <a:p>
                      <a:r>
                        <a:rPr lang="en-US" sz="1800" baseline="0" dirty="0"/>
                        <a:t>Study Item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 Code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WID Approved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SA#96-e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SA6#49-Bis-e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  <a:br>
                        <a:rPr lang="en-US" sz="1800" dirty="0"/>
                      </a:br>
                      <a:r>
                        <a:rPr lang="en-US" sz="1800" baseline="0" dirty="0"/>
                        <a:t>Completion</a:t>
                      </a:r>
                      <a:endParaRPr lang="en-US" sz="1800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Remarks</a:t>
                      </a: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Application layer support for Factories of the Future (FF)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FFAPP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/>
                        <a:t>SA#93</a:t>
                      </a:r>
                      <a:endParaRPr lang="en-US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(09/2021)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50%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SA#98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IN" sz="1600" b="0" dirty="0">
                          <a:solidFill>
                            <a:schemeClr val="tx1"/>
                          </a:solidFill>
                        </a:rPr>
                        <a:t>Enhanced Service Enabler Architecture Layer for Verticals Phase 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eSEAL2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(12/2021)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20%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25%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SA#98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(12/2022)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New WID on support of the MSGin5G Service phase 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5GMARCH_Ph2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SA#95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(03/2022)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45%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434128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Application enablement aspects for subscriber-aware northbound API access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SNAAPP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SA#96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(06/2022)</a:t>
                      </a:r>
                      <a:endParaRPr lang="en-US" sz="16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/>
                        <a:t>0%</a:t>
                      </a:r>
                      <a:endParaRPr lang="en-US" sz="1600" b="1" dirty="0"/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SA#99</a:t>
                      </a:r>
                    </a:p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(03/2023)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2840973715"/>
                  </a:ext>
                </a:extLst>
              </a:tr>
              <a:tr h="524464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Network Slice Capability Exposure for Application Layer Enablement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NSCALE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SA#96 (06/2022)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5%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r>
                        <a:rPr lang="en-US" sz="1600" b="0">
                          <a:solidFill>
                            <a:schemeClr val="tx1"/>
                          </a:solidFill>
                        </a:rPr>
                        <a:t>SA#99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(03/2023)</a:t>
                      </a:r>
                    </a:p>
                  </a:txBody>
                  <a:tcPr marL="91446" marR="91446" marT="45691" marB="4569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baseline="0" dirty="0">
                        <a:solidFill>
                          <a:srgbClr val="0066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val="3993390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338899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38200" y="98402"/>
            <a:ext cx="10515600" cy="1325563"/>
          </a:xfrm>
        </p:spPr>
        <p:txBody>
          <a:bodyPr/>
          <a:lstStyle/>
          <a:p>
            <a:r>
              <a:rPr lang="en-GB" altLang="fr-FR" dirty="0"/>
              <a:t>Conference calls and other items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2051" y="1590314"/>
            <a:ext cx="11382749" cy="4738776"/>
          </a:xfrm>
        </p:spPr>
        <p:txBody>
          <a:bodyPr/>
          <a:lstStyle/>
          <a:p>
            <a:pPr marL="354387" indent="-354387">
              <a:defRPr/>
            </a:pPr>
            <a:r>
              <a:rPr lang="en-GB" altLang="en-US" sz="2400" dirty="0"/>
              <a:t>Pre-SA6#49-Bis-e conference calls (Dates are TBD) – 1.5 hours in duration</a:t>
            </a:r>
            <a:endParaRPr lang="en-IN" altLang="en-US" dirty="0"/>
          </a:p>
          <a:p>
            <a:pPr marL="767839" lvl="1" indent="-295323">
              <a:defRPr/>
            </a:pPr>
            <a:r>
              <a:rPr lang="en-GB" altLang="en-US" sz="1800" dirty="0"/>
              <a:t>eEDGEAPP – 3 hours?</a:t>
            </a:r>
          </a:p>
          <a:p>
            <a:pPr marL="767839" lvl="1" indent="-295323">
              <a:defRPr/>
            </a:pPr>
            <a:r>
              <a:rPr lang="en-GB" altLang="en-US" sz="1800" dirty="0"/>
              <a:t>ACE-IoT – 1 hour</a:t>
            </a:r>
          </a:p>
          <a:p>
            <a:pPr marL="767839" lvl="1" indent="-295323">
              <a:defRPr/>
            </a:pPr>
            <a:r>
              <a:rPr lang="en-GB" altLang="en-US" sz="1800" dirty="0"/>
              <a:t>PINAPP – 1 hour</a:t>
            </a:r>
          </a:p>
          <a:p>
            <a:pPr marL="767839" lvl="1" indent="-295323">
              <a:defRPr/>
            </a:pPr>
            <a:r>
              <a:rPr lang="en-GB" altLang="en-US" sz="1800" dirty="0"/>
              <a:t>SNAAPP – 1 hour</a:t>
            </a:r>
          </a:p>
          <a:p>
            <a:pPr marL="767839" lvl="1" indent="-295323">
              <a:defRPr/>
            </a:pPr>
            <a:r>
              <a:rPr lang="en-GB" altLang="en-US" sz="1800" dirty="0"/>
              <a:t>MCAHGC – 1 hour</a:t>
            </a:r>
          </a:p>
          <a:p>
            <a:pPr marL="767839" lvl="1" indent="-295323">
              <a:defRPr/>
            </a:pPr>
            <a:r>
              <a:rPr lang="en-US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MCShAC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– 1 hour?</a:t>
            </a:r>
            <a:endParaRPr lang="en-GB" altLang="en-US" sz="1800" dirty="0"/>
          </a:p>
          <a:p>
            <a:pPr marL="767839" lvl="1" indent="-295323">
              <a:defRPr/>
            </a:pPr>
            <a:r>
              <a:rPr lang="en-GB" altLang="en-US" sz="1800" dirty="0"/>
              <a:t>Working Methods – 1.5 hours</a:t>
            </a:r>
          </a:p>
          <a:p>
            <a:pPr marL="354387" indent="-354387">
              <a:defRPr/>
            </a:pPr>
            <a:r>
              <a:rPr lang="en-GB" altLang="en-US" sz="2400" dirty="0"/>
              <a:t>Rapporteurs to make the draft TRs/TSs available within one week</a:t>
            </a:r>
          </a:p>
          <a:p>
            <a:pPr marL="354387" indent="-354387">
              <a:defRPr/>
            </a:pPr>
            <a:r>
              <a:rPr lang="en-GB" altLang="en-US" sz="2400" dirty="0"/>
              <a:t>All pre-agreed/approved revisions MUST be in the inbox folder</a:t>
            </a:r>
          </a:p>
          <a:p>
            <a:pPr marL="354387" indent="-354387">
              <a:defRPr/>
            </a:pPr>
            <a:r>
              <a:rPr lang="en-GB" altLang="en-US" sz="2400" dirty="0"/>
              <a:t>Future meeting calendar (Agenda Item 12)</a:t>
            </a:r>
          </a:p>
          <a:p>
            <a:pPr marL="354387" indent="-354387">
              <a:defRPr/>
            </a:pPr>
            <a:r>
              <a:rPr lang="en-GB" altLang="en-US" sz="2400" dirty="0"/>
              <a:t>New Working Methods (NWM) training</a:t>
            </a:r>
          </a:p>
          <a:p>
            <a:pPr marL="354387" indent="-354387">
              <a:defRPr/>
            </a:pPr>
            <a:r>
              <a:rPr lang="en-GB" altLang="en-US" sz="2400" dirty="0"/>
              <a:t>Rel-19 </a:t>
            </a:r>
            <a:r>
              <a:rPr lang="en-GB" altLang="en-US" sz="2400"/>
              <a:t>Planning process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2131370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46779" y="3266328"/>
            <a:ext cx="6827838" cy="1143000"/>
          </a:xfrm>
        </p:spPr>
        <p:txBody>
          <a:bodyPr/>
          <a:lstStyle/>
          <a:p>
            <a:pPr algn="ctr"/>
            <a:r>
              <a:rPr lang="en-GB" altLang="fr-FR" sz="4800" dirty="0">
                <a:solidFill>
                  <a:srgbClr val="72AF2F"/>
                </a:solidFill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7882809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26510</TotalTime>
  <Words>799</Words>
  <Application>Microsoft Office PowerPoint</Application>
  <PresentationFormat>Widescreen</PresentationFormat>
  <Paragraphs>231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   SA6#49-Bis-e Work Plan Review</vt:lpstr>
      <vt:lpstr>Congrats to Basu  Thank you to Manos</vt:lpstr>
      <vt:lpstr>Overview: Ongoing Studies</vt:lpstr>
      <vt:lpstr>Overview: Ongoing Studies</vt:lpstr>
      <vt:lpstr>Overview: Ongoing Studies</vt:lpstr>
      <vt:lpstr>Overview: Rel-18 Work-Items</vt:lpstr>
      <vt:lpstr>Overview: Rel-18 Work-Items</vt:lpstr>
      <vt:lpstr>Conference calls and other items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Alan Soloway</cp:lastModifiedBy>
  <cp:revision>2032</cp:revision>
  <dcterms:created xsi:type="dcterms:W3CDTF">2010-02-05T13:52:04Z</dcterms:created>
  <dcterms:modified xsi:type="dcterms:W3CDTF">2022-07-01T15:45:35Z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C:\mySingle\TEMP\ETSI Webinar - Harmonizing Edge Computing Standards.pptx</vt:lpwstr>
  </property>
</Properties>
</file>