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46" r:id="rId4"/>
  </p:sldMasterIdLst>
  <p:notesMasterIdLst>
    <p:notesMasterId r:id="rId10"/>
  </p:notesMasterIdLst>
  <p:handoutMasterIdLst>
    <p:handoutMasterId r:id="rId11"/>
  </p:handoutMasterIdLst>
  <p:sldIdLst>
    <p:sldId id="366" r:id="rId5"/>
    <p:sldId id="372" r:id="rId6"/>
    <p:sldId id="367" r:id="rId7"/>
    <p:sldId id="373" r:id="rId8"/>
    <p:sldId id="371" r:id="rId9"/>
  </p:sldIdLst>
  <p:sldSz cx="12192000" cy="6858000"/>
  <p:notesSz cx="6921500" cy="100838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6">
          <p15:clr>
            <a:srgbClr val="A4A3A4"/>
          </p15:clr>
        </p15:guide>
        <p15:guide id="2" pos="21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FF6600"/>
    <a:srgbClr val="1A4669"/>
    <a:srgbClr val="C6D254"/>
    <a:srgbClr val="B1D254"/>
    <a:srgbClr val="2A6EA8"/>
    <a:srgbClr val="0F5C77"/>
    <a:srgbClr val="127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72" autoAdjust="0"/>
    <p:restoredTop sz="96424" autoAdjust="0"/>
  </p:normalViewPr>
  <p:slideViewPr>
    <p:cSldViewPr snapToGrid="0">
      <p:cViewPr varScale="1">
        <p:scale>
          <a:sx n="81" d="100"/>
          <a:sy n="81" d="100"/>
        </p:scale>
        <p:origin x="701" y="67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2" d="100"/>
          <a:sy n="42" d="100"/>
        </p:scale>
        <p:origin x="-2850" y="-96"/>
      </p:cViewPr>
      <p:guideLst>
        <p:guide orient="horz" pos="3176"/>
        <p:guide pos="21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xmlns="" id="{789072D9-2976-48D6-91CC-F3B81D5BC3D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xmlns="" id="{5337DD13-51AD-4B02-8A68-D1AEA3BFD1E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xmlns="" id="{A3DFC17F-0481-4905-8632-1C02E3E3DC5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xmlns="" id="{EE81EF3A-A1DE-4C8C-8602-3BA1B0BECDB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3198B39-BF8D-4494-9821-E6701364FD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xmlns="" id="{A072CA75-53D7-445B-9EF5-6CAEF1776D6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xmlns="" id="{6A4E70E9-E8A6-4EC8-9A63-B36D4252779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xmlns="" id="{B0437FF1-442D-43A2-8C73-F8F083ADF65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5650"/>
            <a:ext cx="6721475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xmlns="" id="{0EA3C5F4-38C2-4B34-837F-12B7982390F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89488"/>
            <a:ext cx="5073650" cy="453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xmlns="" id="{FCA29B65-32F6-409B-983D-A505954C0DC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xmlns="" id="{C32814BC-4525-4F02-B0DA-914D143EF2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B452CC-48C9-4997-9257-C682E2A70EC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121800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>
            <a:extLst>
              <a:ext uri="{FF2B5EF4-FFF2-40B4-BE49-F238E27FC236}">
                <a16:creationId xmlns:a16="http://schemas.microsoft.com/office/drawing/2014/main" xmlns="" id="{BB8994A5-D808-4BF9-9C30-40F75349FF4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33350" y="36513"/>
            <a:ext cx="5810250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sv-SE" altLang="en-US" sz="1200" b="1" dirty="0">
                <a:latin typeface="Arial "/>
              </a:rPr>
              <a:t>3GPP &lt;</a:t>
            </a:r>
            <a:r>
              <a:rPr lang="sv-SE" altLang="en-US" sz="1200" b="1" i="1" dirty="0">
                <a:latin typeface="Arial "/>
              </a:rPr>
              <a:t>meeting</a:t>
            </a:r>
            <a:r>
              <a:rPr lang="sv-SE" altLang="en-US" sz="1200" b="1" dirty="0">
                <a:latin typeface="Arial "/>
              </a:rPr>
              <a:t>&gt;</a:t>
            </a:r>
          </a:p>
          <a:p>
            <a:pPr eaLnBrk="1" hangingPunct="1">
              <a:defRPr/>
            </a:pPr>
            <a:r>
              <a:rPr lang="sv-SE" altLang="en-US" sz="1200" b="1" dirty="0">
                <a:latin typeface="Arial "/>
              </a:rPr>
              <a:t>&lt;</a:t>
            </a:r>
            <a:r>
              <a:rPr lang="sv-SE" altLang="en-US" sz="1200" b="1" i="1" dirty="0">
                <a:latin typeface="Arial "/>
              </a:rPr>
              <a:t>location</a:t>
            </a:r>
            <a:r>
              <a:rPr lang="sv-SE" altLang="en-US" sz="1200" b="1" dirty="0">
                <a:latin typeface="Arial "/>
              </a:rPr>
              <a:t>&gt; – &lt;</a:t>
            </a:r>
            <a:r>
              <a:rPr lang="sv-SE" altLang="en-US" sz="1200" b="1" i="1" dirty="0">
                <a:latin typeface="Arial "/>
              </a:rPr>
              <a:t>month</a:t>
            </a:r>
            <a:r>
              <a:rPr lang="sv-SE" altLang="en-US" sz="1200" b="1" dirty="0">
                <a:latin typeface="Arial "/>
              </a:rPr>
              <a:t>&gt; 2019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7640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935987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636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>
            <a:extLst>
              <a:ext uri="{FF2B5EF4-FFF2-40B4-BE49-F238E27FC236}">
                <a16:creationId xmlns:a16="http://schemas.microsoft.com/office/drawing/2014/main" xmlns="" id="{4CEAFC18-F740-420D-8DA7-68B0EC97C46E}"/>
              </a:ext>
            </a:extLst>
          </p:cNvPr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xmlns="" id="{4AFE2B5B-1B45-4E7A-A25D-B141A077B61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585771"/>
            <a:ext cx="10515600" cy="1104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xmlns="" id="{008F4169-1069-4316-B1D5-466056FF073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7" name="Snip Single Corner Rectangle 6">
            <a:extLst>
              <a:ext uri="{FF2B5EF4-FFF2-40B4-BE49-F238E27FC236}">
                <a16:creationId xmlns:a16="http://schemas.microsoft.com/office/drawing/2014/main" xmlns="" id="{C220C726-1B32-4CFD-B6FE-8C6E0C6B668C}"/>
              </a:ext>
            </a:extLst>
          </p:cNvPr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xmlns="" id="{ED4BE506-C0F9-461F-89BC-4B3F6F61A38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191875" y="6592888"/>
            <a:ext cx="98742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</a:rPr>
              <a:t>© 3GPP 2022</a:t>
            </a:r>
          </a:p>
        </p:txBody>
      </p:sp>
      <p:pic>
        <p:nvPicPr>
          <p:cNvPr id="1031" name="Picture 1">
            <a:extLst>
              <a:ext uri="{FF2B5EF4-FFF2-40B4-BE49-F238E27FC236}">
                <a16:creationId xmlns:a16="http://schemas.microsoft.com/office/drawing/2014/main" xmlns="" id="{5E9ECA3E-FE52-464F-8707-38070FE65DB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>
            <a:extLst>
              <a:ext uri="{FF2B5EF4-FFF2-40B4-BE49-F238E27FC236}">
                <a16:creationId xmlns:a16="http://schemas.microsoft.com/office/drawing/2014/main" xmlns="" id="{4C62F9F5-7ED7-4782-9DFF-6089C2DCD9E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5420701A-B243-422E-826E-78BD4E22F668}" type="slidenum">
              <a:rPr lang="en-GB" altLang="en-US" sz="1400" smtClean="0">
                <a:latin typeface="Calibri" panose="020F0502020204030204" pitchFamily="34" charset="0"/>
              </a:rPr>
              <a:pPr>
                <a:defRPr/>
              </a:pPr>
              <a:t>‹#›</a:t>
            </a:fld>
            <a:endParaRPr lang="en-GB" altLang="en-US" sz="1400">
              <a:latin typeface="Calibri" panose="020F0502020204030204" pitchFamily="34" charset="0"/>
            </a:endParaRPr>
          </a:p>
        </p:txBody>
      </p:sp>
      <p:sp>
        <p:nvSpPr>
          <p:cNvPr id="14" name="Text Box 14">
            <a:extLst>
              <a:ext uri="{FF2B5EF4-FFF2-40B4-BE49-F238E27FC236}">
                <a16:creationId xmlns:a16="http://schemas.microsoft.com/office/drawing/2014/main" xmlns="" id="{04953B71-6776-413E-AC69-E69762C9C33E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23850" y="73025"/>
            <a:ext cx="3486150" cy="46166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sv-SE" altLang="en-US" sz="1200" b="1" dirty="0">
                <a:latin typeface="Arial "/>
              </a:rPr>
              <a:t>3GPP TSG-SA WG6 Meeting #</a:t>
            </a:r>
            <a:r>
              <a:rPr lang="sv-SE" altLang="en-US" sz="1200" b="1" dirty="0" smtClean="0">
                <a:latin typeface="Arial "/>
              </a:rPr>
              <a:t>49BIS-e</a:t>
            </a:r>
            <a:endParaRPr lang="sv-SE" altLang="en-US" sz="1200" b="1" dirty="0">
              <a:latin typeface="Arial "/>
            </a:endParaRPr>
          </a:p>
          <a:p>
            <a:pPr eaLnBrk="1" hangingPunct="1">
              <a:defRPr/>
            </a:pPr>
            <a:r>
              <a:rPr lang="en-GB" altLang="en-US" sz="1200" b="1" dirty="0">
                <a:latin typeface="Arial "/>
              </a:rPr>
              <a:t>e-meeting, </a:t>
            </a:r>
            <a:r>
              <a:rPr lang="en-GB" altLang="en-US" sz="1200" b="1" dirty="0" smtClean="0">
                <a:latin typeface="Arial "/>
              </a:rPr>
              <a:t>22</a:t>
            </a:r>
            <a:r>
              <a:rPr lang="en-GB" altLang="en-US" sz="1200" b="1" baseline="30000" dirty="0" smtClean="0">
                <a:latin typeface="Arial "/>
              </a:rPr>
              <a:t>nd</a:t>
            </a:r>
            <a:r>
              <a:rPr lang="en-GB" altLang="en-US" sz="1200" b="1" dirty="0" smtClean="0">
                <a:latin typeface="Arial "/>
              </a:rPr>
              <a:t> June</a:t>
            </a:r>
            <a:r>
              <a:rPr lang="en-GB" altLang="en-US" sz="1200" b="1" baseline="0" dirty="0" smtClean="0">
                <a:latin typeface="Arial "/>
              </a:rPr>
              <a:t> </a:t>
            </a:r>
            <a:r>
              <a:rPr lang="en-GB" altLang="en-US" sz="1200" b="1" dirty="0" smtClean="0">
                <a:latin typeface="Arial "/>
              </a:rPr>
              <a:t>– 1</a:t>
            </a:r>
            <a:r>
              <a:rPr lang="en-GB" altLang="en-US" sz="1200" b="1" baseline="30000" dirty="0" smtClean="0">
                <a:latin typeface="Arial "/>
              </a:rPr>
              <a:t>st</a:t>
            </a:r>
            <a:r>
              <a:rPr lang="en-GB" altLang="en-US" sz="1200" b="1" dirty="0" smtClean="0">
                <a:latin typeface="Arial "/>
              </a:rPr>
              <a:t> July </a:t>
            </a:r>
            <a:r>
              <a:rPr lang="en-GB" altLang="en-US" sz="1200" b="1" dirty="0">
                <a:latin typeface="Arial "/>
              </a:rPr>
              <a:t>2022</a:t>
            </a:r>
            <a:endParaRPr lang="en-US" altLang="en-US" sz="1200" b="1" dirty="0">
              <a:latin typeface="Arial "/>
            </a:endParaRPr>
          </a:p>
        </p:txBody>
      </p:sp>
      <p:sp>
        <p:nvSpPr>
          <p:cNvPr id="15" name="Text Box 13">
            <a:extLst>
              <a:ext uri="{FF2B5EF4-FFF2-40B4-BE49-F238E27FC236}">
                <a16:creationId xmlns:a16="http://schemas.microsoft.com/office/drawing/2014/main" xmlns="" id="{897F339D-C9FE-4694-B4EA-980A7508C12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401961" y="73009"/>
            <a:ext cx="1463675" cy="2762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en-GB" altLang="en-US" sz="1200" b="1" dirty="0" smtClean="0"/>
              <a:t>S6-22xxxx</a:t>
            </a:r>
            <a:endParaRPr lang="en-GB" altLang="en-US" sz="1200" dirty="0">
              <a:solidFill>
                <a:schemeClr val="bg2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63" r:id="rId1"/>
    <p:sldLayoutId id="2147485161" r:id="rId2"/>
    <p:sldLayoutId id="2147485162" r:id="rId3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xmlns="" id="{6BFCA172-672F-4297-B767-9F7EDE373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7888" y="1709738"/>
            <a:ext cx="8888286" cy="2852737"/>
          </a:xfrm>
        </p:spPr>
        <p:txBody>
          <a:bodyPr/>
          <a:lstStyle/>
          <a:p>
            <a:pPr eaLnBrk="1" hangingPunct="1"/>
            <a:r>
              <a:rPr lang="en-US" altLang="en-US" dirty="0"/>
              <a:t>Clarification on </a:t>
            </a:r>
            <a:r>
              <a:rPr lang="en-US" altLang="en-US" dirty="0" smtClean="0"/>
              <a:t>bundling of EAS(s) 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endParaRPr lang="en-GB" altLang="en-US" dirty="0"/>
          </a:p>
        </p:txBody>
      </p:sp>
      <p:sp>
        <p:nvSpPr>
          <p:cNvPr id="5123" name="Text Placeholder 2">
            <a:extLst>
              <a:ext uri="{FF2B5EF4-FFF2-40B4-BE49-F238E27FC236}">
                <a16:creationId xmlns:a16="http://schemas.microsoft.com/office/drawing/2014/main" xmlns="" id="{9FAD3684-801E-4E1E-85EB-F5F3E5D37277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2147888" y="4634730"/>
            <a:ext cx="7886700" cy="1500187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altLang="zh-CN" dirty="0" err="1" smtClean="0"/>
              <a:t>Yajie</a:t>
            </a:r>
            <a:r>
              <a:rPr lang="en-US" altLang="zh-CN" dirty="0" smtClean="0"/>
              <a:t> Hu</a:t>
            </a:r>
          </a:p>
          <a:p>
            <a:pPr marL="0" indent="0" eaLnBrk="1" hangingPunct="1">
              <a:buFontTx/>
              <a:buNone/>
            </a:pPr>
            <a:r>
              <a:rPr lang="en-GB" altLang="en-US" dirty="0" smtClean="0"/>
              <a:t>Source: Huawei, Hisilicon</a:t>
            </a:r>
          </a:p>
          <a:p>
            <a:pPr marL="0" indent="0" eaLnBrk="1" hangingPunct="1">
              <a:buFontTx/>
              <a:buNone/>
            </a:pP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31237152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companies think that there should be no limitation added for bundled EAS(s) to be offered from the same EDN. Bundled EAS(s) should be support across EDNs.</a:t>
            </a:r>
          </a:p>
          <a:p>
            <a:r>
              <a:rPr lang="en-US" dirty="0" smtClean="0"/>
              <a:t>While some other companies </a:t>
            </a:r>
            <a:r>
              <a:rPr lang="en-US" dirty="0"/>
              <a:t>think that </a:t>
            </a:r>
            <a:r>
              <a:rPr lang="en-US" dirty="0" smtClean="0"/>
              <a:t>bundled </a:t>
            </a:r>
            <a:r>
              <a:rPr lang="en-US" dirty="0"/>
              <a:t>EAS(s) </a:t>
            </a:r>
            <a:r>
              <a:rPr lang="en-US" dirty="0" smtClean="0"/>
              <a:t>should be within </a:t>
            </a:r>
            <a:r>
              <a:rPr lang="en-US" dirty="0"/>
              <a:t>the same </a:t>
            </a:r>
            <a:r>
              <a:rPr lang="en-US" dirty="0" smtClean="0"/>
              <a:t>EDN due to the consideration of edge network KPIs and also practical deployment use cases.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2733011"/>
      </p:ext>
    </p:extLst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xmlns="" id="{39BD4D34-87E7-4105-B586-4767AFA2F0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7605" y="539296"/>
            <a:ext cx="10515600" cy="1104917"/>
          </a:xfrm>
        </p:spPr>
        <p:txBody>
          <a:bodyPr/>
          <a:lstStyle/>
          <a:p>
            <a:r>
              <a:rPr lang="en-GB" altLang="en-US" sz="3200" b="1" dirty="0" smtClean="0"/>
              <a:t>Different types of bundled EAS(s)</a:t>
            </a:r>
            <a:endParaRPr lang="en-GB" altLang="en-US" sz="3200" b="1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xmlns="" id="{8B215120-9330-4C24-86C0-93DB3C460B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690688"/>
            <a:ext cx="11390811" cy="4582162"/>
          </a:xfrm>
        </p:spPr>
        <p:txBody>
          <a:bodyPr/>
          <a:lstStyle/>
          <a:p>
            <a:pPr marL="514350" indent="-51435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altLang="en-US" dirty="0" smtClean="0"/>
              <a:t>AC managed bundled EASs </a:t>
            </a:r>
            <a:r>
              <a:rPr lang="en-US" sz="2000" dirty="0" smtClean="0"/>
              <a:t>(KI#18</a:t>
            </a:r>
            <a:r>
              <a:rPr lang="en-US" sz="2000" dirty="0"/>
              <a:t>: Linkage between EASs)</a:t>
            </a:r>
            <a:endParaRPr lang="en-US" altLang="en-US" dirty="0"/>
          </a:p>
          <a:p>
            <a:pPr marL="754150" lvl="1" indent="-296950" defTabSz="1187798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The </a:t>
            </a:r>
            <a:r>
              <a:rPr lang="en-US" sz="1800" dirty="0" smtClean="0"/>
              <a:t>bundle EAS is only within an EDN for ensuring similar network latency to the AC.</a:t>
            </a:r>
          </a:p>
          <a:p>
            <a:pPr marL="754150" lvl="1" indent="-296950" defTabSz="1187798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AC connects to each EAS independently 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altLang="en-US" dirty="0" smtClean="0"/>
              <a:t>EAS managed bundled </a:t>
            </a:r>
            <a:r>
              <a:rPr lang="en-US" altLang="en-US" dirty="0"/>
              <a:t>EASs </a:t>
            </a:r>
            <a:r>
              <a:rPr lang="en-US" altLang="en-US" sz="2000" dirty="0"/>
              <a:t>(KI#20: Method of supporting federated EAS service)</a:t>
            </a:r>
            <a:endParaRPr lang="en-US" altLang="en-US" dirty="0" smtClean="0"/>
          </a:p>
          <a:p>
            <a:pPr marL="754150" lvl="1" indent="-296950" defTabSz="1187798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/>
              <a:t>AC only </a:t>
            </a:r>
            <a:r>
              <a:rPr lang="en-US" sz="1800" dirty="0" smtClean="0"/>
              <a:t>need to connects to the main EAS</a:t>
            </a:r>
          </a:p>
          <a:p>
            <a:pPr marL="754150" lvl="1" indent="-296950" defTabSz="1187798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The main EAS connects to other EASs in the bundle </a:t>
            </a:r>
            <a:r>
              <a:rPr lang="en-US" sz="1800" dirty="0" smtClean="0"/>
              <a:t>EAS.</a:t>
            </a:r>
            <a:endParaRPr lang="en-US" sz="18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en-US" sz="1800" b="1" dirty="0" smtClean="0"/>
              <a:t>  </a:t>
            </a:r>
            <a:endParaRPr lang="en-US" altLang="en-US" sz="1800" dirty="0">
              <a:solidFill>
                <a:srgbClr val="1D1D1A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2796002" y="4051511"/>
            <a:ext cx="811850" cy="4358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AC</a:t>
            </a:r>
            <a:endParaRPr lang="en-US" b="1" dirty="0"/>
          </a:p>
        </p:txBody>
      </p:sp>
      <p:sp>
        <p:nvSpPr>
          <p:cNvPr id="7" name="矩形 6"/>
          <p:cNvSpPr/>
          <p:nvPr/>
        </p:nvSpPr>
        <p:spPr>
          <a:xfrm>
            <a:off x="1542862" y="5134419"/>
            <a:ext cx="811850" cy="4358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EAS#1</a:t>
            </a:r>
            <a:endParaRPr lang="en-US" sz="1600" b="1" dirty="0"/>
          </a:p>
        </p:txBody>
      </p:sp>
      <p:sp>
        <p:nvSpPr>
          <p:cNvPr id="8" name="矩形 7"/>
          <p:cNvSpPr/>
          <p:nvPr/>
        </p:nvSpPr>
        <p:spPr>
          <a:xfrm>
            <a:off x="2796002" y="5134419"/>
            <a:ext cx="811850" cy="4358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EAS#2</a:t>
            </a:r>
            <a:endParaRPr lang="en-US" sz="1600" b="1" dirty="0"/>
          </a:p>
        </p:txBody>
      </p:sp>
      <p:sp>
        <p:nvSpPr>
          <p:cNvPr id="9" name="矩形 8"/>
          <p:cNvSpPr/>
          <p:nvPr/>
        </p:nvSpPr>
        <p:spPr>
          <a:xfrm>
            <a:off x="4032589" y="5134420"/>
            <a:ext cx="811850" cy="4358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EAS#3</a:t>
            </a:r>
            <a:endParaRPr lang="en-US" sz="1600" b="1" dirty="0"/>
          </a:p>
        </p:txBody>
      </p:sp>
      <p:cxnSp>
        <p:nvCxnSpPr>
          <p:cNvPr id="6" name="直接箭头连接符 5"/>
          <p:cNvCxnSpPr>
            <a:stCxn id="3" idx="2"/>
            <a:endCxn id="7" idx="0"/>
          </p:cNvCxnSpPr>
          <p:nvPr/>
        </p:nvCxnSpPr>
        <p:spPr>
          <a:xfrm flipH="1">
            <a:off x="1948787" y="4487346"/>
            <a:ext cx="1253140" cy="6470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箭头连接符 11"/>
          <p:cNvCxnSpPr>
            <a:stCxn id="3" idx="2"/>
            <a:endCxn id="8" idx="0"/>
          </p:cNvCxnSpPr>
          <p:nvPr/>
        </p:nvCxnSpPr>
        <p:spPr>
          <a:xfrm>
            <a:off x="3201927" y="4487346"/>
            <a:ext cx="0" cy="6470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箭头连接符 16"/>
          <p:cNvCxnSpPr>
            <a:stCxn id="3" idx="2"/>
            <a:endCxn id="9" idx="0"/>
          </p:cNvCxnSpPr>
          <p:nvPr/>
        </p:nvCxnSpPr>
        <p:spPr>
          <a:xfrm>
            <a:off x="3201927" y="4487346"/>
            <a:ext cx="1236587" cy="6470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矩形 17"/>
          <p:cNvSpPr/>
          <p:nvPr/>
        </p:nvSpPr>
        <p:spPr>
          <a:xfrm>
            <a:off x="1320628" y="4773129"/>
            <a:ext cx="3882308" cy="1179681"/>
          </a:xfrm>
          <a:prstGeom prst="rect">
            <a:avLst/>
          </a:prstGeom>
          <a:noFill/>
          <a:ln>
            <a:solidFill>
              <a:srgbClr val="0070C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文本框 42"/>
          <p:cNvSpPr txBox="1"/>
          <p:nvPr/>
        </p:nvSpPr>
        <p:spPr>
          <a:xfrm>
            <a:off x="1320628" y="5616729"/>
            <a:ext cx="1115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EDN</a:t>
            </a:r>
            <a:endParaRPr lang="en-US" dirty="0"/>
          </a:p>
        </p:txBody>
      </p:sp>
      <p:sp>
        <p:nvSpPr>
          <p:cNvPr id="46" name="矩形 45"/>
          <p:cNvSpPr/>
          <p:nvPr/>
        </p:nvSpPr>
        <p:spPr>
          <a:xfrm>
            <a:off x="8081234" y="4051511"/>
            <a:ext cx="811850" cy="4358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AC</a:t>
            </a:r>
            <a:endParaRPr lang="en-US" b="1" dirty="0"/>
          </a:p>
        </p:txBody>
      </p:sp>
      <p:sp>
        <p:nvSpPr>
          <p:cNvPr id="47" name="矩形 46"/>
          <p:cNvSpPr/>
          <p:nvPr/>
        </p:nvSpPr>
        <p:spPr>
          <a:xfrm>
            <a:off x="6567282" y="5134417"/>
            <a:ext cx="811850" cy="4358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EAS#1</a:t>
            </a:r>
            <a:endParaRPr lang="en-US" sz="1600" b="1" dirty="0"/>
          </a:p>
        </p:txBody>
      </p:sp>
      <p:sp>
        <p:nvSpPr>
          <p:cNvPr id="48" name="矩形 47"/>
          <p:cNvSpPr/>
          <p:nvPr/>
        </p:nvSpPr>
        <p:spPr>
          <a:xfrm>
            <a:off x="8081234" y="5134419"/>
            <a:ext cx="811850" cy="4358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EAS#2</a:t>
            </a:r>
          </a:p>
          <a:p>
            <a:pPr algn="ctr"/>
            <a:r>
              <a:rPr lang="en-US" sz="1600" b="1" dirty="0" smtClean="0"/>
              <a:t>Main</a:t>
            </a:r>
            <a:endParaRPr lang="en-US" sz="1600" b="1" dirty="0"/>
          </a:p>
        </p:txBody>
      </p:sp>
      <p:sp>
        <p:nvSpPr>
          <p:cNvPr id="49" name="矩形 48"/>
          <p:cNvSpPr/>
          <p:nvPr/>
        </p:nvSpPr>
        <p:spPr>
          <a:xfrm>
            <a:off x="9595187" y="5134418"/>
            <a:ext cx="811850" cy="4358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EAS#3</a:t>
            </a:r>
            <a:endParaRPr lang="en-US" sz="1600" b="1" dirty="0"/>
          </a:p>
        </p:txBody>
      </p:sp>
      <p:cxnSp>
        <p:nvCxnSpPr>
          <p:cNvPr id="51" name="直接箭头连接符 50"/>
          <p:cNvCxnSpPr>
            <a:stCxn id="46" idx="2"/>
            <a:endCxn id="48" idx="0"/>
          </p:cNvCxnSpPr>
          <p:nvPr/>
        </p:nvCxnSpPr>
        <p:spPr>
          <a:xfrm>
            <a:off x="8487159" y="4487346"/>
            <a:ext cx="0" cy="6470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接箭头连接符 44"/>
          <p:cNvCxnSpPr>
            <a:stCxn id="47" idx="3"/>
            <a:endCxn id="48" idx="1"/>
          </p:cNvCxnSpPr>
          <p:nvPr/>
        </p:nvCxnSpPr>
        <p:spPr>
          <a:xfrm>
            <a:off x="7379132" y="5352335"/>
            <a:ext cx="702102" cy="2"/>
          </a:xfrm>
          <a:prstGeom prst="straightConnector1">
            <a:avLst/>
          </a:prstGeom>
          <a:ln w="127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接箭头连接符 56"/>
          <p:cNvCxnSpPr/>
          <p:nvPr/>
        </p:nvCxnSpPr>
        <p:spPr>
          <a:xfrm>
            <a:off x="8893084" y="5352332"/>
            <a:ext cx="702102" cy="2"/>
          </a:xfrm>
          <a:prstGeom prst="straightConnector1">
            <a:avLst/>
          </a:prstGeom>
          <a:ln w="127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矩形 17"/>
          <p:cNvSpPr/>
          <p:nvPr/>
        </p:nvSpPr>
        <p:spPr>
          <a:xfrm>
            <a:off x="6415831" y="4704621"/>
            <a:ext cx="4123336" cy="1179681"/>
          </a:xfrm>
          <a:prstGeom prst="rect">
            <a:avLst/>
          </a:prstGeom>
          <a:noFill/>
          <a:ln>
            <a:solidFill>
              <a:srgbClr val="0070C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文本框 42"/>
          <p:cNvSpPr txBox="1"/>
          <p:nvPr/>
        </p:nvSpPr>
        <p:spPr>
          <a:xfrm>
            <a:off x="6415830" y="5548221"/>
            <a:ext cx="11848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EDN</a:t>
            </a:r>
            <a:endParaRPr lang="en-US" dirty="0"/>
          </a:p>
        </p:txBody>
      </p:sp>
      <p:sp>
        <p:nvSpPr>
          <p:cNvPr id="2" name="Oval 1"/>
          <p:cNvSpPr/>
          <p:nvPr/>
        </p:nvSpPr>
        <p:spPr>
          <a:xfrm>
            <a:off x="1150070" y="4051511"/>
            <a:ext cx="392792" cy="401578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7" name="Oval 26"/>
          <p:cNvSpPr/>
          <p:nvPr/>
        </p:nvSpPr>
        <p:spPr>
          <a:xfrm>
            <a:off x="6556128" y="3988993"/>
            <a:ext cx="392792" cy="401578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2718172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should agree to the following assumption considering the different types of bundled EAS(s)</a:t>
            </a:r>
          </a:p>
          <a:p>
            <a:pPr lvl="1"/>
            <a:r>
              <a:rPr lang="en-US" dirty="0" smtClean="0"/>
              <a:t>Bundled </a:t>
            </a:r>
            <a:r>
              <a:rPr lang="en-US" dirty="0"/>
              <a:t>EAS(s) should be within the same EDN due to the consideration </a:t>
            </a:r>
            <a:r>
              <a:rPr lang="en-US" dirty="0" smtClean="0"/>
              <a:t>of</a:t>
            </a:r>
          </a:p>
          <a:p>
            <a:pPr lvl="2"/>
            <a:r>
              <a:rPr lang="en-US" dirty="0" smtClean="0"/>
              <a:t>edge </a:t>
            </a:r>
            <a:r>
              <a:rPr lang="en-US" dirty="0"/>
              <a:t>network </a:t>
            </a:r>
            <a:r>
              <a:rPr lang="en-US" dirty="0" smtClean="0"/>
              <a:t>KPIs</a:t>
            </a:r>
          </a:p>
          <a:p>
            <a:pPr lvl="2"/>
            <a:r>
              <a:rPr lang="en-US" dirty="0" smtClean="0"/>
              <a:t>practical </a:t>
            </a:r>
            <a:r>
              <a:rPr lang="en-US" dirty="0"/>
              <a:t>deployment use </a:t>
            </a:r>
            <a:r>
              <a:rPr lang="en-US" dirty="0" smtClean="0"/>
              <a:t>cases (ASP deploys the bundled applications in the same EDN of the ECSP).</a:t>
            </a:r>
          </a:p>
          <a:p>
            <a:pPr lvl="2"/>
            <a:r>
              <a:rPr lang="en-US" dirty="0" smtClean="0"/>
              <a:t>Bundled EAS(s) can be registered on to multiple EES(s) in the same EDN of the ECSP.</a:t>
            </a:r>
          </a:p>
          <a:p>
            <a:pPr lvl="2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40089"/>
      </p:ext>
    </p:extLst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3179741988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13BEEBA675044A96DE28BDD893E607" ma:contentTypeVersion="13" ma:contentTypeDescription="Create a new document." ma:contentTypeScope="" ma:versionID="128a8422487fc329a7dc26f28cf6102c">
  <xsd:schema xmlns:xsd="http://www.w3.org/2001/XMLSchema" xmlns:xs="http://www.w3.org/2001/XMLSchema" xmlns:p="http://schemas.microsoft.com/office/2006/metadata/properties" xmlns:ns3="679a257e-872f-4c98-9e8a-0a9c104f72cd" xmlns:ns4="280d8efa-eff2-4910-88d2-79ca146720c4" targetNamespace="http://schemas.microsoft.com/office/2006/metadata/properties" ma:root="true" ma:fieldsID="5ee17176e517ccea8510c39d83da9bad" ns3:_="" ns4:_="">
    <xsd:import namespace="679a257e-872f-4c98-9e8a-0a9c104f72cd"/>
    <xsd:import namespace="280d8efa-eff2-4910-88d2-79ca146720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9a257e-872f-4c98-9e8a-0a9c104f72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0d8efa-eff2-4910-88d2-79ca146720c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5CA3727-A4EB-4398-9783-D0148B061093}">
  <ds:schemaRefs>
    <ds:schemaRef ds:uri="http://purl.org/dc/dcmitype/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280d8efa-eff2-4910-88d2-79ca146720c4"/>
    <ds:schemaRef ds:uri="http://schemas.microsoft.com/office/infopath/2007/PartnerControls"/>
    <ds:schemaRef ds:uri="http://www.w3.org/XML/1998/namespace"/>
    <ds:schemaRef ds:uri="679a257e-872f-4c98-9e8a-0a9c104f72cd"/>
    <ds:schemaRef ds:uri="http://purl.org/dc/terms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BD6692E6-AFB4-4AE6-8E62-2D7692F0CE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9a257e-872f-4c98-9e8a-0a9c104f72cd"/>
    <ds:schemaRef ds:uri="280d8efa-eff2-4910-88d2-79ca146720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D3A830A-0AC8-45A7-9E99-DF047C23D0D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18401</TotalTime>
  <Words>238</Words>
  <Application>Microsoft Office PowerPoint</Application>
  <PresentationFormat>Widescreen</PresentationFormat>
  <Paragraphs>35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宋体</vt:lpstr>
      <vt:lpstr>Arial</vt:lpstr>
      <vt:lpstr>Arial </vt:lpstr>
      <vt:lpstr>Calibri</vt:lpstr>
      <vt:lpstr>Calibri Light</vt:lpstr>
      <vt:lpstr>Times New Roman</vt:lpstr>
      <vt:lpstr>Office Theme</vt:lpstr>
      <vt:lpstr>Clarification on bundling of EAS(s)  </vt:lpstr>
      <vt:lpstr>Problem Introduction</vt:lpstr>
      <vt:lpstr>Different types of bundled EAS(s)</vt:lpstr>
      <vt:lpstr>Summary</vt:lpstr>
      <vt:lpstr>PowerPoint Presentation</vt:lpstr>
    </vt:vector>
  </TitlesOfParts>
  <Company>3GPP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template</dc:title>
  <dc:creator>Kevin Flynn</dc:creator>
  <dc:description>© 3GPP 2018</dc:description>
  <cp:lastModifiedBy>Huawei-Rev1</cp:lastModifiedBy>
  <cp:revision>720</cp:revision>
  <dcterms:created xsi:type="dcterms:W3CDTF">2010-02-05T13:52:04Z</dcterms:created>
  <dcterms:modified xsi:type="dcterms:W3CDTF">2022-06-28T12:57:30Z</dcterms:modified>
  <cp:contentStatus>Template 2017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0x010100BB13BEEBA675044A96DE28BDD893E607</vt:lpwstr>
  </property>
  <property fmtid="{D5CDD505-2E9C-101B-9397-08002B2CF9AE}" pid="3" name="_2015_ms_pID_725343">
    <vt:lpwstr>(3)VMREG1WU6DJ60NOlyPGDw3grDTig13a0boI4XzTR9QBOaFQoucATqEhbUrgW69FeDTE7iDbc
SioujFpkrNiLAEQMwsHECpiEh6KEtc6TqtlS3OqON2HtJfqVm49RYAC/2bdh4trle52bGR5l
KHEn7AVoWep6IwQqUejQ61ZSHh8zmMm5mCh2YCwndpOoR55oD4Yz39GibWFjUT1Wosd5LrMS
hntB94I6GruE3LwEYi</vt:lpwstr>
  </property>
  <property fmtid="{D5CDD505-2E9C-101B-9397-08002B2CF9AE}" pid="4" name="_2015_ms_pID_7253431">
    <vt:lpwstr>ac5DshnIPLWEl4cdDPfY2KbIdwkb55XgJmc5rzg3YVU1XpqLnA4KTX
e8Ru9oSbVQ55vq0oLKPlHz92Tf8xho29qRVcX7a5uWSZyvTWQ2lypcLpees7gvEnw5S9qinz
wiPAqgEQPnlfp3FERl20VBOq7naBwZBarMpsCEhjlPuUenpoYTWfjEHp+ZqhUJYenXNqLD1U
2nz1yb+Vudj+ofDVRpKtojg3O/hQL+ocIKpp</vt:lpwstr>
  </property>
  <property fmtid="{D5CDD505-2E9C-101B-9397-08002B2CF9AE}" pid="5" name="_2015_ms_pID_7253432">
    <vt:lpwstr>SA==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1655036321</vt:lpwstr>
  </property>
</Properties>
</file>