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6"/>
  </p:notesMasterIdLst>
  <p:handoutMasterIdLst>
    <p:handoutMasterId r:id="rId7"/>
  </p:handoutMasterIdLst>
  <p:sldIdLst>
    <p:sldId id="364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81" d="100"/>
          <a:sy n="81" d="100"/>
        </p:scale>
        <p:origin x="55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9398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xmlns="" id="{BB8994A5-D808-4BF9-9C30-40F75349FF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5810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xmlns="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#45-bis-e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11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– 19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October 2021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xmlns="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S6-21xxx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Progressing TR and TS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90" y="1828800"/>
            <a:ext cx="11802358" cy="4534293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dirty="0" smtClean="0"/>
              <a:t>OBSERVATIONS: </a:t>
            </a:r>
          </a:p>
          <a:p>
            <a:pPr lvl="1"/>
            <a:r>
              <a:rPr lang="en-US" altLang="en-US" dirty="0" smtClean="0"/>
              <a:t>Based on our review of the </a:t>
            </a:r>
            <a:r>
              <a:rPr lang="en-US" altLang="en-US" dirty="0" smtClean="0"/>
              <a:t>contributions for FS_MCOver5GS </a:t>
            </a:r>
            <a:r>
              <a:rPr lang="en-US" altLang="en-US" dirty="0" smtClean="0"/>
              <a:t>and comments we are receiving on MCOver5MBS WI, we find that there is </a:t>
            </a:r>
            <a:r>
              <a:rPr lang="en-US" altLang="en-US" dirty="0" smtClean="0"/>
              <a:t>a push </a:t>
            </a:r>
            <a:r>
              <a:rPr lang="en-US" altLang="en-US" dirty="0" smtClean="0"/>
              <a:t>for fully </a:t>
            </a:r>
            <a:r>
              <a:rPr lang="en-US" altLang="en-US" dirty="0" smtClean="0"/>
              <a:t>aligning solutions </a:t>
            </a:r>
            <a:r>
              <a:rPr lang="en-US" altLang="en-US" dirty="0" smtClean="0"/>
              <a:t>in TR </a:t>
            </a:r>
            <a:r>
              <a:rPr lang="en-US" altLang="en-US" dirty="0" smtClean="0"/>
              <a:t>from KI#13 before </a:t>
            </a:r>
            <a:r>
              <a:rPr lang="en-US" altLang="en-US" dirty="0" smtClean="0"/>
              <a:t>proposing the </a:t>
            </a:r>
            <a:r>
              <a:rPr lang="en-US" altLang="en-US" dirty="0" smtClean="0"/>
              <a:t>solutions </a:t>
            </a:r>
            <a:r>
              <a:rPr lang="en-US" altLang="en-US" dirty="0" smtClean="0"/>
              <a:t>(with changes/modifications/enhancements) to the TS.</a:t>
            </a:r>
          </a:p>
          <a:p>
            <a:r>
              <a:rPr lang="en-US" altLang="en-US" dirty="0" smtClean="0"/>
              <a:t>Following are the views:</a:t>
            </a:r>
          </a:p>
          <a:p>
            <a:pPr lvl="1"/>
            <a:r>
              <a:rPr lang="en-US" altLang="en-US" dirty="0" smtClean="0"/>
              <a:t>As per the 3GPP process, study is only about feasibility of new features. There is no need to be editorially very precise in the solutions in the TR.</a:t>
            </a:r>
          </a:p>
          <a:p>
            <a:pPr lvl="1"/>
            <a:r>
              <a:rPr lang="en-US" altLang="en-US" dirty="0" smtClean="0"/>
              <a:t>The solutions proposed for normative work in TS is </a:t>
            </a:r>
            <a:r>
              <a:rPr lang="en-US" altLang="en-US" b="1" u="sng" dirty="0" smtClean="0"/>
              <a:t>not</a:t>
            </a:r>
            <a:r>
              <a:rPr lang="en-US" altLang="en-US" dirty="0" smtClean="0"/>
              <a:t> a blind copy of the solution agreed in the TR.</a:t>
            </a:r>
          </a:p>
          <a:p>
            <a:pPr lvl="1"/>
            <a:r>
              <a:rPr lang="en-US" altLang="en-US" dirty="0" smtClean="0"/>
              <a:t>The solutions in the TR are referred to as </a:t>
            </a:r>
            <a:r>
              <a:rPr lang="en-US" altLang="en-US" b="1" u="sng" dirty="0" smtClean="0"/>
              <a:t>candidate solutions</a:t>
            </a:r>
            <a:r>
              <a:rPr lang="en-US" altLang="en-US" dirty="0" smtClean="0"/>
              <a:t> for normative work. The enhancement proposed to solution (of the TR) in normative work (TS) is not required to be captured back in the TR also.</a:t>
            </a:r>
          </a:p>
          <a:p>
            <a:pPr lvl="1"/>
            <a:r>
              <a:rPr lang="en-US" altLang="en-US" dirty="0" smtClean="0"/>
              <a:t>TRs are just for assessing the feasibility and we should be able to close the topics in the study with suitable evaluations and conclusions. </a:t>
            </a:r>
          </a:p>
          <a:p>
            <a:pPr lvl="2"/>
            <a:r>
              <a:rPr lang="en-US" altLang="en-US" dirty="0"/>
              <a:t>Conclusion of TR can be  criteria </a:t>
            </a:r>
            <a:r>
              <a:rPr lang="en-US" altLang="en-US" dirty="0" smtClean="0"/>
              <a:t>and guidance for normative </a:t>
            </a:r>
            <a:r>
              <a:rPr lang="en-US" altLang="en-US" dirty="0"/>
              <a:t>work. </a:t>
            </a:r>
            <a:r>
              <a:rPr lang="en-US" altLang="en-US" dirty="0" smtClean="0"/>
              <a:t>But, normative </a:t>
            </a:r>
            <a:r>
              <a:rPr lang="en-US" altLang="en-US" dirty="0"/>
              <a:t>work can even consider solutions which were not at all proposed to the TR. </a:t>
            </a:r>
            <a:r>
              <a:rPr lang="en-US" altLang="en-US" dirty="0" smtClean="0"/>
              <a:t>Especially, editorial (e.g. message name improvements, additional descriptions) </a:t>
            </a:r>
            <a:r>
              <a:rPr lang="en-US" altLang="en-US" dirty="0"/>
              <a:t>and documenting aspects for TS </a:t>
            </a:r>
            <a:r>
              <a:rPr lang="en-US" altLang="en-US" dirty="0" smtClean="0"/>
              <a:t>should be handled in normative </a:t>
            </a:r>
            <a:r>
              <a:rPr lang="en-US" altLang="en-US" dirty="0"/>
              <a:t>phase. </a:t>
            </a:r>
            <a:endParaRPr lang="en-US" altLang="en-US" dirty="0" smtClean="0"/>
          </a:p>
          <a:p>
            <a:r>
              <a:rPr lang="en-US" altLang="en-US" dirty="0" smtClean="0"/>
              <a:t>SUGGESTION: The proposals for TS (normative work) should not be blocked due to the </a:t>
            </a:r>
            <a:r>
              <a:rPr lang="en-US" altLang="en-US" dirty="0" smtClean="0"/>
              <a:t>reason that additional </a:t>
            </a:r>
            <a:r>
              <a:rPr lang="en-US" altLang="en-US" dirty="0" smtClean="0"/>
              <a:t>changes/modifications/enhancements proposed for the solutions are not aligned in the TR.</a:t>
            </a:r>
          </a:p>
          <a:p>
            <a:pPr lvl="1"/>
            <a:r>
              <a:rPr lang="en-US" altLang="en-US" dirty="0" smtClean="0"/>
              <a:t>We don’t have to achieve - Solution in the TS should be exactly the same as the solution in the TR.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openxmlformats.org/package/2006/metadata/core-properties"/>
    <ds:schemaRef ds:uri="280d8efa-eff2-4910-88d2-79ca146720c4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679a257e-872f-4c98-9e8a-0a9c104f72cd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5340</TotalTime>
  <Words>285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</vt:lpstr>
      <vt:lpstr>Calibri</vt:lpstr>
      <vt:lpstr>Calibri Light</vt:lpstr>
      <vt:lpstr>Times New Roman</vt:lpstr>
      <vt:lpstr>Office Theme</vt:lpstr>
      <vt:lpstr>Progressing TR and TS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 User</cp:lastModifiedBy>
  <cp:revision>603</cp:revision>
  <dcterms:created xsi:type="dcterms:W3CDTF">2010-02-05T13:52:04Z</dcterms:created>
  <dcterms:modified xsi:type="dcterms:W3CDTF">2021-10-12T11:14:35Z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(2)4xRMpDLl4sZX/gShXjCmU/lPOq+SmfUtCnI71Dt6sRvbGJ1cFlwF6ERoxKNjypQx6EMyGVqN
qVhOYEcbp1HXXpAioqiUCoZsAXCR5vJvRNcCbtGnG8HxM4EFLJeQgDEM4mD3pzVFzjQSDeSL
PDv4caLaD4gaTPXVMpWilf2uk4mAMtyoHAdTt8F6dLlRA987ClBtO5yTChH4kTzVPU+hoxDB
N5kxyq/qAn9fRBWDlP</vt:lpwstr>
  </property>
  <property fmtid="{D5CDD505-2E9C-101B-9397-08002B2CF9AE}" pid="4" name="_2015_ms_pID_7253431">
    <vt:lpwstr>vq2BrpTesRIWp9oQ1442Y/eWbSpWO71NzanwDhNzmAhFcvXkgQUTEV
IbtZN/hEfDprvLg3jxrcgbP8GKN2lOYHRSGR1OyGcUphKr/bEyuYeWb+bhO8Vin0GP3yT9oh
UaJLfUqwBBUK8M7AIxmGnyATPjeGmLUC2o2x3CeDPdChAsQhA5rWsp9HxmSke2jDMZg=</vt:lpwstr>
  </property>
</Properties>
</file>